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9.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p:sldMasterIdLst>
    <p:sldMasterId id="2147483648" r:id="rId1"/>
    <p:sldMasterId id="2147483650" r:id="rId2"/>
    <p:sldMasterId id="2147483662" r:id="rId3"/>
    <p:sldMasterId id="2147483669" r:id="rId4"/>
    <p:sldMasterId id="2147483698" r:id="rId5"/>
    <p:sldMasterId id="2147483761" r:id="rId6"/>
    <p:sldMasterId id="2147483777" r:id="rId7"/>
    <p:sldMasterId id="2147483784" r:id="rId8"/>
    <p:sldMasterId id="2147483790" r:id="rId9"/>
    <p:sldMasterId id="2147483797" r:id="rId10"/>
    <p:sldMasterId id="2147483801" r:id="rId11"/>
    <p:sldMasterId id="2147483808" r:id="rId12"/>
    <p:sldMasterId id="2147483818" r:id="rId13"/>
    <p:sldMasterId id="2147483831" r:id="rId14"/>
    <p:sldMasterId id="2147483840" r:id="rId15"/>
  </p:sldMasterIdLst>
  <p:notesMasterIdLst>
    <p:notesMasterId r:id="rId56"/>
  </p:notesMasterIdLst>
  <p:handoutMasterIdLst>
    <p:handoutMasterId r:id="rId57"/>
  </p:handoutMasterIdLst>
  <p:sldIdLst>
    <p:sldId id="257" r:id="rId16"/>
    <p:sldId id="258" r:id="rId17"/>
    <p:sldId id="259" r:id="rId18"/>
    <p:sldId id="260" r:id="rId19"/>
    <p:sldId id="2035" r:id="rId20"/>
    <p:sldId id="2036" r:id="rId21"/>
    <p:sldId id="2038" r:id="rId22"/>
    <p:sldId id="2037" r:id="rId23"/>
    <p:sldId id="599" r:id="rId24"/>
    <p:sldId id="289" r:id="rId25"/>
    <p:sldId id="1010" r:id="rId26"/>
    <p:sldId id="295" r:id="rId27"/>
    <p:sldId id="16766157" r:id="rId28"/>
    <p:sldId id="510" r:id="rId29"/>
    <p:sldId id="622" r:id="rId30"/>
    <p:sldId id="636" r:id="rId31"/>
    <p:sldId id="11826966" r:id="rId32"/>
    <p:sldId id="16766160" r:id="rId33"/>
    <p:sldId id="624" r:id="rId34"/>
    <p:sldId id="611" r:id="rId35"/>
    <p:sldId id="637" r:id="rId36"/>
    <p:sldId id="11826979" r:id="rId37"/>
    <p:sldId id="551" r:id="rId38"/>
    <p:sldId id="613" r:id="rId39"/>
    <p:sldId id="614" r:id="rId40"/>
    <p:sldId id="1011" r:id="rId41"/>
    <p:sldId id="591" r:id="rId42"/>
    <p:sldId id="322" r:id="rId43"/>
    <p:sldId id="587" r:id="rId44"/>
    <p:sldId id="11826957" r:id="rId45"/>
    <p:sldId id="588" r:id="rId46"/>
    <p:sldId id="4505" r:id="rId47"/>
    <p:sldId id="4550" r:id="rId48"/>
    <p:sldId id="265" r:id="rId49"/>
    <p:sldId id="267" r:id="rId50"/>
    <p:sldId id="269" r:id="rId51"/>
    <p:sldId id="305" r:id="rId52"/>
    <p:sldId id="306" r:id="rId53"/>
    <p:sldId id="307" r:id="rId54"/>
    <p:sldId id="270" r:id="rId5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83">
          <p15:clr>
            <a:srgbClr val="A4A3A4"/>
          </p15:clr>
        </p15:guide>
      </p15:sldGuideLst>
    </p:ext>
    <p:ext uri="{2D200454-40CA-4A62-9FC3-DE9A4176ACB9}">
      <p15:notesGuideLst xmlns:p15="http://schemas.microsoft.com/office/powerpoint/2012/main">
        <p15:guide id="1" orient="horz">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uijunzjhw" initials="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BEE9EE"/>
    <a:srgbClr val="ADCDEA"/>
    <a:srgbClr val="404040"/>
    <a:srgbClr val="EBEBEB"/>
    <a:srgbClr val="151515"/>
    <a:srgbClr val="C7000B"/>
    <a:srgbClr val="575756"/>
    <a:srgbClr val="FFFFFF"/>
    <a:srgbClr val="DD46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3751" autoAdjust="0"/>
  </p:normalViewPr>
  <p:slideViewPr>
    <p:cSldViewPr snapToGrid="0" snapToObjects="1">
      <p:cViewPr varScale="1">
        <p:scale>
          <a:sx n="95" d="100"/>
          <a:sy n="95" d="100"/>
        </p:scale>
        <p:origin x="1104" y="90"/>
      </p:cViewPr>
      <p:guideLst>
        <p:guide pos="3840"/>
        <p:guide orient="horz" pos="2183"/>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p:scale>
          <a:sx n="50" d="100"/>
          <a:sy n="50" d="100"/>
        </p:scale>
        <p:origin x="2616" y="32"/>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4.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handoutMaster" Target="handoutMasters/handoutMaster1.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11/17/2023</a:t>
            </a:fld>
            <a:endParaRPr lang="en-US" dirty="0">
              <a:latin typeface="Huawei Sans" panose="020C0503030203020204" pitchFamily="34" charset="0"/>
            </a:endParaRPr>
          </a:p>
        </p:txBody>
      </p:sp>
      <p:sp>
        <p:nvSpPr>
          <p:cNvPr id="4" name="Footer Placeholder 3"/>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notesStyle>
    <a:lvl1pPr marL="179705" indent="-179705" algn="l" defTabSz="1219200" rtl="0" eaLnBrk="1" fontAlgn="ctr" latinLnBrk="0" hangingPunct="1">
      <a:lnSpc>
        <a:spcPct val="125000"/>
      </a:lnSpc>
      <a:spcAft>
        <a:spcPts val="600"/>
      </a:spcAft>
      <a:buFont typeface="Huawei Sans" panose="020C0503030203020204" pitchFamily="34" charset="0"/>
      <a:buChar char="•"/>
      <a:defRPr lang="en-US" sz="1100" kern="1200" baseline="0">
        <a:solidFill>
          <a:schemeClr val="tx1"/>
        </a:solidFill>
        <a:latin typeface="Huawei Sans" panose="020C0503030203020204" pitchFamily="34" charset="0"/>
        <a:ea typeface="方正兰亭黑简体" panose="02000000000000000000" pitchFamily="2" charset="-122"/>
        <a:cs typeface="+mn-cs"/>
      </a:defRPr>
    </a:lvl1pPr>
    <a:lvl2pPr marL="539750" indent="-179705" algn="l" defTabSz="1219200"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899795" indent="-179705" algn="l" defTabSz="1219200" rtl="0" eaLnBrk="1" fontAlgn="ctr" latinLnBrk="0" hangingPunct="1">
      <a:lnSpc>
        <a:spcPct val="125000"/>
      </a:lnSpc>
      <a:spcAft>
        <a:spcPts val="600"/>
      </a:spcAft>
      <a:buFont typeface="微软雅黑"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59840"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19885" indent="-179705" algn="l" defTabSz="1219200"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000" algn="l" defTabSz="1219200" rtl="0" eaLnBrk="1" latinLnBrk="0" hangingPunct="1">
      <a:defRPr sz="1600" kern="1200">
        <a:solidFill>
          <a:schemeClr val="tx1"/>
        </a:solidFill>
        <a:latin typeface="+mn-lt"/>
        <a:ea typeface="+mn-ea"/>
        <a:cs typeface="+mn-cs"/>
      </a:defRPr>
    </a:lvl6pPr>
    <a:lvl7pPr marL="3657600" algn="l" defTabSz="1219200" rtl="0" eaLnBrk="1" latinLnBrk="0" hangingPunct="1">
      <a:defRPr sz="1600" kern="1200">
        <a:solidFill>
          <a:schemeClr val="tx1"/>
        </a:solidFill>
        <a:latin typeface="+mn-lt"/>
        <a:ea typeface="+mn-ea"/>
        <a:cs typeface="+mn-cs"/>
      </a:defRPr>
    </a:lvl7pPr>
    <a:lvl8pPr marL="4267835" algn="l" defTabSz="1219200" rtl="0" eaLnBrk="1" latinLnBrk="0" hangingPunct="1">
      <a:defRPr sz="1600" kern="1200">
        <a:solidFill>
          <a:schemeClr val="tx1"/>
        </a:solidFill>
        <a:latin typeface="+mn-lt"/>
        <a:ea typeface="+mn-ea"/>
        <a:cs typeface="+mn-cs"/>
      </a:defRPr>
    </a:lvl8pPr>
    <a:lvl9pPr marL="487743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altLang="zh-CN" dirty="0">
                <a:solidFill>
                  <a:srgbClr val="990000"/>
                </a:solidFill>
                <a:latin typeface="微软雅黑" pitchFamily="34" charset="-122"/>
              </a:rPr>
              <a:t>MindSpore </a:t>
            </a:r>
            <a:r>
              <a:rPr lang="zh-CN" altLang="en-US" dirty="0">
                <a:solidFill>
                  <a:srgbClr val="990000"/>
                </a:solidFill>
                <a:latin typeface="微软雅黑" pitchFamily="34" charset="-122"/>
              </a:rPr>
              <a:t>自从</a:t>
            </a:r>
            <a:r>
              <a:rPr lang="en-US" altLang="zh-CN" dirty="0">
                <a:solidFill>
                  <a:srgbClr val="990000"/>
                </a:solidFill>
                <a:latin typeface="微软雅黑" pitchFamily="34" charset="-122"/>
              </a:rPr>
              <a:t>2020.3</a:t>
            </a:r>
            <a:r>
              <a:rPr lang="zh-CN" altLang="en-US" dirty="0">
                <a:solidFill>
                  <a:srgbClr val="990000"/>
                </a:solidFill>
                <a:latin typeface="微软雅黑" pitchFamily="34" charset="-122"/>
              </a:rPr>
              <a:t>月正式开源以来，与社区伙伴一起持续完善易用性，并且重点构建了大模型能力，</a:t>
            </a:r>
            <a:r>
              <a:rPr lang="en-US" altLang="zh-CN" dirty="0">
                <a:solidFill>
                  <a:srgbClr val="990000"/>
                </a:solidFill>
                <a:latin typeface="微软雅黑" pitchFamily="34" charset="-122"/>
              </a:rPr>
              <a:t>AI4S</a:t>
            </a:r>
            <a:r>
              <a:rPr lang="zh-CN" altLang="en-US" dirty="0">
                <a:solidFill>
                  <a:srgbClr val="990000"/>
                </a:solidFill>
                <a:latin typeface="微软雅黑" pitchFamily="34" charset="-122"/>
              </a:rPr>
              <a:t>领域也进行了完整的布局，今天发布的</a:t>
            </a:r>
            <a:r>
              <a:rPr lang="en-US" altLang="zh-CN" dirty="0">
                <a:solidFill>
                  <a:srgbClr val="990000"/>
                </a:solidFill>
                <a:latin typeface="微软雅黑" pitchFamily="34" charset="-122"/>
              </a:rPr>
              <a:t>2.0</a:t>
            </a:r>
            <a:r>
              <a:rPr lang="zh-CN" altLang="en-US" dirty="0">
                <a:solidFill>
                  <a:srgbClr val="990000"/>
                </a:solidFill>
                <a:latin typeface="微软雅黑" pitchFamily="34" charset="-122"/>
              </a:rPr>
              <a:t>版本在这三个方面达到了新的里程碑：</a:t>
            </a:r>
            <a:endParaRPr lang="en-US" altLang="zh-CN" dirty="0">
              <a:solidFill>
                <a:srgbClr val="990000"/>
              </a:solidFill>
              <a:latin typeface="微软雅黑" pitchFamily="34" charset="-122"/>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altLang="zh-CN" dirty="0"/>
              <a:t>1</a:t>
            </a:r>
            <a:r>
              <a:rPr lang="zh-CN" altLang="en-US" dirty="0"/>
              <a:t>、提升框架易用性，对上提供领域开发套件，内部完善动态图、以及静态图语法支持度，提升框架易用性。</a:t>
            </a:r>
            <a:endParaRPr lang="en-US" altLang="zh-CN"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altLang="zh-CN" dirty="0"/>
              <a:t>2</a:t>
            </a:r>
            <a:r>
              <a:rPr lang="zh-CN" altLang="en-US" dirty="0"/>
              <a:t>、大模型方面，基于大模型套件降低开发成本，同时构建大模型分布式训练推理加速能力，提供高性能的分布式训推基础设施</a:t>
            </a:r>
            <a:br>
              <a:rPr lang="zh-CN" altLang="en-US" dirty="0"/>
            </a:br>
            <a:r>
              <a:rPr lang="en-US" altLang="zh-CN" dirty="0"/>
              <a:t>3</a:t>
            </a:r>
            <a:r>
              <a:rPr lang="zh-CN" altLang="en-US" dirty="0"/>
              <a:t>、</a:t>
            </a:r>
            <a:r>
              <a:rPr lang="en-US" altLang="zh-CN" dirty="0"/>
              <a:t>AI4S</a:t>
            </a:r>
            <a:r>
              <a:rPr lang="zh-CN" altLang="en-US" dirty="0"/>
              <a:t>领域构建了电磁仿真、流体力学、生物计算三个套件，同时构建融合框架能力，提供函数式微分，计算图编译加速，支撑</a:t>
            </a:r>
            <a:r>
              <a:rPr lang="en-US" altLang="zh-CN" dirty="0"/>
              <a:t>AI4S</a:t>
            </a:r>
            <a:r>
              <a:rPr lang="zh-CN" altLang="en-US" dirty="0"/>
              <a:t>突破前研特性</a:t>
            </a:r>
            <a:endParaRPr lang="zh-CN" altLang="en-US" b="0"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F277A-14D1-4AFB-BEFA-4B10DD2A000A}"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75628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a:spcAft>
                <a:spcPts val="600"/>
              </a:spcAft>
            </a:pPr>
            <a:r>
              <a:rPr lang="zh-CN" altLang="en-US" sz="1200" dirty="0">
                <a:solidFill>
                  <a:schemeClr val="bg1"/>
                </a:solidFill>
                <a:latin typeface="微软雅黑" pitchFamily="34" charset="-122"/>
                <a:ea typeface="微软雅黑" pitchFamily="34" charset="-122"/>
              </a:rPr>
              <a:t>面向北向生态，我们重点打造了基础模型开发套件以及动静统一特性。</a:t>
            </a:r>
          </a:p>
          <a:p>
            <a:pPr>
              <a:spcAft>
                <a:spcPts val="600"/>
              </a:spcAft>
            </a:pPr>
            <a:r>
              <a:rPr lang="zh-CN" altLang="en-US" sz="1200" dirty="0">
                <a:solidFill>
                  <a:schemeClr val="bg1"/>
                </a:solidFill>
                <a:latin typeface="微软雅黑" pitchFamily="34" charset="-122"/>
                <a:ea typeface="微软雅黑" pitchFamily="34" charset="-122"/>
              </a:rPr>
              <a:t>开发套件集成了数据处理，模型构建，训练流程等模块化接口和常用</a:t>
            </a:r>
            <a:r>
              <a:rPr lang="en-US" altLang="zh-CN" sz="1200" dirty="0">
                <a:solidFill>
                  <a:schemeClr val="bg1"/>
                </a:solidFill>
                <a:latin typeface="微软雅黑" pitchFamily="34" charset="-122"/>
                <a:ea typeface="微软雅黑" pitchFamily="34" charset="-122"/>
              </a:rPr>
              <a:t>SOTA</a:t>
            </a:r>
            <a:r>
              <a:rPr lang="zh-CN" altLang="en-US" sz="1200" dirty="0">
                <a:solidFill>
                  <a:schemeClr val="bg1"/>
                </a:solidFill>
                <a:latin typeface="微软雅黑" pitchFamily="34" charset="-122"/>
                <a:ea typeface="微软雅黑" pitchFamily="34" charset="-122"/>
              </a:rPr>
              <a:t>模型预训练权重，方便开发者开箱即用。</a:t>
            </a:r>
          </a:p>
          <a:p>
            <a:pPr>
              <a:spcAft>
                <a:spcPts val="600"/>
              </a:spcAft>
            </a:pPr>
            <a:r>
              <a:rPr lang="zh-CN" altLang="en-US" sz="1200" dirty="0">
                <a:solidFill>
                  <a:schemeClr val="bg1"/>
                </a:solidFill>
                <a:latin typeface="微软雅黑" pitchFamily="34" charset="-122"/>
                <a:ea typeface="微软雅黑" pitchFamily="34" charset="-122"/>
              </a:rPr>
              <a:t> 其中</a:t>
            </a:r>
            <a:r>
              <a:rPr lang="en-US" altLang="zh-CN" sz="1200" dirty="0">
                <a:solidFill>
                  <a:schemeClr val="bg1"/>
                </a:solidFill>
                <a:latin typeface="微软雅黑" pitchFamily="34" charset="-122"/>
                <a:ea typeface="微软雅黑" pitchFamily="34" charset="-122"/>
              </a:rPr>
              <a:t>CV</a:t>
            </a:r>
            <a:r>
              <a:rPr lang="zh-CN" altLang="en-US" sz="1200" dirty="0">
                <a:solidFill>
                  <a:schemeClr val="bg1"/>
                </a:solidFill>
                <a:latin typeface="微软雅黑" pitchFamily="34" charset="-122"/>
                <a:ea typeface="微软雅黑" pitchFamily="34" charset="-122"/>
              </a:rPr>
              <a:t>类基础骨干模型，我们使用新的训练策略刷新了模型精度，方便开发者做下游任务。</a:t>
            </a:r>
          </a:p>
          <a:p>
            <a:pPr>
              <a:spcAft>
                <a:spcPts val="600"/>
              </a:spcAft>
            </a:pPr>
            <a:r>
              <a:rPr lang="zh-CN" altLang="en-US" sz="1200" dirty="0">
                <a:solidFill>
                  <a:schemeClr val="bg1"/>
                </a:solidFill>
                <a:latin typeface="微软雅黑" pitchFamily="34" charset="-122"/>
                <a:ea typeface="微软雅黑" pitchFamily="34" charset="-122"/>
              </a:rPr>
              <a:t> </a:t>
            </a:r>
            <a:r>
              <a:rPr lang="en-US" altLang="zh-CN" sz="1200" dirty="0">
                <a:solidFill>
                  <a:schemeClr val="bg1"/>
                </a:solidFill>
                <a:latin typeface="微软雅黑" pitchFamily="34" charset="-122"/>
                <a:ea typeface="微软雅黑" pitchFamily="34" charset="-122"/>
              </a:rPr>
              <a:t>OCR</a:t>
            </a:r>
            <a:r>
              <a:rPr lang="zh-CN" altLang="en-US" sz="1200" dirty="0">
                <a:solidFill>
                  <a:schemeClr val="bg1"/>
                </a:solidFill>
                <a:latin typeface="微软雅黑" pitchFamily="34" charset="-122"/>
                <a:ea typeface="微软雅黑" pitchFamily="34" charset="-122"/>
              </a:rPr>
              <a:t>套件集成业界</a:t>
            </a:r>
            <a:r>
              <a:rPr lang="en-US" altLang="zh-CN" sz="1200" dirty="0">
                <a:solidFill>
                  <a:schemeClr val="bg1"/>
                </a:solidFill>
                <a:latin typeface="微软雅黑" pitchFamily="34" charset="-122"/>
                <a:ea typeface="微软雅黑" pitchFamily="34" charset="-122"/>
              </a:rPr>
              <a:t>SOTA</a:t>
            </a:r>
            <a:r>
              <a:rPr lang="zh-CN" altLang="en-US" sz="1200" dirty="0">
                <a:solidFill>
                  <a:schemeClr val="bg1"/>
                </a:solidFill>
                <a:latin typeface="微软雅黑" pitchFamily="34" charset="-122"/>
                <a:ea typeface="微软雅黑" pitchFamily="34" charset="-122"/>
              </a:rPr>
              <a:t>模型，并刷新精度，平均提升</a:t>
            </a:r>
            <a:r>
              <a:rPr lang="en-US" altLang="zh-CN" sz="1200" dirty="0">
                <a:solidFill>
                  <a:schemeClr val="bg1"/>
                </a:solidFill>
                <a:latin typeface="微软雅黑" pitchFamily="34" charset="-122"/>
                <a:ea typeface="微软雅黑" pitchFamily="34" charset="-122"/>
              </a:rPr>
              <a:t>1</a:t>
            </a:r>
            <a:r>
              <a:rPr lang="zh-CN" altLang="en-US" sz="1200" dirty="0">
                <a:solidFill>
                  <a:schemeClr val="bg1"/>
                </a:solidFill>
                <a:latin typeface="微软雅黑" pitchFamily="34" charset="-122"/>
                <a:ea typeface="微软雅黑" pitchFamily="34" charset="-122"/>
              </a:rPr>
              <a:t>个点，同时做了推理性能加速，整体端到端提速</a:t>
            </a:r>
            <a:r>
              <a:rPr lang="en-US" altLang="zh-CN" sz="1200" dirty="0">
                <a:solidFill>
                  <a:schemeClr val="bg1"/>
                </a:solidFill>
                <a:latin typeface="微软雅黑" pitchFamily="34" charset="-122"/>
                <a:ea typeface="微软雅黑" pitchFamily="34" charset="-122"/>
              </a:rPr>
              <a:t>20%</a:t>
            </a:r>
          </a:p>
          <a:p>
            <a:pPr>
              <a:spcAft>
                <a:spcPts val="600"/>
              </a:spcAft>
            </a:pPr>
            <a:r>
              <a:rPr lang="zh-CN" altLang="en-US" sz="1200" dirty="0">
                <a:solidFill>
                  <a:schemeClr val="bg1"/>
                </a:solidFill>
                <a:latin typeface="微软雅黑" pitchFamily="34" charset="-122"/>
                <a:ea typeface="微软雅黑" pitchFamily="34" charset="-122"/>
              </a:rPr>
              <a:t>后续我们还会陆续推出视频，</a:t>
            </a:r>
            <a:r>
              <a:rPr lang="en-US" altLang="zh-CN" sz="1200" dirty="0">
                <a:solidFill>
                  <a:schemeClr val="bg1"/>
                </a:solidFill>
                <a:latin typeface="微软雅黑" pitchFamily="34" charset="-122"/>
                <a:ea typeface="微软雅黑" pitchFamily="34" charset="-122"/>
              </a:rPr>
              <a:t>3D</a:t>
            </a:r>
            <a:r>
              <a:rPr lang="zh-CN" altLang="en-US" sz="1200" dirty="0">
                <a:solidFill>
                  <a:schemeClr val="bg1"/>
                </a:solidFill>
                <a:latin typeface="微软雅黑" pitchFamily="34" charset="-122"/>
                <a:ea typeface="微软雅黑" pitchFamily="34" charset="-122"/>
              </a:rPr>
              <a:t>，生成式</a:t>
            </a:r>
            <a:r>
              <a:rPr lang="en-US" altLang="zh-CN" sz="1200" dirty="0">
                <a:solidFill>
                  <a:schemeClr val="bg1"/>
                </a:solidFill>
                <a:latin typeface="微软雅黑" pitchFamily="34" charset="-122"/>
                <a:ea typeface="微软雅黑" pitchFamily="34" charset="-122"/>
              </a:rPr>
              <a:t>AI</a:t>
            </a:r>
            <a:r>
              <a:rPr lang="zh-CN" altLang="en-US" sz="1200" dirty="0">
                <a:solidFill>
                  <a:schemeClr val="bg1"/>
                </a:solidFill>
                <a:latin typeface="微软雅黑" pitchFamily="34" charset="-122"/>
                <a:ea typeface="微软雅黑" pitchFamily="34" charset="-122"/>
              </a:rPr>
              <a:t>等套件，覆盖</a:t>
            </a:r>
            <a:r>
              <a:rPr lang="en-US" altLang="zh-CN" sz="1200" dirty="0">
                <a:solidFill>
                  <a:schemeClr val="bg1"/>
                </a:solidFill>
                <a:latin typeface="微软雅黑" pitchFamily="34" charset="-122"/>
                <a:ea typeface="微软雅黑" pitchFamily="34" charset="-122"/>
              </a:rPr>
              <a:t>AI</a:t>
            </a:r>
            <a:r>
              <a:rPr lang="zh-CN" altLang="en-US" sz="1200" dirty="0">
                <a:solidFill>
                  <a:schemeClr val="bg1"/>
                </a:solidFill>
                <a:latin typeface="微软雅黑" pitchFamily="34" charset="-122"/>
                <a:ea typeface="微软雅黑" pitchFamily="34" charset="-122"/>
              </a:rPr>
              <a:t>主流场景，使能开发者</a:t>
            </a:r>
          </a:p>
          <a:p>
            <a:pPr>
              <a:spcAft>
                <a:spcPts val="600"/>
              </a:spcAft>
            </a:pPr>
            <a:r>
              <a:rPr lang="zh-CN" altLang="en-US" sz="1200" dirty="0">
                <a:solidFill>
                  <a:schemeClr val="bg1"/>
                </a:solidFill>
                <a:latin typeface="微软雅黑" pitchFamily="34" charset="-122"/>
                <a:ea typeface="微软雅黑" pitchFamily="34" charset="-122"/>
              </a:rPr>
              <a:t>同时</a:t>
            </a:r>
            <a:r>
              <a:rPr lang="en-US" altLang="zh-CN" sz="1200" dirty="0">
                <a:solidFill>
                  <a:schemeClr val="bg1"/>
                </a:solidFill>
                <a:latin typeface="微软雅黑" pitchFamily="34" charset="-122"/>
                <a:ea typeface="微软雅黑" pitchFamily="34" charset="-122"/>
              </a:rPr>
              <a:t>2.0</a:t>
            </a:r>
            <a:r>
              <a:rPr lang="zh-CN" altLang="en-US" sz="1200" dirty="0">
                <a:solidFill>
                  <a:schemeClr val="bg1"/>
                </a:solidFill>
                <a:latin typeface="微软雅黑" pitchFamily="34" charset="-122"/>
                <a:ea typeface="微软雅黑" pitchFamily="34" charset="-122"/>
              </a:rPr>
              <a:t>版本重点优化了动态图性能，整体性能提升了</a:t>
            </a:r>
            <a:r>
              <a:rPr lang="en-US" altLang="zh-CN" sz="1200" dirty="0">
                <a:solidFill>
                  <a:schemeClr val="bg1"/>
                </a:solidFill>
                <a:latin typeface="微软雅黑" pitchFamily="34" charset="-122"/>
                <a:ea typeface="微软雅黑" pitchFamily="34" charset="-122"/>
              </a:rPr>
              <a:t>2x</a:t>
            </a:r>
            <a:r>
              <a:rPr lang="zh-CN" altLang="en-US" sz="1200" dirty="0">
                <a:solidFill>
                  <a:schemeClr val="bg1"/>
                </a:solidFill>
                <a:latin typeface="微软雅黑" pitchFamily="34" charset="-122"/>
                <a:ea typeface="微软雅黑" pitchFamily="34" charset="-122"/>
              </a:rPr>
              <a:t>以上，个别场景达到</a:t>
            </a:r>
            <a:r>
              <a:rPr lang="en-US" altLang="zh-CN" sz="1200" dirty="0">
                <a:solidFill>
                  <a:schemeClr val="bg1"/>
                </a:solidFill>
                <a:latin typeface="微软雅黑" pitchFamily="34" charset="-122"/>
                <a:ea typeface="微软雅黑" pitchFamily="34" charset="-122"/>
              </a:rPr>
              <a:t>5x</a:t>
            </a:r>
            <a:r>
              <a:rPr lang="zh-CN" altLang="en-US" sz="1200" dirty="0">
                <a:solidFill>
                  <a:schemeClr val="bg1"/>
                </a:solidFill>
                <a:latin typeface="微软雅黑" pitchFamily="34" charset="-122"/>
                <a:ea typeface="微软雅黑" pitchFamily="34" charset="-122"/>
              </a:rPr>
              <a:t>，同时为了符合用户习惯，把动态图作为默认执行模式。在静态图方面全面提升</a:t>
            </a:r>
            <a:r>
              <a:rPr lang="en-US" altLang="zh-CN" sz="1200" dirty="0">
                <a:solidFill>
                  <a:schemeClr val="bg1"/>
                </a:solidFill>
                <a:latin typeface="微软雅黑" pitchFamily="34" charset="-122"/>
                <a:ea typeface="微软雅黑" pitchFamily="34" charset="-122"/>
              </a:rPr>
              <a:t>Python</a:t>
            </a:r>
            <a:r>
              <a:rPr lang="zh-CN" altLang="en-US" sz="1200" dirty="0">
                <a:solidFill>
                  <a:schemeClr val="bg1"/>
                </a:solidFill>
                <a:latin typeface="微软雅黑" pitchFamily="34" charset="-122"/>
                <a:ea typeface="微软雅黑" pitchFamily="34" charset="-122"/>
              </a:rPr>
              <a:t>语法支持度，面向生产和部署场景可以做到一键转换静态图，做到了兼顾易用和性能。</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F277A-14D1-4AFB-BEFA-4B10DD2A000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6193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未刷</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9516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3034348" eaLnBrk="1" fontAlgn="auto" latinLnBrk="0" hangingPunct="0">
              <a:lnSpc>
                <a:spcPct val="100000"/>
              </a:lnSpc>
              <a:spcBef>
                <a:spcPts val="0"/>
              </a:spcBef>
              <a:spcAft>
                <a:spcPts val="0"/>
              </a:spcAft>
              <a:buClrTx/>
              <a:buSzTx/>
              <a:buFontTx/>
              <a:buNone/>
              <a:tabLst/>
              <a:defRPr sz="3500" spc="-35">
                <a:gradFill flip="none" rotWithShape="1">
                  <a:gsLst>
                    <a:gs pos="0">
                      <a:srgbClr val="EEF7FF"/>
                    </a:gs>
                    <a:gs pos="100000">
                      <a:srgbClr val="C0D6FF"/>
                    </a:gs>
                  </a:gsLst>
                  <a:lin ang="3600000" scaled="0"/>
                </a:gradFill>
                <a:latin typeface="FZLanTingHeiS-DB-GB"/>
                <a:ea typeface="FZLanTingHeiS-DB-GB"/>
                <a:cs typeface="FZLanTingHeiS-DB-GB"/>
                <a:sym typeface="FZLanTingHeiS-DB-GB"/>
              </a:defRPr>
            </a:pPr>
            <a:r>
              <a:rPr lang="zh-CN" altLang="en-US" sz="3500" kern="1200" dirty="0">
                <a:solidFill>
                  <a:schemeClr val="tx1"/>
                </a:solidFill>
                <a:latin typeface="+mn-lt"/>
                <a:ea typeface="+mn-ea"/>
                <a:cs typeface="+mn-cs"/>
                <a:sym typeface="FZLanTingHeiS-DB-GB"/>
              </a:rPr>
              <a:t>当前</a:t>
            </a:r>
            <a:r>
              <a:rPr lang="en-US" altLang="zh-CN" sz="3500" kern="1200" dirty="0" err="1">
                <a:solidFill>
                  <a:schemeClr val="tx1"/>
                </a:solidFill>
                <a:latin typeface="+mn-lt"/>
                <a:ea typeface="+mn-ea"/>
                <a:cs typeface="+mn-cs"/>
                <a:sym typeface="FZLanTingHeiS-DB-GB"/>
              </a:rPr>
              <a:t>Pytorch</a:t>
            </a:r>
            <a:r>
              <a:rPr lang="zh-CN" altLang="en-US" sz="3500" kern="1200" dirty="0">
                <a:solidFill>
                  <a:schemeClr val="tx1"/>
                </a:solidFill>
                <a:latin typeface="+mn-lt"/>
                <a:ea typeface="+mn-ea"/>
                <a:cs typeface="+mn-cs"/>
                <a:sym typeface="FZLanTingHeiS-DB-GB"/>
              </a:rPr>
              <a:t>生态是</a:t>
            </a:r>
            <a:r>
              <a:rPr lang="en-US" altLang="zh-CN" sz="3500" kern="1200" dirty="0">
                <a:solidFill>
                  <a:schemeClr val="tx1"/>
                </a:solidFill>
                <a:latin typeface="+mn-lt"/>
                <a:ea typeface="+mn-ea"/>
                <a:cs typeface="+mn-cs"/>
                <a:sym typeface="FZLanTingHeiS-DB-GB"/>
              </a:rPr>
              <a:t>AI</a:t>
            </a:r>
            <a:r>
              <a:rPr lang="zh-CN" altLang="en-US" sz="3500" kern="1200" dirty="0">
                <a:solidFill>
                  <a:schemeClr val="tx1"/>
                </a:solidFill>
                <a:latin typeface="+mn-lt"/>
                <a:ea typeface="+mn-ea"/>
                <a:cs typeface="+mn-cs"/>
                <a:sym typeface="FZLanTingHeiS-DB-GB"/>
              </a:rPr>
              <a:t>框架最大生态，如何迎接</a:t>
            </a:r>
            <a:r>
              <a:rPr lang="en-US" altLang="zh-CN" sz="3500" kern="1200" dirty="0" err="1">
                <a:solidFill>
                  <a:schemeClr val="tx1"/>
                </a:solidFill>
                <a:latin typeface="+mn-lt"/>
                <a:ea typeface="+mn-ea"/>
                <a:cs typeface="+mn-cs"/>
                <a:sym typeface="FZLanTingHeiS-DB-GB"/>
              </a:rPr>
              <a:t>pytorch</a:t>
            </a:r>
            <a:r>
              <a:rPr lang="zh-CN" altLang="en-US" sz="3500" kern="1200" dirty="0">
                <a:solidFill>
                  <a:schemeClr val="tx1"/>
                </a:solidFill>
                <a:latin typeface="+mn-lt"/>
                <a:ea typeface="+mn-ea"/>
                <a:cs typeface="+mn-cs"/>
                <a:sym typeface="FZLanTingHeiS-DB-GB"/>
              </a:rPr>
              <a:t>生态用户是</a:t>
            </a:r>
            <a:r>
              <a:rPr lang="en-US" altLang="zh-CN" sz="3500" kern="1200" dirty="0">
                <a:solidFill>
                  <a:schemeClr val="tx1"/>
                </a:solidFill>
                <a:latin typeface="+mn-lt"/>
                <a:ea typeface="+mn-ea"/>
                <a:cs typeface="+mn-cs"/>
                <a:sym typeface="FZLanTingHeiS-DB-GB"/>
              </a:rPr>
              <a:t>MindSpore</a:t>
            </a:r>
            <a:r>
              <a:rPr lang="zh-CN" altLang="en-US" sz="3500" kern="1200" dirty="0">
                <a:solidFill>
                  <a:schemeClr val="tx1"/>
                </a:solidFill>
                <a:latin typeface="+mn-lt"/>
                <a:ea typeface="+mn-ea"/>
                <a:cs typeface="+mn-cs"/>
                <a:sym typeface="FZLanTingHeiS-DB-GB"/>
              </a:rPr>
              <a:t>需要重点考虑的问题。我们通过提供</a:t>
            </a:r>
            <a:r>
              <a:rPr lang="en-US" altLang="zh-CN" sz="3500" kern="1200" dirty="0" err="1">
                <a:solidFill>
                  <a:schemeClr val="tx1"/>
                </a:solidFill>
                <a:latin typeface="+mn-lt"/>
                <a:ea typeface="+mn-ea"/>
                <a:cs typeface="+mn-cs"/>
                <a:sym typeface="FZLanTingHeiS-DB-GB"/>
              </a:rPr>
              <a:t>Pytorch</a:t>
            </a:r>
            <a:r>
              <a:rPr lang="zh-CN" altLang="en-US" sz="3500" kern="1200" dirty="0">
                <a:solidFill>
                  <a:schemeClr val="tx1"/>
                </a:solidFill>
                <a:latin typeface="+mn-lt"/>
                <a:ea typeface="+mn-ea"/>
                <a:cs typeface="+mn-cs"/>
                <a:sym typeface="FZLanTingHeiS-DB-GB"/>
              </a:rPr>
              <a:t>兼容套件</a:t>
            </a:r>
            <a:r>
              <a:rPr lang="en-US" altLang="zh-CN" sz="3500" kern="1200" dirty="0" err="1">
                <a:solidFill>
                  <a:schemeClr val="tx1"/>
                </a:solidFill>
                <a:latin typeface="+mn-lt"/>
                <a:ea typeface="+mn-ea"/>
                <a:cs typeface="+mn-cs"/>
                <a:sym typeface="FZLanTingHeiS-DB-GB"/>
              </a:rPr>
              <a:t>MSAapter</a:t>
            </a:r>
            <a:r>
              <a:rPr lang="zh-CN" altLang="en-US" sz="3500" kern="1200" dirty="0">
                <a:solidFill>
                  <a:schemeClr val="tx1"/>
                </a:solidFill>
                <a:latin typeface="+mn-lt"/>
                <a:ea typeface="+mn-ea"/>
                <a:cs typeface="+mn-cs"/>
                <a:sym typeface="FZLanTingHeiS-DB-GB"/>
              </a:rPr>
              <a:t>，基于原生</a:t>
            </a:r>
            <a:r>
              <a:rPr lang="en-US" altLang="zh-CN" sz="3500" kern="1200" dirty="0">
                <a:solidFill>
                  <a:schemeClr val="tx1"/>
                </a:solidFill>
                <a:latin typeface="+mn-lt"/>
                <a:ea typeface="+mn-ea"/>
                <a:cs typeface="+mn-cs"/>
                <a:sym typeface="FZLanTingHeiS-DB-GB"/>
              </a:rPr>
              <a:t>MindSpore</a:t>
            </a:r>
            <a:r>
              <a:rPr lang="zh-CN" altLang="en-US" sz="3500" kern="1200" dirty="0">
                <a:solidFill>
                  <a:schemeClr val="tx1"/>
                </a:solidFill>
                <a:latin typeface="+mn-lt"/>
                <a:ea typeface="+mn-ea"/>
                <a:cs typeface="+mn-cs"/>
                <a:sym typeface="FZLanTingHeiS-DB-GB"/>
              </a:rPr>
              <a:t>框架构建完全对标</a:t>
            </a:r>
            <a:r>
              <a:rPr lang="en-US" altLang="zh-CN" sz="3500" kern="1200" dirty="0" err="1">
                <a:solidFill>
                  <a:schemeClr val="tx1"/>
                </a:solidFill>
                <a:latin typeface="+mn-lt"/>
                <a:ea typeface="+mn-ea"/>
                <a:cs typeface="+mn-cs"/>
                <a:sym typeface="FZLanTingHeiS-DB-GB"/>
              </a:rPr>
              <a:t>pytorch</a:t>
            </a:r>
            <a:r>
              <a:rPr lang="zh-CN" altLang="en-US" sz="3500" kern="1200" dirty="0">
                <a:solidFill>
                  <a:schemeClr val="tx1"/>
                </a:solidFill>
                <a:latin typeface="+mn-lt"/>
                <a:ea typeface="+mn-ea"/>
                <a:cs typeface="+mn-cs"/>
                <a:sym typeface="FZLanTingHeiS-DB-GB"/>
              </a:rPr>
              <a:t>接口能力，来提升</a:t>
            </a:r>
            <a:r>
              <a:rPr lang="en-US" altLang="zh-CN" sz="3500" kern="1200" dirty="0" err="1">
                <a:solidFill>
                  <a:schemeClr val="tx1"/>
                </a:solidFill>
                <a:latin typeface="+mn-lt"/>
                <a:ea typeface="+mn-ea"/>
                <a:cs typeface="+mn-cs"/>
                <a:sym typeface="FZLanTingHeiS-DB-GB"/>
              </a:rPr>
              <a:t>pytorch</a:t>
            </a:r>
            <a:r>
              <a:rPr lang="zh-CN" altLang="en-US" sz="3500" kern="1200" dirty="0">
                <a:solidFill>
                  <a:schemeClr val="tx1"/>
                </a:solidFill>
                <a:latin typeface="+mn-lt"/>
                <a:ea typeface="+mn-ea"/>
                <a:cs typeface="+mn-cs"/>
                <a:sym typeface="FZLanTingHeiS-DB-GB"/>
              </a:rPr>
              <a:t>生态迁移能力。联合启智社区配套</a:t>
            </a:r>
            <a:r>
              <a:rPr lang="en-US" altLang="zh-CN" sz="3500" kern="1200" dirty="0">
                <a:solidFill>
                  <a:schemeClr val="tx1"/>
                </a:solidFill>
                <a:latin typeface="+mn-lt"/>
                <a:ea typeface="+mn-ea"/>
                <a:cs typeface="+mn-cs"/>
                <a:sym typeface="FZLanTingHeiS-DB-GB"/>
              </a:rPr>
              <a:t>MS2.0</a:t>
            </a:r>
            <a:r>
              <a:rPr lang="zh-CN" altLang="en-US" sz="3500" kern="1200" dirty="0">
                <a:solidFill>
                  <a:schemeClr val="tx1"/>
                </a:solidFill>
                <a:latin typeface="+mn-lt"/>
                <a:ea typeface="+mn-ea"/>
                <a:cs typeface="+mn-cs"/>
                <a:sym typeface="FZLanTingHeiS-DB-GB"/>
              </a:rPr>
              <a:t>版本已发布</a:t>
            </a:r>
            <a:r>
              <a:rPr lang="en-US" altLang="zh-CN" sz="3500" kern="1200" dirty="0" err="1">
                <a:solidFill>
                  <a:schemeClr val="tx1"/>
                </a:solidFill>
                <a:latin typeface="+mn-lt"/>
                <a:ea typeface="+mn-ea"/>
                <a:cs typeface="+mn-cs"/>
                <a:sym typeface="FZLanTingHeiS-DB-GB"/>
              </a:rPr>
              <a:t>MSAdapter</a:t>
            </a:r>
            <a:r>
              <a:rPr lang="zh-CN" altLang="en-US" sz="3500" kern="1200" dirty="0">
                <a:solidFill>
                  <a:schemeClr val="tx1"/>
                </a:solidFill>
                <a:latin typeface="+mn-lt"/>
                <a:ea typeface="+mn-ea"/>
                <a:cs typeface="+mn-cs"/>
                <a:sym typeface="FZLanTingHeiS-DB-GB"/>
              </a:rPr>
              <a:t>工具，从已完成</a:t>
            </a:r>
            <a:r>
              <a:rPr lang="en-US" altLang="zh-CN" sz="3500" kern="1200" dirty="0">
                <a:solidFill>
                  <a:schemeClr val="tx1"/>
                </a:solidFill>
                <a:latin typeface="+mn-lt"/>
                <a:ea typeface="+mn-ea"/>
                <a:cs typeface="+mn-cs"/>
                <a:sym typeface="FZLanTingHeiS-DB-GB"/>
              </a:rPr>
              <a:t>70+</a:t>
            </a:r>
            <a:r>
              <a:rPr lang="zh-CN" altLang="en-US" sz="3500" kern="1200" dirty="0">
                <a:solidFill>
                  <a:schemeClr val="tx1"/>
                </a:solidFill>
                <a:latin typeface="+mn-lt"/>
                <a:ea typeface="+mn-ea"/>
                <a:cs typeface="+mn-cs"/>
                <a:sym typeface="FZLanTingHeiS-DB-GB"/>
              </a:rPr>
              <a:t>主流</a:t>
            </a:r>
            <a:r>
              <a:rPr lang="en-US" altLang="zh-CN" sz="3500" kern="1200" dirty="0" err="1">
                <a:solidFill>
                  <a:schemeClr val="tx1"/>
                </a:solidFill>
                <a:latin typeface="+mn-lt"/>
                <a:ea typeface="+mn-ea"/>
                <a:cs typeface="+mn-cs"/>
                <a:sym typeface="FZLanTingHeiS-DB-GB"/>
              </a:rPr>
              <a:t>pytorch</a:t>
            </a:r>
            <a:r>
              <a:rPr lang="zh-CN" altLang="en-US" sz="3500" kern="1200" dirty="0">
                <a:solidFill>
                  <a:schemeClr val="tx1"/>
                </a:solidFill>
                <a:latin typeface="+mn-lt"/>
                <a:ea typeface="+mn-ea"/>
                <a:cs typeface="+mn-cs"/>
                <a:sym typeface="FZLanTingHeiS-DB-GB"/>
              </a:rPr>
              <a:t>模型迁移来看，模型迁移平均修改代码量 </a:t>
            </a:r>
            <a:r>
              <a:rPr lang="en-US" altLang="zh-CN" sz="3500" kern="1200" dirty="0">
                <a:solidFill>
                  <a:schemeClr val="tx1"/>
                </a:solidFill>
                <a:latin typeface="+mn-lt"/>
                <a:ea typeface="+mn-ea"/>
                <a:cs typeface="+mn-cs"/>
                <a:sym typeface="FZLanTingHeiS-DB-GB"/>
              </a:rPr>
              <a:t>&lt; 15%</a:t>
            </a:r>
            <a:r>
              <a:rPr lang="zh-CN" altLang="en-US" sz="3500" kern="1200" dirty="0">
                <a:solidFill>
                  <a:schemeClr val="tx1"/>
                </a:solidFill>
                <a:latin typeface="+mn-lt"/>
                <a:ea typeface="+mn-ea"/>
                <a:cs typeface="+mn-cs"/>
                <a:sym typeface="FZLanTingHeiS-DB-GB"/>
              </a:rPr>
              <a:t>，平均迁移周期从</a:t>
            </a:r>
            <a:r>
              <a:rPr lang="en-US" altLang="zh-CN" sz="3500" kern="1200" dirty="0">
                <a:solidFill>
                  <a:schemeClr val="tx1"/>
                </a:solidFill>
                <a:latin typeface="+mn-lt"/>
                <a:ea typeface="+mn-ea"/>
                <a:cs typeface="+mn-cs"/>
                <a:sym typeface="FZLanTingHeiS-DB-GB"/>
              </a:rPr>
              <a:t>1</a:t>
            </a:r>
            <a:r>
              <a:rPr lang="zh-CN" altLang="en-US" sz="3500" kern="1200" dirty="0">
                <a:solidFill>
                  <a:schemeClr val="tx1"/>
                </a:solidFill>
                <a:latin typeface="+mn-lt"/>
                <a:ea typeface="+mn-ea"/>
                <a:cs typeface="+mn-cs"/>
                <a:sym typeface="FZLanTingHeiS-DB-GB"/>
              </a:rPr>
              <a:t>人月提升到</a:t>
            </a:r>
            <a:r>
              <a:rPr lang="en-US" altLang="zh-CN" sz="3500" kern="1200" dirty="0">
                <a:solidFill>
                  <a:schemeClr val="tx1"/>
                </a:solidFill>
                <a:latin typeface="+mn-lt"/>
                <a:ea typeface="+mn-ea"/>
                <a:cs typeface="+mn-cs"/>
                <a:sym typeface="FZLanTingHeiS-DB-GB"/>
              </a:rPr>
              <a:t>1</a:t>
            </a:r>
            <a:r>
              <a:rPr lang="zh-CN" altLang="en-US" sz="3500" kern="1200" dirty="0">
                <a:solidFill>
                  <a:schemeClr val="tx1"/>
                </a:solidFill>
                <a:latin typeface="+mn-lt"/>
                <a:ea typeface="+mn-ea"/>
                <a:cs typeface="+mn-cs"/>
                <a:sym typeface="FZLanTingHeiS-DB-GB"/>
              </a:rPr>
              <a:t>人周</a:t>
            </a:r>
            <a:r>
              <a:rPr lang="zh-CN" altLang="en-US" sz="3500" kern="1200">
                <a:solidFill>
                  <a:schemeClr val="tx1"/>
                </a:solidFill>
                <a:latin typeface="+mn-lt"/>
                <a:ea typeface="+mn-ea"/>
                <a:cs typeface="+mn-cs"/>
                <a:sym typeface="FZLanTingHeiS-DB-GB"/>
              </a:rPr>
              <a:t>左右。</a:t>
            </a:r>
            <a:endParaRPr kumimoji="0" lang="zh-CN" altLang="en-US" sz="1200" b="0" i="0" u="none" strike="noStrike" kern="0" cap="none" spc="-11" normalizeH="0" baseline="0" noProof="0" dirty="0">
              <a:ln>
                <a:noFill/>
              </a:ln>
              <a:effectLst/>
              <a:uLnTx/>
              <a:uFillTx/>
              <a:latin typeface="微软雅黑" panose="020B0503020204020204" pitchFamily="34" charset="-122"/>
              <a:ea typeface="微软雅黑" panose="020B0503020204020204" pitchFamily="34" charset="-122"/>
              <a:cs typeface="FZLanTingHeiS-DB-GB"/>
              <a:sym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0E57BF-31D5-49AD-8A99-01EABA602C8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815904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在大模型领域</a:t>
            </a:r>
            <a:r>
              <a:rPr lang="en-US" altLang="zh-CN" dirty="0"/>
              <a:t>MindSpore</a:t>
            </a:r>
            <a:r>
              <a:rPr lang="zh-CN" altLang="en-US" dirty="0"/>
              <a:t>提供了一站式大模型训练、微调能力。</a:t>
            </a:r>
            <a:endParaRPr lang="en-US" altLang="zh-CN" dirty="0"/>
          </a:p>
          <a:p>
            <a:r>
              <a:rPr lang="en-US" altLang="zh-CN" dirty="0" err="1"/>
              <a:t>MindSpore</a:t>
            </a:r>
            <a:r>
              <a:rPr lang="en-US" altLang="zh-CN" dirty="0"/>
              <a:t> Formers</a:t>
            </a:r>
            <a:r>
              <a:rPr lang="zh-CN" altLang="en-US" dirty="0"/>
              <a:t>是</a:t>
            </a:r>
            <a:r>
              <a:rPr lang="en-US" altLang="zh-CN" dirty="0"/>
              <a:t> transformer</a:t>
            </a:r>
            <a:r>
              <a:rPr lang="zh-CN" altLang="en-US" dirty="0"/>
              <a:t>类大模型套件，预制了</a:t>
            </a:r>
            <a:r>
              <a:rPr lang="en-US" altLang="zh-CN" dirty="0"/>
              <a:t>GPT Bloom Llama GLM VIT</a:t>
            </a:r>
            <a:r>
              <a:rPr lang="zh-CN" altLang="en-US" dirty="0"/>
              <a:t> </a:t>
            </a:r>
            <a:r>
              <a:rPr lang="en-US" altLang="zh-CN" dirty="0"/>
              <a:t>CLIP</a:t>
            </a:r>
            <a:r>
              <a:rPr lang="zh-CN" altLang="en-US" dirty="0"/>
              <a:t>等大模型，覆盖</a:t>
            </a:r>
            <a:r>
              <a:rPr lang="en-US" altLang="zh-CN" dirty="0"/>
              <a:t>NLP</a:t>
            </a:r>
            <a:r>
              <a:rPr lang="zh-CN" altLang="en-US" dirty="0"/>
              <a:t>、</a:t>
            </a:r>
            <a:r>
              <a:rPr lang="en-US" altLang="zh-CN" dirty="0"/>
              <a:t>CV</a:t>
            </a:r>
            <a:r>
              <a:rPr lang="zh-CN" altLang="en-US" dirty="0"/>
              <a:t>、多模态领域。用户可以实现一键训练、微调、推理。同时预制了丰富的下游任务，包括文本生成、问答、图像分类等；</a:t>
            </a:r>
            <a:endParaRPr lang="en-US" altLang="zh-CN" dirty="0"/>
          </a:p>
          <a:p>
            <a:r>
              <a:rPr lang="en-US" altLang="zh-CN" dirty="0" err="1"/>
              <a:t>MindSpore</a:t>
            </a:r>
            <a:r>
              <a:rPr lang="en-US" altLang="zh-CN" dirty="0"/>
              <a:t> Pet</a:t>
            </a:r>
            <a:r>
              <a:rPr lang="zh-CN" altLang="en-US" dirty="0"/>
              <a:t>是低参微调套件，实现了业界典型的低参微调算法，例如</a:t>
            </a:r>
            <a:r>
              <a:rPr lang="en-US" altLang="zh-CN" dirty="0" err="1"/>
              <a:t>lora</a:t>
            </a:r>
            <a:r>
              <a:rPr lang="zh-CN" altLang="en-US" dirty="0"/>
              <a:t>、</a:t>
            </a:r>
            <a:r>
              <a:rPr lang="en-US" altLang="zh-CN" dirty="0"/>
              <a:t>prefix</a:t>
            </a:r>
            <a:r>
              <a:rPr lang="zh-CN" altLang="en-US" dirty="0"/>
              <a:t>、</a:t>
            </a:r>
            <a:r>
              <a:rPr lang="en-US" altLang="zh-CN" dirty="0"/>
              <a:t>low rank</a:t>
            </a:r>
            <a:r>
              <a:rPr lang="zh-CN" altLang="en-US" dirty="0"/>
              <a:t>等，微调</a:t>
            </a:r>
            <a:r>
              <a:rPr lang="en-US" altLang="zh-CN" dirty="0"/>
              <a:t>5%</a:t>
            </a:r>
            <a:r>
              <a:rPr lang="zh-CN" altLang="en-US" dirty="0"/>
              <a:t>参数实现全参微调结果，降低内存开销，提高微调性能。相比全参微调，可以降低</a:t>
            </a:r>
            <a:r>
              <a:rPr lang="en-US" altLang="zh-CN" dirty="0"/>
              <a:t>40%</a:t>
            </a:r>
            <a:r>
              <a:rPr lang="zh-CN" altLang="en-US" dirty="0"/>
              <a:t>内存开销。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MindSpore</a:t>
            </a:r>
            <a:r>
              <a:rPr lang="en-US" altLang="zh-CN" dirty="0"/>
              <a:t> RLHF</a:t>
            </a:r>
            <a:r>
              <a:rPr lang="zh-CN" altLang="en-US" dirty="0"/>
              <a:t>主要是为了实现类</a:t>
            </a:r>
            <a:r>
              <a:rPr lang="en-US" altLang="zh-CN" dirty="0" err="1"/>
              <a:t>ChatGPT</a:t>
            </a:r>
            <a:r>
              <a:rPr lang="zh-CN" altLang="en-US" dirty="0"/>
              <a:t>的强化学习微调流程，支持了</a:t>
            </a:r>
            <a:r>
              <a:rPr lang="en-US" altLang="zh-CN" dirty="0"/>
              <a:t>reward</a:t>
            </a:r>
            <a:r>
              <a:rPr lang="zh-CN" altLang="en-US" dirty="0"/>
              <a:t> </a:t>
            </a:r>
            <a:r>
              <a:rPr lang="en-US" altLang="zh-CN" dirty="0"/>
              <a:t>model</a:t>
            </a:r>
            <a:r>
              <a:rPr lang="zh-CN" altLang="en-US" dirty="0"/>
              <a:t>训练，</a:t>
            </a:r>
            <a:r>
              <a:rPr lang="en-US" altLang="zh-CN" dirty="0"/>
              <a:t>PPO</a:t>
            </a:r>
            <a:r>
              <a:rPr lang="zh-CN" altLang="en-US" dirty="0"/>
              <a:t>强化学习。支持了数据并行、模型并行、流水并行等或者并行模式混合的大模型强化学习流程。百</a:t>
            </a:r>
            <a:r>
              <a:rPr lang="zh-CN" altLang="zh-CN" sz="1200" dirty="0">
                <a:latin typeface="+mn-ea"/>
              </a:rPr>
              <a:t>行代码即可实现百亿级模型的</a:t>
            </a:r>
            <a:r>
              <a:rPr lang="en-US" altLang="zh-CN" sz="1200" dirty="0">
                <a:latin typeface="+mn-ea"/>
              </a:rPr>
              <a:t>RLHF</a:t>
            </a:r>
            <a:r>
              <a:rPr lang="zh-CN" altLang="zh-CN" sz="1200" dirty="0">
                <a:latin typeface="+mn-ea"/>
              </a:rPr>
              <a:t>训练，助力用户快速实现自己的“</a:t>
            </a:r>
            <a:r>
              <a:rPr lang="en-US" altLang="zh-CN" sz="1200" dirty="0" err="1">
                <a:latin typeface="+mn-ea"/>
              </a:rPr>
              <a:t>ChatGPT</a:t>
            </a:r>
            <a:r>
              <a:rPr lang="en-US" altLang="zh-CN" sz="1200" dirty="0">
                <a:latin typeface="+mn-ea"/>
              </a:rPr>
              <a:t>”</a:t>
            </a:r>
          </a:p>
          <a:p>
            <a:r>
              <a:rPr lang="zh-CN" altLang="en-US" sz="1200" b="0" i="0" kern="1200" dirty="0">
                <a:solidFill>
                  <a:schemeClr val="tx1"/>
                </a:solidFill>
                <a:effectLst/>
                <a:latin typeface="+mn-lt"/>
                <a:ea typeface="+mn-ea"/>
                <a:cs typeface="+mn-cs"/>
              </a:rPr>
              <a:t>预训练语言模型（</a:t>
            </a:r>
            <a:r>
              <a:rPr lang="en-US" altLang="zh-CN" sz="1200" b="0" i="0" kern="1200" dirty="0">
                <a:solidFill>
                  <a:schemeClr val="tx1"/>
                </a:solidFill>
                <a:effectLst/>
                <a:latin typeface="+mn-lt"/>
                <a:ea typeface="+mn-ea"/>
                <a:cs typeface="+mn-cs"/>
              </a:rPr>
              <a:t>LM</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收集数据并训练奖励模型</a:t>
            </a:r>
          </a:p>
          <a:p>
            <a:r>
              <a:rPr lang="zh-CN" altLang="en-US" sz="1200" b="0" i="0" kern="1200" dirty="0">
                <a:solidFill>
                  <a:schemeClr val="tx1"/>
                </a:solidFill>
                <a:effectLst/>
                <a:latin typeface="+mn-lt"/>
                <a:ea typeface="+mn-ea"/>
                <a:cs typeface="+mn-cs"/>
              </a:rPr>
              <a:t>通过强化学习微调 </a:t>
            </a:r>
            <a:r>
              <a:rPr lang="en-US" altLang="zh-CN" sz="1200" b="0" i="0" kern="1200" dirty="0">
                <a:solidFill>
                  <a:schemeClr val="tx1"/>
                </a:solidFill>
                <a:effectLst/>
                <a:latin typeface="+mn-lt"/>
                <a:ea typeface="+mn-ea"/>
                <a:cs typeface="+mn-cs"/>
              </a:rPr>
              <a:t>LM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MindSpore</a:t>
            </a:r>
            <a:r>
              <a:rPr lang="en-US" altLang="zh-CN" dirty="0"/>
              <a:t> Rec</a:t>
            </a:r>
            <a:r>
              <a:rPr lang="zh-CN" altLang="en-US" dirty="0"/>
              <a:t>是</a:t>
            </a:r>
            <a:r>
              <a:rPr lang="en-US" altLang="zh-CN" dirty="0" err="1"/>
              <a:t>MindSpore</a:t>
            </a:r>
            <a:r>
              <a:rPr lang="zh-CN" altLang="en-US" dirty="0"/>
              <a:t>推荐大模型套件，</a:t>
            </a:r>
            <a:r>
              <a:rPr kumimoji="1" lang="zh-CN" altLang="en-US" sz="1200" dirty="0">
                <a:solidFill>
                  <a:srgbClr val="000000"/>
                </a:solidFill>
                <a:latin typeface="+mn-ea"/>
              </a:rPr>
              <a:t>支持</a:t>
            </a:r>
            <a:r>
              <a:rPr kumimoji="1" lang="en-US" altLang="zh-CN" sz="1200" dirty="0">
                <a:solidFill>
                  <a:srgbClr val="000000"/>
                </a:solidFill>
                <a:latin typeface="+mn-ea"/>
              </a:rPr>
              <a:t>TB</a:t>
            </a:r>
            <a:r>
              <a:rPr kumimoji="1" lang="zh-CN" altLang="en-US" sz="1200" dirty="0">
                <a:solidFill>
                  <a:srgbClr val="000000"/>
                </a:solidFill>
                <a:latin typeface="+mn-ea"/>
              </a:rPr>
              <a:t>级推荐模型，以及</a:t>
            </a:r>
            <a:r>
              <a:rPr lang="zh-CN" altLang="zh-CN" sz="1200" dirty="0">
                <a:latin typeface="+mn-ea"/>
              </a:rPr>
              <a:t>在线训练、动态特征能力</a:t>
            </a:r>
            <a:r>
              <a:rPr lang="zh-CN" altLang="en-US" sz="1200" dirty="0">
                <a:latin typeface="+mn-ea"/>
              </a:rPr>
              <a:t>，</a:t>
            </a:r>
            <a:r>
              <a:rPr lang="zh-CN" altLang="zh-CN" sz="1200" dirty="0"/>
              <a:t>实现分钟级端到端增量训练</a:t>
            </a:r>
            <a:r>
              <a:rPr lang="en-US" altLang="zh-CN" sz="1200" dirty="0"/>
              <a:t>+</a:t>
            </a:r>
            <a:r>
              <a:rPr lang="zh-CN" altLang="zh-CN" sz="1200" dirty="0"/>
              <a:t>模型增量更新</a:t>
            </a:r>
            <a:r>
              <a:rPr kumimoji="1" lang="zh-CN" altLang="en-US" sz="1200" dirty="0">
                <a:solidFill>
                  <a:srgbClr val="000000"/>
                </a:solidFill>
                <a:latin typeface="+mn-ea"/>
              </a:rPr>
              <a:t>。</a:t>
            </a:r>
            <a:endParaRPr lang="en-US" altLang="zh-CN" dirty="0"/>
          </a:p>
          <a:p>
            <a:endParaRPr lang="en-US" altLang="zh-CN" dirty="0"/>
          </a:p>
          <a:p>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FC7D2-309F-4B1D-AF63-DB3D4B544859}" type="slidenum">
              <a:rPr kumimoji="0" lang="ko-KR" altLang="en-US"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34"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ko-KR" altLang="en-US" sz="12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endParaRPr>
          </a:p>
        </p:txBody>
      </p:sp>
    </p:spTree>
    <p:extLst>
      <p:ext uri="{BB962C8B-B14F-4D97-AF65-F5344CB8AC3E}">
        <p14:creationId xmlns:p14="http://schemas.microsoft.com/office/powerpoint/2010/main" val="4027903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indent="0">
              <a:buFont typeface="Arial" panose="020B0604020202020204" pitchFamily="34" charset="0"/>
              <a:buNone/>
            </a:pPr>
            <a:endParaRPr kumimoji="1" lang="en-US" altLang="zh-CN" sz="1200" dirty="0">
              <a:solidFill>
                <a:srgbClr val="000000"/>
              </a:solidFill>
              <a:latin typeface="Microsoft YaHei" panose="020B0503020204020204" pitchFamily="34" charset="-122"/>
              <a:ea typeface="Microsoft YaHei"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9775B6F-3F39-4382-BCBA-7661A099A987}"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页脚占位符 4"/>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7656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F277A-14D1-4AFB-BEFA-4B10DD2A000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80785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科学研究有两大基本目的：一是寻求基本规律，二是解决实际问题。在科学研究过程中面临着很多难以求解的问题，诸如药物和材料设计、湍流、非牛顿流体力学等等，究其根源主要是计算的“维数灾难”，即随着自由度的增多，问题的复杂度呈指数级增长。而人工智能作为新的</a:t>
            </a:r>
            <a:r>
              <a:rPr lang="en-US" altLang="zh-CN" sz="1200" b="0" i="0" kern="1200" dirty="0">
                <a:solidFill>
                  <a:schemeClr val="tx1"/>
                </a:solidFill>
                <a:effectLst/>
                <a:latin typeface="+mn-lt"/>
                <a:ea typeface="+mn-ea"/>
                <a:cs typeface="+mn-cs"/>
              </a:rPr>
              <a:t>GPT</a:t>
            </a:r>
            <a:r>
              <a:rPr lang="zh-CN" altLang="en-US" sz="1200" b="0" i="0" kern="1200" dirty="0">
                <a:solidFill>
                  <a:schemeClr val="tx1"/>
                </a:solidFill>
                <a:effectLst/>
                <a:latin typeface="+mn-lt"/>
                <a:ea typeface="+mn-ea"/>
                <a:cs typeface="+mn-cs"/>
              </a:rPr>
              <a:t>技术，将为科学计算注入新动能，催生科研新范式</a:t>
            </a:r>
            <a:endParaRPr lang="en-US" altLang="zh-CN" sz="1200" b="0" kern="0" dirty="0">
              <a:solidFill>
                <a:srgbClr val="666666">
                  <a:lumMod val="50000"/>
                </a:srgbClr>
              </a:solidFill>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昇思</a:t>
            </a:r>
            <a:r>
              <a:rPr lang="en-US" altLang="zh-CN" sz="1200" kern="1200" dirty="0">
                <a:solidFill>
                  <a:schemeClr val="tx1"/>
                </a:solidFill>
                <a:effectLst/>
                <a:latin typeface="+mn-lt"/>
                <a:ea typeface="+mn-ea"/>
                <a:cs typeface="+mn-cs"/>
              </a:rPr>
              <a:t>MindSpore</a:t>
            </a:r>
            <a:r>
              <a:rPr lang="zh-CN" altLang="en-US" sz="1200" kern="1200" dirty="0">
                <a:solidFill>
                  <a:schemeClr val="tx1"/>
                </a:solidFill>
                <a:effectLst/>
                <a:latin typeface="+mn-lt"/>
                <a:ea typeface="+mn-ea"/>
                <a:cs typeface="+mn-cs"/>
              </a:rPr>
              <a:t>在进行架构设计时</a:t>
            </a:r>
            <a:r>
              <a:rPr lang="zh-CN" altLang="zh-CN" sz="1200" kern="1200" dirty="0">
                <a:solidFill>
                  <a:schemeClr val="tx1"/>
                </a:solidFill>
                <a:effectLst/>
                <a:latin typeface="+mn-lt"/>
                <a:ea typeface="+mn-ea"/>
                <a:cs typeface="+mn-cs"/>
              </a:rPr>
              <a:t>就</a:t>
            </a:r>
            <a:r>
              <a:rPr lang="zh-CN" altLang="en-US" sz="1200" kern="1200" dirty="0">
                <a:solidFill>
                  <a:schemeClr val="tx1"/>
                </a:solidFill>
                <a:effectLst/>
                <a:latin typeface="+mn-lt"/>
                <a:ea typeface="+mn-ea"/>
                <a:cs typeface="+mn-cs"/>
              </a:rPr>
              <a:t>开始</a:t>
            </a:r>
            <a:r>
              <a:rPr lang="zh-CN" altLang="zh-CN" sz="1200" kern="1200" dirty="0">
                <a:solidFill>
                  <a:schemeClr val="tx1"/>
                </a:solidFill>
                <a:effectLst/>
                <a:latin typeface="+mn-lt"/>
                <a:ea typeface="+mn-ea"/>
                <a:cs typeface="+mn-cs"/>
              </a:rPr>
              <a:t>布局科学计算，通过架构创新，完成</a:t>
            </a:r>
            <a:r>
              <a:rPr lang="en-US" altLang="zh-CN" sz="1200" b="0" kern="1200" dirty="0">
                <a:solidFill>
                  <a:schemeClr val="tx1"/>
                </a:solidFill>
                <a:effectLst/>
                <a:latin typeface="+mn-lt"/>
                <a:ea typeface="+mn-ea"/>
                <a:cs typeface="+mn-cs"/>
              </a:rPr>
              <a:t>AI</a:t>
            </a:r>
            <a:r>
              <a:rPr lang="zh-CN" altLang="zh-CN" sz="1200" b="0" kern="1200" dirty="0">
                <a:solidFill>
                  <a:schemeClr val="tx1"/>
                </a:solidFill>
                <a:effectLst/>
                <a:latin typeface="+mn-lt"/>
                <a:ea typeface="+mn-ea"/>
                <a:cs typeface="+mn-cs"/>
              </a:rPr>
              <a:t>计算框架向</a:t>
            </a:r>
            <a:r>
              <a:rPr lang="en-US" altLang="zh-CN" sz="1200" b="0" kern="1200" dirty="0">
                <a:solidFill>
                  <a:schemeClr val="tx1"/>
                </a:solidFill>
                <a:effectLst/>
                <a:latin typeface="+mn-lt"/>
                <a:ea typeface="+mn-ea"/>
                <a:cs typeface="+mn-cs"/>
              </a:rPr>
              <a:t>AI</a:t>
            </a:r>
            <a:r>
              <a:rPr lang="zh-CN" altLang="zh-CN" sz="1200" b="0" kern="1200" dirty="0">
                <a:solidFill>
                  <a:schemeClr val="tx1"/>
                </a:solidFill>
                <a:effectLst/>
                <a:latin typeface="+mn-lt"/>
                <a:ea typeface="+mn-ea"/>
                <a:cs typeface="+mn-cs"/>
              </a:rPr>
              <a:t>融合框架的演进</a:t>
            </a:r>
            <a:r>
              <a:rPr lang="zh-CN" altLang="zh-CN" sz="1200" kern="1200" dirty="0">
                <a:solidFill>
                  <a:schemeClr val="tx1"/>
                </a:solidFill>
                <a:effectLst/>
                <a:latin typeface="+mn-lt"/>
                <a:ea typeface="+mn-ea"/>
                <a:cs typeface="+mn-cs"/>
              </a:rPr>
              <a:t>，通过神经网络模拟的非线性拟合，让科学家无需再解高维方程，提升科技创新效率。经过两年</a:t>
            </a:r>
            <a:r>
              <a:rPr lang="zh-CN" altLang="en-US" sz="1200" kern="1200" dirty="0">
                <a:solidFill>
                  <a:schemeClr val="tx1"/>
                </a:solidFill>
                <a:effectLst/>
                <a:latin typeface="+mn-lt"/>
                <a:ea typeface="+mn-ea"/>
                <a:cs typeface="+mn-cs"/>
              </a:rPr>
              <a:t>的努力</a:t>
            </a:r>
            <a:r>
              <a:rPr lang="zh-CN" altLang="zh-CN" sz="1200" kern="1200" dirty="0">
                <a:solidFill>
                  <a:schemeClr val="tx1"/>
                </a:solidFill>
                <a:effectLst/>
                <a:latin typeface="+mn-lt"/>
                <a:ea typeface="+mn-ea"/>
                <a:cs typeface="+mn-cs"/>
              </a:rPr>
              <a:t>，昇思</a:t>
            </a:r>
            <a:r>
              <a:rPr lang="en-US" altLang="zh-CN" sz="1200" kern="1200" dirty="0">
                <a:solidFill>
                  <a:schemeClr val="tx1"/>
                </a:solidFill>
                <a:effectLst/>
                <a:latin typeface="+mn-lt"/>
                <a:ea typeface="+mn-ea"/>
                <a:cs typeface="+mn-cs"/>
              </a:rPr>
              <a:t>MindSpore</a:t>
            </a:r>
            <a:r>
              <a:rPr lang="zh-CN" altLang="zh-CN" sz="1200" kern="1200" dirty="0">
                <a:solidFill>
                  <a:schemeClr val="tx1"/>
                </a:solidFill>
                <a:effectLst/>
                <a:latin typeface="+mn-lt"/>
                <a:ea typeface="+mn-ea"/>
                <a:cs typeface="+mn-cs"/>
              </a:rPr>
              <a:t>已经在多个科学领域有所突破。</a:t>
            </a:r>
            <a:r>
              <a:rPr lang="zh-CN" altLang="en-US" sz="1200" kern="1200" dirty="0">
                <a:solidFill>
                  <a:schemeClr val="tx1"/>
                </a:solidFill>
                <a:effectLst/>
                <a:latin typeface="+mn-lt"/>
                <a:ea typeface="+mn-ea"/>
                <a:cs typeface="+mn-cs"/>
              </a:rPr>
              <a:t>这里将主要给大家介绍聚焦的</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个领域套件，一个是面向</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电磁仿真</a:t>
            </a:r>
            <a:r>
              <a:rPr lang="zh-CN" altLang="en-US"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MindSpore Elec</a:t>
            </a:r>
            <a:r>
              <a:rPr lang="zh-CN" altLang="en-US" sz="1200" kern="1200" dirty="0">
                <a:solidFill>
                  <a:schemeClr val="tx1"/>
                </a:solidFill>
                <a:effectLst/>
                <a:latin typeface="+mn-lt"/>
                <a:ea typeface="+mn-ea"/>
                <a:cs typeface="+mn-cs"/>
              </a:rPr>
              <a:t>，一个是面向生物计算的</a:t>
            </a:r>
            <a:r>
              <a:rPr lang="en-US" altLang="zh-CN" sz="1200" kern="1200" dirty="0">
                <a:solidFill>
                  <a:schemeClr val="tx1"/>
                </a:solidFill>
                <a:effectLst/>
                <a:latin typeface="+mn-lt"/>
                <a:ea typeface="+mn-ea"/>
                <a:cs typeface="+mn-cs"/>
              </a:rPr>
              <a:t>MindSpore SPONGE</a:t>
            </a:r>
            <a:r>
              <a:rPr lang="zh-CN" altLang="en-US" sz="1200" kern="1200" dirty="0">
                <a:solidFill>
                  <a:schemeClr val="tx1"/>
                </a:solidFill>
                <a:effectLst/>
                <a:latin typeface="+mn-lt"/>
                <a:ea typeface="+mn-ea"/>
                <a:cs typeface="+mn-cs"/>
              </a:rPr>
              <a:t>，最后一个就是面向流体仿真的</a:t>
            </a:r>
            <a:r>
              <a:rPr lang="en-US" altLang="zh-CN" sz="1200" kern="1200" dirty="0">
                <a:solidFill>
                  <a:schemeClr val="tx1"/>
                </a:solidFill>
                <a:effectLst/>
                <a:latin typeface="+mn-lt"/>
                <a:ea typeface="+mn-ea"/>
                <a:cs typeface="+mn-cs"/>
              </a:rPr>
              <a:t>MindSpore</a:t>
            </a:r>
            <a:r>
              <a:rPr lang="en-US" altLang="zh-CN" sz="1200" kern="1200" baseline="0" dirty="0">
                <a:solidFill>
                  <a:schemeClr val="tx1"/>
                </a:solidFill>
                <a:effectLst/>
                <a:latin typeface="+mn-lt"/>
                <a:ea typeface="+mn-ea"/>
                <a:cs typeface="+mn-cs"/>
              </a:rPr>
              <a:t> Flow</a:t>
            </a:r>
            <a:r>
              <a:rPr lang="zh-CN" altLang="en-US" sz="1200" kern="1200" baseline="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MindSpore Elec</a:t>
            </a:r>
            <a:r>
              <a:rPr lang="zh-CN" altLang="en-US" sz="1200" kern="1200" dirty="0">
                <a:solidFill>
                  <a:schemeClr val="tx1"/>
                </a:solidFill>
                <a:effectLst/>
                <a:latin typeface="+mn-lt"/>
                <a:ea typeface="+mn-ea"/>
                <a:cs typeface="+mn-cs"/>
              </a:rPr>
              <a:t>大大加速电磁仿真的效率，小到我们手上的</a:t>
            </a:r>
            <a:r>
              <a:rPr lang="zh-CN" altLang="en-US" sz="1200" b="0" kern="0" dirty="0">
                <a:solidFill>
                  <a:srgbClr val="666666"/>
                </a:solidFill>
                <a:latin typeface="微软雅黑" panose="020B0503020204020204" pitchFamily="34" charset="-122"/>
                <a:ea typeface="微软雅黑"/>
              </a:rPr>
              <a:t>手机或者耳机、大到无线基站的天线阵列都能实现</a:t>
            </a:r>
            <a:r>
              <a:rPr lang="en-US" altLang="zh-CN" sz="1200" b="0" kern="0" dirty="0">
                <a:solidFill>
                  <a:srgbClr val="666666"/>
                </a:solidFill>
                <a:latin typeface="微软雅黑" panose="020B0503020204020204" pitchFamily="34" charset="-122"/>
                <a:ea typeface="微软雅黑"/>
              </a:rPr>
              <a:t>10</a:t>
            </a:r>
            <a:r>
              <a:rPr lang="zh-CN" altLang="en-US" sz="1200" b="0" kern="0" dirty="0">
                <a:solidFill>
                  <a:srgbClr val="666666"/>
                </a:solidFill>
                <a:latin typeface="微软雅黑" panose="020B0503020204020204" pitchFamily="34" charset="-122"/>
                <a:ea typeface="微软雅黑"/>
              </a:rPr>
              <a:t>倍级效率的仿真模拟，大大提升了产品设计的效率；</a:t>
            </a:r>
            <a:r>
              <a:rPr lang="en-US" altLang="zh-CN" sz="1200" b="0" kern="0" dirty="0">
                <a:solidFill>
                  <a:srgbClr val="666666"/>
                </a:solidFill>
                <a:latin typeface="微软雅黑" panose="020B0503020204020204" pitchFamily="34" charset="-122"/>
                <a:ea typeface="微软雅黑"/>
              </a:rPr>
              <a:t>MindSpore SPONGE</a:t>
            </a:r>
            <a:r>
              <a:rPr lang="zh-CN" altLang="en-US" sz="1200" b="0" kern="0" dirty="0">
                <a:solidFill>
                  <a:srgbClr val="666666"/>
                </a:solidFill>
                <a:latin typeface="微软雅黑" panose="020B0503020204020204" pitchFamily="34" charset="-122"/>
                <a:ea typeface="微软雅黑"/>
              </a:rPr>
              <a:t>是面向生物计算的</a:t>
            </a:r>
            <a:r>
              <a:rPr lang="zh-CN" altLang="en-US" sz="1200" kern="0" dirty="0">
                <a:solidFill>
                  <a:srgbClr val="666666"/>
                </a:solidFill>
                <a:latin typeface="微软雅黑" panose="020B0503020204020204" pitchFamily="34" charset="-122"/>
              </a:rPr>
              <a:t>分子模拟工具，基于此工具我们联合昌平实验室等科研机构完成了蛋白质折叠的训练与推理全流程，并且在最近参加</a:t>
            </a:r>
            <a:r>
              <a:rPr lang="zh-CN" altLang="zh-CN" sz="1200" kern="1200" dirty="0">
                <a:solidFill>
                  <a:schemeClr val="tx1"/>
                </a:solidFill>
                <a:effectLst/>
                <a:latin typeface="+mn-lt"/>
                <a:ea typeface="+mn-ea"/>
                <a:cs typeface="+mn-cs"/>
              </a:rPr>
              <a:t>全球持续蛋白质结构预测竞赛</a:t>
            </a:r>
            <a:r>
              <a:rPr lang="en-US" altLang="zh-CN" sz="1200" kern="1200" dirty="0">
                <a:solidFill>
                  <a:schemeClr val="tx1"/>
                </a:solidFill>
                <a:effectLst/>
                <a:latin typeface="+mn-lt"/>
                <a:ea typeface="+mn-ea"/>
                <a:cs typeface="+mn-cs"/>
              </a:rPr>
              <a:t>CAMEO</a:t>
            </a:r>
            <a:r>
              <a:rPr lang="zh-CN" altLang="en-US" sz="1200" kern="1200" dirty="0">
                <a:solidFill>
                  <a:schemeClr val="tx1"/>
                </a:solidFill>
                <a:effectLst/>
                <a:latin typeface="+mn-lt"/>
                <a:ea typeface="+mn-ea"/>
                <a:cs typeface="+mn-cs"/>
              </a:rPr>
              <a:t>中成绩连续三次霸榜，超过</a:t>
            </a:r>
            <a:r>
              <a:rPr lang="en-US" altLang="zh-CN" sz="1200" kern="1200" dirty="0">
                <a:solidFill>
                  <a:schemeClr val="tx1"/>
                </a:solidFill>
                <a:effectLst/>
                <a:latin typeface="+mn-lt"/>
                <a:ea typeface="+mn-ea"/>
                <a:cs typeface="+mn-cs"/>
              </a:rPr>
              <a:t>AlphaFold2</a:t>
            </a:r>
            <a:r>
              <a:rPr lang="zh-CN" altLang="en-US" sz="1200" kern="1200" dirty="0">
                <a:solidFill>
                  <a:schemeClr val="tx1"/>
                </a:solidFill>
                <a:effectLst/>
                <a:latin typeface="+mn-lt"/>
                <a:ea typeface="+mn-ea"/>
                <a:cs typeface="+mn-cs"/>
              </a:rPr>
              <a:t>。</a:t>
            </a:r>
            <a:r>
              <a:rPr kumimoji="0" lang="en-US" altLang="zh-CN" sz="1200" b="0" i="0" u="none" strike="noStrike" kern="0" cap="none" spc="0" normalizeH="0" baseline="0" noProof="0" dirty="0">
                <a:ln>
                  <a:noFill/>
                </a:ln>
                <a:solidFill>
                  <a:srgbClr val="C00000"/>
                </a:solidFill>
                <a:effectLst/>
                <a:uLnTx/>
                <a:uFillTx/>
                <a:latin typeface="微软雅黑"/>
              </a:rPr>
              <a:t>MindSpore Flow</a:t>
            </a:r>
            <a:r>
              <a:rPr kumimoji="0" lang="zh-CN" altLang="en-US" sz="1200" b="0" i="0" u="none" strike="noStrike" kern="0" cap="none" spc="0" normalizeH="0" baseline="0" noProof="0" dirty="0">
                <a:ln>
                  <a:noFill/>
                </a:ln>
                <a:solidFill>
                  <a:srgbClr val="C00000"/>
                </a:solidFill>
                <a:effectLst/>
                <a:uLnTx/>
                <a:uFillTx/>
                <a:latin typeface="微软雅黑"/>
              </a:rPr>
              <a:t>是面向流体仿真的套件，这是我们正在与</a:t>
            </a:r>
            <a:r>
              <a:rPr lang="zh-CN" altLang="en-US" sz="1200" b="0" i="0" kern="1200" dirty="0">
                <a:solidFill>
                  <a:schemeClr val="tx1"/>
                </a:solidFill>
                <a:effectLst/>
                <a:latin typeface="+mn-lt"/>
                <a:ea typeface="+mn-ea"/>
                <a:cs typeface="+mn-cs"/>
              </a:rPr>
              <a:t>西交大、商飞等高校企业共同打造的工业界套件，它能高效模拟飞机起飞以及飞行阶段飞机机翼及机体流场的时空演化，为飞机气动设计提供价值性参考，让飞机飞行更安全。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作为</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科学计算融合</a:t>
            </a:r>
            <a:r>
              <a:rPr lang="zh-CN" altLang="en-US" sz="1200" kern="1200" dirty="0">
                <a:solidFill>
                  <a:schemeClr val="tx1"/>
                </a:solidFill>
                <a:effectLst/>
                <a:latin typeface="+mn-lt"/>
                <a:ea typeface="+mn-ea"/>
                <a:cs typeface="+mn-cs"/>
              </a:rPr>
              <a:t>的新一代</a:t>
            </a:r>
            <a:r>
              <a:rPr lang="zh-CN" altLang="zh-CN" sz="1200" kern="1200" dirty="0">
                <a:solidFill>
                  <a:schemeClr val="tx1"/>
                </a:solidFill>
                <a:effectLst/>
                <a:latin typeface="+mn-lt"/>
                <a:ea typeface="+mn-ea"/>
                <a:cs typeface="+mn-cs"/>
              </a:rPr>
              <a:t>框架，昇思</a:t>
            </a:r>
            <a:r>
              <a:rPr lang="en-US" altLang="zh-CN" sz="1200" kern="1200" dirty="0">
                <a:solidFill>
                  <a:schemeClr val="tx1"/>
                </a:solidFill>
                <a:effectLst/>
                <a:latin typeface="+mn-lt"/>
                <a:ea typeface="+mn-ea"/>
                <a:cs typeface="+mn-cs"/>
              </a:rPr>
              <a:t>MindSpore</a:t>
            </a:r>
            <a:r>
              <a:rPr lang="zh-CN" altLang="zh-CN" sz="1200" kern="1200" dirty="0">
                <a:solidFill>
                  <a:schemeClr val="tx1"/>
                </a:solidFill>
                <a:effectLst/>
                <a:latin typeface="+mn-lt"/>
                <a:ea typeface="+mn-ea"/>
                <a:cs typeface="+mn-cs"/>
              </a:rPr>
              <a:t>积极响应产业界需求，不断在效率提升、易用性、创新性</a:t>
            </a:r>
            <a:r>
              <a:rPr lang="zh-CN" altLang="en-US" sz="1200" kern="1200" dirty="0">
                <a:solidFill>
                  <a:schemeClr val="tx1"/>
                </a:solidFill>
                <a:effectLst/>
                <a:latin typeface="+mn-lt"/>
                <a:ea typeface="+mn-ea"/>
                <a:cs typeface="+mn-cs"/>
              </a:rPr>
              <a:t>等方面</a:t>
            </a:r>
            <a:r>
              <a:rPr lang="zh-CN" altLang="zh-CN" sz="1200" kern="1200" dirty="0">
                <a:solidFill>
                  <a:schemeClr val="tx1"/>
                </a:solidFill>
                <a:effectLst/>
                <a:latin typeface="+mn-lt"/>
                <a:ea typeface="+mn-ea"/>
                <a:cs typeface="+mn-cs"/>
              </a:rPr>
              <a:t>推动</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框架持续演进。</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0586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047976F-4DB3-4210-B995-E237D91C6A2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82860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dirty="0"/>
              <a:t>创新</a:t>
            </a:r>
            <a:r>
              <a:rPr lang="en-US" altLang="zh-CN" dirty="0"/>
              <a:t>5</a:t>
            </a:r>
            <a:r>
              <a:rPr lang="zh-CN" altLang="en-US" dirty="0"/>
              <a:t>是构建</a:t>
            </a:r>
            <a:r>
              <a:rPr lang="en-US" altLang="zh-CN" sz="1200" b="1" dirty="0">
                <a:solidFill>
                  <a:srgbClr val="1D1D1A">
                    <a:lumMod val="50000"/>
                  </a:srgbClr>
                </a:solidFill>
                <a:latin typeface="Microsoft YaHei" panose="020B0503020204020204" pitchFamily="34" charset="-122"/>
                <a:ea typeface="微软雅黑"/>
                <a:cs typeface="+mn-ea"/>
              </a:rPr>
              <a:t>AI</a:t>
            </a:r>
            <a:r>
              <a:rPr lang="zh-CN" altLang="en-US" sz="1200" b="1" dirty="0">
                <a:solidFill>
                  <a:srgbClr val="1D1D1A">
                    <a:lumMod val="50000"/>
                  </a:srgbClr>
                </a:solidFill>
                <a:latin typeface="Microsoft YaHei" panose="020B0503020204020204" pitchFamily="34" charset="-122"/>
                <a:ea typeface="微软雅黑"/>
                <a:cs typeface="+mn-ea"/>
              </a:rPr>
              <a:t>安全技术体系，实现全生命周期的企业级安全可信，支撑关键行业</a:t>
            </a:r>
            <a:r>
              <a:rPr lang="en-US" altLang="zh-CN" sz="1200" b="1" dirty="0">
                <a:solidFill>
                  <a:srgbClr val="1D1D1A">
                    <a:lumMod val="50000"/>
                  </a:srgbClr>
                </a:solidFill>
                <a:latin typeface="Microsoft YaHei" panose="020B0503020204020204" pitchFamily="34" charset="-122"/>
                <a:ea typeface="微软雅黑"/>
                <a:cs typeface="+mn-ea"/>
              </a:rPr>
              <a:t>/</a:t>
            </a:r>
            <a:r>
              <a:rPr lang="zh-CN" altLang="en-US" sz="1200" b="1" dirty="0">
                <a:solidFill>
                  <a:srgbClr val="1D1D1A">
                    <a:lumMod val="50000"/>
                  </a:srgbClr>
                </a:solidFill>
                <a:latin typeface="Microsoft YaHei" panose="020B0503020204020204" pitchFamily="34" charset="-122"/>
                <a:ea typeface="微软雅黑"/>
                <a:cs typeface="+mn-ea"/>
              </a:rPr>
              <a:t>关键场景的</a:t>
            </a:r>
            <a:r>
              <a:rPr lang="en-US" altLang="zh-CN" sz="1200" b="1" dirty="0">
                <a:solidFill>
                  <a:srgbClr val="1D1D1A">
                    <a:lumMod val="50000"/>
                  </a:srgbClr>
                </a:solidFill>
                <a:latin typeface="Microsoft YaHei" panose="020B0503020204020204" pitchFamily="34" charset="-122"/>
                <a:ea typeface="微软雅黑"/>
                <a:cs typeface="+mn-ea"/>
              </a:rPr>
              <a:t>AI</a:t>
            </a:r>
            <a:r>
              <a:rPr lang="zh-CN" altLang="en-US" sz="1200" b="1" dirty="0">
                <a:solidFill>
                  <a:srgbClr val="1D1D1A">
                    <a:lumMod val="50000"/>
                  </a:srgbClr>
                </a:solidFill>
                <a:latin typeface="Microsoft YaHei" panose="020B0503020204020204" pitchFamily="34" charset="-122"/>
                <a:ea typeface="微软雅黑"/>
                <a:cs typeface="+mn-ea"/>
              </a:rPr>
              <a:t>应用</a:t>
            </a:r>
            <a:endParaRPr lang="en-US" altLang="zh-CN" sz="1200" b="1" dirty="0">
              <a:solidFill>
                <a:srgbClr val="1D1D1A">
                  <a:lumMod val="50000"/>
                </a:srgbClr>
              </a:solidFill>
              <a:latin typeface="Microsoft YaHei" panose="020B0503020204020204" pitchFamily="34" charset="-122"/>
              <a:ea typeface="微软雅黑"/>
              <a:cs typeface="+mn-ea"/>
            </a:endParaRPr>
          </a:p>
          <a:p>
            <a:endParaRPr lang="en-US" altLang="zh-CN" sz="1200" b="1" dirty="0">
              <a:solidFill>
                <a:srgbClr val="1D1D1A">
                  <a:lumMod val="50000"/>
                </a:srgbClr>
              </a:solidFill>
              <a:latin typeface="Microsoft YaHei" panose="020B0503020204020204" pitchFamily="34" charset="-122"/>
              <a:ea typeface="微软雅黑"/>
              <a:cs typeface="+mn-ea"/>
            </a:endParaRPr>
          </a:p>
          <a:p>
            <a:r>
              <a:rPr lang="zh-CN" altLang="en-US" sz="1200" b="1" dirty="0">
                <a:solidFill>
                  <a:srgbClr val="1D1D1A">
                    <a:lumMod val="50000"/>
                  </a:srgbClr>
                </a:solidFill>
                <a:latin typeface="Microsoft YaHei" panose="020B0503020204020204" pitchFamily="34" charset="-122"/>
                <a:ea typeface="微软雅黑"/>
                <a:cs typeface="+mn-ea"/>
              </a:rPr>
              <a:t>昇思</a:t>
            </a:r>
            <a:r>
              <a:rPr lang="en-US" altLang="zh-CN" sz="1200" b="1" dirty="0">
                <a:solidFill>
                  <a:srgbClr val="1D1D1A">
                    <a:lumMod val="50000"/>
                  </a:srgbClr>
                </a:solidFill>
                <a:latin typeface="Microsoft YaHei" panose="020B0503020204020204" pitchFamily="34" charset="-122"/>
                <a:ea typeface="微软雅黑"/>
                <a:cs typeface="+mn-ea"/>
              </a:rPr>
              <a:t>MindSpore</a:t>
            </a:r>
            <a:r>
              <a:rPr lang="zh-CN" altLang="en-US" sz="1200" b="1" dirty="0">
                <a:solidFill>
                  <a:srgbClr val="1D1D1A">
                    <a:lumMod val="50000"/>
                  </a:srgbClr>
                </a:solidFill>
                <a:latin typeface="Microsoft YaHei" panose="020B0503020204020204" pitchFamily="34" charset="-122"/>
                <a:ea typeface="微软雅黑"/>
                <a:cs typeface="+mn-ea"/>
              </a:rPr>
              <a:t>是全球唯一获得</a:t>
            </a:r>
            <a:r>
              <a:rPr lang="en-US" altLang="zh-CN" sz="1200" b="1" dirty="0">
                <a:solidFill>
                  <a:srgbClr val="1D1D1A">
                    <a:lumMod val="50000"/>
                  </a:srgbClr>
                </a:solidFill>
                <a:latin typeface="Microsoft YaHei" panose="020B0503020204020204" pitchFamily="34" charset="-122"/>
                <a:ea typeface="微软雅黑"/>
                <a:cs typeface="+mn-ea"/>
              </a:rPr>
              <a:t>CC</a:t>
            </a:r>
            <a:r>
              <a:rPr lang="zh-CN" altLang="en-US" sz="1200" b="1" dirty="0">
                <a:solidFill>
                  <a:srgbClr val="1D1D1A">
                    <a:lumMod val="50000"/>
                  </a:srgbClr>
                </a:solidFill>
                <a:latin typeface="Microsoft YaHei" panose="020B0503020204020204" pitchFamily="34" charset="-122"/>
                <a:ea typeface="微软雅黑"/>
                <a:cs typeface="+mn-ea"/>
              </a:rPr>
              <a:t>认证的</a:t>
            </a:r>
            <a:r>
              <a:rPr lang="en-US" altLang="zh-CN" sz="1200" b="1" dirty="0">
                <a:solidFill>
                  <a:srgbClr val="1D1D1A">
                    <a:lumMod val="50000"/>
                  </a:srgbClr>
                </a:solidFill>
                <a:latin typeface="Microsoft YaHei" panose="020B0503020204020204" pitchFamily="34" charset="-122"/>
                <a:ea typeface="微软雅黑"/>
                <a:cs typeface="+mn-ea"/>
              </a:rPr>
              <a:t>AI</a:t>
            </a:r>
            <a:r>
              <a:rPr lang="zh-CN" altLang="en-US" sz="1200" b="1" dirty="0">
                <a:solidFill>
                  <a:srgbClr val="1D1D1A">
                    <a:lumMod val="50000"/>
                  </a:srgbClr>
                </a:solidFill>
                <a:latin typeface="Microsoft YaHei" panose="020B0503020204020204" pitchFamily="34" charset="-122"/>
                <a:ea typeface="微软雅黑"/>
                <a:cs typeface="+mn-ea"/>
              </a:rPr>
              <a:t>框架，</a:t>
            </a:r>
            <a:r>
              <a:rPr lang="en-US" altLang="zh-CN" sz="1200" b="1" dirty="0">
                <a:solidFill>
                  <a:srgbClr val="1D1D1A">
                    <a:lumMod val="50000"/>
                  </a:srgbClr>
                </a:solidFill>
                <a:latin typeface="Microsoft YaHei" panose="020B0503020204020204" pitchFamily="34" charset="-122"/>
                <a:ea typeface="微软雅黑"/>
                <a:cs typeface="+mn-ea"/>
              </a:rPr>
              <a:t>CC</a:t>
            </a:r>
            <a:r>
              <a:rPr lang="zh-CN" altLang="en-US" sz="1200" b="1" dirty="0">
                <a:solidFill>
                  <a:srgbClr val="1D1D1A">
                    <a:lumMod val="50000"/>
                  </a:srgbClr>
                </a:solidFill>
                <a:latin typeface="Microsoft YaHei" panose="020B0503020204020204" pitchFamily="34" charset="-122"/>
                <a:ea typeface="微软雅黑"/>
                <a:cs typeface="+mn-ea"/>
              </a:rPr>
              <a:t>认证主要看两个方向：一个方向是过程可信；另外一个方向是结果可信</a:t>
            </a:r>
            <a:endParaRPr lang="en-US" altLang="zh-CN" sz="1200" b="1" dirty="0">
              <a:solidFill>
                <a:srgbClr val="1D1D1A">
                  <a:lumMod val="50000"/>
                </a:srgbClr>
              </a:solidFill>
              <a:latin typeface="Microsoft YaHei" panose="020B0503020204020204" pitchFamily="34" charset="-122"/>
              <a:ea typeface="微软雅黑"/>
              <a:cs typeface="+mn-ea"/>
            </a:endParaRPr>
          </a:p>
          <a:p>
            <a:endParaRPr lang="en-US" altLang="zh-CN" sz="1200" b="1" dirty="0">
              <a:solidFill>
                <a:srgbClr val="1D1D1A">
                  <a:lumMod val="50000"/>
                </a:srgbClr>
              </a:solidFill>
              <a:latin typeface="Microsoft YaHei" panose="020B0503020204020204" pitchFamily="34" charset="-122"/>
              <a:ea typeface="微软雅黑"/>
              <a:cs typeface="+mn-ea"/>
            </a:endParaRPr>
          </a:p>
          <a:p>
            <a:r>
              <a:rPr lang="zh-CN" altLang="en-US" sz="1200" b="1" dirty="0">
                <a:solidFill>
                  <a:srgbClr val="1D1D1A">
                    <a:lumMod val="50000"/>
                  </a:srgbClr>
                </a:solidFill>
                <a:latin typeface="Microsoft YaHei" panose="020B0503020204020204" pitchFamily="34" charset="-122"/>
                <a:ea typeface="微软雅黑"/>
                <a:cs typeface="+mn-ea"/>
              </a:rPr>
              <a:t>过程可信是指昇思本身在研发过程中，有严格规范的流程，包括编码、构建、测试与验证、漏洞管理等等。</a:t>
            </a:r>
            <a:endParaRPr lang="en-US" altLang="zh-CN" sz="1200" b="1" dirty="0">
              <a:solidFill>
                <a:srgbClr val="1D1D1A">
                  <a:lumMod val="50000"/>
                </a:srgbClr>
              </a:solidFill>
              <a:latin typeface="Microsoft YaHei" panose="020B0503020204020204" pitchFamily="34" charset="-122"/>
              <a:ea typeface="微软雅黑"/>
              <a:cs typeface="+mn-ea"/>
            </a:endParaRPr>
          </a:p>
          <a:p>
            <a:endParaRPr lang="en-US" altLang="zh-CN" sz="1200" b="1" dirty="0">
              <a:solidFill>
                <a:srgbClr val="1D1D1A">
                  <a:lumMod val="50000"/>
                </a:srgbClr>
              </a:solidFill>
              <a:latin typeface="Microsoft YaHei" panose="020B0503020204020204" pitchFamily="34" charset="-122"/>
              <a:ea typeface="微软雅黑"/>
              <a:cs typeface="+mn-ea"/>
            </a:endParaRPr>
          </a:p>
          <a:p>
            <a:r>
              <a:rPr lang="zh-CN" altLang="en-US" sz="1200" b="1" dirty="0">
                <a:solidFill>
                  <a:srgbClr val="1D1D1A">
                    <a:lumMod val="50000"/>
                  </a:srgbClr>
                </a:solidFill>
                <a:latin typeface="Microsoft YaHei" panose="020B0503020204020204" pitchFamily="34" charset="-122"/>
                <a:ea typeface="微软雅黑"/>
                <a:cs typeface="+mn-ea"/>
              </a:rPr>
              <a:t>结果可信是指昇思在</a:t>
            </a:r>
            <a:r>
              <a:rPr lang="en-US" altLang="zh-CN" sz="1200" b="1" dirty="0">
                <a:solidFill>
                  <a:srgbClr val="1D1D1A">
                    <a:lumMod val="50000"/>
                  </a:srgbClr>
                </a:solidFill>
                <a:latin typeface="Microsoft YaHei" panose="020B0503020204020204" pitchFamily="34" charset="-122"/>
                <a:ea typeface="微软雅黑"/>
                <a:cs typeface="+mn-ea"/>
              </a:rPr>
              <a:t>AI</a:t>
            </a:r>
            <a:r>
              <a:rPr lang="zh-CN" altLang="en-US" sz="1200" b="1" dirty="0">
                <a:solidFill>
                  <a:srgbClr val="1D1D1A">
                    <a:lumMod val="50000"/>
                  </a:srgbClr>
                </a:solidFill>
                <a:latin typeface="Microsoft YaHei" panose="020B0503020204020204" pitchFamily="34" charset="-122"/>
                <a:ea typeface="微软雅黑"/>
                <a:cs typeface="+mn-ea"/>
              </a:rPr>
              <a:t>训练</a:t>
            </a:r>
            <a:r>
              <a:rPr lang="en-US" altLang="zh-CN" sz="1200" b="1" dirty="0">
                <a:solidFill>
                  <a:srgbClr val="1D1D1A">
                    <a:lumMod val="50000"/>
                  </a:srgbClr>
                </a:solidFill>
                <a:latin typeface="Microsoft YaHei" panose="020B0503020204020204" pitchFamily="34" charset="-122"/>
                <a:ea typeface="微软雅黑"/>
                <a:cs typeface="+mn-ea"/>
              </a:rPr>
              <a:t>/</a:t>
            </a:r>
            <a:r>
              <a:rPr lang="zh-CN" altLang="en-US" sz="1200" b="1" dirty="0">
                <a:solidFill>
                  <a:srgbClr val="1D1D1A">
                    <a:lumMod val="50000"/>
                  </a:srgbClr>
                </a:solidFill>
                <a:latin typeface="Microsoft YaHei" panose="020B0503020204020204" pitchFamily="34" charset="-122"/>
                <a:ea typeface="微软雅黑"/>
                <a:cs typeface="+mn-ea"/>
              </a:rPr>
              <a:t>测评</a:t>
            </a:r>
            <a:r>
              <a:rPr lang="en-US" altLang="zh-CN" sz="1200" b="1" dirty="0">
                <a:solidFill>
                  <a:srgbClr val="1D1D1A">
                    <a:lumMod val="50000"/>
                  </a:srgbClr>
                </a:solidFill>
                <a:latin typeface="Microsoft YaHei" panose="020B0503020204020204" pitchFamily="34" charset="-122"/>
                <a:ea typeface="微软雅黑"/>
                <a:cs typeface="+mn-ea"/>
              </a:rPr>
              <a:t>/</a:t>
            </a:r>
            <a:r>
              <a:rPr lang="zh-CN" altLang="en-US" sz="1200" b="1" dirty="0">
                <a:solidFill>
                  <a:srgbClr val="1D1D1A">
                    <a:lumMod val="50000"/>
                  </a:srgbClr>
                </a:solidFill>
                <a:latin typeface="Microsoft YaHei" panose="020B0503020204020204" pitchFamily="34" charset="-122"/>
                <a:ea typeface="微软雅黑"/>
                <a:cs typeface="+mn-ea"/>
              </a:rPr>
              <a:t>部署做到全生命周期的可信，包括训练中如何保障用户的隐私、不被数据投毒；模型评估中解决鲁棒性、可解释等挑战；最后部署过程中，解决模型安全和加密、防窃取的挑战等问题。</a:t>
            </a:r>
            <a:endParaRPr lang="en-US" altLang="zh-CN" sz="1200" b="1" dirty="0">
              <a:solidFill>
                <a:srgbClr val="1D1D1A">
                  <a:lumMod val="50000"/>
                </a:srgbClr>
              </a:solidFill>
              <a:latin typeface="Microsoft YaHei" panose="020B0503020204020204" pitchFamily="34" charset="-122"/>
              <a:ea typeface="微软雅黑"/>
              <a:cs typeface="+mn-ea"/>
            </a:endParaRPr>
          </a:p>
          <a:p>
            <a:endParaRPr lang="en-US" altLang="zh-CN" sz="1200" b="1" dirty="0">
              <a:solidFill>
                <a:srgbClr val="1D1D1A">
                  <a:lumMod val="50000"/>
                </a:srgbClr>
              </a:solidFill>
              <a:latin typeface="Microsoft YaHei" panose="020B0503020204020204" pitchFamily="34" charset="-122"/>
              <a:ea typeface="微软雅黑"/>
              <a:cs typeface="+mn-ea"/>
            </a:endParaRPr>
          </a:p>
          <a:p>
            <a:r>
              <a:rPr lang="zh-CN" altLang="en-US" sz="1200" b="1" dirty="0">
                <a:solidFill>
                  <a:srgbClr val="1D1D1A">
                    <a:lumMod val="50000"/>
                  </a:srgbClr>
                </a:solidFill>
                <a:latin typeface="Microsoft YaHei" panose="020B0503020204020204" pitchFamily="34" charset="-122"/>
                <a:ea typeface="微软雅黑"/>
                <a:cs typeface="+mn-ea"/>
              </a:rPr>
              <a:t>当前昇思</a:t>
            </a:r>
            <a:r>
              <a:rPr lang="en-US" altLang="zh-CN" sz="1200" b="1" dirty="0">
                <a:solidFill>
                  <a:srgbClr val="1D1D1A">
                    <a:lumMod val="50000"/>
                  </a:srgbClr>
                </a:solidFill>
                <a:latin typeface="Microsoft YaHei" panose="020B0503020204020204" pitchFamily="34" charset="-122"/>
                <a:ea typeface="微软雅黑"/>
                <a:cs typeface="+mn-ea"/>
              </a:rPr>
              <a:t>AI</a:t>
            </a:r>
            <a:r>
              <a:rPr lang="zh-CN" altLang="en-US" sz="1200" b="1" dirty="0">
                <a:solidFill>
                  <a:srgbClr val="1D1D1A">
                    <a:lumMod val="50000"/>
                  </a:srgbClr>
                </a:solidFill>
                <a:latin typeface="Microsoft YaHei" panose="020B0503020204020204" pitchFamily="34" charset="-122"/>
                <a:ea typeface="微软雅黑"/>
                <a:cs typeface="+mn-ea"/>
              </a:rPr>
              <a:t>可信的能力已经在金融、医疗、广告、自动驾驶等场景得到广泛应用。</a:t>
            </a:r>
            <a:endParaRPr lang="en-US" altLang="zh-CN" sz="1200" b="1" dirty="0">
              <a:solidFill>
                <a:srgbClr val="1D1D1A">
                  <a:lumMod val="50000"/>
                </a:srgbClr>
              </a:solidFill>
              <a:latin typeface="Microsoft YaHei" panose="020B0503020204020204" pitchFamily="34" charset="-122"/>
              <a:ea typeface="微软雅黑"/>
              <a:cs typeface="+mn-ea"/>
            </a:endParaRPr>
          </a:p>
          <a:p>
            <a:endParaRPr lang="en-US" altLang="zh-CN" sz="1200" b="1" dirty="0">
              <a:solidFill>
                <a:srgbClr val="1D1D1A">
                  <a:lumMod val="50000"/>
                </a:srgbClr>
              </a:solidFill>
              <a:latin typeface="Microsoft YaHei" panose="020B0503020204020204" pitchFamily="34" charset="-122"/>
              <a:ea typeface="微软雅黑"/>
              <a:cs typeface="+mn-ea"/>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F277A-14D1-4AFB-BEFA-4B10DD2A000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638452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07326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742950" y="717550"/>
            <a:ext cx="5557838" cy="3125788"/>
          </a:xfrm>
        </p:spPr>
      </p:sp>
      <p:sp>
        <p:nvSpPr>
          <p:cNvPr id="3" name="文本占位符 2"/>
          <p:cNvSpPr>
            <a:spLocks noGrp="1"/>
          </p:cNvSpPr>
          <p:nvPr>
            <p:ph type="body" idx="3"/>
          </p:nvPr>
        </p:nvSpPr>
        <p:spPr/>
        <p:txBody>
          <a:bodyPr/>
          <a:lstStyle/>
          <a:p>
            <a:r>
              <a:rPr lang="en-US" altLang="zh-CN"/>
              <a:t>14</a:t>
            </a:r>
            <a:r>
              <a:rPr lang="zh-CN" altLang="en-US"/>
              <a:t>大行业 总览</a:t>
            </a:r>
          </a:p>
        </p:txBody>
      </p:sp>
    </p:spTree>
    <p:extLst>
      <p:ext uri="{BB962C8B-B14F-4D97-AF65-F5344CB8AC3E}">
        <p14:creationId xmlns:p14="http://schemas.microsoft.com/office/powerpoint/2010/main" val="3375795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6662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F277A-14D1-4AFB-BEFA-4B10DD2A000A}"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extLst>
      <p:ext uri="{BB962C8B-B14F-4D97-AF65-F5344CB8AC3E}">
        <p14:creationId xmlns:p14="http://schemas.microsoft.com/office/powerpoint/2010/main" val="506162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787454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自动光学检查（</a:t>
            </a:r>
            <a:r>
              <a:rPr lang="en-US" altLang="zh-CN" sz="1200" b="0" i="0" kern="1200" dirty="0">
                <a:solidFill>
                  <a:schemeClr val="tx1"/>
                </a:solidFill>
                <a:effectLst/>
                <a:latin typeface="+mn-lt"/>
                <a:ea typeface="+mn-ea"/>
                <a:cs typeface="+mn-cs"/>
              </a:rPr>
              <a:t>Automated Optical Inspection</a:t>
            </a:r>
            <a:r>
              <a:rPr lang="zh-CN" altLang="en-US" sz="1200" b="0" i="0" kern="1200" dirty="0">
                <a:solidFill>
                  <a:schemeClr val="tx1"/>
                </a:solidFill>
                <a:effectLst/>
                <a:latin typeface="+mn-lt"/>
                <a:ea typeface="+mn-ea"/>
                <a:cs typeface="+mn-cs"/>
              </a:rPr>
              <a:t>，简称</a:t>
            </a:r>
            <a:r>
              <a:rPr lang="en-US" altLang="zh-CN" sz="1200" b="0" i="0" kern="1200" dirty="0">
                <a:solidFill>
                  <a:schemeClr val="tx1"/>
                </a:solidFill>
                <a:effectLst/>
                <a:latin typeface="+mn-lt"/>
                <a:ea typeface="+mn-ea"/>
                <a:cs typeface="+mn-cs"/>
              </a:rPr>
              <a:t>AOI</a:t>
            </a:r>
            <a:r>
              <a:rPr lang="zh-CN" altLang="en-US" sz="1200" b="0" i="0" kern="1200" dirty="0">
                <a:solidFill>
                  <a:schemeClr val="tx1"/>
                </a:solidFill>
                <a:effectLst/>
                <a:latin typeface="+mn-lt"/>
                <a:ea typeface="+mn-ea"/>
                <a:cs typeface="+mn-cs"/>
              </a:rPr>
              <a:t>），为高速高精度光学影像检测系统，运用机器视觉做为检测标准技术，可以改良传统上以人力使用光学仪器进行检测的缺点，应用层面包括从高科技产业之研发、制造品管，以至国防、民生、医疗、环保、电力等领域。</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F277A-14D1-4AFB-BEFA-4B10DD2A000A}"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extLst>
      <p:ext uri="{BB962C8B-B14F-4D97-AF65-F5344CB8AC3E}">
        <p14:creationId xmlns:p14="http://schemas.microsoft.com/office/powerpoint/2010/main" val="1368471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月底华为发布一款全新的视频编辑软件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花瓣剪辑，以</a:t>
            </a:r>
            <a:r>
              <a:rPr lang="en-US" altLang="zh-CN" sz="1200" b="0" i="0" kern="1200" dirty="0">
                <a:solidFill>
                  <a:schemeClr val="tx1"/>
                </a:solidFill>
                <a:effectLst/>
                <a:latin typeface="+mn-lt"/>
                <a:ea typeface="+mn-ea"/>
                <a:cs typeface="+mn-cs"/>
              </a:rPr>
              <a:t>MindSpore Lite</a:t>
            </a:r>
            <a:r>
              <a:rPr lang="zh-CN" altLang="en-US" sz="1200" b="0" i="0" kern="1200" dirty="0">
                <a:solidFill>
                  <a:schemeClr val="tx1"/>
                </a:solidFill>
                <a:effectLst/>
                <a:latin typeface="+mn-lt"/>
                <a:ea typeface="+mn-ea"/>
                <a:cs typeface="+mn-cs"/>
              </a:rPr>
              <a:t>作为</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推理引擎，提供目标追踪拍摄、目标遮挡拍摄、智慧滤镜、分离音轨等功能</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花瓣剪辑的每个功能背后都有若干个深度学习模型在使能，粗略统计这几个功能用到的模型大小已经超过</a:t>
            </a:r>
            <a:r>
              <a:rPr lang="en-US" altLang="zh-CN" sz="1200" b="0" i="0" kern="1200" dirty="0">
                <a:solidFill>
                  <a:schemeClr val="tx1"/>
                </a:solidFill>
                <a:effectLst/>
                <a:latin typeface="+mn-lt"/>
                <a:ea typeface="+mn-ea"/>
                <a:cs typeface="+mn-cs"/>
              </a:rPr>
              <a:t>200MB</a:t>
            </a:r>
            <a:r>
              <a:rPr lang="zh-CN" altLang="en-US" sz="1200" b="0" i="0" kern="1200" dirty="0">
                <a:solidFill>
                  <a:schemeClr val="tx1"/>
                </a:solidFill>
                <a:effectLst/>
                <a:latin typeface="+mn-lt"/>
                <a:ea typeface="+mn-ea"/>
                <a:cs typeface="+mn-cs"/>
              </a:rPr>
              <a:t>， 不仅给</a:t>
            </a:r>
            <a:r>
              <a:rPr lang="en-US" altLang="zh-CN" sz="1200" b="0" i="0" kern="1200" dirty="0">
                <a:solidFill>
                  <a:schemeClr val="tx1"/>
                </a:solidFill>
                <a:effectLst/>
                <a:latin typeface="+mn-lt"/>
                <a:ea typeface="+mn-ea"/>
                <a:cs typeface="+mn-cs"/>
              </a:rPr>
              <a:t>App </a:t>
            </a:r>
            <a:r>
              <a:rPr lang="zh-CN" altLang="en-US" sz="1200" b="0" i="0" kern="1200" dirty="0">
                <a:solidFill>
                  <a:schemeClr val="tx1"/>
                </a:solidFill>
                <a:effectLst/>
                <a:latin typeface="+mn-lt"/>
                <a:ea typeface="+mn-ea"/>
                <a:cs typeface="+mn-cs"/>
              </a:rPr>
              <a:t>上线带来困难，而且占用用户更多的网络带宽与手机物理存储资源。</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MindSpore Lite</a:t>
            </a:r>
            <a:r>
              <a:rPr lang="zh-CN" altLang="en-US" sz="1200" b="0" i="0" kern="1200" dirty="0">
                <a:solidFill>
                  <a:schemeClr val="tx1"/>
                </a:solidFill>
                <a:effectLst/>
                <a:latin typeface="+mn-lt"/>
                <a:ea typeface="+mn-ea"/>
                <a:cs typeface="+mn-cs"/>
              </a:rPr>
              <a:t>提供了自动搜索的混合</a:t>
            </a:r>
            <a:r>
              <a:rPr lang="en-US" altLang="zh-CN" sz="1200" b="0" i="0" kern="1200" dirty="0">
                <a:solidFill>
                  <a:schemeClr val="tx1"/>
                </a:solidFill>
                <a:effectLst/>
                <a:latin typeface="+mn-lt"/>
                <a:ea typeface="+mn-ea"/>
                <a:cs typeface="+mn-cs"/>
              </a:rPr>
              <a:t>bit</a:t>
            </a:r>
            <a:r>
              <a:rPr lang="zh-CN" altLang="en-US" sz="1200" b="0" i="0" kern="1200" dirty="0">
                <a:solidFill>
                  <a:schemeClr val="tx1"/>
                </a:solidFill>
                <a:effectLst/>
                <a:latin typeface="+mn-lt"/>
                <a:ea typeface="+mn-ea"/>
                <a:cs typeface="+mn-cs"/>
              </a:rPr>
              <a:t>量化、损失补偿校正、无损稀疏压缩编码，最终实现右下图的模型的大幅压缩，有</a:t>
            </a:r>
            <a:r>
              <a:rPr lang="en-US" altLang="zh-CN" sz="1200" b="0" i="0" kern="1200" dirty="0">
                <a:solidFill>
                  <a:schemeClr val="tx1"/>
                </a:solidFill>
                <a:effectLst/>
                <a:latin typeface="+mn-lt"/>
                <a:ea typeface="+mn-ea"/>
                <a:cs typeface="+mn-cs"/>
              </a:rPr>
              <a:t>5-6</a:t>
            </a:r>
            <a:r>
              <a:rPr lang="zh-CN" altLang="en-US" sz="1200" b="0" i="0" kern="1200" dirty="0">
                <a:solidFill>
                  <a:schemeClr val="tx1"/>
                </a:solidFill>
                <a:effectLst/>
                <a:latin typeface="+mn-lt"/>
                <a:ea typeface="+mn-ea"/>
                <a:cs typeface="+mn-cs"/>
              </a:rPr>
              <a:t>倍的压缩比，人像分割甚至可以压缩</a:t>
            </a:r>
            <a:r>
              <a:rPr lang="en-US" altLang="zh-CN" sz="1200" b="0" i="0" kern="1200" dirty="0">
                <a:solidFill>
                  <a:schemeClr val="tx1"/>
                </a:solidFill>
                <a:effectLst/>
                <a:latin typeface="+mn-lt"/>
                <a:ea typeface="+mn-ea"/>
                <a:cs typeface="+mn-cs"/>
              </a:rPr>
              <a:t>50</a:t>
            </a:r>
            <a:r>
              <a:rPr lang="zh-CN" altLang="en-US" sz="1200" b="0" i="0" kern="1200" dirty="0">
                <a:solidFill>
                  <a:schemeClr val="tx1"/>
                </a:solidFill>
                <a:effectLst/>
                <a:latin typeface="+mn-lt"/>
                <a:ea typeface="+mn-ea"/>
                <a:cs typeface="+mn-cs"/>
              </a:rPr>
              <a:t>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粗略统计滤镜，头发分割，目标跟踪，头发染色，人像分割，伴奏分离这几个功能用到的模型大小已经超过</a:t>
            </a:r>
            <a:r>
              <a:rPr lang="en-US" altLang="zh-CN" sz="1200" b="0" i="0" kern="1200" dirty="0">
                <a:solidFill>
                  <a:schemeClr val="tx1"/>
                </a:solidFill>
                <a:effectLst/>
                <a:latin typeface="+mn-lt"/>
                <a:ea typeface="+mn-ea"/>
                <a:cs typeface="+mn-cs"/>
              </a:rPr>
              <a:t>200MB</a:t>
            </a:r>
            <a:endParaRPr lang="zh-CN" altLang="en-US" dirty="0"/>
          </a:p>
          <a:p>
            <a:r>
              <a:rPr lang="zh-CN" altLang="en-US" dirty="0"/>
              <a:t>
（补充： 智能车、</a:t>
            </a:r>
            <a:r>
              <a:rPr lang="en-US" altLang="zh-CN" dirty="0"/>
              <a:t>1</a:t>
            </a:r>
            <a:r>
              <a:rPr lang="zh-CN" altLang="en-US" dirty="0"/>
              <a:t>+</a:t>
            </a:r>
            <a:r>
              <a:rPr lang="en-US" altLang="zh-CN" dirty="0"/>
              <a:t>8</a:t>
            </a:r>
            <a:r>
              <a:rPr lang="zh-CN" altLang="en-US" dirty="0"/>
              <a:t>+</a:t>
            </a:r>
            <a:r>
              <a:rPr lang="en-US" altLang="zh-CN" dirty="0"/>
              <a:t>N</a:t>
            </a:r>
            <a:r>
              <a:rPr lang="zh-CN" altLang="en-US" dirty="0"/>
              <a:t>）</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F277A-14D1-4AFB-BEFA-4B10DD2A000A}" type="slidenum">
              <a:rPr kumimoji="0" lang="zh-CN" altLang="en-US" sz="1200" b="0" i="0" u="none" strike="noStrike" kern="1200" cap="none" spc="0" normalizeH="0" baseline="0" noProof="0" smtClean="0">
                <a:ln>
                  <a:noFill/>
                </a:ln>
                <a:solidFill>
                  <a:prstClr val="black"/>
                </a:solidFill>
                <a:effectLst/>
                <a:uLnTx/>
                <a:uFillTx/>
                <a:latin typeface="Calibri"/>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itchFamily="2" charset="-122"/>
              <a:cs typeface="+mn-cs"/>
            </a:endParaRPr>
          </a:p>
        </p:txBody>
      </p:sp>
    </p:spTree>
    <p:extLst>
      <p:ext uri="{BB962C8B-B14F-4D97-AF65-F5344CB8AC3E}">
        <p14:creationId xmlns:p14="http://schemas.microsoft.com/office/powerpoint/2010/main" val="589208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79705" marR="0" lvl="0" indent="-179705" algn="l" defTabSz="1219200" rtl="0" eaLnBrk="1" fontAlgn="ctr" latinLnBrk="0" hangingPunct="1">
              <a:lnSpc>
                <a:spcPct val="125000"/>
              </a:lnSpc>
              <a:spcBef>
                <a:spcPts val="0"/>
              </a:spcBef>
              <a:spcAft>
                <a:spcPts val="600"/>
              </a:spcAft>
              <a:buClrTx/>
              <a:buSzTx/>
              <a:buFont typeface="Huawei Sans" panose="020C0503030203020204" pitchFamily="34" charset="0"/>
              <a:buChar char="•"/>
              <a:defRPr/>
            </a:pPr>
            <a:r>
              <a:rPr lang="zh-CN" altLang="en-US" dirty="0"/>
              <a:t>答案：</a:t>
            </a:r>
            <a:r>
              <a:rPr lang="en-US" altLang="zh-CN" dirty="0"/>
              <a:t>ABCD</a:t>
            </a:r>
            <a:endParaRPr lang="zh-CN" altLang="en-US" dirty="0"/>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39775" y="717550"/>
            <a:ext cx="5556250"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图像占位符 5"/>
          <p:cNvSpPr>
            <a:spLocks noGrp="1" noRot="1" noChangeAspect="1"/>
          </p:cNvSpPr>
          <p:nvPr>
            <p:ph type="sldImg"/>
          </p:nvPr>
        </p:nvSpPr>
        <p:spPr>
          <a:xfrm>
            <a:off x="742950" y="717550"/>
            <a:ext cx="5557838" cy="3125788"/>
          </a:xfrm>
        </p:spPr>
      </p:sp>
      <p:sp>
        <p:nvSpPr>
          <p:cNvPr id="7" name="备注占位符 6"/>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1742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400"/>
              </a:spcBef>
              <a:spcAft>
                <a:spcPts val="0"/>
              </a:spcAft>
              <a:buClrTx/>
              <a:buSzTx/>
              <a:buFontTx/>
              <a:buNone/>
              <a:tabLst/>
              <a:defRPr>
                <a:latin typeface="华文细黑"/>
                <a:ea typeface="华文细黑"/>
                <a:cs typeface="华文细黑"/>
                <a:sym typeface="华文细黑"/>
              </a:defRPr>
            </a:pPr>
            <a:r>
              <a:rPr lang="en-US" altLang="zh-CN" sz="1200" b="0" i="0" kern="1200" dirty="0">
                <a:solidFill>
                  <a:schemeClr val="tx1"/>
                </a:solidFill>
                <a:effectLst/>
                <a:latin typeface="+mn-lt"/>
                <a:ea typeface="+mn-ea"/>
                <a:cs typeface="+mn-cs"/>
                <a:sym typeface="华文细黑"/>
              </a:rPr>
              <a:t>NVIDIA GeForce GTX 580 </a:t>
            </a:r>
            <a:r>
              <a:rPr lang="zh-CN" altLang="en-US" sz="1200" b="0" i="0" kern="1200" dirty="0">
                <a:solidFill>
                  <a:schemeClr val="tx1"/>
                </a:solidFill>
                <a:effectLst/>
                <a:latin typeface="+mn-lt"/>
                <a:ea typeface="+mn-ea"/>
                <a:cs typeface="+mn-cs"/>
                <a:sym typeface="华文细黑"/>
              </a:rPr>
              <a:t>：</a:t>
            </a:r>
            <a:r>
              <a:rPr lang="en-US" altLang="zh-CN" sz="1200" b="0" i="0" kern="1200" dirty="0">
                <a:solidFill>
                  <a:schemeClr val="tx1"/>
                </a:solidFill>
                <a:effectLst/>
                <a:latin typeface="+mn-lt"/>
                <a:ea typeface="+mn-ea"/>
                <a:cs typeface="+mn-cs"/>
                <a:sym typeface="华文细黑"/>
              </a:rPr>
              <a:t>2.37 TFLOPS</a:t>
            </a:r>
          </a:p>
          <a:p>
            <a:pPr marL="0" marR="0" lvl="0" indent="0" algn="l" defTabSz="914400" rtl="0" eaLnBrk="1" fontAlgn="auto" latinLnBrk="0" hangingPunct="1">
              <a:lnSpc>
                <a:spcPct val="100000"/>
              </a:lnSpc>
              <a:spcBef>
                <a:spcPts val="400"/>
              </a:spcBef>
              <a:spcAft>
                <a:spcPts val="0"/>
              </a:spcAft>
              <a:buClrTx/>
              <a:buSzTx/>
              <a:buFontTx/>
              <a:buNone/>
              <a:tabLst/>
              <a:defRPr>
                <a:latin typeface="华文细黑"/>
                <a:ea typeface="华文细黑"/>
                <a:cs typeface="华文细黑"/>
                <a:sym typeface="华文细黑"/>
              </a:defRPr>
            </a:pPr>
            <a:r>
              <a:rPr lang="en-US" altLang="zh-CN" sz="1200" b="0" i="0" kern="1200" dirty="0">
                <a:solidFill>
                  <a:schemeClr val="tx1"/>
                </a:solidFill>
                <a:effectLst/>
                <a:latin typeface="+mn-lt"/>
                <a:ea typeface="+mn-ea"/>
                <a:cs typeface="+mn-cs"/>
                <a:sym typeface="华文细黑"/>
              </a:rPr>
              <a:t>Atlas 300T A2 </a:t>
            </a:r>
            <a:r>
              <a:rPr lang="zh-CN" altLang="en-US" sz="1200" b="0" i="0" kern="1200" dirty="0">
                <a:solidFill>
                  <a:schemeClr val="tx1"/>
                </a:solidFill>
                <a:effectLst/>
                <a:latin typeface="+mn-lt"/>
                <a:ea typeface="+mn-ea"/>
                <a:cs typeface="+mn-cs"/>
                <a:sym typeface="华文细黑"/>
              </a:rPr>
              <a:t>训练卡：</a:t>
            </a:r>
            <a:r>
              <a:rPr lang="en-US" altLang="zh-CN" sz="1200" b="0" i="0" kern="1200" dirty="0">
                <a:solidFill>
                  <a:schemeClr val="tx1"/>
                </a:solidFill>
                <a:effectLst/>
                <a:latin typeface="+mn-lt"/>
                <a:ea typeface="+mn-ea"/>
                <a:cs typeface="+mn-cs"/>
                <a:sym typeface="华文细黑"/>
              </a:rPr>
              <a:t>75 TFLOPS FP32 </a:t>
            </a:r>
          </a:p>
          <a:p>
            <a:pPr marL="0" marR="0" lvl="0" indent="0" algn="l" defTabSz="914400" rtl="0" eaLnBrk="1" fontAlgn="auto" latinLnBrk="0" hangingPunct="1">
              <a:lnSpc>
                <a:spcPct val="100000"/>
              </a:lnSpc>
              <a:spcBef>
                <a:spcPts val="400"/>
              </a:spcBef>
              <a:spcAft>
                <a:spcPts val="0"/>
              </a:spcAft>
              <a:buClrTx/>
              <a:buSzTx/>
              <a:buFontTx/>
              <a:buNone/>
              <a:tabLst/>
              <a:defRPr>
                <a:latin typeface="华文细黑"/>
                <a:ea typeface="华文细黑"/>
                <a:cs typeface="华文细黑"/>
                <a:sym typeface="华文细黑"/>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786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265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233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4" name="Shape 2814"/>
          <p:cNvSpPr>
            <a:spLocks noGrp="1" noRot="1" noChangeAspect="1"/>
          </p:cNvSpPr>
          <p:nvPr>
            <p:ph type="sldImg"/>
          </p:nvPr>
        </p:nvSpPr>
        <p:spPr>
          <a:xfrm>
            <a:off x="90488" y="746125"/>
            <a:ext cx="6624637" cy="3725863"/>
          </a:xfrm>
          <a:prstGeom prst="rect">
            <a:avLst/>
          </a:prstGeom>
        </p:spPr>
        <p:txBody>
          <a:bodyPr/>
          <a:lstStyle/>
          <a:p>
            <a:endParaRPr/>
          </a:p>
        </p:txBody>
      </p:sp>
      <p:sp>
        <p:nvSpPr>
          <p:cNvPr id="2815" name="Shape 2815"/>
          <p:cNvSpPr>
            <a:spLocks noGrp="1"/>
          </p:cNvSpPr>
          <p:nvPr>
            <p:ph type="body" sz="quarter" idx="1"/>
          </p:nvPr>
        </p:nvSpPr>
        <p:spPr>
          <a:prstGeom prst="rect">
            <a:avLst/>
          </a:prstGeom>
        </p:spPr>
        <p:txBody>
          <a:bodyPr/>
          <a:lstStyle/>
          <a:p>
            <a:pPr>
              <a:spcBef>
                <a:spcPts val="400"/>
              </a:spcBef>
            </a:pPr>
            <a:endParaRPr lang="en-US" dirty="0"/>
          </a:p>
        </p:txBody>
      </p:sp>
    </p:spTree>
    <p:extLst>
      <p:ext uri="{BB962C8B-B14F-4D97-AF65-F5344CB8AC3E}">
        <p14:creationId xmlns:p14="http://schemas.microsoft.com/office/powerpoint/2010/main" val="1904095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3765">
              <a:lnSpc>
                <a:spcPts val="3440"/>
              </a:lnSpc>
            </a:pPr>
            <a:r>
              <a:rPr lang="zh-CN" altLang="en-US" dirty="0"/>
              <a:t>单击此处添加标题</a:t>
            </a:r>
            <a:endParaRPr lang="en-US" dirty="0"/>
          </a:p>
        </p:txBody>
      </p:sp>
      <p:sp>
        <p:nvSpPr>
          <p:cNvPr id="10" name="Text Placeholder 5"/>
          <p:cNvSpPr>
            <a:spLocks noGrp="1"/>
          </p:cNvSpPr>
          <p:nvPr>
            <p:ph type="body" sz="quarter" idx="10" hasCustomPrompt="1"/>
          </p:nvPr>
        </p:nvSpPr>
        <p:spPr>
          <a:xfrm>
            <a:off x="916561" y="1949372"/>
            <a:ext cx="8125840" cy="643926"/>
          </a:xfrm>
          <a:prstGeom prst="rect">
            <a:avLst/>
          </a:prstGeom>
        </p:spPr>
        <p:txBody>
          <a:bodyPr vert="horz" lIns="0" tIns="0" rIns="0" bIns="0" rtlCol="0">
            <a:noAutofit/>
          </a:bodyPr>
          <a:lstStyle>
            <a:lvl1pPr marL="228600" indent="-228600" fontAlgn="base">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更多信息</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学习推荐</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5" cy="1001920"/>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
    <p:spTree>
      <p:nvGrpSpPr>
        <p:cNvPr id="1" name=""/>
        <p:cNvGrpSpPr/>
        <p:nvPr/>
      </p:nvGrpSpPr>
      <p:grpSpPr>
        <a:xfrm>
          <a:off x="0" y="0"/>
          <a:ext cx="0" cy="0"/>
          <a:chOff x="0" y="0"/>
          <a:chExt cx="0" cy="0"/>
        </a:xfrm>
      </p:grpSpPr>
      <p:sp>
        <p:nvSpPr>
          <p:cNvPr id="3" name="标题 1"/>
          <p:cNvSpPr>
            <a:spLocks noGrp="1"/>
          </p:cNvSpPr>
          <p:nvPr>
            <p:ph type="title"/>
          </p:nvPr>
        </p:nvSpPr>
        <p:spPr>
          <a:xfrm>
            <a:off x="455612" y="447468"/>
            <a:ext cx="1129347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455612" y="1484312"/>
            <a:ext cx="1129347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4"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455612" y="1047750"/>
            <a:ext cx="11293475"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5" cy="1001920"/>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2438" y="447468"/>
            <a:ext cx="11296649" cy="497095"/>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p:cNvSpPr txBox="1"/>
          <p:nvPr userDrawn="1"/>
        </p:nvSpPr>
        <p:spPr>
          <a:xfrm>
            <a:off x="918916" y="630373"/>
            <a:ext cx="1147485" cy="653509"/>
          </a:xfrm>
          <a:prstGeom prst="rect">
            <a:avLst/>
          </a:prstGeom>
          <a:noFill/>
        </p:spPr>
        <p:txBody>
          <a:bodyPr wrap="none" rtlCol="0">
            <a:spAutoFit/>
          </a:bodyPr>
          <a:lstStyle>
            <a:defPPr>
              <a:defRPr lang="en-US"/>
            </a:defPPr>
            <a:lvl1pPr defTabSz="1001395"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目录</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nvGraphicFramePr>
        <p:xfrm>
          <a:off x="1007140" y="2920836"/>
          <a:ext cx="10177327" cy="254952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lang="zh-CN" altLang="en-US" sz="1600"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V1.0</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algn="l" defTabSz="1001395" rtl="0" eaLnBrk="0" fontAlgn="ctr" hangingPunct="0">
              <a:spcBef>
                <a:spcPct val="0"/>
              </a:spcBef>
              <a:spcAft>
                <a:spcPct val="0"/>
              </a:spcAft>
            </a:pPr>
            <a:r>
              <a:rPr lang="zh-CN" altLang="en-US" sz="3500"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fontAlgn="ctr">
              <a:spcBef>
                <a:spcPct val="50000"/>
              </a:spcBef>
            </a:pPr>
            <a:r>
              <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4999074"/>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4999074"/>
            <a:ext cx="1967450" cy="468052"/>
          </a:xfrm>
          <a:prstGeom prst="rect">
            <a:avLst/>
          </a:prstGeom>
        </p:spPr>
        <p:txBody>
          <a:bodyPr anchor="ctr"/>
          <a:lstStyle>
            <a:lvl1pPr algn="ctr" fontAlgn="base">
              <a:lnSpc>
                <a:spcPct val="100000"/>
              </a:lnSpc>
              <a:buNone/>
              <a:defRPr lang="zh-CN" altLang="en-US" sz="1600"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4999074"/>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4999074"/>
            <a:ext cx="208462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nvGraphicFramePr>
        <p:xfrm>
          <a:off x="1007140" y="2920836"/>
          <a:ext cx="10177327" cy="254952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anose="05000000000000000000" pitchFamily="2" charset="2"/>
                        <a:buNone/>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lang="zh-CN" altLang="en-US" sz="1600"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V1.0</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ln>
        </p:spPr>
        <p:txBody>
          <a:bodyPr lIns="78227" tIns="39112" rIns="78227" bIns="39112" anchor="ctr"/>
          <a:lstStyle/>
          <a:p>
            <a:pPr algn="l" defTabSz="1001395" rtl="0" eaLnBrk="0" fontAlgn="ctr" hangingPunct="0">
              <a:spcBef>
                <a:spcPct val="0"/>
              </a:spcBef>
              <a:spcAft>
                <a:spcPct val="0"/>
              </a:spcAft>
            </a:pPr>
            <a:r>
              <a:rPr lang="zh-CN" altLang="en-US" sz="3500"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ln>
        </p:spPr>
        <p:txBody>
          <a:bodyPr wrap="square">
            <a:spAutoFit/>
          </a:bodyPr>
          <a:lstStyle/>
          <a:p>
            <a:pPr fontAlgn="ctr">
              <a:spcBef>
                <a:spcPct val="50000"/>
              </a:spcBef>
            </a:pPr>
            <a:r>
              <a:rPr lang="zh-CN" altLang="en-US" sz="4000" i="0" baseline="0" dirty="0">
                <a:solidFill>
                  <a:schemeClr val="bg2">
                    <a:lumMod val="50000"/>
                  </a:schemeClr>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4999074"/>
            <a:ext cx="3119128"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4999074"/>
            <a:ext cx="1967450" cy="468052"/>
          </a:xfrm>
          <a:prstGeom prst="rect">
            <a:avLst/>
          </a:prstGeom>
        </p:spPr>
        <p:txBody>
          <a:bodyPr anchor="ctr"/>
          <a:lstStyle>
            <a:lvl1pPr algn="ctr" fontAlgn="base">
              <a:lnSpc>
                <a:spcPct val="100000"/>
              </a:lnSpc>
              <a:buNone/>
              <a:defRPr lang="zh-CN" altLang="en-US" sz="1600" kern="1200" baseline="0" dirty="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4999074"/>
            <a:ext cx="302315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4999074"/>
            <a:ext cx="2084625" cy="468052"/>
          </a:xfrm>
          <a:prstGeom prst="rect">
            <a:avLst/>
          </a:prstGeom>
        </p:spPr>
        <p:txBody>
          <a:bodyPr anchor="ctr"/>
          <a:lstStyle>
            <a:lvl1pPr algn="ctr" fontAlgn="base">
              <a:lnSpc>
                <a:spcPct val="100000"/>
              </a:lnSpc>
              <a:buNone/>
              <a:defRPr sz="1600"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17614"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前言</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20820" cy="652486"/>
          </a:xfrm>
          <a:prstGeom prst="rect">
            <a:avLst/>
          </a:prstGeom>
          <a:noFill/>
        </p:spPr>
        <p:txBody>
          <a:bodyPr wrap="none" rtlCol="0">
            <a:spAutoFit/>
          </a:bodyPr>
          <a:lstStyle/>
          <a:p>
            <a:pPr defTabSz="1001395" eaLnBrk="0" fontAlgn="ctr" hangingPunct="0"/>
            <a:r>
              <a:rPr lang="zh-CN" altLang="en-US"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p:cNvSpPr txBox="1"/>
          <p:nvPr userDrawn="1"/>
        </p:nvSpPr>
        <p:spPr>
          <a:xfrm>
            <a:off x="918916" y="630373"/>
            <a:ext cx="1147485" cy="653509"/>
          </a:xfrm>
          <a:prstGeom prst="rect">
            <a:avLst/>
          </a:prstGeom>
          <a:noFill/>
        </p:spPr>
        <p:txBody>
          <a:bodyPr wrap="none" rtlCol="0">
            <a:spAutoFit/>
          </a:bodyPr>
          <a:lstStyle>
            <a:defPPr>
              <a:defRPr lang="en-US"/>
            </a:defPPr>
            <a:lvl1pPr defTabSz="1001395"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目录</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4397358" cy="652486"/>
          </a:xfrm>
          <a:prstGeom prst="rect">
            <a:avLst/>
          </a:prstGeom>
          <a:noFill/>
        </p:spPr>
        <p:txBody>
          <a:bodyPr wrap="none" rtlCol="0">
            <a:spAutoFit/>
          </a:bodyPr>
          <a:lstStyle/>
          <a:p>
            <a:pPr defTabSz="1001395" eaLnBrk="0" fontAlgn="ctr" hangingPunct="0"/>
            <a:r>
              <a:rPr lang="zh-CN" altLang="en-US"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220"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此版式用于思考题具体格式</a:t>
            </a:r>
            <a:endParaRPr lang="en-US" altLang="zh-CN" dirty="0"/>
          </a:p>
        </p:txBody>
      </p:sp>
      <p:cxnSp>
        <p:nvCxnSpPr>
          <p:cNvPr id="24" name="直线连接符 14"/>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p:cNvSpPr txBox="1"/>
          <p:nvPr userDrawn="1"/>
        </p:nvSpPr>
        <p:spPr>
          <a:xfrm>
            <a:off x="918916" y="630373"/>
            <a:ext cx="1584088"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思考题</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本节小结</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本章总结</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更多信息</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学习推荐</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17614"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前言</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455613" y="447468"/>
            <a:ext cx="11293475" cy="1001920"/>
          </a:xfrm>
          <a:prstGeom prst="rect">
            <a:avLst/>
          </a:prstGeom>
        </p:spPr>
        <p:txBody>
          <a:bodyPr lIns="0" tIns="0" rIns="0" bIns="0" anchor="t">
            <a:normAutofit/>
          </a:bodyPr>
          <a:lstStyle>
            <a:lvl1pPr>
              <a:defRPr lang="zh-CN" altLang="en-US" baseline="0" dirty="0"/>
            </a:lvl1p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8"/>
            <a:ext cx="10740640" cy="400601"/>
          </a:xfrm>
          <a:prstGeom prst="rect">
            <a:avLst/>
          </a:prstGeom>
        </p:spPr>
        <p:txBody>
          <a:bodyPr lIns="0" tIns="0" rIns="0" bIns="0" anchor="t">
            <a:normAutofit/>
          </a:bodyPr>
          <a:lstStyle>
            <a:lvl1pPr marL="0" indent="0" algn="l">
              <a:lnSpc>
                <a:spcPts val="3428"/>
              </a:lnSpc>
              <a:spcBef>
                <a:spcPts val="0"/>
              </a:spcBef>
              <a:buNone/>
              <a:defRPr sz="2798" b="0" baseline="0">
                <a:solidFill>
                  <a:srgbClr val="A72126"/>
                </a:solidFill>
                <a:latin typeface="方正兰亭粗黑简体" panose="02000000000000000000" pitchFamily="2" charset="-122"/>
                <a:ea typeface="方正兰亭粗黑简体" panose="02000000000000000000" pitchFamily="2"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37156583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模板刷新">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7658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3" name="TextBox 3"/>
          <p:cNvSpPr txBox="1"/>
          <p:nvPr userDrawn="1"/>
        </p:nvSpPr>
        <p:spPr>
          <a:xfrm>
            <a:off x="945243" y="1039602"/>
            <a:ext cx="3921034" cy="769441"/>
          </a:xfrm>
          <a:prstGeom prst="rect">
            <a:avLst/>
          </a:prstGeom>
          <a:noFill/>
        </p:spPr>
        <p:txBody>
          <a:bodyPr wrap="square" rtlCol="0">
            <a:spAutoFit/>
          </a:bodyPr>
          <a:lstStyle/>
          <a:p>
            <a:pPr defTabSz="914034"/>
            <a:r>
              <a:rPr lang="en-US" sz="4398" b="1" dirty="0">
                <a:solidFill>
                  <a:srgbClr val="1D1D1A"/>
                </a:solidFill>
              </a:rPr>
              <a:t>Thank you.</a:t>
            </a:r>
          </a:p>
        </p:txBody>
      </p:sp>
    </p:spTree>
    <p:extLst>
      <p:ext uri="{BB962C8B-B14F-4D97-AF65-F5344CB8AC3E}">
        <p14:creationId xmlns:p14="http://schemas.microsoft.com/office/powerpoint/2010/main" val="5655487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创新">
    <p:bg>
      <p:bgPr>
        <a:solidFill>
          <a:srgbClr val="FFFFFF"/>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1" b="18476"/>
          <a:stretch/>
        </p:blipFill>
        <p:spPr>
          <a:xfrm>
            <a:off x="0" y="375"/>
            <a:ext cx="12192669" cy="5590529"/>
          </a:xfrm>
          <a:prstGeom prst="rect">
            <a:avLst/>
          </a:prstGeom>
        </p:spPr>
      </p:pic>
      <p:sp>
        <p:nvSpPr>
          <p:cNvPr id="9" name="L 形 8"/>
          <p:cNvSpPr/>
          <p:nvPr userDrawn="1"/>
        </p:nvSpPr>
        <p:spPr>
          <a:xfrm rot="5400000">
            <a:off x="5943057" y="2323659"/>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12"/>
            <a:endParaRPr kumimoji="1" lang="zh-CN" altLang="en-US" sz="900">
              <a:solidFill>
                <a:srgbClr val="666666"/>
              </a:solidFill>
            </a:endParaRPr>
          </a:p>
        </p:txBody>
      </p:sp>
      <p:sp>
        <p:nvSpPr>
          <p:cNvPr id="8" name="Title 1">
            <a:extLst>
              <a:ext uri="{FF2B5EF4-FFF2-40B4-BE49-F238E27FC236}">
                <a16:creationId xmlns:a16="http://schemas.microsoft.com/office/drawing/2014/main" id="{FB908F03-BBCC-164B-BE54-2E836D6E7C14}"/>
              </a:ext>
            </a:extLst>
          </p:cNvPr>
          <p:cNvSpPr>
            <a:spLocks noGrp="1"/>
          </p:cNvSpPr>
          <p:nvPr>
            <p:ph type="ctrTitle" hasCustomPrompt="1"/>
          </p:nvPr>
        </p:nvSpPr>
        <p:spPr>
          <a:xfrm>
            <a:off x="898646" y="907093"/>
            <a:ext cx="6557247" cy="690255"/>
          </a:xfrm>
          <a:prstGeom prst="rect">
            <a:avLst/>
          </a:prstGeom>
        </p:spPr>
        <p:txBody>
          <a:bodyPr lIns="0" tIns="0" rIns="0" bIns="0" anchor="t">
            <a:normAutofit/>
          </a:bodyPr>
          <a:lstStyle>
            <a:lvl1pPr algn="l">
              <a:defRPr sz="3199" b="0" i="0">
                <a:solidFill>
                  <a:schemeClr val="tx1"/>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sp>
        <p:nvSpPr>
          <p:cNvPr id="5" name="Text Placeholder 5">
            <a:extLst>
              <a:ext uri="{FF2B5EF4-FFF2-40B4-BE49-F238E27FC236}">
                <a16:creationId xmlns:a16="http://schemas.microsoft.com/office/drawing/2014/main" id="{A3BE9F9B-07D9-DD4C-9CEF-250804A4145A}"/>
              </a:ext>
            </a:extLst>
          </p:cNvPr>
          <p:cNvSpPr>
            <a:spLocks noGrp="1"/>
          </p:cNvSpPr>
          <p:nvPr>
            <p:ph type="body" sz="quarter" idx="10" hasCustomPrompt="1"/>
          </p:nvPr>
        </p:nvSpPr>
        <p:spPr>
          <a:xfrm>
            <a:off x="928897" y="1949372"/>
            <a:ext cx="6533290" cy="643926"/>
          </a:xfrm>
          <a:prstGeom prst="rect">
            <a:avLst/>
          </a:prstGeom>
        </p:spPr>
        <p:txBody>
          <a:bodyPr lIns="0" tIns="0" rIns="0" bIns="0"/>
          <a:lstStyle>
            <a:lvl1pPr>
              <a:defRPr sz="1399">
                <a:solidFill>
                  <a:schemeClr val="tx1"/>
                </a:solidFill>
              </a:defRPr>
            </a:lvl1pPr>
          </a:lstStyle>
          <a:p>
            <a:pPr lvl="0"/>
            <a:r>
              <a:rPr lang="zh-CN" altLang="en-US" dirty="0"/>
              <a:t>单击此处添加文本</a:t>
            </a:r>
            <a:endParaRPr lang="en-US" dirty="0"/>
          </a:p>
        </p:txBody>
      </p:sp>
      <p:sp>
        <p:nvSpPr>
          <p:cNvPr id="6" name="Text Placeholder 5">
            <a:extLst>
              <a:ext uri="{FF2B5EF4-FFF2-40B4-BE49-F238E27FC236}">
                <a16:creationId xmlns:a16="http://schemas.microsoft.com/office/drawing/2014/main" id="{93A299E5-0026-5A42-88AA-B3A7F29D3ABD}"/>
              </a:ext>
            </a:extLst>
          </p:cNvPr>
          <p:cNvSpPr>
            <a:spLocks noGrp="1"/>
          </p:cNvSpPr>
          <p:nvPr>
            <p:ph type="body" sz="quarter" idx="11"/>
          </p:nvPr>
        </p:nvSpPr>
        <p:spPr>
          <a:xfrm>
            <a:off x="913231" y="6227191"/>
            <a:ext cx="1616538" cy="322753"/>
          </a:xfrm>
          <a:prstGeom prst="rect">
            <a:avLst/>
          </a:prstGeom>
        </p:spPr>
        <p:txBody>
          <a:bodyPr lIns="0" tIns="0" rIns="0" bIns="0"/>
          <a:lstStyle>
            <a:lvl1pPr>
              <a:defRPr sz="900">
                <a:solidFill>
                  <a:schemeClr val="tx1"/>
                </a:solidFill>
              </a:defRPr>
            </a:lvl1pPr>
          </a:lstStyle>
          <a:p>
            <a:pPr lvl="0"/>
            <a:r>
              <a:rPr lang="zh-CN" altLang="en-US"/>
              <a:t>单击此处编辑母版文本样式</a:t>
            </a:r>
          </a:p>
        </p:txBody>
      </p:sp>
    </p:spTree>
    <p:extLst>
      <p:ext uri="{BB962C8B-B14F-4D97-AF65-F5344CB8AC3E}">
        <p14:creationId xmlns:p14="http://schemas.microsoft.com/office/powerpoint/2010/main" val="911383698"/>
      </p:ext>
    </p:extLst>
  </p:cSld>
  <p:clrMapOvr>
    <a:masterClrMapping/>
  </p:clrMapOvr>
  <p:extLst mod="1">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1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微软雅黑" panose="020B0503020204020204" pitchFamily="34" charset="-122"/>
                <a:ea typeface="微软雅黑" panose="020B0503020204020204" pitchFamily="34" charset="-122"/>
              </a:defRPr>
            </a:lvl1pPr>
            <a:lvl2pPr marL="593429" indent="0" algn="ctr">
              <a:buNone/>
              <a:defRPr sz="2599"/>
            </a:lvl2pPr>
            <a:lvl3pPr marL="1187491" indent="0" algn="ctr">
              <a:buNone/>
              <a:defRPr sz="2339"/>
            </a:lvl3pPr>
            <a:lvl4pPr marL="1780919" indent="0" algn="ctr">
              <a:buNone/>
              <a:defRPr sz="2079"/>
            </a:lvl4pPr>
            <a:lvl5pPr marL="2374347" indent="0" algn="ctr">
              <a:buNone/>
              <a:defRPr sz="2079"/>
            </a:lvl5pPr>
            <a:lvl6pPr marL="2967775" indent="0" algn="ctr">
              <a:buNone/>
              <a:defRPr sz="2079"/>
            </a:lvl6pPr>
            <a:lvl7pPr marL="3561839" indent="0" algn="ctr">
              <a:buNone/>
              <a:defRPr sz="2079"/>
            </a:lvl7pPr>
            <a:lvl8pPr marL="4155266" indent="0" algn="ctr">
              <a:buNone/>
              <a:defRPr sz="2079"/>
            </a:lvl8pPr>
            <a:lvl9pPr marL="4748695"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11480357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通用内容">
    <p:spTree>
      <p:nvGrpSpPr>
        <p:cNvPr id="1" name=""/>
        <p:cNvGrpSpPr/>
        <p:nvPr/>
      </p:nvGrpSpPr>
      <p:grpSpPr>
        <a:xfrm>
          <a:off x="0" y="0"/>
          <a:ext cx="0" cy="0"/>
          <a:chOff x="0" y="0"/>
          <a:chExt cx="0" cy="0"/>
        </a:xfrm>
      </p:grpSpPr>
      <p:sp>
        <p:nvSpPr>
          <p:cNvPr id="2" name="文本占位符 6">
            <a:extLst>
              <a:ext uri="{FF2B5EF4-FFF2-40B4-BE49-F238E27FC236}">
                <a16:creationId xmlns:a16="http://schemas.microsoft.com/office/drawing/2014/main" id="{4449307E-AB16-722D-3BFA-438815D912BE}"/>
              </a:ext>
            </a:extLst>
          </p:cNvPr>
          <p:cNvSpPr>
            <a:spLocks noGrp="1"/>
          </p:cNvSpPr>
          <p:nvPr>
            <p:ph type="body" sz="quarter" idx="13" hasCustomPrompt="1"/>
          </p:nvPr>
        </p:nvSpPr>
        <p:spPr>
          <a:xfrm>
            <a:off x="763861" y="1392529"/>
            <a:ext cx="10664279" cy="3718870"/>
          </a:xfrm>
          <a:prstGeom prst="rect">
            <a:avLst/>
          </a:prstGeom>
        </p:spPr>
        <p:txBody>
          <a:bodyPr>
            <a:noAutofit/>
          </a:bodyPr>
          <a:lstStyle>
            <a:lvl1pPr marL="0" indent="0">
              <a:lnSpc>
                <a:spcPct val="150000"/>
              </a:lnSpc>
              <a:buFontTx/>
              <a:buNone/>
              <a:defRPr sz="1587" baseline="0">
                <a:solidFill>
                  <a:schemeClr val="bg2">
                    <a:lumMod val="25000"/>
                  </a:schemeClr>
                </a:solidFill>
                <a:latin typeface="Microsoft YaHei" panose="020B0703020204020201" pitchFamily="34" charset="-122"/>
                <a:ea typeface="Microsoft YaHei" panose="020B0703020204020201" pitchFamily="34" charset="-122"/>
                <a:cs typeface="Arial" panose="020B06060202020A0204" pitchFamily="34" charset="0"/>
              </a:defRPr>
            </a:lvl1pPr>
            <a:lvl2pPr marL="276036" indent="0">
              <a:buFontTx/>
              <a:buNone/>
              <a:defRPr>
                <a:solidFill>
                  <a:schemeClr val="bg1"/>
                </a:solidFill>
                <a:latin typeface="Akkurat Pro" panose="020B0504020101020102" pitchFamily="34" charset="0"/>
              </a:defRPr>
            </a:lvl2pPr>
            <a:lvl3pPr marL="552071" indent="0">
              <a:buFontTx/>
              <a:buNone/>
              <a:defRPr>
                <a:solidFill>
                  <a:schemeClr val="bg1"/>
                </a:solidFill>
                <a:latin typeface="Akkurat Pro" panose="020B0504020101020102" pitchFamily="34" charset="0"/>
              </a:defRPr>
            </a:lvl3pPr>
            <a:lvl4pPr marL="828394" indent="0">
              <a:buFontTx/>
              <a:buNone/>
              <a:defRPr>
                <a:solidFill>
                  <a:schemeClr val="bg1"/>
                </a:solidFill>
                <a:latin typeface="Akkurat Pro" panose="020B0504020101020102" pitchFamily="34" charset="0"/>
              </a:defRPr>
            </a:lvl4pPr>
            <a:lvl5pPr marL="1104429" indent="0">
              <a:buFontTx/>
              <a:buNone/>
              <a:defRPr>
                <a:solidFill>
                  <a:schemeClr val="bg1"/>
                </a:solidFill>
                <a:latin typeface="Akkurat Pro" panose="020B0504020101020102" pitchFamily="34" charset="0"/>
              </a:defRPr>
            </a:lvl5pPr>
          </a:lstStyle>
          <a:p>
            <a:pPr lvl="0"/>
            <a:r>
              <a:rPr lang="zh-CN" altLang="en-US" dirty="0"/>
              <a:t>单击此处添加正文内容。</a:t>
            </a:r>
            <a:r>
              <a:rPr lang="en-US" altLang="zh-CN" dirty="0"/>
              <a:t>文本使用“微软雅黑”字体</a:t>
            </a:r>
            <a:r>
              <a:rPr lang="zh-CN" altLang="en-US" dirty="0"/>
              <a:t>；</a:t>
            </a:r>
            <a:r>
              <a:rPr lang="en-US" altLang="zh-CN" dirty="0"/>
              <a:t>字号</a:t>
            </a:r>
            <a:r>
              <a:rPr lang="zh-CN" altLang="en-US" dirty="0"/>
              <a:t>建议为</a:t>
            </a:r>
            <a:r>
              <a:rPr lang="en-US" altLang="zh-CN" dirty="0"/>
              <a:t>18pt</a:t>
            </a:r>
            <a:r>
              <a:rPr lang="zh-CN" altLang="en-US" dirty="0"/>
              <a:t>；正文最小字号建议不小于</a:t>
            </a:r>
            <a:r>
              <a:rPr lang="en-US" altLang="zh-CN" dirty="0"/>
              <a:t>16pt</a:t>
            </a:r>
            <a:r>
              <a:rPr lang="zh-CN" altLang="en-US" dirty="0"/>
              <a:t>；注释字号建议为</a:t>
            </a:r>
            <a:r>
              <a:rPr lang="en-US" altLang="zh-CN" dirty="0"/>
              <a:t>14pt</a:t>
            </a:r>
            <a:r>
              <a:rPr lang="zh-CN" altLang="en-US" dirty="0"/>
              <a:t>；行间距建议为</a:t>
            </a:r>
            <a:r>
              <a:rPr lang="en-US" altLang="zh-CN" dirty="0"/>
              <a:t>1.0-1.5</a:t>
            </a:r>
            <a:r>
              <a:rPr lang="zh-CN" altLang="en-US" dirty="0"/>
              <a:t>倍；请保持内容在红色虚线标注以上的位置内。</a:t>
            </a:r>
            <a:endParaRPr lang="en-US" altLang="zh-CN" dirty="0"/>
          </a:p>
        </p:txBody>
      </p:sp>
      <p:sp>
        <p:nvSpPr>
          <p:cNvPr id="5" name="文本占位符 12">
            <a:extLst>
              <a:ext uri="{FF2B5EF4-FFF2-40B4-BE49-F238E27FC236}">
                <a16:creationId xmlns:a16="http://schemas.microsoft.com/office/drawing/2014/main" id="{DDFF314F-3FC8-91E2-84E5-F0C332751561}"/>
              </a:ext>
            </a:extLst>
          </p:cNvPr>
          <p:cNvSpPr>
            <a:spLocks noGrp="1"/>
          </p:cNvSpPr>
          <p:nvPr>
            <p:ph type="body" sz="quarter" idx="14" hasCustomPrompt="1"/>
          </p:nvPr>
        </p:nvSpPr>
        <p:spPr>
          <a:xfrm>
            <a:off x="201987" y="200182"/>
            <a:ext cx="3722473" cy="437867"/>
          </a:xfrm>
          <a:prstGeom prst="rect">
            <a:avLst/>
          </a:prstGeom>
        </p:spPr>
        <p:txBody>
          <a:bodyPr>
            <a:noAutofit/>
          </a:bodyPr>
          <a:lstStyle>
            <a:lvl1pPr marL="0" indent="0">
              <a:lnSpc>
                <a:spcPct val="100000"/>
              </a:lnSpc>
              <a:buFontTx/>
              <a:buNone/>
              <a:defRPr sz="2469" b="1">
                <a:solidFill>
                  <a:schemeClr val="tx1">
                    <a:lumMod val="85000"/>
                    <a:lumOff val="15000"/>
                  </a:schemeClr>
                </a:solidFill>
                <a:latin typeface="Microsoft YaHei" panose="020B0703020204020201" pitchFamily="34" charset="-122"/>
                <a:ea typeface="Microsoft YaHei" panose="020B0703020204020201" pitchFamily="34" charset="-122"/>
                <a:cs typeface="Arial" panose="020B06060202020A0204" pitchFamily="34" charset="0"/>
              </a:defRPr>
            </a:lvl1pPr>
            <a:lvl2pPr marL="246419" indent="0">
              <a:buFontTx/>
              <a:buNone/>
              <a:defRPr>
                <a:solidFill>
                  <a:schemeClr val="bg1"/>
                </a:solidFill>
              </a:defRPr>
            </a:lvl2pPr>
            <a:lvl3pPr marL="492838" indent="0">
              <a:buFontTx/>
              <a:buNone/>
              <a:defRPr>
                <a:solidFill>
                  <a:schemeClr val="bg1"/>
                </a:solidFill>
              </a:defRPr>
            </a:lvl3pPr>
            <a:lvl4pPr marL="739545" indent="0">
              <a:buFontTx/>
              <a:buNone/>
              <a:defRPr>
                <a:solidFill>
                  <a:schemeClr val="bg1"/>
                </a:solidFill>
              </a:defRPr>
            </a:lvl4pPr>
            <a:lvl5pPr marL="985963" indent="0">
              <a:buFontTx/>
              <a:buNone/>
              <a:defRPr>
                <a:solidFill>
                  <a:schemeClr val="bg1"/>
                </a:solidFill>
              </a:defRPr>
            </a:lvl5pPr>
          </a:lstStyle>
          <a:p>
            <a:pPr lvl="0"/>
            <a:r>
              <a:rPr lang="zh-CN" altLang="en-US" dirty="0">
                <a:sym typeface="+mn-ea"/>
              </a:rPr>
              <a:t>单击此处添加标题</a:t>
            </a:r>
            <a:r>
              <a:rPr lang="en-US" altLang="zh-CN" dirty="0"/>
              <a:t>-28pt </a:t>
            </a:r>
            <a:endParaRPr lang="zh-CN" altLang="en-US" dirty="0"/>
          </a:p>
        </p:txBody>
      </p:sp>
    </p:spTree>
    <p:extLst>
      <p:ext uri="{BB962C8B-B14F-4D97-AF65-F5344CB8AC3E}">
        <p14:creationId xmlns:p14="http://schemas.microsoft.com/office/powerpoint/2010/main" val="15549715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PPTMON slide">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8DB6979-429F-45ED-B607-163A6DFCB0F9}"/>
              </a:ext>
            </a:extLst>
          </p:cNvPr>
          <p:cNvSpPr>
            <a:spLocks noGrp="1"/>
          </p:cNvSpPr>
          <p:nvPr>
            <p:ph type="title"/>
          </p:nvPr>
        </p:nvSpPr>
        <p:spPr>
          <a:xfrm>
            <a:off x="838200" y="301723"/>
            <a:ext cx="10515600" cy="694554"/>
          </a:xfrm>
          <a:prstGeom prst="rect">
            <a:avLst/>
          </a:prstGeom>
        </p:spPr>
        <p:txBody>
          <a:bodyPr anchor="ctr">
            <a:normAutofit/>
          </a:bodyPr>
          <a:lstStyle>
            <a:lvl1pPr algn="l">
              <a:defRPr sz="2799" b="1" i="0">
                <a:solidFill>
                  <a:schemeClr val="accent1"/>
                </a:solidFill>
              </a:defRPr>
            </a:lvl1pPr>
          </a:lstStyle>
          <a:p>
            <a:r>
              <a:rPr lang="zh-CN" altLang="en-US" dirty="0"/>
              <a:t>单击此处编辑母版标题样式</a:t>
            </a:r>
          </a:p>
        </p:txBody>
      </p:sp>
      <p:sp>
        <p:nvSpPr>
          <p:cNvPr id="2" name="灯片编号占位符 1">
            <a:extLst>
              <a:ext uri="{FF2B5EF4-FFF2-40B4-BE49-F238E27FC236}">
                <a16:creationId xmlns:a16="http://schemas.microsoft.com/office/drawing/2014/main" id="{5976DE77-C84A-4B10-BA61-21B15A0A2539}"/>
              </a:ext>
            </a:extLst>
          </p:cNvPr>
          <p:cNvSpPr>
            <a:spLocks noGrp="1"/>
          </p:cNvSpPr>
          <p:nvPr>
            <p:ph type="sldNum" sz="quarter" idx="10"/>
          </p:nvPr>
        </p:nvSpPr>
        <p:spPr>
          <a:xfrm>
            <a:off x="7380317" y="6411167"/>
            <a:ext cx="2743200" cy="365125"/>
          </a:xfrm>
          <a:prstGeom prst="rect">
            <a:avLst/>
          </a:prstGeom>
        </p:spPr>
        <p:txBody>
          <a:bodyPr/>
          <a:lstStyle/>
          <a:p>
            <a:fld id="{7AAE437F-439A-45D8-A94E-6988A5491CD0}"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59597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355917"/>
            <a:ext cx="10972800" cy="698256"/>
          </a:xfrm>
          <a:prstGeom prst="rect">
            <a:avLst/>
          </a:prstGeom>
        </p:spPr>
        <p:txBody>
          <a:bodyPr>
            <a:normAutofit/>
          </a:bodyPr>
          <a:lstStyle>
            <a:lvl1pPr algn="l" defTabSz="1217616" rtl="0" eaLnBrk="1" latinLnBrk="0" hangingPunct="1">
              <a:spcBef>
                <a:spcPct val="0"/>
              </a:spcBef>
              <a:buNone/>
              <a:defRPr lang="zh-CN" altLang="en-US" sz="2798" b="1" kern="1200" dirty="0">
                <a:solidFill>
                  <a:srgbClr val="990000"/>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132149470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5998"/>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399"/>
            </a:lvl1pPr>
            <a:lvl2pPr marL="457017" indent="0" algn="ctr">
              <a:buNone/>
              <a:defRPr sz="1999"/>
            </a:lvl2pPr>
            <a:lvl3pPr marL="914034" indent="0" algn="ctr">
              <a:buNone/>
              <a:defRPr sz="1799"/>
            </a:lvl3pPr>
            <a:lvl4pPr marL="1371051" indent="0" algn="ctr">
              <a:buNone/>
              <a:defRPr sz="1599"/>
            </a:lvl4pPr>
            <a:lvl5pPr marL="1828068" indent="0" algn="ctr">
              <a:buNone/>
              <a:defRPr sz="1599"/>
            </a:lvl5pPr>
            <a:lvl6pPr marL="2285086" indent="0" algn="ctr">
              <a:buNone/>
              <a:defRPr sz="1599"/>
            </a:lvl6pPr>
            <a:lvl7pPr marL="2742103" indent="0" algn="ctr">
              <a:buNone/>
              <a:defRPr sz="1599"/>
            </a:lvl7pPr>
            <a:lvl8pPr marL="3199120" indent="0" algn="ctr">
              <a:buNone/>
              <a:defRPr sz="1599"/>
            </a:lvl8pPr>
            <a:lvl9pPr marL="3656137" indent="0" algn="ctr">
              <a:buNone/>
              <a:defRPr sz="1599"/>
            </a:lvl9pPr>
          </a:lstStyle>
          <a:p>
            <a:r>
              <a:rPr lang="zh-CN" altLang="en-US"/>
              <a:t>单击此处编辑母版副标题样式</a:t>
            </a:r>
          </a:p>
        </p:txBody>
      </p:sp>
      <p:sp>
        <p:nvSpPr>
          <p:cNvPr id="4" name="日期占位符 3"/>
          <p:cNvSpPr>
            <a:spLocks noGrp="1"/>
          </p:cNvSpPr>
          <p:nvPr>
            <p:ph type="dt" sz="half" idx="10"/>
          </p:nvPr>
        </p:nvSpPr>
        <p:spPr>
          <a:xfrm>
            <a:off x="838200" y="6356352"/>
            <a:ext cx="2743200" cy="365125"/>
          </a:xfrm>
          <a:prstGeom prst="rect">
            <a:avLst/>
          </a:prstGeom>
        </p:spPr>
        <p:txBody>
          <a:bodyPr/>
          <a:lstStyle/>
          <a:p>
            <a:fld id="{D2FBEE9C-E4C8-4C75-BB02-12E5FAC9CEA9}" type="datetimeFigureOut">
              <a:rPr lang="zh-CN" altLang="en-US" smtClean="0">
                <a:solidFill>
                  <a:prstClr val="black">
                    <a:tint val="75000"/>
                  </a:prstClr>
                </a:solidFill>
              </a:rPr>
              <a:pPr/>
              <a:t>2023/11/17</a:t>
            </a:fld>
            <a:endParaRPr lang="zh-CN" altLang="en-US">
              <a:solidFill>
                <a:prstClr val="black">
                  <a:tint val="75000"/>
                </a:prstClr>
              </a:solidFill>
            </a:endParaRPr>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fld id="{B470B4F4-B563-4502-B500-3CADE003B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16522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60" indent="-302260"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1120820" cy="652486"/>
          </a:xfrm>
          <a:prstGeom prst="rect">
            <a:avLst/>
          </a:prstGeom>
          <a:noFill/>
        </p:spPr>
        <p:txBody>
          <a:bodyPr wrap="none" rtlCol="0">
            <a:spAutoFit/>
          </a:bodyPr>
          <a:lstStyle/>
          <a:p>
            <a:pPr defTabSz="1001395" eaLnBrk="0" fontAlgn="ctr" hangingPunct="0"/>
            <a:r>
              <a:rPr lang="zh-CN" altLang="en-US"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393" y="344304"/>
            <a:ext cx="10959192" cy="589190"/>
          </a:xfrm>
          <a:prstGeom prst="rect">
            <a:avLst/>
          </a:prstGeom>
        </p:spPr>
        <p:txBody>
          <a:bodyPr/>
          <a:lstStyle>
            <a:lvl1pPr>
              <a:defRPr kumimoji="0" lang="zh-CN" altLang="en-US" sz="3198"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392" y="1600203"/>
            <a:ext cx="10959192" cy="4525736"/>
          </a:xfrm>
          <a:prstGeom prst="rect">
            <a:avLst/>
          </a:prstGeom>
          <a:solidFill>
            <a:schemeClr val="bg1"/>
          </a:solidFill>
        </p:spPr>
        <p:txBody>
          <a:bodyPr/>
          <a:lstStyle>
            <a:lvl1pPr marL="239010" marR="0" indent="-239010" algn="l" defTabSz="1218316" rtl="0" eaLnBrk="0" fontAlgn="base" latinLnBrk="0" hangingPunct="0">
              <a:lnSpc>
                <a:spcPct val="150000"/>
              </a:lnSpc>
              <a:spcBef>
                <a:spcPts val="0"/>
              </a:spcBef>
              <a:spcAft>
                <a:spcPct val="0"/>
              </a:spcAft>
              <a:buClr>
                <a:srgbClr val="71B2FF"/>
              </a:buClr>
              <a:tabLst/>
              <a:defRPr kumimoji="0" lang="zh-CN" altLang="en-US" sz="2132"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5906" marR="0" indent="-236895" algn="l" defTabSz="1218316" rtl="0" eaLnBrk="0" fontAlgn="base" latinLnBrk="0" hangingPunct="0">
              <a:lnSpc>
                <a:spcPct val="150000"/>
              </a:lnSpc>
              <a:spcBef>
                <a:spcPts val="0"/>
              </a:spcBef>
              <a:spcAft>
                <a:spcPct val="0"/>
              </a:spcAft>
              <a:buClr>
                <a:srgbClr val="71B2FF"/>
              </a:buClr>
              <a:buFont typeface="Arial" panose="020B0604020202020204" pitchFamily="34" charset="0"/>
              <a:buChar char="◦"/>
              <a:tabLst/>
              <a:defRPr kumimoji="0" lang="zh-CN" altLang="en-US" sz="2132"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363" marR="0" indent="-236895" algn="l" defTabSz="1218316" rtl="0" eaLnBrk="0" fontAlgn="base" latinLnBrk="0" hangingPunct="0">
              <a:lnSpc>
                <a:spcPct val="150000"/>
              </a:lnSpc>
              <a:spcBef>
                <a:spcPts val="0"/>
              </a:spcBef>
              <a:spcAft>
                <a:spcPct val="0"/>
              </a:spcAft>
              <a:buClr>
                <a:srgbClr val="71B2FF"/>
              </a:buClr>
              <a:buFontTx/>
              <a:buChar char="-"/>
              <a:tabLst/>
              <a:defRPr kumimoji="0" lang="zh-CN" altLang="en-US" sz="2132"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41"/>
            </a:lvl4pPr>
            <a:lvl5pPr>
              <a:defRPr sz="1541"/>
            </a:lvl5pPr>
            <a:lvl6pPr>
              <a:defRPr sz="1541"/>
            </a:lvl6pPr>
            <a:lvl7pPr>
              <a:defRPr sz="1541"/>
            </a:lvl7pPr>
            <a:lvl8pPr>
              <a:defRPr sz="1541"/>
            </a:lvl8pPr>
            <a:lvl9pPr>
              <a:defRPr sz="1541"/>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623069618"/>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Tree>
    <p:extLst>
      <p:ext uri="{BB962C8B-B14F-4D97-AF65-F5344CB8AC3E}">
        <p14:creationId xmlns:p14="http://schemas.microsoft.com/office/powerpoint/2010/main" val="773768345"/>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2000" y="151200"/>
            <a:ext cx="11100701" cy="871538"/>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342001" y="1197363"/>
            <a:ext cx="11100701" cy="46382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7" y="6489713"/>
            <a:ext cx="2796116" cy="455613"/>
          </a:xfrm>
          <a:prstGeom prst="rect">
            <a:avLst/>
          </a:prstGeom>
          <a:ln/>
        </p:spPr>
        <p:txBody>
          <a:bodyPr/>
          <a:lstStyle>
            <a:lvl1pPr>
              <a:defRPr/>
            </a:lvl1pPr>
          </a:lstStyle>
          <a:p>
            <a:pPr defTabSz="914112">
              <a:defRPr/>
            </a:pPr>
            <a:r>
              <a:rPr lang="de-DE" altLang="zh-CN">
                <a:solidFill>
                  <a:srgbClr val="000000"/>
                </a:solidFill>
              </a:rPr>
              <a:t>Page </a:t>
            </a:r>
            <a:fld id="{73E8625F-1A83-446C-8B3D-22F27EECD1C0}" type="slidenum">
              <a:rPr lang="de-DE" altLang="zh-CN" smtClean="0">
                <a:solidFill>
                  <a:srgbClr val="000000"/>
                </a:solidFill>
              </a:rPr>
              <a:pPr defTabSz="914112">
                <a:defRPr/>
              </a:pPr>
              <a:t>‹#›</a:t>
            </a:fld>
            <a:endParaRPr lang="en-GB" altLang="zh-CN">
              <a:solidFill>
                <a:srgbClr val="000000"/>
              </a:solidFill>
            </a:endParaRPr>
          </a:p>
        </p:txBody>
      </p:sp>
    </p:spTree>
    <p:extLst>
      <p:ext uri="{BB962C8B-B14F-4D97-AF65-F5344CB8AC3E}">
        <p14:creationId xmlns:p14="http://schemas.microsoft.com/office/powerpoint/2010/main" val="353380235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456138"/>
            <a:ext cx="10740640" cy="400601"/>
          </a:xfrm>
          <a:prstGeom prst="rect">
            <a:avLst/>
          </a:prstGeom>
        </p:spPr>
        <p:txBody>
          <a:bodyPr lIns="0" tIns="0" rIns="0" bIns="0" anchor="t">
            <a:normAutofit/>
          </a:bodyPr>
          <a:lstStyle>
            <a:lvl1pPr marL="0" indent="0" algn="l">
              <a:lnSpc>
                <a:spcPts val="3428"/>
              </a:lnSpc>
              <a:spcBef>
                <a:spcPts val="0"/>
              </a:spcBef>
              <a:buNone/>
              <a:defRPr sz="2798" b="0" baseline="0">
                <a:solidFill>
                  <a:srgbClr val="A72126"/>
                </a:solidFill>
                <a:latin typeface="方正兰亭粗黑简体" panose="02000000000000000000" pitchFamily="2" charset="-122"/>
                <a:ea typeface="方正兰亭粗黑简体" panose="02000000000000000000" pitchFamily="2" charset="-122"/>
              </a:defRPr>
            </a:lvl1pPr>
            <a:lvl2pPr marL="593425" indent="0" algn="ctr">
              <a:buNone/>
              <a:defRPr sz="2596"/>
            </a:lvl2pPr>
            <a:lvl3pPr marL="1186848" indent="0" algn="ctr">
              <a:buNone/>
              <a:defRPr sz="2336"/>
            </a:lvl3pPr>
            <a:lvl4pPr marL="1780274" indent="0" algn="ctr">
              <a:buNone/>
              <a:defRPr sz="2077"/>
            </a:lvl4pPr>
            <a:lvl5pPr marL="2373698" indent="0" algn="ctr">
              <a:buNone/>
              <a:defRPr sz="2077"/>
            </a:lvl5pPr>
            <a:lvl6pPr marL="2967122" indent="0" algn="ctr">
              <a:buNone/>
              <a:defRPr sz="2077"/>
            </a:lvl6pPr>
            <a:lvl7pPr marL="3560546" indent="0" algn="ctr">
              <a:buNone/>
              <a:defRPr sz="2077"/>
            </a:lvl7pPr>
            <a:lvl8pPr marL="4153972" indent="0" algn="ctr">
              <a:buNone/>
              <a:defRPr sz="2077"/>
            </a:lvl8pPr>
            <a:lvl9pPr marL="4747395" indent="0" algn="ctr">
              <a:buNone/>
              <a:defRPr sz="2077"/>
            </a:lvl9pPr>
          </a:lstStyle>
          <a:p>
            <a:r>
              <a:rPr lang="zh-CN" altLang="en-US" dirty="0"/>
              <a:t>单击此处添加标题</a:t>
            </a:r>
            <a:endParaRPr lang="en-US" dirty="0"/>
          </a:p>
        </p:txBody>
      </p:sp>
    </p:spTree>
    <p:extLst>
      <p:ext uri="{BB962C8B-B14F-4D97-AF65-F5344CB8AC3E}">
        <p14:creationId xmlns:p14="http://schemas.microsoft.com/office/powerpoint/2010/main" val="22893063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zh-CN" altLang="en-US" dirty="0"/>
              <a:t>单击此处添加标题</a:t>
            </a:r>
            <a:endParaRPr lang="en-US" dirty="0"/>
          </a:p>
        </p:txBody>
      </p:sp>
    </p:spTree>
    <p:extLst>
      <p:ext uri="{BB962C8B-B14F-4D97-AF65-F5344CB8AC3E}">
        <p14:creationId xmlns:p14="http://schemas.microsoft.com/office/powerpoint/2010/main" val="1997706664"/>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8"/>
              </a:lnSpc>
              <a:spcBef>
                <a:spcPts val="0"/>
              </a:spcBef>
              <a:buNone/>
              <a:defRPr sz="2398"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367" indent="0" algn="ctr">
              <a:buNone/>
              <a:defRPr sz="2596"/>
            </a:lvl2pPr>
            <a:lvl3pPr marL="1186729" indent="0" algn="ctr">
              <a:buNone/>
              <a:defRPr sz="2336"/>
            </a:lvl3pPr>
            <a:lvl4pPr marL="1780097" indent="0" algn="ctr">
              <a:buNone/>
              <a:defRPr sz="2077"/>
            </a:lvl4pPr>
            <a:lvl5pPr marL="2373459" indent="0" algn="ctr">
              <a:buNone/>
              <a:defRPr sz="2077"/>
            </a:lvl5pPr>
            <a:lvl6pPr marL="2966825" indent="0" algn="ctr">
              <a:buNone/>
              <a:defRPr sz="2077"/>
            </a:lvl6pPr>
            <a:lvl7pPr marL="3560190" indent="0" algn="ctr">
              <a:buNone/>
              <a:defRPr sz="2077"/>
            </a:lvl7pPr>
            <a:lvl8pPr marL="4153556" indent="0" algn="ctr">
              <a:buNone/>
              <a:defRPr sz="2077"/>
            </a:lvl8pPr>
            <a:lvl9pPr marL="4746920" indent="0" algn="ctr">
              <a:buNone/>
              <a:defRPr sz="2077"/>
            </a:lvl9pPr>
          </a:lstStyle>
          <a:p>
            <a:r>
              <a:rPr lang="en-US" altLang="zh-CN" dirty="0"/>
              <a:t>Ari</a:t>
            </a:r>
            <a:endParaRPr lang="en-US" dirty="0"/>
          </a:p>
        </p:txBody>
      </p:sp>
    </p:spTree>
    <p:extLst>
      <p:ext uri="{BB962C8B-B14F-4D97-AF65-F5344CB8AC3E}">
        <p14:creationId xmlns:p14="http://schemas.microsoft.com/office/powerpoint/2010/main" val="2636666610"/>
      </p:ext>
    </p:extLst>
  </p:cSld>
  <p:clrMapOvr>
    <a:masterClrMapping/>
  </p:clrMapOvr>
  <p:extLst mod="1">
    <p:ext uri="{DCECCB84-F9BA-43D5-87BE-67443E8EF086}">
      <p15:sldGuideLst xmlns:p15="http://schemas.microsoft.com/office/powerpoint/2012/main">
        <p15:guide id="1" pos="384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59763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6"/>
            <a:ext cx="10740640" cy="400601"/>
          </a:xfrm>
          <a:prstGeom prst="rect">
            <a:avLst/>
          </a:prstGeom>
        </p:spPr>
        <p:txBody>
          <a:bodyPr lIns="0" tIns="0" rIns="0" bIns="0" anchor="t">
            <a:normAutofit/>
          </a:bodyPr>
          <a:lstStyle>
            <a:lvl1pPr marL="0" indent="0" algn="l">
              <a:lnSpc>
                <a:spcPts val="3429"/>
              </a:lnSpc>
              <a:spcBef>
                <a:spcPts val="0"/>
              </a:spcBef>
              <a:buNone/>
              <a:defRPr sz="2799" b="0" baseline="0">
                <a:solidFill>
                  <a:srgbClr val="A72126"/>
                </a:solidFill>
                <a:latin typeface="方正兰亭粗黑简体" panose="02000000000000000000" pitchFamily="2" charset="-122"/>
                <a:ea typeface="方正兰亭粗黑简体" panose="02000000000000000000" pitchFamily="2" charset="-122"/>
              </a:defRPr>
            </a:lvl1pPr>
            <a:lvl2pPr marL="593488" indent="0" algn="ctr">
              <a:buNone/>
              <a:defRPr sz="2599"/>
            </a:lvl2pPr>
            <a:lvl3pPr marL="1187610" indent="0" algn="ctr">
              <a:buNone/>
              <a:defRPr sz="2339"/>
            </a:lvl3pPr>
            <a:lvl4pPr marL="1781097" indent="0" algn="ctr">
              <a:buNone/>
              <a:defRPr sz="2079"/>
            </a:lvl4pPr>
            <a:lvl5pPr marL="2374585" indent="0" algn="ctr">
              <a:buNone/>
              <a:defRPr sz="2079"/>
            </a:lvl5pPr>
            <a:lvl6pPr marL="2968072" indent="0" algn="ctr">
              <a:buNone/>
              <a:defRPr sz="2079"/>
            </a:lvl6pPr>
            <a:lvl7pPr marL="3562195" indent="0" algn="ctr">
              <a:buNone/>
              <a:defRPr sz="2079"/>
            </a:lvl7pPr>
            <a:lvl8pPr marL="4155682" indent="0" algn="ctr">
              <a:buNone/>
              <a:defRPr sz="2079"/>
            </a:lvl8pPr>
            <a:lvl9pPr marL="4749170"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42523888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PPTMON slide">
    <p:spTree>
      <p:nvGrpSpPr>
        <p:cNvPr id="1" name=""/>
        <p:cNvGrpSpPr/>
        <p:nvPr/>
      </p:nvGrpSpPr>
      <p:grpSpPr>
        <a:xfrm>
          <a:off x="0" y="0"/>
          <a:ext cx="0" cy="0"/>
          <a:chOff x="0" y="0"/>
          <a:chExt cx="0" cy="0"/>
        </a:xfrm>
      </p:grpSpPr>
      <p:sp>
        <p:nvSpPr>
          <p:cNvPr id="4" name="标题 1"/>
          <p:cNvSpPr>
            <a:spLocks noGrp="1"/>
          </p:cNvSpPr>
          <p:nvPr>
            <p:ph type="title"/>
          </p:nvPr>
        </p:nvSpPr>
        <p:spPr>
          <a:xfrm>
            <a:off x="838200" y="301723"/>
            <a:ext cx="10515600" cy="694554"/>
          </a:xfrm>
          <a:prstGeom prst="rect">
            <a:avLst/>
          </a:prstGeom>
        </p:spPr>
        <p:txBody>
          <a:bodyPr anchor="ctr">
            <a:normAutofit/>
          </a:bodyPr>
          <a:lstStyle>
            <a:lvl1pPr algn="l">
              <a:defRPr sz="2799" b="1" i="0">
                <a:solidFill>
                  <a:schemeClr val="accent1"/>
                </a:solidFill>
              </a:defRPr>
            </a:lvl1pPr>
          </a:lstStyle>
          <a:p>
            <a:r>
              <a:rPr lang="zh-CN" altLang="en-US" dirty="0"/>
              <a:t>单击此处编辑母版标题样式</a:t>
            </a:r>
          </a:p>
        </p:txBody>
      </p:sp>
      <p:sp>
        <p:nvSpPr>
          <p:cNvPr id="2" name="灯片编号占位符 1"/>
          <p:cNvSpPr>
            <a:spLocks noGrp="1"/>
          </p:cNvSpPr>
          <p:nvPr>
            <p:ph type="sldNum" sz="quarter" idx="10"/>
          </p:nvPr>
        </p:nvSpPr>
        <p:spPr>
          <a:xfrm>
            <a:off x="7380317" y="6411167"/>
            <a:ext cx="2743200" cy="365125"/>
          </a:xfrm>
          <a:prstGeom prst="rect">
            <a:avLst/>
          </a:prstGeom>
        </p:spPr>
        <p:txBody>
          <a:bodyPr/>
          <a:lstStyle/>
          <a:p>
            <a:fld id="{7AAE437F-439A-45D8-A94E-6988A5491CD0}" type="slidenum">
              <a:rPr lang="zh-CN" altLang="en-US" smtClean="0">
                <a:solidFill>
                  <a:prstClr val="black">
                    <a:tint val="75000"/>
                  </a:prstClr>
                </a:solidFill>
              </a:rPr>
              <a:t>‹#›</a:t>
            </a:fld>
            <a:endParaRPr lang="zh-CN" altLang="en-US">
              <a:solidFill>
                <a:prstClr val="black">
                  <a:tint val="75000"/>
                </a:prstClr>
              </a:solidFill>
            </a:endParaRPr>
          </a:p>
        </p:txBody>
      </p:sp>
    </p:spTree>
    <p:extLst>
      <p:ext uri="{BB962C8B-B14F-4D97-AF65-F5344CB8AC3E}">
        <p14:creationId xmlns:p14="http://schemas.microsoft.com/office/powerpoint/2010/main" val="85591977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6"/>
            <a:ext cx="10740640" cy="400601"/>
          </a:xfrm>
          <a:prstGeom prst="rect">
            <a:avLst/>
          </a:prstGeom>
        </p:spPr>
        <p:txBody>
          <a:bodyPr lIns="0" tIns="0" rIns="0" bIns="0" anchor="t">
            <a:normAutofit/>
          </a:bodyPr>
          <a:lstStyle>
            <a:lvl1pPr marL="0" indent="0" algn="l">
              <a:lnSpc>
                <a:spcPts val="3429"/>
              </a:lnSpc>
              <a:spcBef>
                <a:spcPts val="0"/>
              </a:spcBef>
              <a:buNone/>
              <a:defRPr sz="2799" b="0" baseline="0">
                <a:solidFill>
                  <a:srgbClr val="A72126"/>
                </a:solidFill>
                <a:latin typeface="方正兰亭粗黑简体" panose="02000000000000000000" pitchFamily="2" charset="-122"/>
                <a:ea typeface="方正兰亭粗黑简体" panose="02000000000000000000" pitchFamily="2" charset="-122"/>
              </a:defRPr>
            </a:lvl1pPr>
            <a:lvl2pPr marL="593488" indent="0" algn="ctr">
              <a:buNone/>
              <a:defRPr sz="2599"/>
            </a:lvl2pPr>
            <a:lvl3pPr marL="1187610" indent="0" algn="ctr">
              <a:buNone/>
              <a:defRPr sz="2339"/>
            </a:lvl3pPr>
            <a:lvl4pPr marL="1781097" indent="0" algn="ctr">
              <a:buNone/>
              <a:defRPr sz="2079"/>
            </a:lvl4pPr>
            <a:lvl5pPr marL="2374585" indent="0" algn="ctr">
              <a:buNone/>
              <a:defRPr sz="2079"/>
            </a:lvl5pPr>
            <a:lvl6pPr marL="2968072" indent="0" algn="ctr">
              <a:buNone/>
              <a:defRPr sz="2079"/>
            </a:lvl6pPr>
            <a:lvl7pPr marL="3562195" indent="0" algn="ctr">
              <a:buNone/>
              <a:defRPr sz="2079"/>
            </a:lvl7pPr>
            <a:lvl8pPr marL="4155682" indent="0" algn="ctr">
              <a:buNone/>
              <a:defRPr sz="2079"/>
            </a:lvl8pPr>
            <a:lvl9pPr marL="4749170"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2095671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200" marR="0" indent="-457200" algn="just" defTabSz="801370" rtl="0" eaLnBrk="1" fontAlgn="ctr" latinLnBrk="0" hangingPunct="1">
              <a:lnSpc>
                <a:spcPct val="140000"/>
              </a:lnSpc>
              <a:spcBef>
                <a:spcPct val="30000"/>
              </a:spcBef>
              <a:spcAft>
                <a:spcPct val="0"/>
              </a:spcAft>
              <a:buClrTx/>
              <a:buSzPct val="100000"/>
              <a:buFont typeface="+mj-lt"/>
              <a:buAutoNum type="arabicPeriod"/>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4050" lvl="1" indent="-457200">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p:cNvSpPr txBox="1"/>
          <p:nvPr userDrawn="1"/>
        </p:nvSpPr>
        <p:spPr>
          <a:xfrm>
            <a:off x="918916" y="630373"/>
            <a:ext cx="1147485" cy="653509"/>
          </a:xfrm>
          <a:prstGeom prst="rect">
            <a:avLst/>
          </a:prstGeom>
          <a:noFill/>
        </p:spPr>
        <p:txBody>
          <a:bodyPr wrap="none" rtlCol="0">
            <a:spAutoFit/>
          </a:bodyPr>
          <a:lstStyle>
            <a:defPPr>
              <a:defRPr lang="en-US"/>
            </a:defPPr>
            <a:lvl1pPr defTabSz="1001395"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目录</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2000" y="151200"/>
            <a:ext cx="11100701" cy="871538"/>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342001" y="1197363"/>
            <a:ext cx="11100701" cy="46382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7" y="6489713"/>
            <a:ext cx="2796116" cy="455613"/>
          </a:xfrm>
          <a:prstGeom prst="rect">
            <a:avLst/>
          </a:prstGeom>
        </p:spPr>
        <p:txBody>
          <a:bodyPr/>
          <a:lstStyle>
            <a:lvl1pPr>
              <a:defRPr/>
            </a:lvl1pPr>
          </a:lstStyle>
          <a:p>
            <a:pPr>
              <a:defRPr/>
            </a:pPr>
            <a:r>
              <a:rPr lang="de-DE" altLang="zh-CN">
                <a:solidFill>
                  <a:srgbClr val="000000"/>
                </a:solidFill>
              </a:rPr>
              <a:t>Page </a:t>
            </a:r>
            <a:fld id="{73E8625F-1A83-446C-8B3D-22F27EECD1C0}" type="slidenum">
              <a:rPr lang="de-DE" altLang="zh-CN">
                <a:solidFill>
                  <a:srgbClr val="000000"/>
                </a:solidFill>
              </a:rPr>
              <a:t>‹#›</a:t>
            </a:fld>
            <a:endParaRPr lang="en-GB" altLang="zh-CN">
              <a:solidFill>
                <a:srgbClr val="000000"/>
              </a:solidFill>
            </a:endParaRPr>
          </a:p>
        </p:txBody>
      </p:sp>
    </p:spTree>
    <p:extLst>
      <p:ext uri="{BB962C8B-B14F-4D97-AF65-F5344CB8AC3E}">
        <p14:creationId xmlns:p14="http://schemas.microsoft.com/office/powerpoint/2010/main" val="1523445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62063"/>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70808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488" indent="0" algn="ctr">
              <a:buNone/>
              <a:defRPr sz="2599"/>
            </a:lvl2pPr>
            <a:lvl3pPr marL="1187610" indent="0" algn="ctr">
              <a:buNone/>
              <a:defRPr sz="2339"/>
            </a:lvl3pPr>
            <a:lvl4pPr marL="1781097" indent="0" algn="ctr">
              <a:buNone/>
              <a:defRPr sz="2079"/>
            </a:lvl4pPr>
            <a:lvl5pPr marL="2374585" indent="0" algn="ctr">
              <a:buNone/>
              <a:defRPr sz="2079"/>
            </a:lvl5pPr>
            <a:lvl6pPr marL="2968072" indent="0" algn="ctr">
              <a:buNone/>
              <a:defRPr sz="2079"/>
            </a:lvl6pPr>
            <a:lvl7pPr marL="3562195" indent="0" algn="ctr">
              <a:buNone/>
              <a:defRPr sz="2079"/>
            </a:lvl7pPr>
            <a:lvl8pPr marL="4155682" indent="0" algn="ctr">
              <a:buNone/>
              <a:defRPr sz="2079"/>
            </a:lvl8pPr>
            <a:lvl9pPr marL="4749170" indent="0" algn="ctr">
              <a:buNone/>
              <a:defRPr sz="2079"/>
            </a:lvl9pPr>
          </a:lstStyle>
          <a:p>
            <a:r>
              <a:rPr lang="zh-CN" altLang="en-US" dirty="0"/>
              <a:t>单击此处添加标题</a:t>
            </a:r>
            <a:endParaRPr lang="en-US" dirty="0"/>
          </a:p>
        </p:txBody>
      </p:sp>
      <p:sp>
        <p:nvSpPr>
          <p:cNvPr id="5" name="Content Placeholder 2"/>
          <p:cNvSpPr>
            <a:spLocks noGrp="1"/>
          </p:cNvSpPr>
          <p:nvPr>
            <p:ph idx="12" hasCustomPrompt="1"/>
          </p:nvPr>
        </p:nvSpPr>
        <p:spPr>
          <a:xfrm>
            <a:off x="725738" y="1512876"/>
            <a:ext cx="10729365" cy="4690459"/>
          </a:xfrm>
          <a:prstGeom prst="rect">
            <a:avLst/>
          </a:prstGeom>
        </p:spPr>
        <p:txBody>
          <a:bodyPr lIns="0" tIns="0" rIns="0" bIns="0"/>
          <a:lstStyle>
            <a:lvl1pPr marL="179633" marR="0" indent="-168208" algn="l" defTabSz="118761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28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798" marR="0" indent="-168208" algn="l" defTabSz="1187610" rtl="0" eaLnBrk="1" fontAlgn="auto" latinLnBrk="0" hangingPunct="1">
              <a:lnSpc>
                <a:spcPct val="100000"/>
              </a:lnSpc>
              <a:spcBef>
                <a:spcPts val="0"/>
              </a:spcBef>
              <a:spcAft>
                <a:spcPts val="600"/>
              </a:spcAft>
              <a:buClr>
                <a:schemeClr val="tx1"/>
              </a:buClr>
              <a:buSzTx/>
              <a:buFont typeface=".AppleSystemUIFont"/>
              <a:buChar char="&gt;"/>
              <a:tabLst>
                <a:tab pos="1207287" algn="ctr"/>
              </a:tabLst>
              <a:defRPr sz="1599" baseline="0">
                <a:latin typeface="Microsoft YaHei" panose="020B0503020204020204" pitchFamily="34" charset="-122"/>
                <a:ea typeface="Microsoft YaHei" panose="020B0503020204020204" pitchFamily="34" charset="-122"/>
              </a:defRPr>
            </a:lvl2pPr>
            <a:lvl3pPr marL="1098111" marR="0" indent="-168208" algn="l" defTabSz="1187610" rtl="0" eaLnBrk="1" fontAlgn="auto" latinLnBrk="0" hangingPunct="1">
              <a:lnSpc>
                <a:spcPct val="100000"/>
              </a:lnSpc>
              <a:spcBef>
                <a:spcPts val="0"/>
              </a:spcBef>
              <a:spcAft>
                <a:spcPts val="600"/>
              </a:spcAft>
              <a:buClr>
                <a:schemeClr val="tx1"/>
              </a:buClr>
              <a:buSzTx/>
              <a:buFont typeface=".AppleSystemUIFont"/>
              <a:buChar char="-"/>
              <a:tabLst>
                <a:tab pos="1207287" algn="ctr"/>
              </a:tabLst>
              <a:defRPr sz="1299" baseline="0">
                <a:latin typeface="Microsoft YaHei" panose="020B0503020204020204" pitchFamily="34" charset="-122"/>
                <a:ea typeface="Microsoft YaHei" panose="020B0503020204020204" pitchFamily="34" charset="-122"/>
              </a:defRPr>
            </a:lvl3pPr>
            <a:lvl4pPr marL="525570" indent="-171381">
              <a:buFont typeface="Arial" panose="020B0604020202020204" pitchFamily="34" charset="0"/>
              <a:buChar char="•"/>
              <a:tabLst>
                <a:tab pos="1207922" algn="ctr"/>
              </a:tabLst>
              <a:defRPr sz="1299" baseline="0"/>
            </a:lvl4pPr>
            <a:lvl5pPr marL="525570" indent="-171381">
              <a:buFont typeface="Arial" panose="020B0604020202020204" pitchFamily="34" charset="0"/>
              <a:buChar char="•"/>
              <a:tabLst>
                <a:tab pos="1207922" algn="ctr"/>
              </a:tabLst>
              <a:defRPr sz="1299" baseline="0"/>
            </a:lvl5pPr>
          </a:lstStyle>
          <a:p>
            <a:pPr lvl="0"/>
            <a:r>
              <a:rPr lang="zh-CN" altLang="en-US" dirty="0"/>
              <a:t>单击此处添加文本</a:t>
            </a:r>
            <a:endParaRPr lang="en-US" dirty="0"/>
          </a:p>
          <a:p>
            <a:pPr marL="328798" marR="0" lvl="1" indent="-168208" algn="l" defTabSz="118761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287" algn="ctr"/>
              </a:tabLst>
              <a:defRPr/>
            </a:pPr>
            <a:r>
              <a:rPr lang="zh-CN" altLang="en-US" dirty="0"/>
              <a:t>单击此处添加文本</a:t>
            </a:r>
            <a:endParaRPr lang="en-US" dirty="0"/>
          </a:p>
          <a:p>
            <a:pPr marL="1098111" marR="0" lvl="2" indent="-168208" algn="l" defTabSz="118761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287" algn="ctr"/>
              </a:tabLst>
              <a:defRPr/>
            </a:pPr>
            <a:r>
              <a:rPr lang="zh-CN" altLang="en-US" dirty="0"/>
              <a:t>单击此处添加文本</a:t>
            </a:r>
            <a:endParaRPr lang="en-US" dirty="0"/>
          </a:p>
          <a:p>
            <a:pPr marL="1098111" marR="0" lvl="2" indent="-168208" algn="l" defTabSz="118761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287" algn="ctr"/>
              </a:tabLst>
              <a:defRPr/>
            </a:pPr>
            <a:endParaRPr lang="en-US" altLang="zh-CN" dirty="0"/>
          </a:p>
        </p:txBody>
      </p:sp>
    </p:spTree>
    <p:extLst>
      <p:ext uri="{BB962C8B-B14F-4D97-AF65-F5344CB8AC3E}">
        <p14:creationId xmlns:p14="http://schemas.microsoft.com/office/powerpoint/2010/main" val="238583783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3393" y="344304"/>
            <a:ext cx="10959192" cy="589190"/>
          </a:xfrm>
          <a:prstGeom prst="rect">
            <a:avLst/>
          </a:prstGeom>
        </p:spPr>
        <p:txBody>
          <a:bodyPr/>
          <a:lstStyle>
            <a:lvl1pPr>
              <a:defRPr kumimoji="0" lang="zh-CN" altLang="en-US" sz="3199" b="1" i="0" u="none" strike="noStrike" kern="0" cap="none" spc="0" normalizeH="0" baseline="0" dirty="0">
                <a:ln>
                  <a:noFill/>
                </a:ln>
                <a:solidFill>
                  <a:srgbClr val="384056"/>
                </a:solidFill>
                <a:effectLst/>
                <a:uLnTx/>
                <a:uFillTx/>
                <a:latin typeface="微软雅黑" pitchFamily="34" charset="-122"/>
                <a:ea typeface="微软雅黑" pitchFamily="34" charset="-122"/>
                <a:cs typeface="Arial" panose="020B0604020202020204" pitchFamily="34" charset="0"/>
              </a:defRPr>
            </a:lvl1pPr>
          </a:lstStyle>
          <a:p>
            <a:r>
              <a:rPr lang="zh-CN" altLang="en-US" dirty="0"/>
              <a:t>单击此处编辑母版标题样式</a:t>
            </a:r>
          </a:p>
        </p:txBody>
      </p:sp>
      <p:sp>
        <p:nvSpPr>
          <p:cNvPr id="3" name="内容占位符 2"/>
          <p:cNvSpPr>
            <a:spLocks noGrp="1"/>
          </p:cNvSpPr>
          <p:nvPr>
            <p:ph sz="half" idx="1"/>
          </p:nvPr>
        </p:nvSpPr>
        <p:spPr>
          <a:xfrm>
            <a:off x="623392" y="1600203"/>
            <a:ext cx="10959192" cy="4525736"/>
          </a:xfrm>
          <a:prstGeom prst="rect">
            <a:avLst/>
          </a:prstGeom>
          <a:solidFill>
            <a:schemeClr val="bg1"/>
          </a:solidFill>
        </p:spPr>
        <p:txBody>
          <a:bodyPr/>
          <a:lstStyle>
            <a:lvl1pPr marL="239299" marR="0" indent="-239299" algn="l" defTabSz="1218078" rtl="0" eaLnBrk="0" fontAlgn="base" latinLnBrk="0" hangingPunct="0">
              <a:lnSpc>
                <a:spcPct val="150000"/>
              </a:lnSpc>
              <a:spcBef>
                <a:spcPts val="0"/>
              </a:spcBef>
              <a:spcAft>
                <a:spcPct val="0"/>
              </a:spcAft>
              <a:buClr>
                <a:srgbClr val="71B2FF"/>
              </a:buClr>
              <a:defRPr kumimoji="0" lang="zh-CN" altLang="en-US" sz="2134"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1pPr>
            <a:lvl2pPr marL="476060" marR="0" indent="-236760" algn="l" defTabSz="1218078" rtl="0" eaLnBrk="0" fontAlgn="base" latinLnBrk="0" hangingPunct="0">
              <a:lnSpc>
                <a:spcPct val="150000"/>
              </a:lnSpc>
              <a:spcBef>
                <a:spcPts val="0"/>
              </a:spcBef>
              <a:spcAft>
                <a:spcPct val="0"/>
              </a:spcAft>
              <a:buClr>
                <a:srgbClr val="71B2FF"/>
              </a:buClr>
              <a:buFont typeface="Arial" panose="020B0604020202020204" pitchFamily="34" charset="0"/>
              <a:buChar char="◦"/>
              <a:defRPr kumimoji="0" lang="zh-CN" altLang="en-US" sz="2134"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2pPr>
            <a:lvl3pPr marL="833421" marR="0" indent="-236760" algn="l" defTabSz="1218078" rtl="0" eaLnBrk="0" fontAlgn="base" latinLnBrk="0" hangingPunct="0">
              <a:lnSpc>
                <a:spcPct val="150000"/>
              </a:lnSpc>
              <a:spcBef>
                <a:spcPts val="0"/>
              </a:spcBef>
              <a:spcAft>
                <a:spcPct val="0"/>
              </a:spcAft>
              <a:buClr>
                <a:srgbClr val="71B2FF"/>
              </a:buClr>
              <a:buFontTx/>
              <a:buChar char="-"/>
              <a:defRPr kumimoji="0" lang="zh-CN" altLang="en-US" sz="2134" b="0" i="0" u="none" strike="noStrike" kern="0" cap="none" spc="0" normalizeH="0" baseline="0" dirty="0">
                <a:ln>
                  <a:noFill/>
                </a:ln>
                <a:solidFill>
                  <a:srgbClr val="000000"/>
                </a:solidFill>
                <a:effectLst/>
                <a:uLnTx/>
                <a:uFillTx/>
                <a:latin typeface="微软雅黑" pitchFamily="34" charset="-122"/>
                <a:ea typeface="微软雅黑" pitchFamily="34" charset="-122"/>
                <a:cs typeface="+mn-cs"/>
              </a:defRPr>
            </a:lvl3pPr>
            <a:lvl4pPr>
              <a:defRPr sz="1539"/>
            </a:lvl4pPr>
            <a:lvl5pPr>
              <a:defRPr sz="1539"/>
            </a:lvl5pPr>
            <a:lvl6pPr>
              <a:defRPr sz="1539"/>
            </a:lvl6pPr>
            <a:lvl7pPr>
              <a:defRPr sz="1539"/>
            </a:lvl7pPr>
            <a:lvl8pPr>
              <a:defRPr sz="1539"/>
            </a:lvl8pPr>
            <a:lvl9pPr>
              <a:defRPr sz="1539"/>
            </a:lvl9pPr>
          </a:lstStyle>
          <a:p>
            <a:pPr lvl="0"/>
            <a:r>
              <a:rPr lang="zh-CN" altLang="en-US" dirty="0"/>
              <a:t>单击此处编辑母版文本样式</a:t>
            </a:r>
          </a:p>
          <a:p>
            <a:pPr lvl="1"/>
            <a:r>
              <a:rPr lang="zh-CN" altLang="en-US" dirty="0"/>
              <a:t>第二级</a:t>
            </a:r>
          </a:p>
          <a:p>
            <a:pPr lvl="2"/>
            <a:r>
              <a:rPr lang="zh-CN" altLang="en-US" dirty="0"/>
              <a:t>第三级</a:t>
            </a:r>
          </a:p>
        </p:txBody>
      </p:sp>
    </p:spTree>
    <p:extLst>
      <p:ext uri="{BB962C8B-B14F-4D97-AF65-F5344CB8AC3E}">
        <p14:creationId xmlns:p14="http://schemas.microsoft.com/office/powerpoint/2010/main" val="303568580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8"/>
            <a:ext cx="10740640" cy="400601"/>
          </a:xfrm>
          <a:prstGeom prst="rect">
            <a:avLst/>
          </a:prstGeom>
        </p:spPr>
        <p:txBody>
          <a:bodyPr lIns="0" tIns="0" rIns="0" bIns="0" anchor="t">
            <a:normAutofit/>
          </a:bodyPr>
          <a:lstStyle>
            <a:lvl1pPr marL="0" indent="0" algn="l">
              <a:lnSpc>
                <a:spcPts val="3429"/>
              </a:lnSpc>
              <a:spcBef>
                <a:spcPts val="0"/>
              </a:spcBef>
              <a:buNone/>
              <a:defRPr sz="2799" b="0" baseline="0">
                <a:solidFill>
                  <a:srgbClr val="A72126"/>
                </a:solidFill>
                <a:latin typeface="方正兰亭粗黑简体" panose="02000000000000000000" pitchFamily="2" charset="-122"/>
                <a:ea typeface="方正兰亭粗黑简体" panose="02000000000000000000" pitchFamily="2" charset="-122"/>
              </a:defRPr>
            </a:lvl1pPr>
            <a:lvl2pPr marL="593488" indent="0" algn="ctr">
              <a:buNone/>
              <a:defRPr sz="2594"/>
            </a:lvl2pPr>
            <a:lvl3pPr marL="1186975" indent="0" algn="ctr">
              <a:buNone/>
              <a:defRPr sz="2334"/>
            </a:lvl3pPr>
            <a:lvl4pPr marL="1780463" indent="0" algn="ctr">
              <a:buNone/>
              <a:defRPr sz="2079"/>
            </a:lvl4pPr>
            <a:lvl5pPr marL="2373950" indent="0" algn="ctr">
              <a:buNone/>
              <a:defRPr sz="2079"/>
            </a:lvl5pPr>
            <a:lvl6pPr marL="2967438" indent="0" algn="ctr">
              <a:buNone/>
              <a:defRPr sz="2079"/>
            </a:lvl6pPr>
            <a:lvl7pPr marL="3560290" indent="0" algn="ctr">
              <a:buNone/>
              <a:defRPr sz="2079"/>
            </a:lvl7pPr>
            <a:lvl8pPr marL="4153778" indent="0" algn="ctr">
              <a:buNone/>
              <a:defRPr sz="2079"/>
            </a:lvl8pPr>
            <a:lvl9pPr marL="4747265" indent="0" algn="ctr">
              <a:buNone/>
              <a:defRPr sz="2079"/>
            </a:lvl9pPr>
          </a:lstStyle>
          <a:p>
            <a:r>
              <a:rPr lang="zh-CN" altLang="en-US" dirty="0"/>
              <a:t>单击此处添加标题</a:t>
            </a:r>
            <a:endParaRPr lang="en-US" dirty="0"/>
          </a:p>
        </p:txBody>
      </p:sp>
      <p:pic>
        <p:nvPicPr>
          <p:cNvPr id="4" name="图片 3">
            <a:extLst>
              <a:ext uri="{FF2B5EF4-FFF2-40B4-BE49-F238E27FC236}">
                <a16:creationId xmlns:a16="http://schemas.microsoft.com/office/drawing/2014/main" id="{83D20A61-A891-402F-88E9-81FB43DF9BC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126174683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章节页">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488" indent="0" algn="ctr">
              <a:buNone/>
              <a:defRPr sz="2599"/>
            </a:lvl2pPr>
            <a:lvl3pPr marL="1187610" indent="0" algn="ctr">
              <a:buNone/>
              <a:defRPr sz="2339"/>
            </a:lvl3pPr>
            <a:lvl4pPr marL="1781097" indent="0" algn="ctr">
              <a:buNone/>
              <a:defRPr sz="2079"/>
            </a:lvl4pPr>
            <a:lvl5pPr marL="2374585" indent="0" algn="ctr">
              <a:buNone/>
              <a:defRPr sz="2079"/>
            </a:lvl5pPr>
            <a:lvl6pPr marL="2968072" indent="0" algn="ctr">
              <a:buNone/>
              <a:defRPr sz="2079"/>
            </a:lvl6pPr>
            <a:lvl7pPr marL="3562195" indent="0" algn="ctr">
              <a:buNone/>
              <a:defRPr sz="2079"/>
            </a:lvl7pPr>
            <a:lvl8pPr marL="4155682" indent="0" algn="ctr">
              <a:buNone/>
              <a:defRPr sz="2079"/>
            </a:lvl8pPr>
            <a:lvl9pPr marL="4749170" indent="0" algn="ctr">
              <a:buNone/>
              <a:defRPr sz="2079"/>
            </a:lvl9pPr>
          </a:lstStyle>
          <a:p>
            <a:r>
              <a:rPr lang="zh-CN" altLang="en-US" dirty="0"/>
              <a:t>单击此处添加标题</a:t>
            </a:r>
            <a:endParaRPr lang="en-US" dirty="0"/>
          </a:p>
        </p:txBody>
      </p:sp>
      <p:sp>
        <p:nvSpPr>
          <p:cNvPr id="5" name="Content Placeholder 2"/>
          <p:cNvSpPr>
            <a:spLocks noGrp="1"/>
          </p:cNvSpPr>
          <p:nvPr>
            <p:ph idx="12" hasCustomPrompt="1"/>
          </p:nvPr>
        </p:nvSpPr>
        <p:spPr>
          <a:xfrm>
            <a:off x="725738" y="1512876"/>
            <a:ext cx="10729365" cy="4690459"/>
          </a:xfrm>
          <a:prstGeom prst="rect">
            <a:avLst/>
          </a:prstGeom>
        </p:spPr>
        <p:txBody>
          <a:bodyPr lIns="0" tIns="0" rIns="0" bIns="0"/>
          <a:lstStyle>
            <a:lvl1pPr marL="179633" marR="0" indent="-168208" algn="l" defTabSz="118761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28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798" marR="0" indent="-168208" algn="l" defTabSz="1187610" rtl="0" eaLnBrk="1" fontAlgn="auto" latinLnBrk="0" hangingPunct="1">
              <a:lnSpc>
                <a:spcPct val="100000"/>
              </a:lnSpc>
              <a:spcBef>
                <a:spcPts val="0"/>
              </a:spcBef>
              <a:spcAft>
                <a:spcPts val="600"/>
              </a:spcAft>
              <a:buClr>
                <a:schemeClr val="tx1"/>
              </a:buClr>
              <a:buSzTx/>
              <a:buFont typeface=".AppleSystemUIFont"/>
              <a:buChar char="&gt;"/>
              <a:tabLst>
                <a:tab pos="1207287" algn="ctr"/>
              </a:tabLst>
              <a:defRPr sz="1599" baseline="0">
                <a:latin typeface="Microsoft YaHei" panose="020B0503020204020204" pitchFamily="34" charset="-122"/>
                <a:ea typeface="Microsoft YaHei" panose="020B0503020204020204" pitchFamily="34" charset="-122"/>
              </a:defRPr>
            </a:lvl2pPr>
            <a:lvl3pPr marL="1098111" marR="0" indent="-168208" algn="l" defTabSz="1187610" rtl="0" eaLnBrk="1" fontAlgn="auto" latinLnBrk="0" hangingPunct="1">
              <a:lnSpc>
                <a:spcPct val="100000"/>
              </a:lnSpc>
              <a:spcBef>
                <a:spcPts val="0"/>
              </a:spcBef>
              <a:spcAft>
                <a:spcPts val="600"/>
              </a:spcAft>
              <a:buClr>
                <a:schemeClr val="tx1"/>
              </a:buClr>
              <a:buSzTx/>
              <a:buFont typeface=".AppleSystemUIFont"/>
              <a:buChar char="-"/>
              <a:tabLst>
                <a:tab pos="1207287" algn="ctr"/>
              </a:tabLst>
              <a:defRPr sz="1299" baseline="0">
                <a:latin typeface="Microsoft YaHei" panose="020B0503020204020204" pitchFamily="34" charset="-122"/>
                <a:ea typeface="Microsoft YaHei" panose="020B0503020204020204" pitchFamily="34" charset="-122"/>
              </a:defRPr>
            </a:lvl3pPr>
            <a:lvl4pPr marL="525570" indent="-171381">
              <a:buFont typeface="Arial" panose="020B0604020202020204" pitchFamily="34" charset="0"/>
              <a:buChar char="•"/>
              <a:tabLst>
                <a:tab pos="1207922" algn="ctr"/>
              </a:tabLst>
              <a:defRPr sz="1299" baseline="0"/>
            </a:lvl4pPr>
            <a:lvl5pPr marL="525570" indent="-171381">
              <a:buFont typeface="Arial" panose="020B0604020202020204" pitchFamily="34" charset="0"/>
              <a:buChar char="•"/>
              <a:tabLst>
                <a:tab pos="1207922" algn="ctr"/>
              </a:tabLst>
              <a:defRPr sz="1299" baseline="0"/>
            </a:lvl5pPr>
          </a:lstStyle>
          <a:p>
            <a:pPr lvl="0"/>
            <a:r>
              <a:rPr lang="zh-CN" altLang="en-US" dirty="0"/>
              <a:t>单击此处添加文本</a:t>
            </a:r>
            <a:endParaRPr lang="en-US" dirty="0"/>
          </a:p>
          <a:p>
            <a:pPr marL="328798" marR="0" lvl="1" indent="-168208" algn="l" defTabSz="118761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287" algn="ctr"/>
              </a:tabLst>
              <a:defRPr/>
            </a:pPr>
            <a:r>
              <a:rPr lang="zh-CN" altLang="en-US" dirty="0"/>
              <a:t>单击此处添加文本</a:t>
            </a:r>
            <a:endParaRPr lang="en-US" dirty="0"/>
          </a:p>
          <a:p>
            <a:pPr marL="1098111" marR="0" lvl="2" indent="-168208" algn="l" defTabSz="118761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287" algn="ctr"/>
              </a:tabLst>
              <a:defRPr/>
            </a:pPr>
            <a:r>
              <a:rPr lang="zh-CN" altLang="en-US" dirty="0"/>
              <a:t>单击此处添加文本</a:t>
            </a:r>
            <a:endParaRPr lang="en-US" dirty="0"/>
          </a:p>
          <a:p>
            <a:pPr marL="1098111" marR="0" lvl="2" indent="-168208" algn="l" defTabSz="118761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287" algn="ctr"/>
              </a:tabLst>
              <a:defRPr/>
            </a:pPr>
            <a:endParaRPr lang="en-US" altLang="zh-CN" dirty="0"/>
          </a:p>
        </p:txBody>
      </p:sp>
      <p:pic>
        <p:nvPicPr>
          <p:cNvPr id="4" name="图片 3">
            <a:extLst>
              <a:ext uri="{FF2B5EF4-FFF2-40B4-BE49-F238E27FC236}">
                <a16:creationId xmlns:a16="http://schemas.microsoft.com/office/drawing/2014/main" id="{D3F06905-E1BD-4E4D-A12E-8393EBF8E35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26201403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2_Chinese text page">
    <p:bg>
      <p:bgRef idx="1001">
        <a:schemeClr val="bg2"/>
      </p:bgRef>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805FBF7-D53A-49B9-9AF8-73775072264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159503096"/>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0149" y="155885"/>
            <a:ext cx="10973117" cy="521010"/>
          </a:xfrm>
          <a:prstGeom prst="rect">
            <a:avLst/>
          </a:prstGeom>
        </p:spPr>
        <p:txBody>
          <a:bodyPr/>
          <a:lstStyle>
            <a:lvl1pPr algn="l">
              <a:defRPr sz="3299" b="0">
                <a:latin typeface="+mj-lt"/>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26721" y="901350"/>
            <a:ext cx="10578839" cy="5261944"/>
          </a:xfrm>
          <a:prstGeom prst="rect">
            <a:avLst/>
          </a:prstGeom>
        </p:spPr>
        <p:txBody>
          <a:bodyPr/>
          <a:lstStyle>
            <a:lvl1pPr>
              <a:buClrTx/>
              <a:buFont typeface="Wingdings" panose="05000000000000000000" pitchFamily="2" charset="2"/>
              <a:buChar char="n"/>
              <a:defRPr b="0">
                <a:latin typeface="微软雅黑" pitchFamily="34" charset="-122"/>
                <a:ea typeface="微软雅黑" pitchFamily="34" charset="-122"/>
              </a:defRPr>
            </a:lvl1pPr>
            <a:lvl2pPr>
              <a:buFont typeface="Wingdings" panose="05000000000000000000" pitchFamily="2" charset="2"/>
              <a:buChar char="l"/>
              <a:defRPr>
                <a:latin typeface="微软雅黑" pitchFamily="34" charset="-122"/>
                <a:ea typeface="微软雅黑" pitchFamily="34" charset="-122"/>
              </a:defRPr>
            </a:lvl2pPr>
            <a:lvl3pPr>
              <a:buFont typeface="Wingdings" panose="05000000000000000000" pitchFamily="2" charset="2"/>
              <a:buChar char="Ø"/>
              <a:defRPr/>
            </a:lvl3pPr>
          </a:lstStyle>
          <a:p>
            <a:pPr lvl="0"/>
            <a:r>
              <a:rPr lang="zh-CN" altLang="en-US"/>
              <a:t>单击此处编辑母版文本样式</a:t>
            </a:r>
          </a:p>
        </p:txBody>
      </p:sp>
      <p:pic>
        <p:nvPicPr>
          <p:cNvPr id="4" name="图片 3">
            <a:extLst>
              <a:ext uri="{FF2B5EF4-FFF2-40B4-BE49-F238E27FC236}">
                <a16:creationId xmlns:a16="http://schemas.microsoft.com/office/drawing/2014/main" id="{7375C28F-9356-4F30-89DF-5335796F81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77277456"/>
      </p:ext>
    </p:extLst>
  </p:cSld>
  <p:clrMapOvr>
    <a:masterClrMapping/>
  </p:clrMapOvr>
  <p:transition advClick="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14106" y="334411"/>
            <a:ext cx="11446060" cy="510542"/>
          </a:xfrm>
          <a:prstGeom prst="rect">
            <a:avLst/>
          </a:prstGeom>
        </p:spPr>
        <p:txBody>
          <a:bodyPr anchor="t"/>
          <a:lstStyle>
            <a:lvl1pPr>
              <a:defRPr sz="2799" b="1">
                <a:latin typeface="微软雅黑" pitchFamily="34" charset="-122"/>
                <a:ea typeface="微软雅黑" pitchFamily="34" charset="-122"/>
              </a:defRPr>
            </a:lvl1pPr>
          </a:lstStyle>
          <a:p>
            <a:r>
              <a:rPr lang="zh-CN" altLang="en-US" dirty="0"/>
              <a:t>单击此处编辑母版标题样式</a:t>
            </a:r>
          </a:p>
        </p:txBody>
      </p:sp>
      <p:pic>
        <p:nvPicPr>
          <p:cNvPr id="3" name="图片 2">
            <a:extLst>
              <a:ext uri="{FF2B5EF4-FFF2-40B4-BE49-F238E27FC236}">
                <a16:creationId xmlns:a16="http://schemas.microsoft.com/office/drawing/2014/main" id="{38CD6EBE-B9AE-4680-A274-BB04EC65158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86524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60" indent="-302260"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685" indent="-252095"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35" indent="-201295"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765" indent="-201295"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p:cNvSpPr txBox="1"/>
          <p:nvPr userDrawn="1"/>
        </p:nvSpPr>
        <p:spPr>
          <a:xfrm>
            <a:off x="918916" y="630373"/>
            <a:ext cx="4397358" cy="652486"/>
          </a:xfrm>
          <a:prstGeom prst="rect">
            <a:avLst/>
          </a:prstGeom>
          <a:noFill/>
        </p:spPr>
        <p:txBody>
          <a:bodyPr wrap="none" rtlCol="0">
            <a:spAutoFit/>
          </a:bodyPr>
          <a:lstStyle/>
          <a:p>
            <a:pPr defTabSz="1001395" eaLnBrk="0" fontAlgn="ctr" hangingPunct="0"/>
            <a:r>
              <a:rPr lang="zh-CN" altLang="en-US" sz="3640" b="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5998"/>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399"/>
            </a:lvl1pPr>
            <a:lvl2pPr marL="457017" indent="0" algn="ctr">
              <a:buNone/>
              <a:defRPr sz="1999"/>
            </a:lvl2pPr>
            <a:lvl3pPr marL="914034" indent="0" algn="ctr">
              <a:buNone/>
              <a:defRPr sz="1799"/>
            </a:lvl3pPr>
            <a:lvl4pPr marL="1371051" indent="0" algn="ctr">
              <a:buNone/>
              <a:defRPr sz="1599"/>
            </a:lvl4pPr>
            <a:lvl5pPr marL="1828068" indent="0" algn="ctr">
              <a:buNone/>
              <a:defRPr sz="1599"/>
            </a:lvl5pPr>
            <a:lvl6pPr marL="2285086" indent="0" algn="ctr">
              <a:buNone/>
              <a:defRPr sz="1599"/>
            </a:lvl6pPr>
            <a:lvl7pPr marL="2742103" indent="0" algn="ctr">
              <a:buNone/>
              <a:defRPr sz="1599"/>
            </a:lvl7pPr>
            <a:lvl8pPr marL="3199120" indent="0" algn="ctr">
              <a:buNone/>
              <a:defRPr sz="1599"/>
            </a:lvl8pPr>
            <a:lvl9pPr marL="3656137" indent="0" algn="ctr">
              <a:buNone/>
              <a:defRPr sz="1599"/>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D5C12C6-3264-4844-B53A-43B49B8D39D4}" type="datetime1">
              <a:rPr lang="zh-CN" altLang="en-US" smtClean="0"/>
              <a:t>2023/11/17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204640-FC8E-4C67-998F-CA2B52220DE3}" type="slidenum">
              <a:rPr lang="zh-CN" altLang="en-US" smtClean="0"/>
              <a:t>‹#›</a:t>
            </a:fld>
            <a:endParaRPr lang="zh-CN" altLang="en-US"/>
          </a:p>
        </p:txBody>
      </p:sp>
      <p:pic>
        <p:nvPicPr>
          <p:cNvPr id="7" name="图片 6">
            <a:extLst>
              <a:ext uri="{FF2B5EF4-FFF2-40B4-BE49-F238E27FC236}">
                <a16:creationId xmlns:a16="http://schemas.microsoft.com/office/drawing/2014/main" id="{AD9AD1E0-BB90-4E02-8172-F7C31BDD25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42797788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userDrawn="1">
  <p:cSld name="3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488" indent="0" algn="ctr">
              <a:buNone/>
              <a:defRPr sz="2594"/>
            </a:lvl2pPr>
            <a:lvl3pPr marL="1186340" indent="0" algn="ctr">
              <a:buNone/>
              <a:defRPr sz="2334"/>
            </a:lvl3pPr>
            <a:lvl4pPr marL="1779828" indent="0" algn="ctr">
              <a:buNone/>
              <a:defRPr sz="2074"/>
            </a:lvl4pPr>
            <a:lvl5pPr marL="2372681" indent="0" algn="ctr">
              <a:buNone/>
              <a:defRPr sz="2074"/>
            </a:lvl5pPr>
            <a:lvl6pPr marL="2966168" indent="0" algn="ctr">
              <a:buNone/>
              <a:defRPr sz="2074"/>
            </a:lvl6pPr>
            <a:lvl7pPr marL="3559021" indent="0" algn="ctr">
              <a:buNone/>
              <a:defRPr sz="2074"/>
            </a:lvl7pPr>
            <a:lvl8pPr marL="4152508" indent="0" algn="ctr">
              <a:buNone/>
              <a:defRPr sz="2074"/>
            </a:lvl8pPr>
            <a:lvl9pPr marL="4745361" indent="0" algn="ctr">
              <a:buNone/>
              <a:defRPr sz="2074"/>
            </a:lvl9pPr>
          </a:lstStyle>
          <a:p>
            <a:r>
              <a:rPr lang="zh-CN" altLang="en-US" dirty="0"/>
              <a:t>单击此处添加标题</a:t>
            </a:r>
            <a:endParaRPr lang="en-US" dirty="0"/>
          </a:p>
        </p:txBody>
      </p:sp>
      <p:pic>
        <p:nvPicPr>
          <p:cNvPr id="4" name="图片 3">
            <a:extLst>
              <a:ext uri="{FF2B5EF4-FFF2-40B4-BE49-F238E27FC236}">
                <a16:creationId xmlns:a16="http://schemas.microsoft.com/office/drawing/2014/main" id="{8497591E-10BA-4FDA-B616-643D702E2D4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94284404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nd page">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1" y="-2"/>
            <a:ext cx="12192000" cy="6849844"/>
          </a:xfrm>
          <a:prstGeom prst="rect">
            <a:avLst/>
          </a:prstGeom>
        </p:spPr>
      </p:pic>
      <p:sp>
        <p:nvSpPr>
          <p:cNvPr id="4" name="TextBox 3"/>
          <p:cNvSpPr txBox="1"/>
          <p:nvPr userDrawn="1"/>
        </p:nvSpPr>
        <p:spPr>
          <a:xfrm>
            <a:off x="2" y="2413338"/>
            <a:ext cx="12191998" cy="1014445"/>
          </a:xfrm>
          <a:prstGeom prst="rect">
            <a:avLst/>
          </a:prstGeom>
          <a:noFill/>
        </p:spPr>
        <p:txBody>
          <a:bodyPr wrap="square" rtlCol="0">
            <a:spAutoFit/>
          </a:bodyPr>
          <a:lstStyle/>
          <a:p>
            <a:pPr algn="ctr"/>
            <a:r>
              <a:rPr lang="zh-CN" altLang="en-US" sz="5988" b="1" spc="599" baseline="0" dirty="0">
                <a:solidFill>
                  <a:schemeClr val="bg2"/>
                </a:solidFill>
                <a:latin typeface="微软雅黑" pitchFamily="34" charset="-122"/>
                <a:ea typeface="微软雅黑" pitchFamily="34" charset="-122"/>
              </a:rPr>
              <a:t>谢谢</a:t>
            </a:r>
            <a:r>
              <a:rPr lang="en-US" altLang="zh-CN" sz="5988" b="1" spc="599" baseline="0" dirty="0">
                <a:solidFill>
                  <a:schemeClr val="bg2"/>
                </a:solidFill>
                <a:latin typeface="微软雅黑" pitchFamily="34" charset="-122"/>
                <a:ea typeface="微软雅黑" pitchFamily="34" charset="-122"/>
              </a:rPr>
              <a:t>!</a:t>
            </a:r>
          </a:p>
        </p:txBody>
      </p:sp>
    </p:spTree>
    <p:extLst>
      <p:ext uri="{BB962C8B-B14F-4D97-AF65-F5344CB8AC3E}">
        <p14:creationId xmlns:p14="http://schemas.microsoft.com/office/powerpoint/2010/main" val="14071938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通用内容">
    <p:spTree>
      <p:nvGrpSpPr>
        <p:cNvPr id="1" name=""/>
        <p:cNvGrpSpPr/>
        <p:nvPr/>
      </p:nvGrpSpPr>
      <p:grpSpPr>
        <a:xfrm>
          <a:off x="0" y="0"/>
          <a:ext cx="0" cy="0"/>
          <a:chOff x="0" y="0"/>
          <a:chExt cx="0" cy="0"/>
        </a:xfrm>
      </p:grpSpPr>
      <p:sp>
        <p:nvSpPr>
          <p:cNvPr id="2" name="文本占位符 6"/>
          <p:cNvSpPr>
            <a:spLocks noGrp="1"/>
          </p:cNvSpPr>
          <p:nvPr>
            <p:ph type="body" sz="quarter" idx="13" hasCustomPrompt="1"/>
          </p:nvPr>
        </p:nvSpPr>
        <p:spPr>
          <a:xfrm>
            <a:off x="763862" y="1392529"/>
            <a:ext cx="10664279" cy="3718870"/>
          </a:xfrm>
          <a:prstGeom prst="rect">
            <a:avLst/>
          </a:prstGeom>
        </p:spPr>
        <p:txBody>
          <a:bodyPr>
            <a:noAutofit/>
          </a:bodyPr>
          <a:lstStyle>
            <a:lvl1pPr marL="0" indent="0">
              <a:lnSpc>
                <a:spcPct val="150000"/>
              </a:lnSpc>
              <a:buFontTx/>
              <a:buNone/>
              <a:defRPr sz="1584" baseline="0">
                <a:solidFill>
                  <a:schemeClr val="bg2">
                    <a:lumMod val="2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276115" indent="0">
              <a:buFontTx/>
              <a:buNone/>
              <a:defRPr>
                <a:solidFill>
                  <a:schemeClr val="bg1"/>
                </a:solidFill>
                <a:latin typeface="Akkurat Pro" panose="020B0504020101020102" pitchFamily="34" charset="0"/>
              </a:defRPr>
            </a:lvl2pPr>
            <a:lvl3pPr marL="552229" indent="0">
              <a:buFontTx/>
              <a:buNone/>
              <a:defRPr>
                <a:solidFill>
                  <a:schemeClr val="bg1"/>
                </a:solidFill>
                <a:latin typeface="Akkurat Pro" panose="020B0504020101020102" pitchFamily="34" charset="0"/>
              </a:defRPr>
            </a:lvl3pPr>
            <a:lvl4pPr marL="828344" indent="0">
              <a:buFontTx/>
              <a:buNone/>
              <a:defRPr>
                <a:solidFill>
                  <a:schemeClr val="bg1"/>
                </a:solidFill>
                <a:latin typeface="Akkurat Pro" panose="020B0504020101020102" pitchFamily="34" charset="0"/>
              </a:defRPr>
            </a:lvl4pPr>
            <a:lvl5pPr marL="1104458" indent="0">
              <a:buFontTx/>
              <a:buNone/>
              <a:defRPr>
                <a:solidFill>
                  <a:schemeClr val="bg1"/>
                </a:solidFill>
                <a:latin typeface="Akkurat Pro" panose="020B0504020101020102" pitchFamily="34" charset="0"/>
              </a:defRPr>
            </a:lvl5pPr>
          </a:lstStyle>
          <a:p>
            <a:pPr lvl="0"/>
            <a:r>
              <a:rPr lang="zh-CN" altLang="en-US" dirty="0"/>
              <a:t>单击此处添加正文内容。</a:t>
            </a:r>
            <a:r>
              <a:rPr lang="en-US" altLang="zh-CN" dirty="0"/>
              <a:t>文本使用“微软雅黑”字体</a:t>
            </a:r>
            <a:r>
              <a:rPr lang="zh-CN" altLang="en-US" dirty="0"/>
              <a:t>；</a:t>
            </a:r>
            <a:r>
              <a:rPr lang="en-US" altLang="zh-CN" dirty="0"/>
              <a:t>字号</a:t>
            </a:r>
            <a:r>
              <a:rPr lang="zh-CN" altLang="en-US" dirty="0"/>
              <a:t>建议为</a:t>
            </a:r>
            <a:r>
              <a:rPr lang="en-US" altLang="zh-CN" dirty="0"/>
              <a:t>18pt</a:t>
            </a:r>
            <a:r>
              <a:rPr lang="zh-CN" altLang="en-US" dirty="0"/>
              <a:t>；正文最小字号建议不小于</a:t>
            </a:r>
            <a:r>
              <a:rPr lang="en-US" altLang="zh-CN" dirty="0"/>
              <a:t>16pt</a:t>
            </a:r>
            <a:r>
              <a:rPr lang="zh-CN" altLang="en-US" dirty="0"/>
              <a:t>；注释字号建议为</a:t>
            </a:r>
            <a:r>
              <a:rPr lang="en-US" altLang="zh-CN" dirty="0"/>
              <a:t>14pt</a:t>
            </a:r>
            <a:r>
              <a:rPr lang="zh-CN" altLang="en-US" dirty="0"/>
              <a:t>；行间距建议为</a:t>
            </a:r>
            <a:r>
              <a:rPr lang="en-US" altLang="zh-CN" dirty="0"/>
              <a:t>1.0-1.5</a:t>
            </a:r>
            <a:r>
              <a:rPr lang="zh-CN" altLang="en-US" dirty="0"/>
              <a:t>倍；请保持内容在红色虚线标注以上的位置内。</a:t>
            </a:r>
            <a:endParaRPr lang="en-US" altLang="zh-CN" dirty="0"/>
          </a:p>
        </p:txBody>
      </p:sp>
      <p:sp>
        <p:nvSpPr>
          <p:cNvPr id="5" name="文本占位符 12"/>
          <p:cNvSpPr>
            <a:spLocks noGrp="1"/>
          </p:cNvSpPr>
          <p:nvPr>
            <p:ph type="body" sz="quarter" idx="14" hasCustomPrompt="1"/>
          </p:nvPr>
        </p:nvSpPr>
        <p:spPr>
          <a:xfrm>
            <a:off x="201988" y="200183"/>
            <a:ext cx="3722473" cy="437867"/>
          </a:xfrm>
          <a:prstGeom prst="rect">
            <a:avLst/>
          </a:prstGeom>
        </p:spPr>
        <p:txBody>
          <a:bodyPr>
            <a:noAutofit/>
          </a:bodyPr>
          <a:lstStyle>
            <a:lvl1pPr marL="0" indent="0">
              <a:lnSpc>
                <a:spcPct val="100000"/>
              </a:lnSpc>
              <a:buFontTx/>
              <a:buNone/>
              <a:defRPr sz="2469" b="1">
                <a:solidFill>
                  <a:schemeClr val="tx1">
                    <a:lumMod val="85000"/>
                    <a:lumOff val="15000"/>
                  </a:schemeClr>
                </a:solidFill>
                <a:latin typeface="Microsoft YaHei" panose="020B0503020204020204" pitchFamily="34" charset="-122"/>
                <a:ea typeface="Microsoft YaHei" panose="020B0503020204020204" pitchFamily="34" charset="-122"/>
                <a:cs typeface="Arial" panose="020B0604020202020204" pitchFamily="34" charset="0"/>
              </a:defRPr>
            </a:lvl1pPr>
            <a:lvl2pPr marL="246281" indent="0">
              <a:buFontTx/>
              <a:buNone/>
              <a:defRPr>
                <a:solidFill>
                  <a:schemeClr val="bg1"/>
                </a:solidFill>
              </a:defRPr>
            </a:lvl2pPr>
            <a:lvl3pPr marL="492563" indent="0">
              <a:buFontTx/>
              <a:buNone/>
              <a:defRPr>
                <a:solidFill>
                  <a:schemeClr val="bg1"/>
                </a:solidFill>
              </a:defRPr>
            </a:lvl3pPr>
            <a:lvl4pPr marL="739479" indent="0">
              <a:buFontTx/>
              <a:buNone/>
              <a:defRPr>
                <a:solidFill>
                  <a:schemeClr val="bg1"/>
                </a:solidFill>
              </a:defRPr>
            </a:lvl4pPr>
            <a:lvl5pPr marL="985761" indent="0">
              <a:buFontTx/>
              <a:buNone/>
              <a:defRPr>
                <a:solidFill>
                  <a:schemeClr val="bg1"/>
                </a:solidFill>
              </a:defRPr>
            </a:lvl5pPr>
          </a:lstStyle>
          <a:p>
            <a:pPr lvl="0"/>
            <a:r>
              <a:rPr lang="zh-CN" altLang="en-US" dirty="0">
                <a:sym typeface="+mn-ea"/>
              </a:rPr>
              <a:t>单击此处添加标题</a:t>
            </a:r>
            <a:r>
              <a:rPr lang="en-US" altLang="zh-CN" dirty="0"/>
              <a:t>-28pt </a:t>
            </a:r>
            <a:endParaRPr lang="zh-CN" altLang="en-US" dirty="0"/>
          </a:p>
        </p:txBody>
      </p:sp>
    </p:spTree>
    <p:extLst>
      <p:ext uri="{BB962C8B-B14F-4D97-AF65-F5344CB8AC3E}">
        <p14:creationId xmlns:p14="http://schemas.microsoft.com/office/powerpoint/2010/main" val="15646375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5998"/>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399"/>
            </a:lvl1pPr>
            <a:lvl2pPr marL="457017" indent="0" algn="ctr">
              <a:buNone/>
              <a:defRPr sz="1999"/>
            </a:lvl2pPr>
            <a:lvl3pPr marL="914034" indent="0" algn="ctr">
              <a:buNone/>
              <a:defRPr sz="1799"/>
            </a:lvl3pPr>
            <a:lvl4pPr marL="1371051" indent="0" algn="ctr">
              <a:buNone/>
              <a:defRPr sz="1599"/>
            </a:lvl4pPr>
            <a:lvl5pPr marL="1828068" indent="0" algn="ctr">
              <a:buNone/>
              <a:defRPr sz="1599"/>
            </a:lvl5pPr>
            <a:lvl6pPr marL="2285086" indent="0" algn="ctr">
              <a:buNone/>
              <a:defRPr sz="1599"/>
            </a:lvl6pPr>
            <a:lvl7pPr marL="2742103" indent="0" algn="ctr">
              <a:buNone/>
              <a:defRPr sz="1599"/>
            </a:lvl7pPr>
            <a:lvl8pPr marL="3199120" indent="0" algn="ctr">
              <a:buNone/>
              <a:defRPr sz="1599"/>
            </a:lvl8pPr>
            <a:lvl9pPr marL="3656137" indent="0" algn="ctr">
              <a:buNone/>
              <a:defRPr sz="1599"/>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219138012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36479351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40"/>
            <a:ext cx="10515600" cy="2852737"/>
          </a:xfrm>
        </p:spPr>
        <p:txBody>
          <a:bodyPr anchor="b"/>
          <a:lstStyle>
            <a:lvl1pPr>
              <a:defRPr sz="5998"/>
            </a:lvl1pPr>
          </a:lstStyle>
          <a:p>
            <a:r>
              <a:rPr lang="zh-CN" altLang="en-US"/>
              <a:t>单击此处编辑母版标题样式</a:t>
            </a:r>
          </a:p>
        </p:txBody>
      </p:sp>
      <p:sp>
        <p:nvSpPr>
          <p:cNvPr id="3" name="文本占位符 2"/>
          <p:cNvSpPr>
            <a:spLocks noGrp="1"/>
          </p:cNvSpPr>
          <p:nvPr>
            <p:ph type="body" idx="1" hasCustomPrompt="1"/>
          </p:nvPr>
        </p:nvSpPr>
        <p:spPr>
          <a:xfrm>
            <a:off x="831850" y="4589465"/>
            <a:ext cx="10515600" cy="1500187"/>
          </a:xfrm>
        </p:spPr>
        <p:txBody>
          <a:bodyPr/>
          <a:lstStyle>
            <a:lvl1pPr marL="0" indent="0">
              <a:buNone/>
              <a:defRPr sz="2399">
                <a:solidFill>
                  <a:schemeClr val="tx1">
                    <a:tint val="75000"/>
                  </a:schemeClr>
                </a:solidFill>
              </a:defRPr>
            </a:lvl1pPr>
            <a:lvl2pPr marL="457017" indent="0">
              <a:buNone/>
              <a:defRPr sz="1999">
                <a:solidFill>
                  <a:schemeClr val="tx1">
                    <a:tint val="75000"/>
                  </a:schemeClr>
                </a:solidFill>
              </a:defRPr>
            </a:lvl2pPr>
            <a:lvl3pPr marL="914034" indent="0">
              <a:buNone/>
              <a:defRPr sz="1799">
                <a:solidFill>
                  <a:schemeClr val="tx1">
                    <a:tint val="75000"/>
                  </a:schemeClr>
                </a:solidFill>
              </a:defRPr>
            </a:lvl3pPr>
            <a:lvl4pPr marL="1371051" indent="0">
              <a:buNone/>
              <a:defRPr sz="1599">
                <a:solidFill>
                  <a:schemeClr val="tx1">
                    <a:tint val="75000"/>
                  </a:schemeClr>
                </a:solidFill>
              </a:defRPr>
            </a:lvl4pPr>
            <a:lvl5pPr marL="1828068" indent="0">
              <a:buNone/>
              <a:defRPr sz="1599">
                <a:solidFill>
                  <a:schemeClr val="tx1">
                    <a:tint val="75000"/>
                  </a:schemeClr>
                </a:solidFill>
              </a:defRPr>
            </a:lvl5pPr>
            <a:lvl6pPr marL="2285086" indent="0">
              <a:buNone/>
              <a:defRPr sz="1599">
                <a:solidFill>
                  <a:schemeClr val="tx1">
                    <a:tint val="75000"/>
                  </a:schemeClr>
                </a:solidFill>
              </a:defRPr>
            </a:lvl6pPr>
            <a:lvl7pPr marL="2742103" indent="0">
              <a:buNone/>
              <a:defRPr sz="1599">
                <a:solidFill>
                  <a:schemeClr val="tx1">
                    <a:tint val="75000"/>
                  </a:schemeClr>
                </a:solidFill>
              </a:defRPr>
            </a:lvl7pPr>
            <a:lvl8pPr marL="3199120" indent="0">
              <a:buNone/>
              <a:defRPr sz="1599">
                <a:solidFill>
                  <a:schemeClr val="tx1">
                    <a:tint val="75000"/>
                  </a:schemeClr>
                </a:solidFill>
              </a:defRPr>
            </a:lvl8pPr>
            <a:lvl9pPr marL="3656137" indent="0">
              <a:buNone/>
              <a:defRPr sz="1599">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14539606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236860016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7"/>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9" y="1681163"/>
            <a:ext cx="5157787"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a:r>
              <a:rPr lang="zh-CN" altLang="en-US"/>
              <a:t>编辑母版文本样式</a:t>
            </a:r>
          </a:p>
        </p:txBody>
      </p:sp>
      <p:sp>
        <p:nvSpPr>
          <p:cNvPr id="4" name="内容占位符 3"/>
          <p:cNvSpPr>
            <a:spLocks noGrp="1"/>
          </p:cNvSpPr>
          <p:nvPr>
            <p:ph sz="half" idx="2" hasCustomPrompt="1"/>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399" b="1"/>
            </a:lvl1pPr>
            <a:lvl2pPr marL="457017" indent="0">
              <a:buNone/>
              <a:defRPr sz="1999" b="1"/>
            </a:lvl2pPr>
            <a:lvl3pPr marL="914034" indent="0">
              <a:buNone/>
              <a:defRPr sz="1799" b="1"/>
            </a:lvl3pPr>
            <a:lvl4pPr marL="1371051" indent="0">
              <a:buNone/>
              <a:defRPr sz="1599" b="1"/>
            </a:lvl4pPr>
            <a:lvl5pPr marL="1828068" indent="0">
              <a:buNone/>
              <a:defRPr sz="1599" b="1"/>
            </a:lvl5pPr>
            <a:lvl6pPr marL="2285086" indent="0">
              <a:buNone/>
              <a:defRPr sz="1599" b="1"/>
            </a:lvl6pPr>
            <a:lvl7pPr marL="2742103" indent="0">
              <a:buNone/>
              <a:defRPr sz="1599" b="1"/>
            </a:lvl7pPr>
            <a:lvl8pPr marL="3199120" indent="0">
              <a:buNone/>
              <a:defRPr sz="1599" b="1"/>
            </a:lvl8pPr>
            <a:lvl9pPr marL="3656137" indent="0">
              <a:buNone/>
              <a:defRPr sz="1599"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685687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477175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2005" rtl="0" eaLnBrk="1" fontAlgn="ctr" latinLnBrk="0" hangingPunct="1">
              <a:lnSpc>
                <a:spcPct val="140000"/>
              </a:lnSpc>
              <a:spcBef>
                <a:spcPct val="30000"/>
              </a:spcBef>
              <a:spcAft>
                <a:spcPct val="0"/>
              </a:spcAft>
              <a:buClr>
                <a:schemeClr val="tx1"/>
              </a:buClr>
              <a:buSzPct val="100000"/>
              <a:buFont typeface="+mj-lt"/>
              <a:buAutoNum type="arabicPeriod"/>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220"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此版式用于思考题具体格式</a:t>
            </a:r>
            <a:endParaRPr lang="en-US" altLang="zh-CN" dirty="0"/>
          </a:p>
        </p:txBody>
      </p:sp>
      <p:cxnSp>
        <p:nvCxnSpPr>
          <p:cNvPr id="24" name="直线连接符 14"/>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p:cNvSpPr txBox="1"/>
          <p:nvPr userDrawn="1"/>
        </p:nvSpPr>
        <p:spPr>
          <a:xfrm>
            <a:off x="918916" y="630373"/>
            <a:ext cx="1584088"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思考题</a:t>
            </a: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231314947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199"/>
            </a:lvl1pPr>
          </a:lstStyle>
          <a:p>
            <a:r>
              <a:rPr lang="zh-CN" altLang="en-US"/>
              <a:t>单击此处编辑母版标题样式</a:t>
            </a:r>
          </a:p>
        </p:txBody>
      </p:sp>
      <p:sp>
        <p:nvSpPr>
          <p:cNvPr id="3" name="内容占位符 2"/>
          <p:cNvSpPr>
            <a:spLocks noGrp="1"/>
          </p:cNvSpPr>
          <p:nvPr>
            <p:ph idx="1" hasCustomPrompt="1"/>
          </p:nvPr>
        </p:nvSpPr>
        <p:spPr>
          <a:xfrm>
            <a:off x="5183188" y="987427"/>
            <a:ext cx="6172200"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9" y="2057400"/>
            <a:ext cx="3932237"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119413234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9" y="457200"/>
            <a:ext cx="3932237" cy="1600200"/>
          </a:xfrm>
        </p:spPr>
        <p:txBody>
          <a:bodyPr anchor="b"/>
          <a:lstStyle>
            <a:lvl1pPr>
              <a:defRPr sz="3199"/>
            </a:lvl1pPr>
          </a:lstStyle>
          <a:p>
            <a:r>
              <a:rPr lang="zh-CN" altLang="en-US"/>
              <a:t>单击此处编辑母版标题样式</a:t>
            </a:r>
          </a:p>
        </p:txBody>
      </p:sp>
      <p:sp>
        <p:nvSpPr>
          <p:cNvPr id="3" name="图片占位符 2"/>
          <p:cNvSpPr>
            <a:spLocks noGrp="1"/>
          </p:cNvSpPr>
          <p:nvPr>
            <p:ph type="pic" idx="1"/>
          </p:nvPr>
        </p:nvSpPr>
        <p:spPr>
          <a:xfrm>
            <a:off x="5183188" y="987427"/>
            <a:ext cx="6172200" cy="4873625"/>
          </a:xfrm>
        </p:spPr>
        <p:txBody>
          <a:bodyPr/>
          <a:lstStyle>
            <a:lvl1pPr marL="0" indent="0">
              <a:buNone/>
              <a:defRPr sz="3199"/>
            </a:lvl1pPr>
            <a:lvl2pPr marL="457017" indent="0">
              <a:buNone/>
              <a:defRPr sz="2799"/>
            </a:lvl2pPr>
            <a:lvl3pPr marL="914034" indent="0">
              <a:buNone/>
              <a:defRPr sz="2399"/>
            </a:lvl3pPr>
            <a:lvl4pPr marL="1371051" indent="0">
              <a:buNone/>
              <a:defRPr sz="1999"/>
            </a:lvl4pPr>
            <a:lvl5pPr marL="1828068" indent="0">
              <a:buNone/>
              <a:defRPr sz="1999"/>
            </a:lvl5pPr>
            <a:lvl6pPr marL="2285086" indent="0">
              <a:buNone/>
              <a:defRPr sz="1999"/>
            </a:lvl6pPr>
            <a:lvl7pPr marL="2742103" indent="0">
              <a:buNone/>
              <a:defRPr sz="1999"/>
            </a:lvl7pPr>
            <a:lvl8pPr marL="3199120" indent="0">
              <a:buNone/>
              <a:defRPr sz="1999"/>
            </a:lvl8pPr>
            <a:lvl9pPr marL="3656137" indent="0">
              <a:buNone/>
              <a:defRPr sz="1999"/>
            </a:lvl9pPr>
          </a:lstStyle>
          <a:p>
            <a:endParaRPr lang="zh-CN" altLang="en-US"/>
          </a:p>
        </p:txBody>
      </p:sp>
      <p:sp>
        <p:nvSpPr>
          <p:cNvPr id="4" name="文本占位符 3"/>
          <p:cNvSpPr>
            <a:spLocks noGrp="1"/>
          </p:cNvSpPr>
          <p:nvPr>
            <p:ph type="body" sz="half" idx="2" hasCustomPrompt="1"/>
          </p:nvPr>
        </p:nvSpPr>
        <p:spPr>
          <a:xfrm>
            <a:off x="839789" y="2057400"/>
            <a:ext cx="3932237" cy="3811588"/>
          </a:xfrm>
        </p:spPr>
        <p:txBody>
          <a:bodyPr/>
          <a:lstStyle>
            <a:lvl1pPr marL="0" indent="0">
              <a:buNone/>
              <a:defRPr sz="1599"/>
            </a:lvl1pPr>
            <a:lvl2pPr marL="457017" indent="0">
              <a:buNone/>
              <a:defRPr sz="1399"/>
            </a:lvl2pPr>
            <a:lvl3pPr marL="914034" indent="0">
              <a:buNone/>
              <a:defRPr sz="1200"/>
            </a:lvl3pPr>
            <a:lvl4pPr marL="1371051" indent="0">
              <a:buNone/>
              <a:defRPr sz="1000"/>
            </a:lvl4pPr>
            <a:lvl5pPr marL="1828068" indent="0">
              <a:buNone/>
              <a:defRPr sz="1000"/>
            </a:lvl5pPr>
            <a:lvl6pPr marL="2285086" indent="0">
              <a:buNone/>
              <a:defRPr sz="1000"/>
            </a:lvl6pPr>
            <a:lvl7pPr marL="2742103" indent="0">
              <a:buNone/>
              <a:defRPr sz="1000"/>
            </a:lvl7pPr>
            <a:lvl8pPr marL="3199120" indent="0">
              <a:buNone/>
              <a:defRPr sz="1000"/>
            </a:lvl8pPr>
            <a:lvl9pPr marL="3656137"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17834940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18124741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ACABA62-0388-44BC-945E-318C5A40F9DE}" type="datetimeFigureOut">
              <a:rPr lang="zh-CN" altLang="en-US" smtClean="0"/>
              <a:t>2023/11/17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26AF9-FC5B-4D64-9A8E-A4BA985A07B5}" type="slidenum">
              <a:rPr lang="zh-CN" altLang="en-US" smtClean="0"/>
              <a:t>‹#›</a:t>
            </a:fld>
            <a:endParaRPr lang="zh-CN" altLang="en-US"/>
          </a:p>
        </p:txBody>
      </p:sp>
    </p:spTree>
    <p:extLst>
      <p:ext uri="{BB962C8B-B14F-4D97-AF65-F5344CB8AC3E}">
        <p14:creationId xmlns:p14="http://schemas.microsoft.com/office/powerpoint/2010/main" val="85252524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488" indent="0" algn="ctr">
              <a:buNone/>
              <a:defRPr sz="2594"/>
            </a:lvl2pPr>
            <a:lvl3pPr marL="1186975" indent="0" algn="ctr">
              <a:buNone/>
              <a:defRPr sz="2334"/>
            </a:lvl3pPr>
            <a:lvl4pPr marL="1780463" indent="0" algn="ctr">
              <a:buNone/>
              <a:defRPr sz="2079"/>
            </a:lvl4pPr>
            <a:lvl5pPr marL="2373950" indent="0" algn="ctr">
              <a:buNone/>
              <a:defRPr sz="2079"/>
            </a:lvl5pPr>
            <a:lvl6pPr marL="2967438" indent="0" algn="ctr">
              <a:buNone/>
              <a:defRPr sz="2079"/>
            </a:lvl6pPr>
            <a:lvl7pPr marL="3560290" indent="0" algn="ctr">
              <a:buNone/>
              <a:defRPr sz="2079"/>
            </a:lvl7pPr>
            <a:lvl8pPr marL="4153778" indent="0" algn="ctr">
              <a:buNone/>
              <a:defRPr sz="2079"/>
            </a:lvl8pPr>
            <a:lvl9pPr marL="4747265"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66301024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8"/>
            <a:ext cx="10740640" cy="400601"/>
          </a:xfrm>
          <a:prstGeom prst="rect">
            <a:avLst/>
          </a:prstGeom>
        </p:spPr>
        <p:txBody>
          <a:bodyPr lIns="0" tIns="0" rIns="0" bIns="0" anchor="t">
            <a:normAutofit/>
          </a:bodyPr>
          <a:lstStyle>
            <a:lvl1pPr marL="0" indent="0" algn="l">
              <a:lnSpc>
                <a:spcPts val="3429"/>
              </a:lnSpc>
              <a:spcBef>
                <a:spcPts val="0"/>
              </a:spcBef>
              <a:buNone/>
              <a:defRPr sz="2799" b="0" baseline="0">
                <a:solidFill>
                  <a:srgbClr val="A72126"/>
                </a:solidFill>
                <a:latin typeface="方正兰亭粗黑简体" panose="02000000000000000000" pitchFamily="2" charset="-122"/>
                <a:ea typeface="方正兰亭粗黑简体" panose="02000000000000000000" pitchFamily="2" charset="-122"/>
              </a:defRPr>
            </a:lvl1pPr>
            <a:lvl2pPr marL="593488" indent="0" algn="ctr">
              <a:buNone/>
              <a:defRPr sz="2594"/>
            </a:lvl2pPr>
            <a:lvl3pPr marL="1186975" indent="0" algn="ctr">
              <a:buNone/>
              <a:defRPr sz="2334"/>
            </a:lvl3pPr>
            <a:lvl4pPr marL="1780463" indent="0" algn="ctr">
              <a:buNone/>
              <a:defRPr sz="2079"/>
            </a:lvl4pPr>
            <a:lvl5pPr marL="2373950" indent="0" algn="ctr">
              <a:buNone/>
              <a:defRPr sz="2079"/>
            </a:lvl5pPr>
            <a:lvl6pPr marL="2967438" indent="0" algn="ctr">
              <a:buNone/>
              <a:defRPr sz="2079"/>
            </a:lvl6pPr>
            <a:lvl7pPr marL="3560290" indent="0" algn="ctr">
              <a:buNone/>
              <a:defRPr sz="2079"/>
            </a:lvl7pPr>
            <a:lvl8pPr marL="4153778" indent="0" algn="ctr">
              <a:buNone/>
              <a:defRPr sz="2079"/>
            </a:lvl8pPr>
            <a:lvl9pPr marL="4747265"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28933025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模板刷新">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79221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937665"/>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3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2" y="456135"/>
            <a:ext cx="10736447"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488" indent="0" algn="ctr">
              <a:buNone/>
              <a:defRPr sz="2594"/>
            </a:lvl2pPr>
            <a:lvl3pPr marL="1186975" indent="0" algn="ctr">
              <a:buNone/>
              <a:defRPr sz="2334"/>
            </a:lvl3pPr>
            <a:lvl4pPr marL="1780463" indent="0" algn="ctr">
              <a:buNone/>
              <a:defRPr sz="2079"/>
            </a:lvl4pPr>
            <a:lvl5pPr marL="2373950" indent="0" algn="ctr">
              <a:buNone/>
              <a:defRPr sz="2079"/>
            </a:lvl5pPr>
            <a:lvl6pPr marL="2967438" indent="0" algn="ctr">
              <a:buNone/>
              <a:defRPr sz="2079"/>
            </a:lvl6pPr>
            <a:lvl7pPr marL="3560925" indent="0" algn="ctr">
              <a:buNone/>
              <a:defRPr sz="2079"/>
            </a:lvl7pPr>
            <a:lvl8pPr marL="4154413" indent="0" algn="ctr">
              <a:buNone/>
              <a:defRPr sz="2079"/>
            </a:lvl8pPr>
            <a:lvl9pPr marL="4747900" indent="0" algn="ctr">
              <a:buNone/>
              <a:defRPr sz="2079"/>
            </a:lvl9pPr>
          </a:lstStyle>
          <a:p>
            <a:r>
              <a:rPr lang="zh-CN" altLang="en-US" dirty="0"/>
              <a:t>单击此处添加标题</a:t>
            </a:r>
            <a:endParaRPr lang="en-US" dirty="0"/>
          </a:p>
        </p:txBody>
      </p:sp>
      <p:sp>
        <p:nvSpPr>
          <p:cNvPr id="7" name="Content Placeholder 2"/>
          <p:cNvSpPr>
            <a:spLocks noGrp="1"/>
          </p:cNvSpPr>
          <p:nvPr>
            <p:ph idx="10" hasCustomPrompt="1"/>
          </p:nvPr>
        </p:nvSpPr>
        <p:spPr>
          <a:xfrm>
            <a:off x="736623" y="1501989"/>
            <a:ext cx="10729365" cy="4690459"/>
          </a:xfrm>
          <a:prstGeom prst="rect">
            <a:avLst/>
          </a:prstGeom>
        </p:spPr>
        <p:txBody>
          <a:bodyPr lIns="0" tIns="0" rIns="0" bIns="0"/>
          <a:lstStyle>
            <a:lvl1pPr marL="12060" indent="0">
              <a:lnSpc>
                <a:spcPct val="100000"/>
              </a:lnSpc>
              <a:spcBef>
                <a:spcPts val="0"/>
              </a:spcBef>
              <a:buFontTx/>
              <a:buNone/>
              <a:tabLst>
                <a:tab pos="120728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525570" indent="-170747">
              <a:buFont typeface="Arial" panose="020B0604020202020204" pitchFamily="34" charset="0"/>
              <a:buChar char="•"/>
              <a:tabLst>
                <a:tab pos="1207287" algn="ctr"/>
              </a:tabLst>
              <a:defRPr sz="1299" baseline="0"/>
            </a:lvl2pPr>
            <a:lvl3pPr marL="525570" indent="-170747">
              <a:buFont typeface="Arial" panose="020B0604020202020204" pitchFamily="34" charset="0"/>
              <a:buChar char="•"/>
              <a:tabLst>
                <a:tab pos="1207287" algn="ctr"/>
              </a:tabLst>
              <a:defRPr sz="1299" baseline="0"/>
            </a:lvl3pPr>
            <a:lvl4pPr marL="525570" indent="-170747">
              <a:buFont typeface="Arial" panose="020B0604020202020204" pitchFamily="34" charset="0"/>
              <a:buChar char="•"/>
              <a:tabLst>
                <a:tab pos="1207287" algn="ctr"/>
              </a:tabLst>
              <a:defRPr sz="1299" baseline="0"/>
            </a:lvl4pPr>
            <a:lvl5pPr marL="525570" indent="-170747">
              <a:buFont typeface="Arial" panose="020B0604020202020204" pitchFamily="34" charset="0"/>
              <a:buChar char="•"/>
              <a:tabLst>
                <a:tab pos="1207287" algn="ctr"/>
              </a:tabLst>
              <a:defRPr sz="1299"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1848033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本节小结</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5998"/>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399"/>
            </a:lvl1pPr>
            <a:lvl2pPr marL="457017" indent="0" algn="ctr">
              <a:buNone/>
              <a:defRPr sz="1999"/>
            </a:lvl2pPr>
            <a:lvl3pPr marL="914034" indent="0" algn="ctr">
              <a:buNone/>
              <a:defRPr sz="1799"/>
            </a:lvl3pPr>
            <a:lvl4pPr marL="1371051" indent="0" algn="ctr">
              <a:buNone/>
              <a:defRPr sz="1599"/>
            </a:lvl4pPr>
            <a:lvl5pPr marL="1828068" indent="0" algn="ctr">
              <a:buNone/>
              <a:defRPr sz="1599"/>
            </a:lvl5pPr>
            <a:lvl6pPr marL="2285086" indent="0" algn="ctr">
              <a:buNone/>
              <a:defRPr sz="1599"/>
            </a:lvl6pPr>
            <a:lvl7pPr marL="2742103" indent="0" algn="ctr">
              <a:buNone/>
              <a:defRPr sz="1599"/>
            </a:lvl7pPr>
            <a:lvl8pPr marL="3199120" indent="0" algn="ctr">
              <a:buNone/>
              <a:defRPr sz="1599"/>
            </a:lvl8pPr>
            <a:lvl9pPr marL="3656137" indent="0" algn="ctr">
              <a:buNone/>
              <a:defRPr sz="1599"/>
            </a:lvl9pPr>
          </a:lstStyle>
          <a:p>
            <a:r>
              <a:rPr lang="zh-CN" altLang="en-US"/>
              <a:t>单击此处编辑母版副标题样式</a:t>
            </a:r>
          </a:p>
        </p:txBody>
      </p:sp>
      <p:pic>
        <p:nvPicPr>
          <p:cNvPr id="4" name="图片 3">
            <a:extLst>
              <a:ext uri="{FF2B5EF4-FFF2-40B4-BE49-F238E27FC236}">
                <a16:creationId xmlns:a16="http://schemas.microsoft.com/office/drawing/2014/main" id="{68D66809-6B69-49C9-8052-F39CC3B6BE4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16186370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2000" y="151200"/>
            <a:ext cx="11100701" cy="871538"/>
          </a:xfrm>
          <a:prstGeom prst="rect">
            <a:avLst/>
          </a:prstGeom>
        </p:spPr>
        <p:txBody>
          <a:bodyPr/>
          <a:lstStyle/>
          <a:p>
            <a:r>
              <a:rPr lang="zh-CN" altLang="en-US" dirty="0"/>
              <a:t>单击此处编辑母版标题样式</a:t>
            </a:r>
          </a:p>
        </p:txBody>
      </p:sp>
      <p:sp>
        <p:nvSpPr>
          <p:cNvPr id="3" name="内容占位符 2"/>
          <p:cNvSpPr>
            <a:spLocks noGrp="1"/>
          </p:cNvSpPr>
          <p:nvPr>
            <p:ph idx="1"/>
          </p:nvPr>
        </p:nvSpPr>
        <p:spPr>
          <a:xfrm>
            <a:off x="342001" y="1197363"/>
            <a:ext cx="11100701" cy="46382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0"/>
          <p:cNvSpPr>
            <a:spLocks noGrp="1" noChangeArrowheads="1"/>
          </p:cNvSpPr>
          <p:nvPr>
            <p:ph type="dt" sz="half" idx="10"/>
          </p:nvPr>
        </p:nvSpPr>
        <p:spPr>
          <a:xfrm>
            <a:off x="8481487" y="6489713"/>
            <a:ext cx="2796116" cy="455613"/>
          </a:xfrm>
          <a:prstGeom prst="rect">
            <a:avLst/>
          </a:prstGeom>
        </p:spPr>
        <p:txBody>
          <a:bodyPr/>
          <a:lstStyle>
            <a:lvl1pPr>
              <a:defRPr/>
            </a:lvl1pPr>
          </a:lstStyle>
          <a:p>
            <a:pPr>
              <a:defRPr/>
            </a:pPr>
            <a:r>
              <a:rPr lang="de-DE" altLang="zh-CN">
                <a:solidFill>
                  <a:srgbClr val="000000"/>
                </a:solidFill>
              </a:rPr>
              <a:t>Page </a:t>
            </a:r>
            <a:fld id="{73E8625F-1A83-446C-8B3D-22F27EECD1C0}" type="slidenum">
              <a:rPr lang="de-DE" altLang="zh-CN">
                <a:solidFill>
                  <a:srgbClr val="000000"/>
                </a:solidFill>
              </a:rPr>
              <a:t>‹#›</a:t>
            </a:fld>
            <a:endParaRPr lang="en-GB" altLang="zh-CN">
              <a:solidFill>
                <a:srgbClr val="000000"/>
              </a:solidFill>
            </a:endParaRPr>
          </a:p>
        </p:txBody>
      </p:sp>
      <p:pic>
        <p:nvPicPr>
          <p:cNvPr id="5" name="图片 4">
            <a:extLst>
              <a:ext uri="{FF2B5EF4-FFF2-40B4-BE49-F238E27FC236}">
                <a16:creationId xmlns:a16="http://schemas.microsoft.com/office/drawing/2014/main" id="{EFC21E29-B52C-4217-A85B-1F800F5ECAC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37489264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1689" y="44444"/>
            <a:ext cx="10752513" cy="782457"/>
          </a:xfrm>
          <a:prstGeom prst="rect">
            <a:avLst/>
          </a:prstGeom>
        </p:spPr>
        <p:txBody>
          <a:bodyPr/>
          <a:lstStyle/>
          <a:p>
            <a:r>
              <a:rPr lang="zh-CN" altLang="en-US"/>
              <a:t>单击此处编辑母版标题样式</a:t>
            </a:r>
          </a:p>
        </p:txBody>
      </p:sp>
      <p:sp>
        <p:nvSpPr>
          <p:cNvPr id="5" name="日期占位符 4"/>
          <p:cNvSpPr>
            <a:spLocks noGrp="1"/>
          </p:cNvSpPr>
          <p:nvPr>
            <p:ph type="dt" sz="half" idx="10"/>
          </p:nvPr>
        </p:nvSpPr>
        <p:spPr>
          <a:xfrm>
            <a:off x="4152291" y="6481210"/>
            <a:ext cx="719595" cy="268151"/>
          </a:xfrm>
          <a:prstGeom prst="rect">
            <a:avLst/>
          </a:prstGeom>
        </p:spPr>
        <p:txBody>
          <a:bodyPr anchor="ctr"/>
          <a:lstStyle>
            <a:lvl1pPr algn="ctr">
              <a:lnSpc>
                <a:spcPct val="100000"/>
              </a:lnSpc>
              <a:defRPr sz="1000">
                <a:latin typeface="微软雅黑" pitchFamily="34" charset="-122"/>
                <a:ea typeface="微软雅黑" pitchFamily="34" charset="-122"/>
              </a:defRPr>
            </a:lvl1pPr>
          </a:lstStyle>
          <a:p>
            <a:pPr>
              <a:defRPr/>
            </a:pPr>
            <a:fld id="{F755AC03-EC96-4B0E-A354-103101E6B5FF}" type="datetime1">
              <a:rPr lang="zh-CN" altLang="en-US" smtClean="0">
                <a:solidFill>
                  <a:srgbClr val="000000"/>
                </a:solidFill>
              </a:rPr>
              <a:t>2023/11/17</a:t>
            </a:fld>
            <a:endParaRPr lang="en-GB" altLang="zh-CN">
              <a:solidFill>
                <a:srgbClr val="000000"/>
              </a:solidFill>
            </a:endParaRPr>
          </a:p>
        </p:txBody>
      </p:sp>
      <p:pic>
        <p:nvPicPr>
          <p:cNvPr id="4" name="图片 3">
            <a:extLst>
              <a:ext uri="{FF2B5EF4-FFF2-40B4-BE49-F238E27FC236}">
                <a16:creationId xmlns:a16="http://schemas.microsoft.com/office/drawing/2014/main" id="{5FA14BE8-2331-421B-9E94-A9EE346495D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18471307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4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4"/>
              </a:lnSpc>
              <a:spcBef>
                <a:spcPts val="0"/>
              </a:spcBef>
              <a:buNone/>
              <a:defRPr sz="2794" baseline="0">
                <a:solidFill>
                  <a:schemeClr val="tx1"/>
                </a:solidFill>
                <a:latin typeface="Microsoft YaHei" panose="020B0503020204020204" pitchFamily="34" charset="-122"/>
                <a:ea typeface="Microsoft YaHei" panose="020B0503020204020204" pitchFamily="34" charset="-122"/>
              </a:defRPr>
            </a:lvl1pPr>
            <a:lvl2pPr marL="592853" indent="0" algn="ctr">
              <a:buNone/>
              <a:defRPr sz="2594"/>
            </a:lvl2pPr>
            <a:lvl3pPr marL="1185706" indent="0" algn="ctr">
              <a:buNone/>
              <a:defRPr sz="2334"/>
            </a:lvl3pPr>
            <a:lvl4pPr marL="1778558" indent="0" algn="ctr">
              <a:buNone/>
              <a:defRPr sz="2074"/>
            </a:lvl4pPr>
            <a:lvl5pPr marL="2372046" indent="0" algn="ctr">
              <a:buNone/>
              <a:defRPr sz="2074"/>
            </a:lvl5pPr>
            <a:lvl6pPr marL="2964899" indent="0" algn="ctr">
              <a:buNone/>
              <a:defRPr sz="2074"/>
            </a:lvl6pPr>
            <a:lvl7pPr marL="3557751" indent="0" algn="ctr">
              <a:buNone/>
              <a:defRPr sz="2074"/>
            </a:lvl7pPr>
            <a:lvl8pPr marL="4150604" indent="0" algn="ctr">
              <a:buNone/>
              <a:defRPr sz="2074"/>
            </a:lvl8pPr>
            <a:lvl9pPr marL="4743457" indent="0" algn="ctr">
              <a:buNone/>
              <a:defRPr sz="2074"/>
            </a:lvl9pPr>
          </a:lstStyle>
          <a:p>
            <a:r>
              <a:rPr lang="zh-CN" altLang="en-US" dirty="0"/>
              <a:t>单击此处添加标题</a:t>
            </a:r>
            <a:endParaRPr lang="en-US" dirty="0"/>
          </a:p>
        </p:txBody>
      </p:sp>
      <p:pic>
        <p:nvPicPr>
          <p:cNvPr id="4" name="图片 3">
            <a:extLst>
              <a:ext uri="{FF2B5EF4-FFF2-40B4-BE49-F238E27FC236}">
                <a16:creationId xmlns:a16="http://schemas.microsoft.com/office/drawing/2014/main" id="{44577330-76A8-49A9-BA15-8D0CC718D5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42732485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9175" y="456138"/>
            <a:ext cx="10740640" cy="400601"/>
          </a:xfrm>
          <a:prstGeom prst="rect">
            <a:avLst/>
          </a:prstGeom>
        </p:spPr>
        <p:txBody>
          <a:bodyPr lIns="0" tIns="0" rIns="0" bIns="0" anchor="t">
            <a:normAutofit/>
          </a:bodyPr>
          <a:lstStyle>
            <a:lvl1pPr marL="0" indent="0" algn="l">
              <a:lnSpc>
                <a:spcPts val="3429"/>
              </a:lnSpc>
              <a:spcBef>
                <a:spcPts val="0"/>
              </a:spcBef>
              <a:buNone/>
              <a:defRPr sz="2799" b="0" baseline="0">
                <a:solidFill>
                  <a:srgbClr val="A72126"/>
                </a:solidFill>
                <a:latin typeface="方正兰亭粗黑简体" panose="02000000000000000000" pitchFamily="2" charset="-122"/>
                <a:ea typeface="方正兰亭粗黑简体" panose="02000000000000000000" pitchFamily="2" charset="-122"/>
              </a:defRPr>
            </a:lvl1pPr>
            <a:lvl2pPr marL="593488" indent="0" algn="ctr">
              <a:buNone/>
              <a:defRPr sz="2594"/>
            </a:lvl2pPr>
            <a:lvl3pPr marL="1186975" indent="0" algn="ctr">
              <a:buNone/>
              <a:defRPr sz="2334"/>
            </a:lvl3pPr>
            <a:lvl4pPr marL="1780463" indent="0" algn="ctr">
              <a:buNone/>
              <a:defRPr sz="2079"/>
            </a:lvl4pPr>
            <a:lvl5pPr marL="2373950" indent="0" algn="ctr">
              <a:buNone/>
              <a:defRPr sz="2079"/>
            </a:lvl5pPr>
            <a:lvl6pPr marL="2967438" indent="0" algn="ctr">
              <a:buNone/>
              <a:defRPr sz="2079"/>
            </a:lvl6pPr>
            <a:lvl7pPr marL="3560290" indent="0" algn="ctr">
              <a:buNone/>
              <a:defRPr sz="2079"/>
            </a:lvl7pPr>
            <a:lvl8pPr marL="4153778" indent="0" algn="ctr">
              <a:buNone/>
              <a:defRPr sz="2079"/>
            </a:lvl8pPr>
            <a:lvl9pPr marL="4747265" indent="0" algn="ctr">
              <a:buNone/>
              <a:defRPr sz="2079"/>
            </a:lvl9pPr>
          </a:lstStyle>
          <a:p>
            <a:r>
              <a:rPr lang="zh-CN" altLang="en-US" dirty="0"/>
              <a:t>单击此处添加标题</a:t>
            </a:r>
            <a:endParaRPr lang="en-US" dirty="0"/>
          </a:p>
        </p:txBody>
      </p:sp>
    </p:spTree>
    <p:extLst>
      <p:ext uri="{BB962C8B-B14F-4D97-AF65-F5344CB8AC3E}">
        <p14:creationId xmlns:p14="http://schemas.microsoft.com/office/powerpoint/2010/main" val="17379903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Microsoft YaHei" panose="020B0503020204020204" pitchFamily="34" charset="-122"/>
                <a:ea typeface="Microsoft YaHei" panose="020B0503020204020204" pitchFamily="34" charset="-122"/>
              </a:defRPr>
            </a:lvl1pPr>
            <a:lvl2pPr marL="593488" indent="0" algn="ctr">
              <a:buNone/>
              <a:defRPr sz="2599"/>
            </a:lvl2pPr>
            <a:lvl3pPr marL="1187610" indent="0" algn="ctr">
              <a:buNone/>
              <a:defRPr sz="2339"/>
            </a:lvl3pPr>
            <a:lvl4pPr marL="1781097" indent="0" algn="ctr">
              <a:buNone/>
              <a:defRPr sz="2079"/>
            </a:lvl4pPr>
            <a:lvl5pPr marL="2374585" indent="0" algn="ctr">
              <a:buNone/>
              <a:defRPr sz="2079"/>
            </a:lvl5pPr>
            <a:lvl6pPr marL="2968072" indent="0" algn="ctr">
              <a:buNone/>
              <a:defRPr sz="2079"/>
            </a:lvl6pPr>
            <a:lvl7pPr marL="3562195" indent="0" algn="ctr">
              <a:buNone/>
              <a:defRPr sz="2079"/>
            </a:lvl7pPr>
            <a:lvl8pPr marL="4155682" indent="0" algn="ctr">
              <a:buNone/>
              <a:defRPr sz="2079"/>
            </a:lvl8pPr>
            <a:lvl9pPr marL="4749170" indent="0" algn="ctr">
              <a:buNone/>
              <a:defRPr sz="2079"/>
            </a:lvl9pPr>
          </a:lstStyle>
          <a:p>
            <a:r>
              <a:rPr lang="zh-CN" altLang="en-US" dirty="0"/>
              <a:t>单击此处添加标题</a:t>
            </a:r>
            <a:endParaRPr lang="en-US" dirty="0"/>
          </a:p>
        </p:txBody>
      </p:sp>
      <p:sp>
        <p:nvSpPr>
          <p:cNvPr id="5" name="Content Placeholder 2"/>
          <p:cNvSpPr>
            <a:spLocks noGrp="1"/>
          </p:cNvSpPr>
          <p:nvPr>
            <p:ph idx="12" hasCustomPrompt="1"/>
          </p:nvPr>
        </p:nvSpPr>
        <p:spPr>
          <a:xfrm>
            <a:off x="725738" y="1512876"/>
            <a:ext cx="10729365" cy="4690459"/>
          </a:xfrm>
          <a:prstGeom prst="rect">
            <a:avLst/>
          </a:prstGeom>
        </p:spPr>
        <p:txBody>
          <a:bodyPr lIns="0" tIns="0" rIns="0" bIns="0"/>
          <a:lstStyle>
            <a:lvl1pPr marL="179633" marR="0" indent="-168208" algn="l" defTabSz="1187610"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287" algn="ctr"/>
              </a:tabLst>
              <a:defRPr sz="1799"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798" marR="0" indent="-168208" algn="l" defTabSz="1187610" rtl="0" eaLnBrk="1" fontAlgn="auto" latinLnBrk="0" hangingPunct="1">
              <a:lnSpc>
                <a:spcPct val="100000"/>
              </a:lnSpc>
              <a:spcBef>
                <a:spcPts val="0"/>
              </a:spcBef>
              <a:spcAft>
                <a:spcPts val="600"/>
              </a:spcAft>
              <a:buClr>
                <a:schemeClr val="tx1"/>
              </a:buClr>
              <a:buSzTx/>
              <a:buFont typeface=".AppleSystemUIFont"/>
              <a:buChar char="&gt;"/>
              <a:tabLst>
                <a:tab pos="1207287" algn="ctr"/>
              </a:tabLst>
              <a:defRPr sz="1599" baseline="0">
                <a:latin typeface="Microsoft YaHei" panose="020B0503020204020204" pitchFamily="34" charset="-122"/>
                <a:ea typeface="Microsoft YaHei" panose="020B0503020204020204" pitchFamily="34" charset="-122"/>
              </a:defRPr>
            </a:lvl2pPr>
            <a:lvl3pPr marL="1098111" marR="0" indent="-168208" algn="l" defTabSz="1187610" rtl="0" eaLnBrk="1" fontAlgn="auto" latinLnBrk="0" hangingPunct="1">
              <a:lnSpc>
                <a:spcPct val="100000"/>
              </a:lnSpc>
              <a:spcBef>
                <a:spcPts val="0"/>
              </a:spcBef>
              <a:spcAft>
                <a:spcPts val="600"/>
              </a:spcAft>
              <a:buClr>
                <a:schemeClr val="tx1"/>
              </a:buClr>
              <a:buSzTx/>
              <a:buFont typeface=".AppleSystemUIFont"/>
              <a:buChar char="-"/>
              <a:tabLst>
                <a:tab pos="1207287" algn="ctr"/>
              </a:tabLst>
              <a:defRPr sz="1299" baseline="0">
                <a:latin typeface="Microsoft YaHei" panose="020B0503020204020204" pitchFamily="34" charset="-122"/>
                <a:ea typeface="Microsoft YaHei" panose="020B0503020204020204" pitchFamily="34" charset="-122"/>
              </a:defRPr>
            </a:lvl3pPr>
            <a:lvl4pPr marL="525570" indent="-171381">
              <a:buFont typeface="Arial" panose="020B0604020202020204" pitchFamily="34" charset="0"/>
              <a:buChar char="•"/>
              <a:tabLst>
                <a:tab pos="1207922" algn="ctr"/>
              </a:tabLst>
              <a:defRPr sz="1299" baseline="0"/>
            </a:lvl4pPr>
            <a:lvl5pPr marL="525570" indent="-171381">
              <a:buFont typeface="Arial" panose="020B0604020202020204" pitchFamily="34" charset="0"/>
              <a:buChar char="•"/>
              <a:tabLst>
                <a:tab pos="1207922" algn="ctr"/>
              </a:tabLst>
              <a:defRPr sz="1299" baseline="0"/>
            </a:lvl5pPr>
          </a:lstStyle>
          <a:p>
            <a:pPr lvl="0"/>
            <a:r>
              <a:rPr lang="zh-CN" altLang="en-US" dirty="0"/>
              <a:t>单击此处添加文本</a:t>
            </a:r>
            <a:endParaRPr lang="en-US" dirty="0"/>
          </a:p>
          <a:p>
            <a:pPr marL="328798" marR="0" lvl="1" indent="-168208" algn="l" defTabSz="118761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287" algn="ctr"/>
              </a:tabLst>
              <a:defRPr/>
            </a:pPr>
            <a:r>
              <a:rPr lang="zh-CN" altLang="en-US" dirty="0"/>
              <a:t>单击此处添加文本</a:t>
            </a:r>
            <a:endParaRPr lang="en-US" dirty="0"/>
          </a:p>
          <a:p>
            <a:pPr marL="1098111" marR="0" lvl="2" indent="-168208" algn="l" defTabSz="118761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287" algn="ctr"/>
              </a:tabLst>
              <a:defRPr/>
            </a:pPr>
            <a:r>
              <a:rPr lang="zh-CN" altLang="en-US" dirty="0"/>
              <a:t>单击此处添加文本</a:t>
            </a:r>
            <a:endParaRPr lang="en-US" dirty="0"/>
          </a:p>
          <a:p>
            <a:pPr marL="1098111" marR="0" lvl="2" indent="-168208" algn="l" defTabSz="1187610"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7287" algn="ctr"/>
              </a:tabLst>
              <a:defRPr/>
            </a:pPr>
            <a:endParaRPr lang="en-US" altLang="zh-CN" dirty="0"/>
          </a:p>
        </p:txBody>
      </p:sp>
    </p:spTree>
    <p:extLst>
      <p:ext uri="{BB962C8B-B14F-4D97-AF65-F5344CB8AC3E}">
        <p14:creationId xmlns:p14="http://schemas.microsoft.com/office/powerpoint/2010/main" val="108662841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Chinese text pag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118300"/>
      </p:ext>
    </p:extLst>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0149" y="155885"/>
            <a:ext cx="10973117" cy="521010"/>
          </a:xfrm>
          <a:prstGeom prst="rect">
            <a:avLst/>
          </a:prstGeom>
        </p:spPr>
        <p:txBody>
          <a:bodyPr/>
          <a:lstStyle>
            <a:lvl1pPr algn="l">
              <a:defRPr sz="3299" b="0">
                <a:latin typeface="+mj-lt"/>
              </a:defRPr>
            </a:lvl1pPr>
          </a:lstStyle>
          <a:p>
            <a:r>
              <a:rPr lang="zh-CN" altLang="en-US"/>
              <a:t>单击此处编辑母版标题样式</a:t>
            </a:r>
            <a:endParaRPr lang="zh-CN" altLang="en-US" dirty="0"/>
          </a:p>
        </p:txBody>
      </p:sp>
      <p:sp>
        <p:nvSpPr>
          <p:cNvPr id="3" name="内容占位符 2"/>
          <p:cNvSpPr>
            <a:spLocks noGrp="1"/>
          </p:cNvSpPr>
          <p:nvPr>
            <p:ph idx="1"/>
          </p:nvPr>
        </p:nvSpPr>
        <p:spPr>
          <a:xfrm>
            <a:off x="426721" y="901350"/>
            <a:ext cx="10578839" cy="5261944"/>
          </a:xfrm>
          <a:prstGeom prst="rect">
            <a:avLst/>
          </a:prstGeom>
        </p:spPr>
        <p:txBody>
          <a:bodyPr/>
          <a:lstStyle>
            <a:lvl1pPr>
              <a:buClrTx/>
              <a:buFont typeface="Wingdings" panose="05000000000000000000" pitchFamily="2" charset="2"/>
              <a:buChar char="n"/>
              <a:defRPr b="0">
                <a:latin typeface="微软雅黑" pitchFamily="34" charset="-122"/>
                <a:ea typeface="微软雅黑" pitchFamily="34" charset="-122"/>
              </a:defRPr>
            </a:lvl1pPr>
            <a:lvl2pPr>
              <a:buFont typeface="Wingdings" panose="05000000000000000000" pitchFamily="2" charset="2"/>
              <a:buChar char="l"/>
              <a:defRPr>
                <a:latin typeface="微软雅黑" pitchFamily="34" charset="-122"/>
                <a:ea typeface="微软雅黑" pitchFamily="34" charset="-122"/>
              </a:defRPr>
            </a:lvl2pPr>
            <a:lvl3pPr>
              <a:buFont typeface="Wingdings" panose="05000000000000000000" pitchFamily="2" charset="2"/>
              <a:buChar char="Ø"/>
              <a:defRPr/>
            </a:lvl3pPr>
          </a:lstStyle>
          <a:p>
            <a:pPr lvl="0"/>
            <a:r>
              <a:rPr lang="zh-CN" altLang="en-US"/>
              <a:t>单击此处编辑母版文本样式</a:t>
            </a:r>
          </a:p>
        </p:txBody>
      </p:sp>
    </p:spTree>
    <p:extLst>
      <p:ext uri="{BB962C8B-B14F-4D97-AF65-F5344CB8AC3E}">
        <p14:creationId xmlns:p14="http://schemas.microsoft.com/office/powerpoint/2010/main" val="3206875380"/>
      </p:ext>
    </p:extLst>
  </p:cSld>
  <p:clrMapOvr>
    <a:masterClrMapping/>
  </p:clrMapOvr>
  <p:transition advClick="0"/>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14106" y="334411"/>
            <a:ext cx="11446060" cy="510542"/>
          </a:xfrm>
          <a:prstGeom prst="rect">
            <a:avLst/>
          </a:prstGeom>
        </p:spPr>
        <p:txBody>
          <a:bodyPr anchor="t"/>
          <a:lstStyle>
            <a:lvl1pPr>
              <a:defRPr sz="2799" b="1">
                <a:latin typeface="微软雅黑" pitchFamily="34" charset="-122"/>
                <a:ea typeface="微软雅黑" pitchFamily="34" charset="-122"/>
              </a:defRPr>
            </a:lvl1pPr>
          </a:lstStyle>
          <a:p>
            <a:r>
              <a:rPr lang="zh-CN" altLang="en-US" dirty="0"/>
              <a:t>单击此处编辑母版标题样式</a:t>
            </a:r>
          </a:p>
        </p:txBody>
      </p:sp>
    </p:spTree>
    <p:extLst>
      <p:ext uri="{BB962C8B-B14F-4D97-AF65-F5344CB8AC3E}">
        <p14:creationId xmlns:p14="http://schemas.microsoft.com/office/powerpoint/2010/main" val="5657715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5998"/>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399"/>
            </a:lvl1pPr>
            <a:lvl2pPr marL="457017" indent="0" algn="ctr">
              <a:buNone/>
              <a:defRPr sz="1999"/>
            </a:lvl2pPr>
            <a:lvl3pPr marL="914034" indent="0" algn="ctr">
              <a:buNone/>
              <a:defRPr sz="1799"/>
            </a:lvl3pPr>
            <a:lvl4pPr marL="1371051" indent="0" algn="ctr">
              <a:buNone/>
              <a:defRPr sz="1599"/>
            </a:lvl4pPr>
            <a:lvl5pPr marL="1828068" indent="0" algn="ctr">
              <a:buNone/>
              <a:defRPr sz="1599"/>
            </a:lvl5pPr>
            <a:lvl6pPr marL="2285086" indent="0" algn="ctr">
              <a:buNone/>
              <a:defRPr sz="1599"/>
            </a:lvl6pPr>
            <a:lvl7pPr marL="2742103" indent="0" algn="ctr">
              <a:buNone/>
              <a:defRPr sz="1599"/>
            </a:lvl7pPr>
            <a:lvl8pPr marL="3199120" indent="0" algn="ctr">
              <a:buNone/>
              <a:defRPr sz="1599"/>
            </a:lvl8pPr>
            <a:lvl9pPr marL="3656137" indent="0" algn="ctr">
              <a:buNone/>
              <a:defRPr sz="1599"/>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D5C12C6-3264-4844-B53A-43B49B8D39D4}" type="datetime1">
              <a:rPr lang="zh-CN" altLang="en-US" smtClean="0"/>
              <a:t>2023/11/17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6204640-FC8E-4C67-998F-CA2B52220DE3}" type="slidenum">
              <a:rPr lang="zh-CN" altLang="en-US" smtClean="0"/>
              <a:t>‹#›</a:t>
            </a:fld>
            <a:endParaRPr lang="zh-CN" altLang="en-US"/>
          </a:p>
        </p:txBody>
      </p:sp>
    </p:spTree>
    <p:extLst>
      <p:ext uri="{BB962C8B-B14F-4D97-AF65-F5344CB8AC3E}">
        <p14:creationId xmlns:p14="http://schemas.microsoft.com/office/powerpoint/2010/main" val="197049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p:cNvSpPr txBox="1"/>
          <p:nvPr userDrawn="1"/>
        </p:nvSpPr>
        <p:spPr>
          <a:xfrm>
            <a:off x="918916" y="630373"/>
            <a:ext cx="2050561" cy="651845"/>
          </a:xfrm>
          <a:prstGeom prst="rect">
            <a:avLst/>
          </a:prstGeom>
          <a:noFill/>
        </p:spPr>
        <p:txBody>
          <a:bodyPr wrap="none" rtlCol="0">
            <a:spAutoFit/>
          </a:bodyPr>
          <a:lstStyle/>
          <a:p>
            <a:r>
              <a:rPr kumimoji="1" lang="zh-CN" altLang="en-US" sz="3635" baseline="0" dirty="0">
                <a:solidFill>
                  <a:schemeClr val="tx1"/>
                </a:solidFill>
                <a:latin typeface="Huawei Sans" panose="020C0503030203020204" pitchFamily="34" charset="0"/>
                <a:ea typeface="方正兰亭黑简体" panose="02000000000000000000" pitchFamily="2" charset="-122"/>
                <a:cs typeface="Microsoft YaHei" charset="-122"/>
              </a:rPr>
              <a:t>本章总结</a:t>
            </a: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Chinese text pag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2799" baseline="0">
                <a:solidFill>
                  <a:schemeClr val="tx1"/>
                </a:solidFill>
                <a:latin typeface="Microsoft YaHei" panose="020B0503020204020204" pitchFamily="34" charset="-122"/>
                <a:ea typeface="Microsoft YaHei" panose="020B0503020204020204" pitchFamily="34" charset="-122"/>
              </a:defRPr>
            </a:lvl1pPr>
            <a:lvl2pPr marL="593488" indent="0" algn="ctr">
              <a:buNone/>
              <a:defRPr sz="2594"/>
            </a:lvl2pPr>
            <a:lvl3pPr marL="1186340" indent="0" algn="ctr">
              <a:buNone/>
              <a:defRPr sz="2334"/>
            </a:lvl3pPr>
            <a:lvl4pPr marL="1779828" indent="0" algn="ctr">
              <a:buNone/>
              <a:defRPr sz="2074"/>
            </a:lvl4pPr>
            <a:lvl5pPr marL="2372681" indent="0" algn="ctr">
              <a:buNone/>
              <a:defRPr sz="2074"/>
            </a:lvl5pPr>
            <a:lvl6pPr marL="2966168" indent="0" algn="ctr">
              <a:buNone/>
              <a:defRPr sz="2074"/>
            </a:lvl6pPr>
            <a:lvl7pPr marL="3559021" indent="0" algn="ctr">
              <a:buNone/>
              <a:defRPr sz="2074"/>
            </a:lvl7pPr>
            <a:lvl8pPr marL="4152508" indent="0" algn="ctr">
              <a:buNone/>
              <a:defRPr sz="2074"/>
            </a:lvl8pPr>
            <a:lvl9pPr marL="4745361" indent="0" algn="ctr">
              <a:buNone/>
              <a:defRPr sz="2074"/>
            </a:lvl9pPr>
          </a:lstStyle>
          <a:p>
            <a:r>
              <a:rPr lang="zh-CN" altLang="en-US" dirty="0"/>
              <a:t>单击此处添加标题</a:t>
            </a:r>
            <a:endParaRPr lang="en-US" dirty="0"/>
          </a:p>
        </p:txBody>
      </p:sp>
    </p:spTree>
    <p:extLst>
      <p:ext uri="{BB962C8B-B14F-4D97-AF65-F5344CB8AC3E}">
        <p14:creationId xmlns:p14="http://schemas.microsoft.com/office/powerpoint/2010/main" val="31922472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4_Title Slide">
    <p:bg>
      <p:bgPr>
        <a:solidFill>
          <a:srgbClr val="23242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321" y="1008903"/>
            <a:ext cx="12192000" cy="2248733"/>
          </a:xfrm>
          <a:prstGeom prst="rect">
            <a:avLst/>
          </a:prstGeom>
        </p:spPr>
        <p:txBody>
          <a:bodyPr anchor="t">
            <a:normAutofit/>
          </a:bodyPr>
          <a:lstStyle>
            <a:lvl1pPr algn="ctr">
              <a:defRPr sz="1659" b="0" i="0">
                <a:solidFill>
                  <a:srgbClr val="FFFFFF"/>
                </a:solidFill>
                <a:latin typeface="Microsoft YaHei" panose="020B0503020204020204" pitchFamily="34" charset="-122"/>
                <a:ea typeface="Microsoft YaHei" panose="020B0503020204020204" pitchFamily="34" charset="-122"/>
              </a:defRPr>
            </a:lvl1pPr>
          </a:lstStyle>
          <a:p>
            <a:r>
              <a:rPr lang="zh-CN" altLang="en-US" dirty="0"/>
              <a:t>单击此处添加标题</a:t>
            </a:r>
            <a:endParaRPr lang="en-US" dirty="0"/>
          </a:p>
        </p:txBody>
      </p:sp>
      <p:grpSp>
        <p:nvGrpSpPr>
          <p:cNvPr id="4" name="Group 87"/>
          <p:cNvGrpSpPr>
            <a:grpSpLocks noChangeAspect="1"/>
          </p:cNvGrpSpPr>
          <p:nvPr userDrawn="1"/>
        </p:nvGrpSpPr>
        <p:grpSpPr>
          <a:xfrm>
            <a:off x="12285673" y="2675404"/>
            <a:ext cx="1962556" cy="4183501"/>
            <a:chOff x="5343885" y="34279"/>
            <a:chExt cx="3263586" cy="6954143"/>
          </a:xfrm>
        </p:grpSpPr>
        <p:sp>
          <p:nvSpPr>
            <p:cNvPr id="5"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t>196/0/84</a:t>
              </a:r>
            </a:p>
          </p:txBody>
        </p:sp>
        <p:sp>
          <p:nvSpPr>
            <p:cNvPr id="6" name="文本框 15"/>
            <p:cNvSpPr txBox="1"/>
            <p:nvPr userDrawn="1"/>
          </p:nvSpPr>
          <p:spPr>
            <a:xfrm>
              <a:off x="5352723" y="1777632"/>
              <a:ext cx="1052647" cy="121508"/>
            </a:xfrm>
            <a:prstGeom prst="rect">
              <a:avLst/>
            </a:prstGeom>
            <a:noFill/>
          </p:spPr>
          <p:txBody>
            <a:bodyPr wrap="square" lIns="0" tIns="0" rIns="0" bIns="0" rtlCol="0" anchor="b" anchorCtr="0">
              <a:spAutoFit/>
            </a:bodyPr>
            <a:lstStyle/>
            <a:p>
              <a:pPr algn="l">
                <a:lnSpc>
                  <a:spcPct val="100000"/>
                </a:lnSpc>
              </a:pPr>
              <a:r>
                <a:rPr kumimoji="1" lang="zh-CN" altLang="en-US" sz="475"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7"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p>
          </p:txBody>
        </p:sp>
        <p:sp>
          <p:nvSpPr>
            <p:cNvPr id="8"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p>
          </p:txBody>
        </p:sp>
        <p:sp>
          <p:nvSpPr>
            <p:cNvPr id="9"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542073" rtl="0" eaLnBrk="1" fontAlgn="auto" latinLnBrk="0" hangingPunct="1">
                <a:lnSpc>
                  <a:spcPts val="370"/>
                </a:lnSpc>
                <a:spcBef>
                  <a:spcPts val="0"/>
                </a:spcBef>
                <a:spcAft>
                  <a:spcPts val="0"/>
                </a:spcAft>
                <a:buClrTx/>
                <a:buSzTx/>
                <a:buFontTx/>
                <a:buNone/>
                <a:defRPr/>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p>
          </p:txBody>
        </p:sp>
        <p:sp>
          <p:nvSpPr>
            <p:cNvPr id="10"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p>
          </p:txBody>
        </p:sp>
        <p:sp>
          <p:nvSpPr>
            <p:cNvPr id="11"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p>
          </p:txBody>
        </p:sp>
        <p:sp>
          <p:nvSpPr>
            <p:cNvPr id="12"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t>PANTONE 185C</a:t>
              </a:r>
            </a:p>
            <a:p>
              <a:pPr algn="ctr">
                <a:lnSpc>
                  <a:spcPts val="370"/>
                </a:lnSpc>
                <a:spcBef>
                  <a:spcPts val="0"/>
                </a:spcBef>
              </a:pPr>
              <a: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t>RGB </a:t>
              </a:r>
              <a:b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t>199/0/11  </a:t>
              </a:r>
            </a:p>
          </p:txBody>
        </p:sp>
        <p:sp>
          <p:nvSpPr>
            <p:cNvPr id="13" name="文本框 15"/>
            <p:cNvSpPr txBox="1"/>
            <p:nvPr userDrawn="1"/>
          </p:nvSpPr>
          <p:spPr>
            <a:xfrm>
              <a:off x="5343885" y="34279"/>
              <a:ext cx="726488" cy="121508"/>
            </a:xfrm>
            <a:prstGeom prst="rect">
              <a:avLst/>
            </a:prstGeom>
            <a:noFill/>
          </p:spPr>
          <p:txBody>
            <a:bodyPr wrap="square" lIns="0" tIns="0" rIns="0" bIns="0" rtlCol="0" anchor="b" anchorCtr="0">
              <a:spAutoFit/>
            </a:bodyPr>
            <a:lstStyle/>
            <a:p>
              <a:pPr algn="l">
                <a:lnSpc>
                  <a:spcPct val="100000"/>
                </a:lnSpc>
              </a:pPr>
              <a:r>
                <a:rPr kumimoji="1" lang="zh-CN" altLang="en-US" sz="475" b="0" i="0" dirty="0">
                  <a:solidFill>
                    <a:schemeClr val="tx1"/>
                  </a:solidFill>
                  <a:latin typeface="Microsoft YaHei" panose="020B0503020204020204" pitchFamily="34" charset="-122"/>
                  <a:ea typeface="Microsoft YaHei" panose="020B0503020204020204" pitchFamily="34" charset="-122"/>
                </a:rPr>
                <a:t>公司色</a:t>
              </a:r>
            </a:p>
          </p:txBody>
        </p:sp>
        <p:sp>
          <p:nvSpPr>
            <p:cNvPr id="14"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t>PANTONE 186C</a:t>
              </a:r>
            </a:p>
            <a:p>
              <a:pPr algn="ctr">
                <a:lnSpc>
                  <a:spcPts val="370"/>
                </a:lnSpc>
              </a:pPr>
              <a: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chemeClr val="bg1"/>
                  </a:solidFill>
                  <a:latin typeface="Arial" panose="020B0604020202020204" pitchFamily="34" charset="0"/>
                  <a:ea typeface="Arial" panose="020B0604020202020204" pitchFamily="34" charset="0"/>
                  <a:cs typeface="Arial" panose="020B0604020202020204" pitchFamily="34" charset="0"/>
                </a:rPr>
                <a:t>200/16/46  </a:t>
              </a:r>
            </a:p>
          </p:txBody>
        </p:sp>
        <p:sp>
          <p:nvSpPr>
            <p:cNvPr id="15"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127/0/1</a:t>
              </a:r>
            </a:p>
          </p:txBody>
        </p:sp>
        <p:sp>
          <p:nvSpPr>
            <p:cNvPr id="16"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52/200/0</a:t>
              </a:r>
            </a:p>
          </p:txBody>
        </p:sp>
        <p:sp>
          <p:nvSpPr>
            <p:cNvPr id="17"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p>
          </p:txBody>
        </p:sp>
        <p:sp>
          <p:nvSpPr>
            <p:cNvPr id="18"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p>
          </p:txBody>
        </p:sp>
        <p:sp>
          <p:nvSpPr>
            <p:cNvPr id="19"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p>
          </p:txBody>
        </p:sp>
        <p:sp>
          <p:nvSpPr>
            <p:cNvPr id="20"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p>
          </p:txBody>
        </p:sp>
        <p:sp>
          <p:nvSpPr>
            <p:cNvPr id="21"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p>
          </p:txBody>
        </p:sp>
        <p:sp>
          <p:nvSpPr>
            <p:cNvPr id="22"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p>
          </p:txBody>
        </p:sp>
        <p:sp>
          <p:nvSpPr>
            <p:cNvPr id="23"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p>
          </p:txBody>
        </p:sp>
        <p:sp>
          <p:nvSpPr>
            <p:cNvPr id="24"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542073" rtl="0" eaLnBrk="1" fontAlgn="auto" latinLnBrk="0" hangingPunct="1">
                <a:lnSpc>
                  <a:spcPts val="370"/>
                </a:lnSpc>
                <a:spcBef>
                  <a:spcPts val="0"/>
                </a:spcBef>
                <a:spcAft>
                  <a:spcPts val="0"/>
                </a:spcAft>
                <a:buClrTx/>
                <a:buSzTx/>
                <a:buFontTx/>
                <a:buNone/>
                <a:defRPr/>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p>
          </p:txBody>
        </p:sp>
        <p:sp>
          <p:nvSpPr>
            <p:cNvPr id="25"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p>
          </p:txBody>
        </p:sp>
        <p:sp>
          <p:nvSpPr>
            <p:cNvPr id="26"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p>
          </p:txBody>
        </p:sp>
        <p:sp>
          <p:nvSpPr>
            <p:cNvPr id="27"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p>
          </p:txBody>
        </p:sp>
        <p:sp>
          <p:nvSpPr>
            <p:cNvPr id="28"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p>
          </p:txBody>
        </p:sp>
        <p:sp>
          <p:nvSpPr>
            <p:cNvPr id="29"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p>
          </p:txBody>
        </p:sp>
        <p:sp>
          <p:nvSpPr>
            <p:cNvPr id="30"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p>
          </p:txBody>
        </p:sp>
        <p:sp>
          <p:nvSpPr>
            <p:cNvPr id="31"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p>
          </p:txBody>
        </p:sp>
        <p:sp>
          <p:nvSpPr>
            <p:cNvPr id="32"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542073" rtl="0" eaLnBrk="1" fontAlgn="auto" latinLnBrk="0" hangingPunct="1">
                <a:lnSpc>
                  <a:spcPts val="370"/>
                </a:lnSpc>
                <a:spcBef>
                  <a:spcPts val="0"/>
                </a:spcBef>
                <a:spcAft>
                  <a:spcPts val="0"/>
                </a:spcAft>
                <a:buClrTx/>
                <a:buSzTx/>
                <a:buFontTx/>
                <a:buNone/>
                <a:defRPr/>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p>
          </p:txBody>
        </p:sp>
        <p:sp>
          <p:nvSpPr>
            <p:cNvPr id="33"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p>
          </p:txBody>
        </p:sp>
        <p:sp>
          <p:nvSpPr>
            <p:cNvPr id="34"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p>
          </p:txBody>
        </p:sp>
        <p:sp>
          <p:nvSpPr>
            <p:cNvPr id="35"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p>
          </p:txBody>
        </p:sp>
        <p:sp>
          <p:nvSpPr>
            <p:cNvPr id="36"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p>
          </p:txBody>
        </p:sp>
        <p:sp>
          <p:nvSpPr>
            <p:cNvPr id="37"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p>
          </p:txBody>
        </p:sp>
        <p:sp>
          <p:nvSpPr>
            <p:cNvPr id="38"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p>
          </p:txBody>
        </p:sp>
        <p:sp>
          <p:nvSpPr>
            <p:cNvPr id="39"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35/24/21</a:t>
              </a:r>
            </a:p>
          </p:txBody>
        </p:sp>
        <p:sp>
          <p:nvSpPr>
            <p:cNvPr id="40"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89/87/87</a:t>
              </a:r>
            </a:p>
          </p:txBody>
        </p:sp>
        <p:sp>
          <p:nvSpPr>
            <p:cNvPr id="41"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370"/>
                </a:lnSpc>
              </a:pP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FFFFFF"/>
                  </a:solidFill>
                  <a:latin typeface="Arial" panose="020B0604020202020204" pitchFamily="34" charset="0"/>
                  <a:ea typeface="Arial" panose="020B0604020202020204" pitchFamily="34" charset="0"/>
                  <a:cs typeface="Arial" panose="020B0604020202020204" pitchFamily="34" charset="0"/>
                </a:rPr>
                <a:t>137</a:t>
              </a:r>
            </a:p>
          </p:txBody>
        </p:sp>
        <p:sp>
          <p:nvSpPr>
            <p:cNvPr id="42"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RGB</a:t>
              </a:r>
            </a:p>
            <a:p>
              <a:pPr algn="ctr">
                <a:lnSpc>
                  <a:spcPts val="370"/>
                </a:lnSpc>
              </a:pPr>
              <a:r>
                <a:rPr kumimoji="1" lang="en-US" altLang="zh-CN" sz="295" b="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295" b="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chemeClr val="tx1">
                      <a:lumMod val="85000"/>
                      <a:lumOff val="15000"/>
                    </a:schemeClr>
                  </a:solidFill>
                  <a:latin typeface="Arial" panose="020B0604020202020204" pitchFamily="34" charset="0"/>
                  <a:ea typeface="Arial" panose="020B0604020202020204" pitchFamily="34" charset="0"/>
                  <a:cs typeface="Arial" panose="020B0604020202020204" pitchFamily="34" charset="0"/>
                </a:rPr>
                <a:t>181</a:t>
              </a:r>
            </a:p>
          </p:txBody>
        </p:sp>
        <p:sp>
          <p:nvSpPr>
            <p:cNvPr id="43"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221</a:t>
              </a:r>
            </a:p>
          </p:txBody>
        </p:sp>
        <p:sp>
          <p:nvSpPr>
            <p:cNvPr id="44"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RGB</a:t>
              </a:r>
            </a:p>
            <a:p>
              <a:pPr algn="ctr">
                <a:lnSpc>
                  <a:spcPts val="370"/>
                </a:lnSpc>
              </a:pP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295" b="1" dirty="0">
                  <a:solidFill>
                    <a:srgbClr val="595757"/>
                  </a:solidFill>
                  <a:latin typeface="Arial" panose="020B0604020202020204" pitchFamily="34" charset="0"/>
                  <a:ea typeface="Arial" panose="020B0604020202020204" pitchFamily="34" charset="0"/>
                  <a:cs typeface="Arial" panose="020B0604020202020204" pitchFamily="34" charset="0"/>
                </a:rPr>
                <a:t>255</a:t>
              </a:r>
            </a:p>
          </p:txBody>
        </p:sp>
      </p:grpSp>
    </p:spTree>
    <p:extLst>
      <p:ext uri="{BB962C8B-B14F-4D97-AF65-F5344CB8AC3E}">
        <p14:creationId xmlns:p14="http://schemas.microsoft.com/office/powerpoint/2010/main" val="267967734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51.xml"/><Relationship Id="rId7" Type="http://schemas.openxmlformats.org/officeDocument/2006/relationships/theme" Target="../theme/theme1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image" Target="../media/image1.png"/><Relationship Id="rId5" Type="http://schemas.openxmlformats.org/officeDocument/2006/relationships/slideLayout" Target="../slideLayouts/slideLayout59.xml"/><Relationship Id="rId10" Type="http://schemas.openxmlformats.org/officeDocument/2006/relationships/theme" Target="../theme/theme12.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theme" Target="../theme/theme13.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image" Target="../media/image1.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3.xml"/><Relationship Id="rId3" Type="http://schemas.openxmlformats.org/officeDocument/2006/relationships/slideLayout" Target="../slideLayouts/slideLayout78.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5" Type="http://schemas.openxmlformats.org/officeDocument/2006/relationships/slideLayout" Target="../slideLayouts/slideLayout80.xml"/><Relationship Id="rId10" Type="http://schemas.openxmlformats.org/officeDocument/2006/relationships/image" Target="../media/image1.png"/><Relationship Id="rId4" Type="http://schemas.openxmlformats.org/officeDocument/2006/relationships/slideLayout" Target="../slideLayouts/slideLayout79.xml"/><Relationship Id="rId9"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5" Type="http://schemas.openxmlformats.org/officeDocument/2006/relationships/slideLayout" Target="../slideLayouts/slideLayout88.xml"/><Relationship Id="rId10" Type="http://schemas.openxmlformats.org/officeDocument/2006/relationships/image" Target="../media/image1.png"/><Relationship Id="rId4" Type="http://schemas.openxmlformats.org/officeDocument/2006/relationships/slideLayout" Target="../slideLayouts/slideLayout87.xml"/><Relationship Id="rId9"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1.png"/><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19.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pn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5.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10" Type="http://schemas.openxmlformats.org/officeDocument/2006/relationships/image" Target="../media/image1.png"/><Relationship Id="rId4" Type="http://schemas.openxmlformats.org/officeDocument/2006/relationships/slideLayout" Target="../slideLayouts/slideLayout34.xml"/><Relationship Id="rId9"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image" Target="../media/image1.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0" name="Group 87"/>
          <p:cNvGrpSpPr>
            <a:grpSpLocks noChangeAspect="1"/>
          </p:cNvGrpSpPr>
          <p:nvPr userDrawn="1"/>
        </p:nvGrpSpPr>
        <p:grpSpPr>
          <a:xfrm>
            <a:off x="12290471" y="2625389"/>
            <a:ext cx="1963323" cy="4233515"/>
            <a:chOff x="5343885" y="-48857"/>
            <a:chExt cx="3263586" cy="7037279"/>
          </a:xfrm>
        </p:grpSpPr>
        <p:sp>
          <p:nvSpPr>
            <p:cNvPr id="31"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196/0/84</a:t>
              </a:r>
            </a:p>
          </p:txBody>
        </p:sp>
        <p:sp>
          <p:nvSpPr>
            <p:cNvPr id="32"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p>
          </p:txBody>
        </p:sp>
        <p:sp>
          <p:nvSpPr>
            <p:cNvPr id="33"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203/55/120</a:t>
              </a:r>
            </a:p>
          </p:txBody>
        </p:sp>
        <p:sp>
          <p:nvSpPr>
            <p:cNvPr id="34"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237/109/0</a:t>
              </a:r>
            </a:p>
          </p:txBody>
        </p:sp>
        <p:sp>
          <p:nvSpPr>
            <p:cNvPr id="35"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153/54/54</a:t>
              </a:r>
            </a:p>
          </p:txBody>
        </p:sp>
        <p:sp>
          <p:nvSpPr>
            <p:cNvPr id="36"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98/178/48</a:t>
              </a:r>
            </a:p>
          </p:txBody>
        </p:sp>
        <p:sp>
          <p:nvSpPr>
            <p:cNvPr id="37"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242/137/68</a:t>
              </a:r>
              <a:endParaRPr kumimoji="1" lang="en-US" altLang="zh-CN" sz="500" b="1" dirty="0">
                <a:solidFill>
                  <a:srgbClr val="FFFFFF"/>
                </a:solidFill>
                <a:latin typeface="Huawei Sans" panose="020C0503030203020204" pitchFamily="34" charset="0"/>
                <a:ea typeface="Arial" panose="020B0604020202020204" pitchFamily="34" charset="0"/>
                <a:cs typeface="Arial" panose="020B0604020202020204" pitchFamily="34" charset="0"/>
              </a:endParaRPr>
            </a:p>
          </p:txBody>
        </p:sp>
        <p:sp>
          <p:nvSpPr>
            <p:cNvPr id="38"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185C</a:t>
              </a:r>
            </a:p>
            <a:p>
              <a:pPr algn="ctr">
                <a:lnSpc>
                  <a:spcPts val="620"/>
                </a:lnSpc>
                <a:spcBef>
                  <a:spcPts val="0"/>
                </a:spcBef>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199/0/11  </a:t>
              </a:r>
            </a:p>
          </p:txBody>
        </p:sp>
        <p:sp>
          <p:nvSpPr>
            <p:cNvPr id="39"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p>
          </p:txBody>
        </p:sp>
        <p:sp>
          <p:nvSpPr>
            <p:cNvPr id="40"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186C</a:t>
              </a:r>
            </a:p>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200/16/46  </a:t>
              </a:r>
            </a:p>
          </p:txBody>
        </p:sp>
        <p:sp>
          <p:nvSpPr>
            <p:cNvPr id="41"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127/0/1</a:t>
              </a:r>
            </a:p>
          </p:txBody>
        </p:sp>
        <p:sp>
          <p:nvSpPr>
            <p:cNvPr id="42"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52/200/0</a:t>
              </a:r>
            </a:p>
          </p:txBody>
        </p:sp>
        <p:sp>
          <p:nvSpPr>
            <p:cNvPr id="43"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48/181/197</a:t>
              </a:r>
            </a:p>
          </p:txBody>
        </p:sp>
        <p:sp>
          <p:nvSpPr>
            <p:cNvPr id="44"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129/193/95</a:t>
              </a:r>
            </a:p>
          </p:txBody>
        </p:sp>
        <p:sp>
          <p:nvSpPr>
            <p:cNvPr id="45"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253/211/81</a:t>
              </a:r>
            </a:p>
          </p:txBody>
        </p:sp>
        <p:sp>
          <p:nvSpPr>
            <p:cNvPr id="46"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86/196/210</a:t>
              </a:r>
            </a:p>
          </p:txBody>
        </p:sp>
        <p:sp>
          <p:nvSpPr>
            <p:cNvPr id="47"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211/57/65</a:t>
              </a:r>
            </a:p>
          </p:txBody>
        </p:sp>
        <p:sp>
          <p:nvSpPr>
            <p:cNvPr id="48"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211/56/89</a:t>
              </a:r>
            </a:p>
          </p:txBody>
        </p:sp>
        <p:sp>
          <p:nvSpPr>
            <p:cNvPr id="49"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221/128/170</a:t>
              </a:r>
            </a:p>
          </p:txBody>
        </p:sp>
        <p:sp>
          <p:nvSpPr>
            <p:cNvPr id="50"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191/128/130</a:t>
              </a:r>
            </a:p>
          </p:txBody>
        </p:sp>
        <p:sp>
          <p:nvSpPr>
            <p:cNvPr id="51"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246/183/140</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52"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176/216/156</a:t>
              </a:r>
            </a:p>
          </p:txBody>
        </p:sp>
        <p:sp>
          <p:nvSpPr>
            <p:cNvPr id="53"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253/227/181</a:t>
              </a:r>
            </a:p>
          </p:txBody>
        </p:sp>
        <p:sp>
          <p:nvSpPr>
            <p:cNvPr id="54"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148/218/226</a:t>
              </a:r>
            </a:p>
          </p:txBody>
        </p:sp>
        <p:sp>
          <p:nvSpPr>
            <p:cNvPr id="55"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226/129/137</a:t>
              </a:r>
            </a:p>
          </p:txBody>
        </p:sp>
        <p:sp>
          <p:nvSpPr>
            <p:cNvPr id="56"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226/129/152</a:t>
              </a:r>
            </a:p>
          </p:txBody>
        </p:sp>
        <p:sp>
          <p:nvSpPr>
            <p:cNvPr id="57"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235/179/204</a:t>
              </a:r>
            </a:p>
          </p:txBody>
        </p:sp>
        <p:sp>
          <p:nvSpPr>
            <p:cNvPr id="58"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216/179/179</a:t>
              </a:r>
            </a:p>
          </p:txBody>
        </p:sp>
        <p:sp>
          <p:nvSpPr>
            <p:cNvPr id="59"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250/211/187</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60"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208/232/196</a:t>
              </a:r>
            </a:p>
          </p:txBody>
        </p:sp>
        <p:sp>
          <p:nvSpPr>
            <p:cNvPr id="61"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254/238/193</a:t>
              </a:r>
            </a:p>
          </p:txBody>
        </p:sp>
        <p:sp>
          <p:nvSpPr>
            <p:cNvPr id="62"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190/23/238</a:t>
              </a:r>
            </a:p>
          </p:txBody>
        </p:sp>
        <p:sp>
          <p:nvSpPr>
            <p:cNvPr id="63"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239/178/184</a:t>
              </a:r>
            </a:p>
          </p:txBody>
        </p:sp>
        <p:sp>
          <p:nvSpPr>
            <p:cNvPr id="64"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238/179/193</a:t>
              </a:r>
            </a:p>
          </p:txBody>
        </p:sp>
        <p:sp>
          <p:nvSpPr>
            <p:cNvPr id="65"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35/24/21</a:t>
              </a:r>
            </a:p>
          </p:txBody>
        </p:sp>
        <p:sp>
          <p:nvSpPr>
            <p:cNvPr id="66"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89/87/87</a:t>
              </a:r>
            </a:p>
          </p:txBody>
        </p:sp>
        <p:sp>
          <p:nvSpPr>
            <p:cNvPr id="67"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a:t>
              </a:r>
            </a:p>
          </p:txBody>
        </p:sp>
        <p:sp>
          <p:nvSpPr>
            <p:cNvPr id="68"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a:t>
              </a:r>
            </a:p>
          </p:txBody>
        </p:sp>
        <p:sp>
          <p:nvSpPr>
            <p:cNvPr id="69"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221</a:t>
              </a:r>
            </a:p>
          </p:txBody>
        </p:sp>
        <p:sp>
          <p:nvSpPr>
            <p:cNvPr id="70"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a:t>
              </a:r>
            </a:p>
          </p:txBody>
        </p:sp>
      </p:grpSp>
      <p:pic>
        <p:nvPicPr>
          <p:cNvPr id="71" name="图片 70">
            <a:extLst>
              <a:ext uri="{FF2B5EF4-FFF2-40B4-BE49-F238E27FC236}">
                <a16:creationId xmlns:a16="http://schemas.microsoft.com/office/drawing/2014/main" id="{E6236CAA-3F43-4492-8F53-25888D2EEA2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 186C</a:t>
                </a:r>
              </a:p>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200/16/46</a:t>
                </a:r>
              </a:p>
            </p:txBody>
          </p:sp>
          <p:sp>
            <p:nvSpPr>
              <p:cNvPr id="45"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 185C</a:t>
                </a:r>
              </a:p>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199/0/11</a:t>
                </a:r>
              </a:p>
            </p:txBody>
          </p:sp>
          <p:sp>
            <p:nvSpPr>
              <p:cNvPr id="46" name="文本框 31"/>
              <p:cNvSpPr txBox="1"/>
              <p:nvPr userDrawn="1"/>
            </p:nvSpPr>
            <p:spPr>
              <a:xfrm>
                <a:off x="12326898" y="2207613"/>
                <a:ext cx="384721" cy="180071"/>
              </a:xfrm>
              <a:prstGeom prst="rect">
                <a:avLst/>
              </a:prstGeom>
              <a:noFill/>
            </p:spPr>
            <p:txBody>
              <a:bodyPr wrap="none" lIns="0" tIns="0" rIns="0" bIns="0" rtlCol="0">
                <a:spAutoFit/>
              </a:bodyPr>
              <a:lstStyle/>
              <a:p>
                <a:pPr algn="ctr" defTabSz="914034"/>
                <a:r>
                  <a:rPr kumimoji="1" lang="zh-CN" altLang="en-US" sz="1000" dirty="0">
                    <a:solidFill>
                      <a:srgbClr val="1D1D1A"/>
                    </a:solidFill>
                    <a:latin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234/90/79</a:t>
                </a:r>
              </a:p>
            </p:txBody>
          </p:sp>
          <p:sp>
            <p:nvSpPr>
              <p:cNvPr id="29"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120/0/15</a:t>
                </a:r>
              </a:p>
            </p:txBody>
          </p:sp>
          <p:sp>
            <p:nvSpPr>
              <p:cNvPr id="30" name="文本框 15"/>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034"/>
                <a:r>
                  <a:rPr kumimoji="1" lang="zh-CN" altLang="en-US" sz="1000" dirty="0">
                    <a:solidFill>
                      <a:srgbClr val="1D1D1A"/>
                    </a:solidFill>
                    <a:latin typeface="Microsoft YaHei" panose="020B0503020204020204" pitchFamily="34" charset="-122"/>
                  </a:rPr>
                  <a:t>辅助色</a:t>
                </a:r>
              </a:p>
            </p:txBody>
          </p:sp>
          <p:sp>
            <p:nvSpPr>
              <p:cNvPr id="31"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248/181/60</a:t>
                </a:r>
              </a:p>
            </p:txBody>
          </p:sp>
          <p:sp>
            <p:nvSpPr>
              <p:cNvPr id="32"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235/92/1</a:t>
                </a:r>
              </a:p>
            </p:txBody>
          </p:sp>
          <p:sp>
            <p:nvSpPr>
              <p:cNvPr id="33"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137/137/137</a:t>
                </a:r>
              </a:p>
            </p:txBody>
          </p:sp>
          <p:sp>
            <p:nvSpPr>
              <p:cNvPr id="34"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35/24/21</a:t>
                </a:r>
              </a:p>
            </p:txBody>
          </p:sp>
          <p:sp>
            <p:nvSpPr>
              <p:cNvPr id="35"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221/221/221</a:t>
                </a:r>
              </a:p>
            </p:txBody>
          </p:sp>
          <p:sp>
            <p:nvSpPr>
              <p:cNvPr id="36"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233/140/128</a:t>
                </a:r>
              </a:p>
            </p:txBody>
          </p:sp>
          <p:sp>
            <p:nvSpPr>
              <p:cNvPr id="37"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159/0/1</a:t>
                </a:r>
              </a:p>
            </p:txBody>
          </p:sp>
          <p:sp>
            <p:nvSpPr>
              <p:cNvPr id="38"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245/220/87</a:t>
                </a:r>
              </a:p>
            </p:txBody>
          </p:sp>
          <p:sp>
            <p:nvSpPr>
              <p:cNvPr id="39"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240/133/0</a:t>
                </a:r>
              </a:p>
            </p:txBody>
          </p:sp>
          <p:sp>
            <p:nvSpPr>
              <p:cNvPr id="40"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181/181/181</a:t>
                </a:r>
              </a:p>
            </p:txBody>
          </p:sp>
          <p:sp>
            <p:nvSpPr>
              <p:cNvPr id="42"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89/87/87</a:t>
                </a:r>
              </a:p>
            </p:txBody>
          </p:sp>
          <p:sp>
            <p:nvSpPr>
              <p:cNvPr id="43"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34"/>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255/255/255</a:t>
                </a:r>
              </a:p>
            </p:txBody>
          </p:sp>
        </p:grpSp>
      </p:grpSp>
      <p:sp>
        <p:nvSpPr>
          <p:cNvPr id="48" name="TextBox 2"/>
          <p:cNvSpPr txBox="1"/>
          <p:nvPr userDrawn="1"/>
        </p:nvSpPr>
        <p:spPr>
          <a:xfrm>
            <a:off x="1095468" y="6356941"/>
            <a:ext cx="1463467" cy="246221"/>
          </a:xfrm>
          <a:prstGeom prst="rect">
            <a:avLst/>
          </a:prstGeom>
          <a:noFill/>
        </p:spPr>
        <p:txBody>
          <a:bodyPr wrap="square" rtlCol="0">
            <a:spAutoFit/>
          </a:bodyPr>
          <a:lstStyle/>
          <a:p>
            <a:pPr defTabSz="914034"/>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9" name="TextBox 3"/>
          <p:cNvSpPr txBox="1"/>
          <p:nvPr userDrawn="1"/>
        </p:nvSpPr>
        <p:spPr>
          <a:xfrm>
            <a:off x="734131" y="6402806"/>
            <a:ext cx="499729" cy="150296"/>
          </a:xfrm>
          <a:prstGeom prst="rect">
            <a:avLst/>
          </a:prstGeom>
          <a:noFill/>
        </p:spPr>
        <p:txBody>
          <a:bodyPr wrap="square" lIns="0" tIns="0" rIns="0" bIns="0" rtlCol="0">
            <a:spAutoFit/>
          </a:bodyPr>
          <a:lstStyle/>
          <a:p>
            <a:pPr defTabSz="890549">
              <a:defRPr/>
            </a:pPr>
            <a:fld id="{C3837181-38C6-AD4F-B8BA-B444770388BB}" type="slidenum">
              <a:rPr lang="en-US" sz="975" smtClean="0">
                <a:solidFill>
                  <a:srgbClr val="1D1D1B"/>
                </a:solidFill>
                <a:latin typeface="Arial" panose="020B0604020202020204" pitchFamily="34" charset="0"/>
                <a:cs typeface="Arial" panose="020B0604020202020204" pitchFamily="34" charset="0"/>
              </a:rPr>
              <a:pPr defTabSz="890549">
                <a:defRPr/>
              </a:pPr>
              <a:t>‹#›</a:t>
            </a:fld>
            <a:endParaRPr lang="en-US" sz="975" dirty="0">
              <a:solidFill>
                <a:srgbClr val="1D1D1B"/>
              </a:solidFill>
              <a:latin typeface="Arial" panose="020B0604020202020204" pitchFamily="34" charset="0"/>
              <a:cs typeface="Arial" panose="020B0604020202020204" pitchFamily="34" charset="0"/>
            </a:endParaRPr>
          </a:p>
        </p:txBody>
      </p:sp>
      <p:pic>
        <p:nvPicPr>
          <p:cNvPr id="41" name="图片 40">
            <a:extLst>
              <a:ext uri="{FF2B5EF4-FFF2-40B4-BE49-F238E27FC236}">
                <a16:creationId xmlns:a16="http://schemas.microsoft.com/office/drawing/2014/main" id="{AD4AEE41-52DD-437F-8830-0745F8845E36}"/>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26355045"/>
      </p:ext>
    </p:extLst>
  </p:cSld>
  <p:clrMap bg1="lt1" tx1="dk1" bg2="lt2" tx2="dk2" accent1="accent1" accent2="accent2" accent3="accent3" accent4="accent4" accent5="accent5" accent6="accent6" hlink="hlink" folHlink="folHlink"/>
  <p:sldLayoutIdLst>
    <p:sldLayoutId id="2147483798" r:id="rId1"/>
    <p:sldLayoutId id="2147483800" r:id="rId2"/>
  </p:sldLayoutIdLst>
  <p:hf hdr="0" ftr="0" dt="0"/>
  <p:txStyles>
    <p:titleStyle>
      <a:lvl1pPr algn="l" defTabSz="1186975"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426" indent="-296426" algn="l" defTabSz="1186975" rtl="0" eaLnBrk="1" latinLnBrk="0" hangingPunct="1">
        <a:lnSpc>
          <a:spcPct val="90000"/>
        </a:lnSpc>
        <a:spcBef>
          <a:spcPts val="1299"/>
        </a:spcBef>
        <a:buFont typeface="Arial" panose="020B0604020202020204" pitchFamily="34" charset="0"/>
        <a:buChar char="•"/>
        <a:defRPr sz="3634" kern="1200">
          <a:solidFill>
            <a:schemeClr val="tx1"/>
          </a:solidFill>
          <a:latin typeface="+mn-lt"/>
          <a:ea typeface="+mn-ea"/>
          <a:cs typeface="+mn-cs"/>
        </a:defRPr>
      </a:lvl1pPr>
      <a:lvl2pPr marL="889914" indent="-296426" algn="l" defTabSz="1186975" rtl="0" eaLnBrk="1" latinLnBrk="0" hangingPunct="1">
        <a:lnSpc>
          <a:spcPct val="90000"/>
        </a:lnSpc>
        <a:spcBef>
          <a:spcPts val="650"/>
        </a:spcBef>
        <a:buFont typeface="Arial" panose="020B0604020202020204" pitchFamily="34" charset="0"/>
        <a:buChar char="•"/>
        <a:defRPr sz="3114" kern="1200">
          <a:solidFill>
            <a:schemeClr val="tx1"/>
          </a:solidFill>
          <a:latin typeface="+mn-lt"/>
          <a:ea typeface="+mn-ea"/>
          <a:cs typeface="+mn-cs"/>
        </a:defRPr>
      </a:lvl2pPr>
      <a:lvl3pPr marL="1483401" indent="-296426" algn="l" defTabSz="1186975" rtl="0" eaLnBrk="1" latinLnBrk="0" hangingPunct="1">
        <a:lnSpc>
          <a:spcPct val="90000"/>
        </a:lnSpc>
        <a:spcBef>
          <a:spcPts val="650"/>
        </a:spcBef>
        <a:buFont typeface="Arial" panose="020B0604020202020204" pitchFamily="34" charset="0"/>
        <a:buChar char="•"/>
        <a:defRPr sz="2594" kern="1200">
          <a:solidFill>
            <a:schemeClr val="tx1"/>
          </a:solidFill>
          <a:latin typeface="+mn-lt"/>
          <a:ea typeface="+mn-ea"/>
          <a:cs typeface="+mn-cs"/>
        </a:defRPr>
      </a:lvl3pPr>
      <a:lvl4pPr marL="2076889"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4pPr>
      <a:lvl5pPr marL="2670376"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5pPr>
      <a:lvl6pPr marL="3263864"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6pPr>
      <a:lvl7pPr marL="3857351"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7pPr>
      <a:lvl8pPr marL="4450839"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8pPr>
      <a:lvl9pPr marL="5044326"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9pPr>
    </p:bodyStyle>
    <p:otherStyle>
      <a:defPPr>
        <a:defRPr lang="en-US"/>
      </a:defPPr>
      <a:lvl1pPr marL="0" algn="l" defTabSz="1186975" rtl="0" eaLnBrk="1" latinLnBrk="0" hangingPunct="1">
        <a:defRPr sz="2334" kern="1200">
          <a:solidFill>
            <a:schemeClr val="tx1"/>
          </a:solidFill>
          <a:latin typeface="+mn-lt"/>
          <a:ea typeface="+mn-ea"/>
          <a:cs typeface="+mn-cs"/>
        </a:defRPr>
      </a:lvl1pPr>
      <a:lvl2pPr marL="593488" algn="l" defTabSz="1186975" rtl="0" eaLnBrk="1" latinLnBrk="0" hangingPunct="1">
        <a:defRPr sz="2334" kern="1200">
          <a:solidFill>
            <a:schemeClr val="tx1"/>
          </a:solidFill>
          <a:latin typeface="+mn-lt"/>
          <a:ea typeface="+mn-ea"/>
          <a:cs typeface="+mn-cs"/>
        </a:defRPr>
      </a:lvl2pPr>
      <a:lvl3pPr marL="1186975" algn="l" defTabSz="1186975" rtl="0" eaLnBrk="1" latinLnBrk="0" hangingPunct="1">
        <a:defRPr sz="2334" kern="1200">
          <a:solidFill>
            <a:schemeClr val="tx1"/>
          </a:solidFill>
          <a:latin typeface="+mn-lt"/>
          <a:ea typeface="+mn-ea"/>
          <a:cs typeface="+mn-cs"/>
        </a:defRPr>
      </a:lvl3pPr>
      <a:lvl4pPr marL="1780463" algn="l" defTabSz="1186975" rtl="0" eaLnBrk="1" latinLnBrk="0" hangingPunct="1">
        <a:defRPr sz="2334" kern="1200">
          <a:solidFill>
            <a:schemeClr val="tx1"/>
          </a:solidFill>
          <a:latin typeface="+mn-lt"/>
          <a:ea typeface="+mn-ea"/>
          <a:cs typeface="+mn-cs"/>
        </a:defRPr>
      </a:lvl4pPr>
      <a:lvl5pPr marL="2373950" algn="l" defTabSz="1186975" rtl="0" eaLnBrk="1" latinLnBrk="0" hangingPunct="1">
        <a:defRPr sz="2334" kern="1200">
          <a:solidFill>
            <a:schemeClr val="tx1"/>
          </a:solidFill>
          <a:latin typeface="+mn-lt"/>
          <a:ea typeface="+mn-ea"/>
          <a:cs typeface="+mn-cs"/>
        </a:defRPr>
      </a:lvl5pPr>
      <a:lvl6pPr marL="2967438" algn="l" defTabSz="1186975" rtl="0" eaLnBrk="1" latinLnBrk="0" hangingPunct="1">
        <a:defRPr sz="2334" kern="1200">
          <a:solidFill>
            <a:schemeClr val="tx1"/>
          </a:solidFill>
          <a:latin typeface="+mn-lt"/>
          <a:ea typeface="+mn-ea"/>
          <a:cs typeface="+mn-cs"/>
        </a:defRPr>
      </a:lvl6pPr>
      <a:lvl7pPr marL="3560290" algn="l" defTabSz="1186975" rtl="0" eaLnBrk="1" latinLnBrk="0" hangingPunct="1">
        <a:defRPr sz="2334" kern="1200">
          <a:solidFill>
            <a:schemeClr val="tx1"/>
          </a:solidFill>
          <a:latin typeface="+mn-lt"/>
          <a:ea typeface="+mn-ea"/>
          <a:cs typeface="+mn-cs"/>
        </a:defRPr>
      </a:lvl7pPr>
      <a:lvl8pPr marL="4153778" algn="l" defTabSz="1186975" rtl="0" eaLnBrk="1" latinLnBrk="0" hangingPunct="1">
        <a:defRPr sz="2334" kern="1200">
          <a:solidFill>
            <a:schemeClr val="tx1"/>
          </a:solidFill>
          <a:latin typeface="+mn-lt"/>
          <a:ea typeface="+mn-ea"/>
          <a:cs typeface="+mn-cs"/>
        </a:defRPr>
      </a:lvl8pPr>
      <a:lvl9pPr marL="4747265" algn="l" defTabSz="1186975" rtl="0" eaLnBrk="1" latinLnBrk="0" hangingPunct="1">
        <a:defRPr sz="233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 186C</a:t>
                </a:r>
              </a:p>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200/16/46</a:t>
                </a:r>
              </a:p>
            </p:txBody>
          </p:sp>
          <p:sp>
            <p:nvSpPr>
              <p:cNvPr id="45"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 185C</a:t>
                </a:r>
              </a:p>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199/0/11</a:t>
                </a:r>
              </a:p>
            </p:txBody>
          </p:sp>
          <p:sp>
            <p:nvSpPr>
              <p:cNvPr id="46" name="文本框 31"/>
              <p:cNvSpPr txBox="1"/>
              <p:nvPr userDrawn="1"/>
            </p:nvSpPr>
            <p:spPr>
              <a:xfrm>
                <a:off x="12326898" y="2207613"/>
                <a:ext cx="384721" cy="180071"/>
              </a:xfrm>
              <a:prstGeom prst="rect">
                <a:avLst/>
              </a:prstGeom>
              <a:noFill/>
            </p:spPr>
            <p:txBody>
              <a:bodyPr wrap="none" lIns="0" tIns="0" rIns="0" bIns="0" rtlCol="0">
                <a:spAutoFit/>
              </a:bodyPr>
              <a:lstStyle/>
              <a:p>
                <a:pPr algn="ctr" defTabSz="913399"/>
                <a:r>
                  <a:rPr kumimoji="1" lang="zh-CN" altLang="en-US" sz="1000" dirty="0">
                    <a:solidFill>
                      <a:srgbClr val="1D1D1A"/>
                    </a:solidFill>
                    <a:latin typeface="Microsoft YaHei" panose="020B0503020204020204" pitchFamily="34" charset="-122"/>
                    <a:cs typeface="Arial" panose="020B0604020202020204"/>
                    <a:sym typeface="Arial" panose="020B0604020202020204"/>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234/90/79</a:t>
                </a:r>
              </a:p>
            </p:txBody>
          </p:sp>
          <p:sp>
            <p:nvSpPr>
              <p:cNvPr id="29"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120/0/15</a:t>
                </a:r>
              </a:p>
            </p:txBody>
          </p:sp>
          <p:sp>
            <p:nvSpPr>
              <p:cNvPr id="30" name="文本框 15"/>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3399"/>
                <a:r>
                  <a:rPr kumimoji="1" lang="zh-CN" altLang="en-US" sz="1000" dirty="0">
                    <a:solidFill>
                      <a:srgbClr val="1D1D1A"/>
                    </a:solidFill>
                    <a:latin typeface="Microsoft YaHei" panose="020B0503020204020204" pitchFamily="34" charset="-122"/>
                    <a:cs typeface="Arial" panose="020B0604020202020204"/>
                    <a:sym typeface="Arial" panose="020B0604020202020204"/>
                  </a:rPr>
                  <a:t>辅助色</a:t>
                </a:r>
              </a:p>
            </p:txBody>
          </p:sp>
          <p:sp>
            <p:nvSpPr>
              <p:cNvPr id="31"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248/181/60</a:t>
                </a:r>
              </a:p>
            </p:txBody>
          </p:sp>
          <p:sp>
            <p:nvSpPr>
              <p:cNvPr id="32"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235/92/1</a:t>
                </a:r>
              </a:p>
            </p:txBody>
          </p:sp>
          <p:sp>
            <p:nvSpPr>
              <p:cNvPr id="33"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137/137/137</a:t>
                </a:r>
              </a:p>
            </p:txBody>
          </p:sp>
          <p:sp>
            <p:nvSpPr>
              <p:cNvPr id="34"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35/24/21</a:t>
                </a:r>
              </a:p>
            </p:txBody>
          </p:sp>
          <p:sp>
            <p:nvSpPr>
              <p:cNvPr id="35"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sym typeface="Arial" panose="020B0604020202020204"/>
                  </a:rPr>
                  <a:t>RGB 221/221/221</a:t>
                </a:r>
              </a:p>
            </p:txBody>
          </p:sp>
          <p:sp>
            <p:nvSpPr>
              <p:cNvPr id="36"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233/140/128</a:t>
                </a:r>
              </a:p>
            </p:txBody>
          </p:sp>
          <p:sp>
            <p:nvSpPr>
              <p:cNvPr id="37"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159/0/1</a:t>
                </a:r>
              </a:p>
            </p:txBody>
          </p:sp>
          <p:sp>
            <p:nvSpPr>
              <p:cNvPr id="38"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sym typeface="Arial" panose="020B0604020202020204"/>
                  </a:rPr>
                  <a:t>RGB 245/220/87</a:t>
                </a:r>
              </a:p>
            </p:txBody>
          </p:sp>
          <p:sp>
            <p:nvSpPr>
              <p:cNvPr id="39"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240/133/0</a:t>
                </a:r>
              </a:p>
            </p:txBody>
          </p:sp>
          <p:sp>
            <p:nvSpPr>
              <p:cNvPr id="40"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181/181/181</a:t>
                </a:r>
              </a:p>
            </p:txBody>
          </p:sp>
          <p:sp>
            <p:nvSpPr>
              <p:cNvPr id="42"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sym typeface="Arial" panose="020B0604020202020204"/>
                  </a:rPr>
                  <a:t>RGB 89/87/87</a:t>
                </a:r>
              </a:p>
            </p:txBody>
          </p:sp>
          <p:sp>
            <p:nvSpPr>
              <p:cNvPr id="43"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sym typeface="Arial" panose="020B0604020202020204"/>
                  </a:rPr>
                  <a:t>RGB 255/255/255</a:t>
                </a:r>
              </a:p>
            </p:txBody>
          </p:sp>
        </p:grpSp>
      </p:grpSp>
      <p:sp>
        <p:nvSpPr>
          <p:cNvPr id="41" name="TextBox 2"/>
          <p:cNvSpPr txBox="1"/>
          <p:nvPr userDrawn="1"/>
        </p:nvSpPr>
        <p:spPr>
          <a:xfrm>
            <a:off x="1095041" y="6356939"/>
            <a:ext cx="1462895" cy="230832"/>
          </a:xfrm>
          <a:prstGeom prst="rect">
            <a:avLst/>
          </a:prstGeom>
          <a:noFill/>
        </p:spPr>
        <p:txBody>
          <a:bodyPr wrap="square" rtlCol="0">
            <a:spAutoFit/>
          </a:bodyPr>
          <a:lstStyle/>
          <a:p>
            <a:pPr defTabSz="914034"/>
            <a:r>
              <a:rPr lang="en-US" sz="900" dirty="0">
                <a:solidFill>
                  <a:srgbClr val="1D1D1B"/>
                </a:solidFill>
                <a:latin typeface="Arial" panose="020B0604020202020204" pitchFamily="34" charset="0"/>
                <a:cs typeface="Arial" panose="020B0604020202020204" pitchFamily="34" charset="0"/>
                <a:sym typeface="Arial" panose="020B0604020202020204"/>
              </a:rPr>
              <a:t>Huawei Confidential</a:t>
            </a:r>
          </a:p>
        </p:txBody>
      </p:sp>
      <p:sp>
        <p:nvSpPr>
          <p:cNvPr id="47" name="TextBox 3"/>
          <p:cNvSpPr txBox="1"/>
          <p:nvPr userDrawn="1"/>
        </p:nvSpPr>
        <p:spPr>
          <a:xfrm>
            <a:off x="733846" y="6402809"/>
            <a:ext cx="499534" cy="138499"/>
          </a:xfrm>
          <a:prstGeom prst="rect">
            <a:avLst/>
          </a:prstGeom>
          <a:noFill/>
        </p:spPr>
        <p:txBody>
          <a:bodyPr wrap="square" lIns="0" tIns="0" rIns="0" bIns="0" rtlCol="0">
            <a:spAutoFit/>
          </a:bodyPr>
          <a:lstStyle/>
          <a:p>
            <a:pPr defTabSz="889914">
              <a:defRPr/>
            </a:pPr>
            <a:fld id="{C3837181-38C6-AD4F-B8BA-B444770388BB}" type="slidenum">
              <a:rPr lang="en-US" sz="900" smtClean="0">
                <a:solidFill>
                  <a:srgbClr val="1D1D1B"/>
                </a:solidFill>
                <a:latin typeface="Arial" panose="020B0604020202020204" pitchFamily="34" charset="0"/>
                <a:cs typeface="Arial" panose="020B0604020202020204" pitchFamily="34" charset="0"/>
                <a:sym typeface="Arial" panose="020B0604020202020204"/>
              </a:rPr>
              <a:pPr defTabSz="889914">
                <a:defRPr/>
              </a:pPr>
              <a:t>‹#›</a:t>
            </a:fld>
            <a:endParaRPr lang="en-US" sz="900" dirty="0">
              <a:solidFill>
                <a:srgbClr val="1D1D1B"/>
              </a:solidFill>
              <a:latin typeface="Arial" panose="020B0604020202020204" pitchFamily="34" charset="0"/>
              <a:cs typeface="Arial" panose="020B0604020202020204" pitchFamily="34" charset="0"/>
              <a:sym typeface="Arial" panose="020B0604020202020204"/>
            </a:endParaRPr>
          </a:p>
        </p:txBody>
      </p:sp>
      <p:pic>
        <p:nvPicPr>
          <p:cNvPr id="49" name="图片 48">
            <a:extLst>
              <a:ext uri="{FF2B5EF4-FFF2-40B4-BE49-F238E27FC236}">
                <a16:creationId xmlns:a16="http://schemas.microsoft.com/office/drawing/2014/main" id="{00BC719B-88C0-40A0-A582-D3E1514F3A2B}"/>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233599281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Lst>
  <p:hf hdr="0" ftr="0" dt="0"/>
  <p:txStyles>
    <p:titleStyle>
      <a:lvl1pPr algn="l" defTabSz="1186975" rtl="0" eaLnBrk="1" latinLnBrk="0" hangingPunct="1">
        <a:lnSpc>
          <a:spcPct val="90000"/>
        </a:lnSpc>
        <a:spcBef>
          <a:spcPct val="0"/>
        </a:spcBef>
        <a:buNone/>
        <a:defRPr sz="5713" kern="1200">
          <a:solidFill>
            <a:schemeClr val="tx1"/>
          </a:solidFill>
          <a:latin typeface="+mj-lt"/>
          <a:ea typeface="+mj-ea"/>
          <a:cs typeface="+mj-cs"/>
        </a:defRPr>
      </a:lvl1pPr>
    </p:titleStyle>
    <p:bodyStyle>
      <a:lvl1pPr marL="296426" indent="-296426" algn="l" defTabSz="1186975" rtl="0" eaLnBrk="1" latinLnBrk="0" hangingPunct="1">
        <a:lnSpc>
          <a:spcPct val="90000"/>
        </a:lnSpc>
        <a:spcBef>
          <a:spcPts val="1299"/>
        </a:spcBef>
        <a:buFont typeface="Arial" panose="020B0604020202020204" pitchFamily="34" charset="0"/>
        <a:buChar char="•"/>
        <a:defRPr sz="3634" kern="1200">
          <a:solidFill>
            <a:schemeClr val="tx1"/>
          </a:solidFill>
          <a:latin typeface="+mn-lt"/>
          <a:ea typeface="+mn-ea"/>
          <a:cs typeface="+mn-cs"/>
        </a:defRPr>
      </a:lvl1pPr>
      <a:lvl2pPr marL="889914" indent="-296426" algn="l" defTabSz="1186975" rtl="0" eaLnBrk="1" latinLnBrk="0" hangingPunct="1">
        <a:lnSpc>
          <a:spcPct val="90000"/>
        </a:lnSpc>
        <a:spcBef>
          <a:spcPts val="650"/>
        </a:spcBef>
        <a:buFont typeface="Arial" panose="020B0604020202020204" pitchFamily="34" charset="0"/>
        <a:buChar char="•"/>
        <a:defRPr sz="3114" kern="1200">
          <a:solidFill>
            <a:schemeClr val="tx1"/>
          </a:solidFill>
          <a:latin typeface="+mn-lt"/>
          <a:ea typeface="+mn-ea"/>
          <a:cs typeface="+mn-cs"/>
        </a:defRPr>
      </a:lvl2pPr>
      <a:lvl3pPr marL="1483401" indent="-296426" algn="l" defTabSz="1186975" rtl="0" eaLnBrk="1" latinLnBrk="0" hangingPunct="1">
        <a:lnSpc>
          <a:spcPct val="90000"/>
        </a:lnSpc>
        <a:spcBef>
          <a:spcPts val="650"/>
        </a:spcBef>
        <a:buFont typeface="Arial" panose="020B0604020202020204" pitchFamily="34" charset="0"/>
        <a:buChar char="•"/>
        <a:defRPr sz="2594" kern="1200">
          <a:solidFill>
            <a:schemeClr val="tx1"/>
          </a:solidFill>
          <a:latin typeface="+mn-lt"/>
          <a:ea typeface="+mn-ea"/>
          <a:cs typeface="+mn-cs"/>
        </a:defRPr>
      </a:lvl3pPr>
      <a:lvl4pPr marL="2076889"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4pPr>
      <a:lvl5pPr marL="2670376"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5pPr>
      <a:lvl6pPr marL="3263864"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6pPr>
      <a:lvl7pPr marL="3857351"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7pPr>
      <a:lvl8pPr marL="4450839"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8pPr>
      <a:lvl9pPr marL="5044326" indent="-296426" algn="l" defTabSz="1186975"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9pPr>
    </p:bodyStyle>
    <p:otherStyle>
      <a:defPPr>
        <a:defRPr lang="en-US"/>
      </a:defPPr>
      <a:lvl1pPr marL="0" algn="l" defTabSz="1186975" rtl="0" eaLnBrk="1" latinLnBrk="0" hangingPunct="1">
        <a:defRPr sz="2334" kern="1200">
          <a:solidFill>
            <a:schemeClr val="tx1"/>
          </a:solidFill>
          <a:latin typeface="+mn-lt"/>
          <a:ea typeface="+mn-ea"/>
          <a:cs typeface="+mn-cs"/>
        </a:defRPr>
      </a:lvl1pPr>
      <a:lvl2pPr marL="593488" algn="l" defTabSz="1186975" rtl="0" eaLnBrk="1" latinLnBrk="0" hangingPunct="1">
        <a:defRPr sz="2334" kern="1200">
          <a:solidFill>
            <a:schemeClr val="tx1"/>
          </a:solidFill>
          <a:latin typeface="+mn-lt"/>
          <a:ea typeface="+mn-ea"/>
          <a:cs typeface="+mn-cs"/>
        </a:defRPr>
      </a:lvl2pPr>
      <a:lvl3pPr marL="1186975" algn="l" defTabSz="1186975" rtl="0" eaLnBrk="1" latinLnBrk="0" hangingPunct="1">
        <a:defRPr sz="2334" kern="1200">
          <a:solidFill>
            <a:schemeClr val="tx1"/>
          </a:solidFill>
          <a:latin typeface="+mn-lt"/>
          <a:ea typeface="+mn-ea"/>
          <a:cs typeface="+mn-cs"/>
        </a:defRPr>
      </a:lvl3pPr>
      <a:lvl4pPr marL="1780463" algn="l" defTabSz="1186975" rtl="0" eaLnBrk="1" latinLnBrk="0" hangingPunct="1">
        <a:defRPr sz="2334" kern="1200">
          <a:solidFill>
            <a:schemeClr val="tx1"/>
          </a:solidFill>
          <a:latin typeface="+mn-lt"/>
          <a:ea typeface="+mn-ea"/>
          <a:cs typeface="+mn-cs"/>
        </a:defRPr>
      </a:lvl4pPr>
      <a:lvl5pPr marL="2373950" algn="l" defTabSz="1186975" rtl="0" eaLnBrk="1" latinLnBrk="0" hangingPunct="1">
        <a:defRPr sz="2334" kern="1200">
          <a:solidFill>
            <a:schemeClr val="tx1"/>
          </a:solidFill>
          <a:latin typeface="+mn-lt"/>
          <a:ea typeface="+mn-ea"/>
          <a:cs typeface="+mn-cs"/>
        </a:defRPr>
      </a:lvl5pPr>
      <a:lvl6pPr marL="2967438" algn="l" defTabSz="1186975" rtl="0" eaLnBrk="1" latinLnBrk="0" hangingPunct="1">
        <a:defRPr sz="2334" kern="1200">
          <a:solidFill>
            <a:schemeClr val="tx1"/>
          </a:solidFill>
          <a:latin typeface="+mn-lt"/>
          <a:ea typeface="+mn-ea"/>
          <a:cs typeface="+mn-cs"/>
        </a:defRPr>
      </a:lvl6pPr>
      <a:lvl7pPr marL="3560290" algn="l" defTabSz="1186975" rtl="0" eaLnBrk="1" latinLnBrk="0" hangingPunct="1">
        <a:defRPr sz="2334" kern="1200">
          <a:solidFill>
            <a:schemeClr val="tx1"/>
          </a:solidFill>
          <a:latin typeface="+mn-lt"/>
          <a:ea typeface="+mn-ea"/>
          <a:cs typeface="+mn-cs"/>
        </a:defRPr>
      </a:lvl7pPr>
      <a:lvl8pPr marL="4153778" algn="l" defTabSz="1186975" rtl="0" eaLnBrk="1" latinLnBrk="0" hangingPunct="1">
        <a:defRPr sz="2334" kern="1200">
          <a:solidFill>
            <a:schemeClr val="tx1"/>
          </a:solidFill>
          <a:latin typeface="+mn-lt"/>
          <a:ea typeface="+mn-ea"/>
          <a:cs typeface="+mn-cs"/>
        </a:defRPr>
      </a:lvl8pPr>
      <a:lvl9pPr marL="4747265" algn="l" defTabSz="1186975" rtl="0" eaLnBrk="1" latinLnBrk="0" hangingPunct="1">
        <a:defRPr sz="2334"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 186C</a:t>
                </a:r>
              </a:p>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200/16/46</a:t>
                </a:r>
              </a:p>
            </p:txBody>
          </p:sp>
          <p:sp>
            <p:nvSpPr>
              <p:cNvPr id="45"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 185C</a:t>
                </a:r>
              </a:p>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199/0/11</a:t>
                </a:r>
              </a:p>
            </p:txBody>
          </p:sp>
          <p:sp>
            <p:nvSpPr>
              <p:cNvPr id="46" name="文本框 31"/>
              <p:cNvSpPr txBox="1"/>
              <p:nvPr userDrawn="1"/>
            </p:nvSpPr>
            <p:spPr>
              <a:xfrm>
                <a:off x="12326898" y="2207613"/>
                <a:ext cx="384721" cy="180071"/>
              </a:xfrm>
              <a:prstGeom prst="rect">
                <a:avLst/>
              </a:prstGeom>
              <a:noFill/>
            </p:spPr>
            <p:txBody>
              <a:bodyPr wrap="none" lIns="0" tIns="0" rIns="0" bIns="0" rtlCol="0">
                <a:spAutoFit/>
              </a:bodyPr>
              <a:lstStyle/>
              <a:p>
                <a:pPr algn="ctr" defTabSz="913399"/>
                <a:r>
                  <a:rPr kumimoji="1" lang="zh-CN" altLang="en-US" sz="1000" dirty="0">
                    <a:solidFill>
                      <a:srgbClr val="1D1D1A"/>
                    </a:solidFill>
                    <a:latin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234/90/79</a:t>
                </a:r>
              </a:p>
            </p:txBody>
          </p:sp>
          <p:sp>
            <p:nvSpPr>
              <p:cNvPr id="29"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120/0/15</a:t>
                </a:r>
              </a:p>
            </p:txBody>
          </p:sp>
          <p:sp>
            <p:nvSpPr>
              <p:cNvPr id="30" name="文本框 15"/>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3399"/>
                <a:r>
                  <a:rPr kumimoji="1" lang="zh-CN" altLang="en-US" sz="1000" dirty="0">
                    <a:solidFill>
                      <a:srgbClr val="1D1D1A"/>
                    </a:solidFill>
                    <a:latin typeface="Microsoft YaHei" panose="020B0503020204020204" pitchFamily="34" charset="-122"/>
                  </a:rPr>
                  <a:t>辅助色</a:t>
                </a:r>
              </a:p>
            </p:txBody>
          </p:sp>
          <p:sp>
            <p:nvSpPr>
              <p:cNvPr id="31"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248/181/60</a:t>
                </a:r>
              </a:p>
            </p:txBody>
          </p:sp>
          <p:sp>
            <p:nvSpPr>
              <p:cNvPr id="32"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235/92/1</a:t>
                </a:r>
              </a:p>
            </p:txBody>
          </p:sp>
          <p:sp>
            <p:nvSpPr>
              <p:cNvPr id="33"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137/137/137</a:t>
                </a:r>
              </a:p>
            </p:txBody>
          </p:sp>
          <p:sp>
            <p:nvSpPr>
              <p:cNvPr id="34"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35/24/21</a:t>
                </a:r>
              </a:p>
            </p:txBody>
          </p:sp>
          <p:sp>
            <p:nvSpPr>
              <p:cNvPr id="35"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221/221/221</a:t>
                </a:r>
              </a:p>
            </p:txBody>
          </p:sp>
          <p:sp>
            <p:nvSpPr>
              <p:cNvPr id="36"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233/140/128</a:t>
                </a:r>
              </a:p>
            </p:txBody>
          </p:sp>
          <p:sp>
            <p:nvSpPr>
              <p:cNvPr id="37"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159/0/1</a:t>
                </a:r>
              </a:p>
            </p:txBody>
          </p:sp>
          <p:sp>
            <p:nvSpPr>
              <p:cNvPr id="38"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245/220/87</a:t>
                </a:r>
              </a:p>
            </p:txBody>
          </p:sp>
          <p:sp>
            <p:nvSpPr>
              <p:cNvPr id="39"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240/133/0</a:t>
                </a:r>
              </a:p>
            </p:txBody>
          </p:sp>
          <p:sp>
            <p:nvSpPr>
              <p:cNvPr id="40"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181/181/181</a:t>
                </a:r>
              </a:p>
            </p:txBody>
          </p:sp>
          <p:sp>
            <p:nvSpPr>
              <p:cNvPr id="42"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89/87/87</a:t>
                </a:r>
              </a:p>
            </p:txBody>
          </p:sp>
          <p:sp>
            <p:nvSpPr>
              <p:cNvPr id="43"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255/255/255</a:t>
                </a:r>
              </a:p>
            </p:txBody>
          </p:sp>
        </p:grpSp>
      </p:grpSp>
      <p:sp>
        <p:nvSpPr>
          <p:cNvPr id="49" name="TextBox 3"/>
          <p:cNvSpPr txBox="1"/>
          <p:nvPr userDrawn="1"/>
        </p:nvSpPr>
        <p:spPr>
          <a:xfrm>
            <a:off x="734131" y="6402806"/>
            <a:ext cx="499729" cy="150296"/>
          </a:xfrm>
          <a:prstGeom prst="rect">
            <a:avLst/>
          </a:prstGeom>
          <a:noFill/>
        </p:spPr>
        <p:txBody>
          <a:bodyPr wrap="square" lIns="0" tIns="0" rIns="0" bIns="0" rtlCol="0">
            <a:spAutoFit/>
          </a:bodyPr>
          <a:lstStyle/>
          <a:p>
            <a:pPr defTabSz="889914">
              <a:defRPr/>
            </a:pPr>
            <a:fld id="{C3837181-38C6-AD4F-B8BA-B444770388BB}" type="slidenum">
              <a:rPr lang="en-US" sz="975" smtClean="0">
                <a:solidFill>
                  <a:srgbClr val="1D1D1B"/>
                </a:solidFill>
                <a:latin typeface="Arial" panose="020B0604020202020204" pitchFamily="34" charset="0"/>
                <a:cs typeface="Arial" panose="020B0604020202020204" pitchFamily="34" charset="0"/>
              </a:rPr>
              <a:pPr defTabSz="889914">
                <a:defRPr/>
              </a:pPr>
              <a:t>‹#›</a:t>
            </a:fld>
            <a:endParaRPr lang="en-US" sz="975" dirty="0">
              <a:solidFill>
                <a:srgbClr val="1D1D1B"/>
              </a:solidFill>
              <a:latin typeface="Arial" panose="020B0604020202020204" pitchFamily="34" charset="0"/>
              <a:cs typeface="Arial" panose="020B0604020202020204" pitchFamily="34" charset="0"/>
            </a:endParaRPr>
          </a:p>
        </p:txBody>
      </p:sp>
      <p:pic>
        <p:nvPicPr>
          <p:cNvPr id="47" name="图片 46">
            <a:extLst>
              <a:ext uri="{FF2B5EF4-FFF2-40B4-BE49-F238E27FC236}">
                <a16:creationId xmlns:a16="http://schemas.microsoft.com/office/drawing/2014/main" id="{E70ACD8D-CD63-42FA-B7AB-45AB939DB38E}"/>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1064139959"/>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Lst>
  <p:hf hdr="0" ftr="0" dt="0"/>
  <p:txStyles>
    <p:titleStyle>
      <a:lvl1pPr algn="l" defTabSz="1186340" rtl="0" eaLnBrk="1" latinLnBrk="0" hangingPunct="1">
        <a:lnSpc>
          <a:spcPct val="90000"/>
        </a:lnSpc>
        <a:spcBef>
          <a:spcPct val="0"/>
        </a:spcBef>
        <a:buNone/>
        <a:defRPr sz="5708" kern="1200">
          <a:solidFill>
            <a:schemeClr val="tx1"/>
          </a:solidFill>
          <a:latin typeface="+mj-lt"/>
          <a:ea typeface="+mj-ea"/>
          <a:cs typeface="+mj-cs"/>
        </a:defRPr>
      </a:lvl1pPr>
    </p:titleStyle>
    <p:bodyStyle>
      <a:lvl1pPr marL="296426" indent="-296426" algn="l" defTabSz="1186340" rtl="0" eaLnBrk="1" latinLnBrk="0" hangingPunct="1">
        <a:lnSpc>
          <a:spcPct val="90000"/>
        </a:lnSpc>
        <a:spcBef>
          <a:spcPts val="1294"/>
        </a:spcBef>
        <a:buFont typeface="Arial" panose="020B0604020202020204" pitchFamily="34" charset="0"/>
        <a:buChar char="•"/>
        <a:defRPr sz="3634" kern="1200">
          <a:solidFill>
            <a:schemeClr val="tx1"/>
          </a:solidFill>
          <a:latin typeface="+mn-lt"/>
          <a:ea typeface="+mn-ea"/>
          <a:cs typeface="+mn-cs"/>
        </a:defRPr>
      </a:lvl1pPr>
      <a:lvl2pPr marL="889914" indent="-296426" algn="l" defTabSz="1186340" rtl="0" eaLnBrk="1" latinLnBrk="0" hangingPunct="1">
        <a:lnSpc>
          <a:spcPct val="90000"/>
        </a:lnSpc>
        <a:spcBef>
          <a:spcPts val="650"/>
        </a:spcBef>
        <a:buFont typeface="Arial" panose="020B0604020202020204" pitchFamily="34" charset="0"/>
        <a:buChar char="•"/>
        <a:defRPr sz="3114" kern="1200">
          <a:solidFill>
            <a:schemeClr val="tx1"/>
          </a:solidFill>
          <a:latin typeface="+mn-lt"/>
          <a:ea typeface="+mn-ea"/>
          <a:cs typeface="+mn-cs"/>
        </a:defRPr>
      </a:lvl2pPr>
      <a:lvl3pPr marL="1482767" indent="-296426" algn="l" defTabSz="1186340" rtl="0" eaLnBrk="1" latinLnBrk="0" hangingPunct="1">
        <a:lnSpc>
          <a:spcPct val="90000"/>
        </a:lnSpc>
        <a:spcBef>
          <a:spcPts val="650"/>
        </a:spcBef>
        <a:buFont typeface="Arial" panose="020B0604020202020204" pitchFamily="34" charset="0"/>
        <a:buChar char="•"/>
        <a:defRPr sz="2594" kern="1200">
          <a:solidFill>
            <a:schemeClr val="tx1"/>
          </a:solidFill>
          <a:latin typeface="+mn-lt"/>
          <a:ea typeface="+mn-ea"/>
          <a:cs typeface="+mn-cs"/>
        </a:defRPr>
      </a:lvl3pPr>
      <a:lvl4pPr marL="2076254"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4pPr>
      <a:lvl5pPr marL="2669107"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5pPr>
      <a:lvl6pPr marL="3262594"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6pPr>
      <a:lvl7pPr marL="3855447"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7pPr>
      <a:lvl8pPr marL="4448935"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8pPr>
      <a:lvl9pPr marL="5041787"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9pPr>
    </p:bodyStyle>
    <p:otherStyle>
      <a:defPPr>
        <a:defRPr lang="en-US"/>
      </a:defPPr>
      <a:lvl1pPr marL="0" algn="l" defTabSz="1186340" rtl="0" eaLnBrk="1" latinLnBrk="0" hangingPunct="1">
        <a:defRPr sz="2334" kern="1200">
          <a:solidFill>
            <a:schemeClr val="tx1"/>
          </a:solidFill>
          <a:latin typeface="+mn-lt"/>
          <a:ea typeface="+mn-ea"/>
          <a:cs typeface="+mn-cs"/>
        </a:defRPr>
      </a:lvl1pPr>
      <a:lvl2pPr marL="593488" algn="l" defTabSz="1186340" rtl="0" eaLnBrk="1" latinLnBrk="0" hangingPunct="1">
        <a:defRPr sz="2334" kern="1200">
          <a:solidFill>
            <a:schemeClr val="tx1"/>
          </a:solidFill>
          <a:latin typeface="+mn-lt"/>
          <a:ea typeface="+mn-ea"/>
          <a:cs typeface="+mn-cs"/>
        </a:defRPr>
      </a:lvl2pPr>
      <a:lvl3pPr marL="1186340" algn="l" defTabSz="1186340" rtl="0" eaLnBrk="1" latinLnBrk="0" hangingPunct="1">
        <a:defRPr sz="2334" kern="1200">
          <a:solidFill>
            <a:schemeClr val="tx1"/>
          </a:solidFill>
          <a:latin typeface="+mn-lt"/>
          <a:ea typeface="+mn-ea"/>
          <a:cs typeface="+mn-cs"/>
        </a:defRPr>
      </a:lvl3pPr>
      <a:lvl4pPr marL="1779828" algn="l" defTabSz="1186340" rtl="0" eaLnBrk="1" latinLnBrk="0" hangingPunct="1">
        <a:defRPr sz="2334" kern="1200">
          <a:solidFill>
            <a:schemeClr val="tx1"/>
          </a:solidFill>
          <a:latin typeface="+mn-lt"/>
          <a:ea typeface="+mn-ea"/>
          <a:cs typeface="+mn-cs"/>
        </a:defRPr>
      </a:lvl4pPr>
      <a:lvl5pPr marL="2372681" algn="l" defTabSz="1186340" rtl="0" eaLnBrk="1" latinLnBrk="0" hangingPunct="1">
        <a:defRPr sz="2334" kern="1200">
          <a:solidFill>
            <a:schemeClr val="tx1"/>
          </a:solidFill>
          <a:latin typeface="+mn-lt"/>
          <a:ea typeface="+mn-ea"/>
          <a:cs typeface="+mn-cs"/>
        </a:defRPr>
      </a:lvl5pPr>
      <a:lvl6pPr marL="2966168" algn="l" defTabSz="1186340" rtl="0" eaLnBrk="1" latinLnBrk="0" hangingPunct="1">
        <a:defRPr sz="2334" kern="1200">
          <a:solidFill>
            <a:schemeClr val="tx1"/>
          </a:solidFill>
          <a:latin typeface="+mn-lt"/>
          <a:ea typeface="+mn-ea"/>
          <a:cs typeface="+mn-cs"/>
        </a:defRPr>
      </a:lvl6pPr>
      <a:lvl7pPr marL="3559021" algn="l" defTabSz="1186340" rtl="0" eaLnBrk="1" latinLnBrk="0" hangingPunct="1">
        <a:defRPr sz="2334" kern="1200">
          <a:solidFill>
            <a:schemeClr val="tx1"/>
          </a:solidFill>
          <a:latin typeface="+mn-lt"/>
          <a:ea typeface="+mn-ea"/>
          <a:cs typeface="+mn-cs"/>
        </a:defRPr>
      </a:lvl7pPr>
      <a:lvl8pPr marL="4152508" algn="l" defTabSz="1186340" rtl="0" eaLnBrk="1" latinLnBrk="0" hangingPunct="1">
        <a:defRPr sz="2334" kern="1200">
          <a:solidFill>
            <a:schemeClr val="tx1"/>
          </a:solidFill>
          <a:latin typeface="+mn-lt"/>
          <a:ea typeface="+mn-ea"/>
          <a:cs typeface="+mn-cs"/>
        </a:defRPr>
      </a:lvl8pPr>
      <a:lvl9pPr marL="4745361" algn="l" defTabSz="1186340" rtl="0" eaLnBrk="1" latinLnBrk="0" hangingPunct="1">
        <a:defRPr sz="2334"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CABA62-0388-44BC-945E-318C5A40F9DE}" type="datetimeFigureOut">
              <a:rPr lang="zh-CN" altLang="en-US" smtClean="0"/>
              <a:t>2023/11/17</a:t>
            </a:fld>
            <a:endParaRPr lang="zh-CN" altLang="en-US"/>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26AF9-FC5B-4D64-9A8E-A4BA985A07B5}" type="slidenum">
              <a:rPr lang="zh-CN" altLang="en-US" smtClean="0"/>
              <a:t>‹#›</a:t>
            </a:fld>
            <a:endParaRPr lang="zh-CN" altLang="en-US"/>
          </a:p>
        </p:txBody>
      </p:sp>
      <p:pic>
        <p:nvPicPr>
          <p:cNvPr id="7" name="图片 6">
            <a:extLst>
              <a:ext uri="{FF2B5EF4-FFF2-40B4-BE49-F238E27FC236}">
                <a16:creationId xmlns:a16="http://schemas.microsoft.com/office/drawing/2014/main" id="{6347021E-202B-460A-AB67-F79A7F854B3C}"/>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883268256"/>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Lst>
  <p:txStyles>
    <p:titleStyle>
      <a:lvl1pPr algn="l" defTabSz="914034"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509" indent="-228509" algn="l" defTabSz="914034"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6" indent="-228509" algn="l" defTabSz="914034"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3" indent="-228509" algn="l" defTabSz="914034"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0"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77"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 186C</a:t>
                </a:r>
              </a:p>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200/16/46</a:t>
                </a:r>
              </a:p>
            </p:txBody>
          </p:sp>
          <p:sp>
            <p:nvSpPr>
              <p:cNvPr id="45"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 185C</a:t>
                </a:r>
              </a:p>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199/0/11</a:t>
                </a:r>
              </a:p>
            </p:txBody>
          </p:sp>
          <p:sp>
            <p:nvSpPr>
              <p:cNvPr id="46" name="文本框 31"/>
              <p:cNvSpPr txBox="1"/>
              <p:nvPr userDrawn="1"/>
            </p:nvSpPr>
            <p:spPr>
              <a:xfrm>
                <a:off x="12326898" y="2207613"/>
                <a:ext cx="384721" cy="180071"/>
              </a:xfrm>
              <a:prstGeom prst="rect">
                <a:avLst/>
              </a:prstGeom>
              <a:noFill/>
            </p:spPr>
            <p:txBody>
              <a:bodyPr wrap="none" lIns="0" tIns="0" rIns="0" bIns="0" rtlCol="0">
                <a:spAutoFit/>
              </a:bodyPr>
              <a:lstStyle/>
              <a:p>
                <a:pPr algn="ctr" defTabSz="913399"/>
                <a:r>
                  <a:rPr kumimoji="1" lang="zh-CN" altLang="en-US" sz="1000" dirty="0">
                    <a:solidFill>
                      <a:srgbClr val="1D1D1A"/>
                    </a:solidFill>
                    <a:latin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234/90/79</a:t>
                </a:r>
              </a:p>
            </p:txBody>
          </p:sp>
          <p:sp>
            <p:nvSpPr>
              <p:cNvPr id="29"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120/0/15</a:t>
                </a:r>
              </a:p>
            </p:txBody>
          </p:sp>
          <p:sp>
            <p:nvSpPr>
              <p:cNvPr id="30" name="文本框 15"/>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3399"/>
                <a:r>
                  <a:rPr kumimoji="1" lang="zh-CN" altLang="en-US" sz="1000" dirty="0">
                    <a:solidFill>
                      <a:srgbClr val="1D1D1A"/>
                    </a:solidFill>
                    <a:latin typeface="Microsoft YaHei" panose="020B0503020204020204" pitchFamily="34" charset="-122"/>
                  </a:rPr>
                  <a:t>辅助色</a:t>
                </a:r>
              </a:p>
            </p:txBody>
          </p:sp>
          <p:sp>
            <p:nvSpPr>
              <p:cNvPr id="31"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248/181/60</a:t>
                </a:r>
              </a:p>
            </p:txBody>
          </p:sp>
          <p:sp>
            <p:nvSpPr>
              <p:cNvPr id="32"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235/92/1</a:t>
                </a:r>
              </a:p>
            </p:txBody>
          </p:sp>
          <p:sp>
            <p:nvSpPr>
              <p:cNvPr id="33"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137/137/137</a:t>
                </a:r>
              </a:p>
            </p:txBody>
          </p:sp>
          <p:sp>
            <p:nvSpPr>
              <p:cNvPr id="34"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35/24/21</a:t>
                </a:r>
              </a:p>
            </p:txBody>
          </p:sp>
          <p:sp>
            <p:nvSpPr>
              <p:cNvPr id="35"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221/221/221</a:t>
                </a:r>
              </a:p>
            </p:txBody>
          </p:sp>
          <p:sp>
            <p:nvSpPr>
              <p:cNvPr id="36"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233/140/128</a:t>
                </a:r>
              </a:p>
            </p:txBody>
          </p:sp>
          <p:sp>
            <p:nvSpPr>
              <p:cNvPr id="37"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159/0/1</a:t>
                </a:r>
              </a:p>
            </p:txBody>
          </p:sp>
          <p:sp>
            <p:nvSpPr>
              <p:cNvPr id="38"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245/220/87</a:t>
                </a:r>
              </a:p>
            </p:txBody>
          </p:sp>
          <p:sp>
            <p:nvSpPr>
              <p:cNvPr id="39"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240/133/0</a:t>
                </a:r>
              </a:p>
            </p:txBody>
          </p:sp>
          <p:sp>
            <p:nvSpPr>
              <p:cNvPr id="40"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181/181/181</a:t>
                </a:r>
              </a:p>
            </p:txBody>
          </p:sp>
          <p:sp>
            <p:nvSpPr>
              <p:cNvPr id="42"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89/87/87</a:t>
                </a:r>
              </a:p>
            </p:txBody>
          </p:sp>
          <p:sp>
            <p:nvSpPr>
              <p:cNvPr id="43"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255/255/255</a:t>
                </a:r>
              </a:p>
            </p:txBody>
          </p:sp>
        </p:grpSp>
      </p:grpSp>
      <p:sp>
        <p:nvSpPr>
          <p:cNvPr id="49" name="TextBox 3"/>
          <p:cNvSpPr txBox="1"/>
          <p:nvPr userDrawn="1"/>
        </p:nvSpPr>
        <p:spPr>
          <a:xfrm>
            <a:off x="734131" y="6402806"/>
            <a:ext cx="499729" cy="150296"/>
          </a:xfrm>
          <a:prstGeom prst="rect">
            <a:avLst/>
          </a:prstGeom>
          <a:noFill/>
        </p:spPr>
        <p:txBody>
          <a:bodyPr wrap="square" lIns="0" tIns="0" rIns="0" bIns="0" rtlCol="0">
            <a:spAutoFit/>
          </a:bodyPr>
          <a:lstStyle/>
          <a:p>
            <a:pPr defTabSz="889914">
              <a:defRPr/>
            </a:pPr>
            <a:fld id="{C3837181-38C6-AD4F-B8BA-B444770388BB}" type="slidenum">
              <a:rPr lang="en-US" sz="975" smtClean="0">
                <a:solidFill>
                  <a:srgbClr val="1D1D1B"/>
                </a:solidFill>
                <a:latin typeface="Arial" panose="020B0604020202020204" pitchFamily="34" charset="0"/>
                <a:cs typeface="Arial" panose="020B0604020202020204" pitchFamily="34" charset="0"/>
              </a:rPr>
              <a:pPr defTabSz="889914">
                <a:defRPr/>
              </a:pPr>
              <a:t>‹#›</a:t>
            </a:fld>
            <a:endParaRPr lang="en-US" sz="975" dirty="0">
              <a:solidFill>
                <a:srgbClr val="1D1D1B"/>
              </a:solidFill>
              <a:latin typeface="Arial" panose="020B0604020202020204" pitchFamily="34" charset="0"/>
              <a:cs typeface="Arial" panose="020B0604020202020204" pitchFamily="34" charset="0"/>
            </a:endParaRPr>
          </a:p>
        </p:txBody>
      </p:sp>
      <p:pic>
        <p:nvPicPr>
          <p:cNvPr id="47" name="图片 46">
            <a:extLst>
              <a:ext uri="{FF2B5EF4-FFF2-40B4-BE49-F238E27FC236}">
                <a16:creationId xmlns:a16="http://schemas.microsoft.com/office/drawing/2014/main" id="{C43C1050-9032-417F-8886-5E1C4C5DB558}"/>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1143357302"/>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Lst>
  <p:hf sldNum="0" hdr="0" ftr="0" dt="0"/>
  <p:txStyles>
    <p:titleStyle>
      <a:lvl1pPr algn="l" defTabSz="1186340" rtl="0" eaLnBrk="1" latinLnBrk="0" hangingPunct="1">
        <a:lnSpc>
          <a:spcPct val="90000"/>
        </a:lnSpc>
        <a:spcBef>
          <a:spcPct val="0"/>
        </a:spcBef>
        <a:buNone/>
        <a:defRPr sz="5708" kern="1200">
          <a:solidFill>
            <a:schemeClr val="tx1"/>
          </a:solidFill>
          <a:latin typeface="+mj-lt"/>
          <a:ea typeface="+mj-ea"/>
          <a:cs typeface="+mj-cs"/>
        </a:defRPr>
      </a:lvl1pPr>
    </p:titleStyle>
    <p:bodyStyle>
      <a:lvl1pPr marL="296426" indent="-296426" algn="l" defTabSz="1186340" rtl="0" eaLnBrk="1" latinLnBrk="0" hangingPunct="1">
        <a:lnSpc>
          <a:spcPct val="90000"/>
        </a:lnSpc>
        <a:spcBef>
          <a:spcPts val="1294"/>
        </a:spcBef>
        <a:buFont typeface="Arial" panose="020B0604020202020204" pitchFamily="34" charset="0"/>
        <a:buChar char="•"/>
        <a:defRPr sz="3634" kern="1200">
          <a:solidFill>
            <a:schemeClr val="tx1"/>
          </a:solidFill>
          <a:latin typeface="+mn-lt"/>
          <a:ea typeface="+mn-ea"/>
          <a:cs typeface="+mn-cs"/>
        </a:defRPr>
      </a:lvl1pPr>
      <a:lvl2pPr marL="889914" indent="-296426" algn="l" defTabSz="1186340" rtl="0" eaLnBrk="1" latinLnBrk="0" hangingPunct="1">
        <a:lnSpc>
          <a:spcPct val="90000"/>
        </a:lnSpc>
        <a:spcBef>
          <a:spcPts val="650"/>
        </a:spcBef>
        <a:buFont typeface="Arial" panose="020B0604020202020204" pitchFamily="34" charset="0"/>
        <a:buChar char="•"/>
        <a:defRPr sz="3114" kern="1200">
          <a:solidFill>
            <a:schemeClr val="tx1"/>
          </a:solidFill>
          <a:latin typeface="+mn-lt"/>
          <a:ea typeface="+mn-ea"/>
          <a:cs typeface="+mn-cs"/>
        </a:defRPr>
      </a:lvl2pPr>
      <a:lvl3pPr marL="1482767" indent="-296426" algn="l" defTabSz="1186340" rtl="0" eaLnBrk="1" latinLnBrk="0" hangingPunct="1">
        <a:lnSpc>
          <a:spcPct val="90000"/>
        </a:lnSpc>
        <a:spcBef>
          <a:spcPts val="650"/>
        </a:spcBef>
        <a:buFont typeface="Arial" panose="020B0604020202020204" pitchFamily="34" charset="0"/>
        <a:buChar char="•"/>
        <a:defRPr sz="2594" kern="1200">
          <a:solidFill>
            <a:schemeClr val="tx1"/>
          </a:solidFill>
          <a:latin typeface="+mn-lt"/>
          <a:ea typeface="+mn-ea"/>
          <a:cs typeface="+mn-cs"/>
        </a:defRPr>
      </a:lvl3pPr>
      <a:lvl4pPr marL="2076254"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4pPr>
      <a:lvl5pPr marL="2669107"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5pPr>
      <a:lvl6pPr marL="3262594"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6pPr>
      <a:lvl7pPr marL="3855447"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7pPr>
      <a:lvl8pPr marL="4448935"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8pPr>
      <a:lvl9pPr marL="5041787"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9pPr>
    </p:bodyStyle>
    <p:otherStyle>
      <a:defPPr>
        <a:defRPr lang="en-US"/>
      </a:defPPr>
      <a:lvl1pPr marL="0" algn="l" defTabSz="1186340" rtl="0" eaLnBrk="1" latinLnBrk="0" hangingPunct="1">
        <a:defRPr sz="2334" kern="1200">
          <a:solidFill>
            <a:schemeClr val="tx1"/>
          </a:solidFill>
          <a:latin typeface="+mn-lt"/>
          <a:ea typeface="+mn-ea"/>
          <a:cs typeface="+mn-cs"/>
        </a:defRPr>
      </a:lvl1pPr>
      <a:lvl2pPr marL="593488" algn="l" defTabSz="1186340" rtl="0" eaLnBrk="1" latinLnBrk="0" hangingPunct="1">
        <a:defRPr sz="2334" kern="1200">
          <a:solidFill>
            <a:schemeClr val="tx1"/>
          </a:solidFill>
          <a:latin typeface="+mn-lt"/>
          <a:ea typeface="+mn-ea"/>
          <a:cs typeface="+mn-cs"/>
        </a:defRPr>
      </a:lvl2pPr>
      <a:lvl3pPr marL="1186340" algn="l" defTabSz="1186340" rtl="0" eaLnBrk="1" latinLnBrk="0" hangingPunct="1">
        <a:defRPr sz="2334" kern="1200">
          <a:solidFill>
            <a:schemeClr val="tx1"/>
          </a:solidFill>
          <a:latin typeface="+mn-lt"/>
          <a:ea typeface="+mn-ea"/>
          <a:cs typeface="+mn-cs"/>
        </a:defRPr>
      </a:lvl3pPr>
      <a:lvl4pPr marL="1779828" algn="l" defTabSz="1186340" rtl="0" eaLnBrk="1" latinLnBrk="0" hangingPunct="1">
        <a:defRPr sz="2334" kern="1200">
          <a:solidFill>
            <a:schemeClr val="tx1"/>
          </a:solidFill>
          <a:latin typeface="+mn-lt"/>
          <a:ea typeface="+mn-ea"/>
          <a:cs typeface="+mn-cs"/>
        </a:defRPr>
      </a:lvl4pPr>
      <a:lvl5pPr marL="2372681" algn="l" defTabSz="1186340" rtl="0" eaLnBrk="1" latinLnBrk="0" hangingPunct="1">
        <a:defRPr sz="2334" kern="1200">
          <a:solidFill>
            <a:schemeClr val="tx1"/>
          </a:solidFill>
          <a:latin typeface="+mn-lt"/>
          <a:ea typeface="+mn-ea"/>
          <a:cs typeface="+mn-cs"/>
        </a:defRPr>
      </a:lvl5pPr>
      <a:lvl6pPr marL="2966168" algn="l" defTabSz="1186340" rtl="0" eaLnBrk="1" latinLnBrk="0" hangingPunct="1">
        <a:defRPr sz="2334" kern="1200">
          <a:solidFill>
            <a:schemeClr val="tx1"/>
          </a:solidFill>
          <a:latin typeface="+mn-lt"/>
          <a:ea typeface="+mn-ea"/>
          <a:cs typeface="+mn-cs"/>
        </a:defRPr>
      </a:lvl6pPr>
      <a:lvl7pPr marL="3559021" algn="l" defTabSz="1186340" rtl="0" eaLnBrk="1" latinLnBrk="0" hangingPunct="1">
        <a:defRPr sz="2334" kern="1200">
          <a:solidFill>
            <a:schemeClr val="tx1"/>
          </a:solidFill>
          <a:latin typeface="+mn-lt"/>
          <a:ea typeface="+mn-ea"/>
          <a:cs typeface="+mn-cs"/>
        </a:defRPr>
      </a:lvl7pPr>
      <a:lvl8pPr marL="4152508" algn="l" defTabSz="1186340" rtl="0" eaLnBrk="1" latinLnBrk="0" hangingPunct="1">
        <a:defRPr sz="2334" kern="1200">
          <a:solidFill>
            <a:schemeClr val="tx1"/>
          </a:solidFill>
          <a:latin typeface="+mn-lt"/>
          <a:ea typeface="+mn-ea"/>
          <a:cs typeface="+mn-cs"/>
        </a:defRPr>
      </a:lvl8pPr>
      <a:lvl9pPr marL="4745361" algn="l" defTabSz="1186340" rtl="0" eaLnBrk="1" latinLnBrk="0" hangingPunct="1">
        <a:defRPr sz="2334"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 186C</a:t>
                </a:r>
              </a:p>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200/16/46</a:t>
                </a:r>
              </a:p>
            </p:txBody>
          </p:sp>
          <p:sp>
            <p:nvSpPr>
              <p:cNvPr id="45" name="矩形 9"/>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P</a:t>
                </a:r>
                <a:r>
                  <a:rPr kumimoji="1" lang="en-US" altLang="en-US" sz="700" b="1" dirty="0">
                    <a:solidFill>
                      <a:srgbClr val="FFFFFF"/>
                    </a:solidFill>
                    <a:latin typeface="Arial" panose="020B0604020202020204" pitchFamily="34" charset="0"/>
                    <a:ea typeface="Arial" panose="020B0604020202020204" pitchFamily="34" charset="0"/>
                    <a:cs typeface="Arial" panose="020B0604020202020204" pitchFamily="34" charset="0"/>
                  </a:rPr>
                  <a:t>ANTONE</a:t>
                </a:r>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 185C</a:t>
                </a:r>
              </a:p>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199/0/11</a:t>
                </a:r>
              </a:p>
            </p:txBody>
          </p:sp>
          <p:sp>
            <p:nvSpPr>
              <p:cNvPr id="46" name="文本框 31"/>
              <p:cNvSpPr txBox="1"/>
              <p:nvPr userDrawn="1"/>
            </p:nvSpPr>
            <p:spPr>
              <a:xfrm>
                <a:off x="12326898" y="2207613"/>
                <a:ext cx="384721" cy="180071"/>
              </a:xfrm>
              <a:prstGeom prst="rect">
                <a:avLst/>
              </a:prstGeom>
              <a:noFill/>
            </p:spPr>
            <p:txBody>
              <a:bodyPr wrap="none" lIns="0" tIns="0" rIns="0" bIns="0" rtlCol="0">
                <a:spAutoFit/>
              </a:bodyPr>
              <a:lstStyle/>
              <a:p>
                <a:pPr algn="ctr" defTabSz="913399"/>
                <a:r>
                  <a:rPr kumimoji="1" lang="zh-CN" altLang="en-US" sz="1000" dirty="0">
                    <a:solidFill>
                      <a:srgbClr val="1D1D1A"/>
                    </a:solidFill>
                    <a:latin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234/90/79</a:t>
                </a:r>
              </a:p>
            </p:txBody>
          </p:sp>
          <p:sp>
            <p:nvSpPr>
              <p:cNvPr id="29" name="矩形 13"/>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120/0/15</a:t>
                </a:r>
              </a:p>
            </p:txBody>
          </p:sp>
          <p:sp>
            <p:nvSpPr>
              <p:cNvPr id="30" name="文本框 15"/>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3399"/>
                <a:r>
                  <a:rPr kumimoji="1" lang="zh-CN" altLang="en-US" sz="1000" dirty="0">
                    <a:solidFill>
                      <a:srgbClr val="1D1D1A"/>
                    </a:solidFill>
                    <a:latin typeface="Microsoft YaHei" panose="020B0503020204020204" pitchFamily="34" charset="-122"/>
                  </a:rPr>
                  <a:t>辅助色</a:t>
                </a:r>
              </a:p>
            </p:txBody>
          </p:sp>
          <p:sp>
            <p:nvSpPr>
              <p:cNvPr id="31" name="矩形 16"/>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248/181/60</a:t>
                </a:r>
              </a:p>
            </p:txBody>
          </p:sp>
          <p:sp>
            <p:nvSpPr>
              <p:cNvPr id="32" name="矩形 17"/>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235/92/1</a:t>
                </a:r>
              </a:p>
            </p:txBody>
          </p:sp>
          <p:sp>
            <p:nvSpPr>
              <p:cNvPr id="33" name="矩形 18"/>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137/137/137</a:t>
                </a:r>
              </a:p>
            </p:txBody>
          </p:sp>
          <p:sp>
            <p:nvSpPr>
              <p:cNvPr id="34" name="矩形 19"/>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35/24/21</a:t>
                </a:r>
              </a:p>
            </p:txBody>
          </p:sp>
          <p:sp>
            <p:nvSpPr>
              <p:cNvPr id="35" name="矩形 22"/>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221/221/221</a:t>
                </a:r>
              </a:p>
            </p:txBody>
          </p:sp>
          <p:sp>
            <p:nvSpPr>
              <p:cNvPr id="36" name="矩形 12"/>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233/140/128</a:t>
                </a:r>
              </a:p>
            </p:txBody>
          </p:sp>
          <p:sp>
            <p:nvSpPr>
              <p:cNvPr id="37" name="矩形 13"/>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159/0/1</a:t>
                </a:r>
              </a:p>
            </p:txBody>
          </p:sp>
          <p:sp>
            <p:nvSpPr>
              <p:cNvPr id="38" name="矩形 16"/>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245/220/87</a:t>
                </a:r>
              </a:p>
            </p:txBody>
          </p:sp>
          <p:sp>
            <p:nvSpPr>
              <p:cNvPr id="39" name="矩形 17"/>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240/133/0</a:t>
                </a:r>
              </a:p>
            </p:txBody>
          </p:sp>
          <p:sp>
            <p:nvSpPr>
              <p:cNvPr id="40" name="矩形 18"/>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181/181/181</a:t>
                </a:r>
              </a:p>
            </p:txBody>
          </p:sp>
          <p:sp>
            <p:nvSpPr>
              <p:cNvPr id="42" name="矩形 19"/>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FFFFFF"/>
                    </a:solidFill>
                    <a:latin typeface="Arial" panose="020B0604020202020204" pitchFamily="34" charset="0"/>
                    <a:ea typeface="Arial" panose="020B0604020202020204" pitchFamily="34" charset="0"/>
                    <a:cs typeface="Arial" panose="020B0604020202020204" pitchFamily="34" charset="0"/>
                  </a:rPr>
                  <a:t>RGB 89/87/87</a:t>
                </a:r>
              </a:p>
            </p:txBody>
          </p:sp>
          <p:sp>
            <p:nvSpPr>
              <p:cNvPr id="43" name="矩形 22"/>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99"/>
                <a:r>
                  <a:rPr kumimoji="1" lang="en-US" altLang="zh-CN" sz="700" b="1" dirty="0">
                    <a:solidFill>
                      <a:srgbClr val="666666"/>
                    </a:solidFill>
                    <a:latin typeface="Arial" panose="020B0604020202020204" pitchFamily="34" charset="0"/>
                    <a:ea typeface="Arial" panose="020B0604020202020204" pitchFamily="34" charset="0"/>
                    <a:cs typeface="Arial" panose="020B0604020202020204" pitchFamily="34" charset="0"/>
                  </a:rPr>
                  <a:t>RGB 255/255/255</a:t>
                </a:r>
              </a:p>
            </p:txBody>
          </p:sp>
        </p:grpSp>
      </p:grpSp>
      <p:sp>
        <p:nvSpPr>
          <p:cNvPr id="49" name="TextBox 3"/>
          <p:cNvSpPr txBox="1"/>
          <p:nvPr userDrawn="1"/>
        </p:nvSpPr>
        <p:spPr>
          <a:xfrm>
            <a:off x="734131" y="6402806"/>
            <a:ext cx="499729" cy="150296"/>
          </a:xfrm>
          <a:prstGeom prst="rect">
            <a:avLst/>
          </a:prstGeom>
          <a:noFill/>
        </p:spPr>
        <p:txBody>
          <a:bodyPr wrap="square" lIns="0" tIns="0" rIns="0" bIns="0" rtlCol="0">
            <a:spAutoFit/>
          </a:bodyPr>
          <a:lstStyle/>
          <a:p>
            <a:pPr defTabSz="889914">
              <a:defRPr/>
            </a:pPr>
            <a:fld id="{C3837181-38C6-AD4F-B8BA-B444770388BB}" type="slidenum">
              <a:rPr lang="en-US" sz="975" smtClean="0">
                <a:solidFill>
                  <a:srgbClr val="1D1D1B"/>
                </a:solidFill>
                <a:latin typeface="Arial" panose="020B0604020202020204" pitchFamily="34" charset="0"/>
                <a:cs typeface="Arial" panose="020B0604020202020204" pitchFamily="34" charset="0"/>
              </a:rPr>
              <a:pPr defTabSz="889914">
                <a:defRPr/>
              </a:pPr>
              <a:t>‹#›</a:t>
            </a:fld>
            <a:endParaRPr lang="en-US" sz="975" dirty="0">
              <a:solidFill>
                <a:srgbClr val="1D1D1B"/>
              </a:solidFill>
              <a:latin typeface="Arial" panose="020B0604020202020204" pitchFamily="34" charset="0"/>
              <a:cs typeface="Arial" panose="020B0604020202020204" pitchFamily="34" charset="0"/>
            </a:endParaRPr>
          </a:p>
        </p:txBody>
      </p:sp>
      <p:pic>
        <p:nvPicPr>
          <p:cNvPr id="47" name="图片 46">
            <a:extLst>
              <a:ext uri="{FF2B5EF4-FFF2-40B4-BE49-F238E27FC236}">
                <a16:creationId xmlns:a16="http://schemas.microsoft.com/office/drawing/2014/main" id="{840AADB7-A375-4705-A9ED-1EDCA040EDC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3490497742"/>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Lst>
  <p:hf hdr="0" ftr="0" dt="0"/>
  <p:txStyles>
    <p:titleStyle>
      <a:lvl1pPr algn="l" defTabSz="1186340" rtl="0" eaLnBrk="1" latinLnBrk="0" hangingPunct="1">
        <a:lnSpc>
          <a:spcPct val="90000"/>
        </a:lnSpc>
        <a:spcBef>
          <a:spcPct val="0"/>
        </a:spcBef>
        <a:buNone/>
        <a:defRPr sz="5708" kern="1200">
          <a:solidFill>
            <a:schemeClr val="tx1"/>
          </a:solidFill>
          <a:latin typeface="+mj-lt"/>
          <a:ea typeface="+mj-ea"/>
          <a:cs typeface="+mj-cs"/>
        </a:defRPr>
      </a:lvl1pPr>
    </p:titleStyle>
    <p:bodyStyle>
      <a:lvl1pPr marL="296426" indent="-296426" algn="l" defTabSz="1186340" rtl="0" eaLnBrk="1" latinLnBrk="0" hangingPunct="1">
        <a:lnSpc>
          <a:spcPct val="90000"/>
        </a:lnSpc>
        <a:spcBef>
          <a:spcPts val="1294"/>
        </a:spcBef>
        <a:buFont typeface="Arial" panose="020B0604020202020204" pitchFamily="34" charset="0"/>
        <a:buChar char="•"/>
        <a:defRPr sz="3634" kern="1200">
          <a:solidFill>
            <a:schemeClr val="tx1"/>
          </a:solidFill>
          <a:latin typeface="+mn-lt"/>
          <a:ea typeface="+mn-ea"/>
          <a:cs typeface="+mn-cs"/>
        </a:defRPr>
      </a:lvl1pPr>
      <a:lvl2pPr marL="889914" indent="-296426" algn="l" defTabSz="1186340" rtl="0" eaLnBrk="1" latinLnBrk="0" hangingPunct="1">
        <a:lnSpc>
          <a:spcPct val="90000"/>
        </a:lnSpc>
        <a:spcBef>
          <a:spcPts val="650"/>
        </a:spcBef>
        <a:buFont typeface="Arial" panose="020B0604020202020204" pitchFamily="34" charset="0"/>
        <a:buChar char="•"/>
        <a:defRPr sz="3114" kern="1200">
          <a:solidFill>
            <a:schemeClr val="tx1"/>
          </a:solidFill>
          <a:latin typeface="+mn-lt"/>
          <a:ea typeface="+mn-ea"/>
          <a:cs typeface="+mn-cs"/>
        </a:defRPr>
      </a:lvl2pPr>
      <a:lvl3pPr marL="1482767" indent="-296426" algn="l" defTabSz="1186340" rtl="0" eaLnBrk="1" latinLnBrk="0" hangingPunct="1">
        <a:lnSpc>
          <a:spcPct val="90000"/>
        </a:lnSpc>
        <a:spcBef>
          <a:spcPts val="650"/>
        </a:spcBef>
        <a:buFont typeface="Arial" panose="020B0604020202020204" pitchFamily="34" charset="0"/>
        <a:buChar char="•"/>
        <a:defRPr sz="2594" kern="1200">
          <a:solidFill>
            <a:schemeClr val="tx1"/>
          </a:solidFill>
          <a:latin typeface="+mn-lt"/>
          <a:ea typeface="+mn-ea"/>
          <a:cs typeface="+mn-cs"/>
        </a:defRPr>
      </a:lvl3pPr>
      <a:lvl4pPr marL="2076254"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4pPr>
      <a:lvl5pPr marL="2669107"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5pPr>
      <a:lvl6pPr marL="3262594"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6pPr>
      <a:lvl7pPr marL="3855447"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7pPr>
      <a:lvl8pPr marL="4448935"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8pPr>
      <a:lvl9pPr marL="5041787" indent="-296426" algn="l" defTabSz="1186340" rtl="0" eaLnBrk="1" latinLnBrk="0" hangingPunct="1">
        <a:lnSpc>
          <a:spcPct val="90000"/>
        </a:lnSpc>
        <a:spcBef>
          <a:spcPts val="650"/>
        </a:spcBef>
        <a:buFont typeface="Arial" panose="020B0604020202020204" pitchFamily="34" charset="0"/>
        <a:buChar char="•"/>
        <a:defRPr sz="2334" kern="1200">
          <a:solidFill>
            <a:schemeClr val="tx1"/>
          </a:solidFill>
          <a:latin typeface="+mn-lt"/>
          <a:ea typeface="+mn-ea"/>
          <a:cs typeface="+mn-cs"/>
        </a:defRPr>
      </a:lvl9pPr>
    </p:bodyStyle>
    <p:otherStyle>
      <a:defPPr>
        <a:defRPr lang="en-US"/>
      </a:defPPr>
      <a:lvl1pPr marL="0" algn="l" defTabSz="1186340" rtl="0" eaLnBrk="1" latinLnBrk="0" hangingPunct="1">
        <a:defRPr sz="2334" kern="1200">
          <a:solidFill>
            <a:schemeClr val="tx1"/>
          </a:solidFill>
          <a:latin typeface="+mn-lt"/>
          <a:ea typeface="+mn-ea"/>
          <a:cs typeface="+mn-cs"/>
        </a:defRPr>
      </a:lvl1pPr>
      <a:lvl2pPr marL="593488" algn="l" defTabSz="1186340" rtl="0" eaLnBrk="1" latinLnBrk="0" hangingPunct="1">
        <a:defRPr sz="2334" kern="1200">
          <a:solidFill>
            <a:schemeClr val="tx1"/>
          </a:solidFill>
          <a:latin typeface="+mn-lt"/>
          <a:ea typeface="+mn-ea"/>
          <a:cs typeface="+mn-cs"/>
        </a:defRPr>
      </a:lvl2pPr>
      <a:lvl3pPr marL="1186340" algn="l" defTabSz="1186340" rtl="0" eaLnBrk="1" latinLnBrk="0" hangingPunct="1">
        <a:defRPr sz="2334" kern="1200">
          <a:solidFill>
            <a:schemeClr val="tx1"/>
          </a:solidFill>
          <a:latin typeface="+mn-lt"/>
          <a:ea typeface="+mn-ea"/>
          <a:cs typeface="+mn-cs"/>
        </a:defRPr>
      </a:lvl3pPr>
      <a:lvl4pPr marL="1779828" algn="l" defTabSz="1186340" rtl="0" eaLnBrk="1" latinLnBrk="0" hangingPunct="1">
        <a:defRPr sz="2334" kern="1200">
          <a:solidFill>
            <a:schemeClr val="tx1"/>
          </a:solidFill>
          <a:latin typeface="+mn-lt"/>
          <a:ea typeface="+mn-ea"/>
          <a:cs typeface="+mn-cs"/>
        </a:defRPr>
      </a:lvl4pPr>
      <a:lvl5pPr marL="2372681" algn="l" defTabSz="1186340" rtl="0" eaLnBrk="1" latinLnBrk="0" hangingPunct="1">
        <a:defRPr sz="2334" kern="1200">
          <a:solidFill>
            <a:schemeClr val="tx1"/>
          </a:solidFill>
          <a:latin typeface="+mn-lt"/>
          <a:ea typeface="+mn-ea"/>
          <a:cs typeface="+mn-cs"/>
        </a:defRPr>
      </a:lvl5pPr>
      <a:lvl6pPr marL="2966168" algn="l" defTabSz="1186340" rtl="0" eaLnBrk="1" latinLnBrk="0" hangingPunct="1">
        <a:defRPr sz="2334" kern="1200">
          <a:solidFill>
            <a:schemeClr val="tx1"/>
          </a:solidFill>
          <a:latin typeface="+mn-lt"/>
          <a:ea typeface="+mn-ea"/>
          <a:cs typeface="+mn-cs"/>
        </a:defRPr>
      </a:lvl6pPr>
      <a:lvl7pPr marL="3559021" algn="l" defTabSz="1186340" rtl="0" eaLnBrk="1" latinLnBrk="0" hangingPunct="1">
        <a:defRPr sz="2334" kern="1200">
          <a:solidFill>
            <a:schemeClr val="tx1"/>
          </a:solidFill>
          <a:latin typeface="+mn-lt"/>
          <a:ea typeface="+mn-ea"/>
          <a:cs typeface="+mn-cs"/>
        </a:defRPr>
      </a:lvl7pPr>
      <a:lvl8pPr marL="4152508" algn="l" defTabSz="1186340" rtl="0" eaLnBrk="1" latinLnBrk="0" hangingPunct="1">
        <a:defRPr sz="2334" kern="1200">
          <a:solidFill>
            <a:schemeClr val="tx1"/>
          </a:solidFill>
          <a:latin typeface="+mn-lt"/>
          <a:ea typeface="+mn-ea"/>
          <a:cs typeface="+mn-cs"/>
        </a:defRPr>
      </a:lvl8pPr>
      <a:lvl9pPr marL="4745361" algn="l" defTabSz="1186340" rtl="0" eaLnBrk="1" latinLnBrk="0" hangingPunct="1">
        <a:defRPr sz="233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p:cNvSpPr txBox="1"/>
          <p:nvPr userDrawn="1"/>
        </p:nvSpPr>
        <p:spPr>
          <a:xfrm>
            <a:off x="1095467" y="6356939"/>
            <a:ext cx="1463467" cy="242864"/>
          </a:xfrm>
          <a:prstGeom prst="rect">
            <a:avLst/>
          </a:prstGeom>
          <a:noFill/>
        </p:spPr>
        <p:txBody>
          <a:bodyPr wrap="square" rtlCol="0">
            <a:spAutoFit/>
          </a:bodyPr>
          <a:lstStyle/>
          <a:p>
            <a:r>
              <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a:t>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grpSp>
        <p:nvGrpSpPr>
          <p:cNvPr id="27" name="Group 87"/>
          <p:cNvGrpSpPr>
            <a:grpSpLocks noChangeAspect="1"/>
          </p:cNvGrpSpPr>
          <p:nvPr userDrawn="1"/>
        </p:nvGrpSpPr>
        <p:grpSpPr>
          <a:xfrm>
            <a:off x="12290471" y="2625389"/>
            <a:ext cx="1963323" cy="4233515"/>
            <a:chOff x="5343885" y="-48857"/>
            <a:chExt cx="3263586" cy="7037279"/>
          </a:xfrm>
        </p:grpSpPr>
        <p:sp>
          <p:nvSpPr>
            <p:cNvPr id="2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196/0/84</a:t>
              </a:r>
            </a:p>
          </p:txBody>
        </p:sp>
        <p:sp>
          <p:nvSpPr>
            <p:cNvPr id="29"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p>
          </p:txBody>
        </p:sp>
        <p:sp>
          <p:nvSpPr>
            <p:cNvPr id="3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203/55/120</a:t>
              </a:r>
            </a:p>
          </p:txBody>
        </p:sp>
        <p:sp>
          <p:nvSpPr>
            <p:cNvPr id="3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237/109/0</a:t>
              </a:r>
            </a:p>
          </p:txBody>
        </p:sp>
        <p:sp>
          <p:nvSpPr>
            <p:cNvPr id="3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153/54/54</a:t>
              </a:r>
            </a:p>
          </p:txBody>
        </p:sp>
        <p:sp>
          <p:nvSpPr>
            <p:cNvPr id="3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98/178/48</a:t>
              </a:r>
            </a:p>
          </p:txBody>
        </p:sp>
        <p:sp>
          <p:nvSpPr>
            <p:cNvPr id="3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242/137/68</a:t>
              </a:r>
              <a:endParaRPr kumimoji="1" lang="en-US" altLang="zh-CN" sz="500" b="1" dirty="0">
                <a:solidFill>
                  <a:srgbClr val="FFFFFF"/>
                </a:solidFill>
                <a:latin typeface="Huawei Sans" panose="020C0503030203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185C</a:t>
              </a:r>
            </a:p>
            <a:p>
              <a:pPr algn="ctr">
                <a:lnSpc>
                  <a:spcPts val="620"/>
                </a:lnSpc>
                <a:spcBef>
                  <a:spcPts val="0"/>
                </a:spcBef>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199/0/11  </a:t>
              </a:r>
            </a:p>
          </p:txBody>
        </p:sp>
        <p:sp>
          <p:nvSpPr>
            <p:cNvPr id="36"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p>
          </p:txBody>
        </p:sp>
        <p:sp>
          <p:nvSpPr>
            <p:cNvPr id="3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186C</a:t>
              </a:r>
            </a:p>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200/16/46  </a:t>
              </a:r>
            </a:p>
          </p:txBody>
        </p:sp>
        <p:sp>
          <p:nvSpPr>
            <p:cNvPr id="3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127/0/1</a:t>
              </a:r>
            </a:p>
          </p:txBody>
        </p:sp>
        <p:sp>
          <p:nvSpPr>
            <p:cNvPr id="3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52/200/0</a:t>
              </a:r>
            </a:p>
          </p:txBody>
        </p:sp>
        <p:sp>
          <p:nvSpPr>
            <p:cNvPr id="4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48/181/197</a:t>
              </a:r>
            </a:p>
          </p:txBody>
        </p:sp>
        <p:sp>
          <p:nvSpPr>
            <p:cNvPr id="4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129/193/95</a:t>
              </a:r>
            </a:p>
          </p:txBody>
        </p:sp>
        <p:sp>
          <p:nvSpPr>
            <p:cNvPr id="4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253/211/81</a:t>
              </a:r>
            </a:p>
          </p:txBody>
        </p:sp>
        <p:sp>
          <p:nvSpPr>
            <p:cNvPr id="4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86/196/210</a:t>
              </a:r>
            </a:p>
          </p:txBody>
        </p:sp>
        <p:sp>
          <p:nvSpPr>
            <p:cNvPr id="4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211/57/65</a:t>
              </a:r>
            </a:p>
          </p:txBody>
        </p:sp>
        <p:sp>
          <p:nvSpPr>
            <p:cNvPr id="6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211/56/89</a:t>
              </a:r>
            </a:p>
          </p:txBody>
        </p:sp>
        <p:sp>
          <p:nvSpPr>
            <p:cNvPr id="6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221/128/170</a:t>
              </a:r>
            </a:p>
          </p:txBody>
        </p:sp>
        <p:sp>
          <p:nvSpPr>
            <p:cNvPr id="6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191/128/130</a:t>
              </a:r>
            </a:p>
          </p:txBody>
        </p:sp>
        <p:sp>
          <p:nvSpPr>
            <p:cNvPr id="6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246/183/140</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6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176/216/156</a:t>
              </a:r>
            </a:p>
          </p:txBody>
        </p:sp>
        <p:sp>
          <p:nvSpPr>
            <p:cNvPr id="7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253/227/181</a:t>
              </a:r>
            </a:p>
          </p:txBody>
        </p:sp>
        <p:sp>
          <p:nvSpPr>
            <p:cNvPr id="7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148/218/226</a:t>
              </a:r>
            </a:p>
          </p:txBody>
        </p:sp>
        <p:sp>
          <p:nvSpPr>
            <p:cNvPr id="7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226/129/137</a:t>
              </a:r>
            </a:p>
          </p:txBody>
        </p:sp>
        <p:sp>
          <p:nvSpPr>
            <p:cNvPr id="7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226/129/152</a:t>
              </a:r>
            </a:p>
          </p:txBody>
        </p:sp>
        <p:sp>
          <p:nvSpPr>
            <p:cNvPr id="7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235/179/204</a:t>
              </a:r>
            </a:p>
          </p:txBody>
        </p:sp>
        <p:sp>
          <p:nvSpPr>
            <p:cNvPr id="7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216/179/179</a:t>
              </a:r>
            </a:p>
          </p:txBody>
        </p:sp>
        <p:sp>
          <p:nvSpPr>
            <p:cNvPr id="7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250/211/187</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7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208/232/196</a:t>
              </a:r>
            </a:p>
          </p:txBody>
        </p:sp>
        <p:sp>
          <p:nvSpPr>
            <p:cNvPr id="7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254/238/193</a:t>
              </a:r>
            </a:p>
          </p:txBody>
        </p:sp>
        <p:sp>
          <p:nvSpPr>
            <p:cNvPr id="7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190/23/238</a:t>
              </a:r>
            </a:p>
          </p:txBody>
        </p:sp>
        <p:sp>
          <p:nvSpPr>
            <p:cNvPr id="8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239/178/184</a:t>
              </a:r>
            </a:p>
          </p:txBody>
        </p:sp>
        <p:sp>
          <p:nvSpPr>
            <p:cNvPr id="8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238/179/193</a:t>
              </a:r>
            </a:p>
          </p:txBody>
        </p:sp>
        <p:sp>
          <p:nvSpPr>
            <p:cNvPr id="8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35/24/21</a:t>
              </a:r>
            </a:p>
          </p:txBody>
        </p:sp>
        <p:sp>
          <p:nvSpPr>
            <p:cNvPr id="8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89/87/87</a:t>
              </a:r>
            </a:p>
          </p:txBody>
        </p:sp>
        <p:sp>
          <p:nvSpPr>
            <p:cNvPr id="8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a:t>
              </a:r>
            </a:p>
          </p:txBody>
        </p:sp>
        <p:sp>
          <p:nvSpPr>
            <p:cNvPr id="8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a:t>
              </a:r>
            </a:p>
          </p:txBody>
        </p:sp>
        <p:sp>
          <p:nvSpPr>
            <p:cNvPr id="8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221</a:t>
              </a:r>
            </a:p>
          </p:txBody>
        </p:sp>
        <p:sp>
          <p:nvSpPr>
            <p:cNvPr id="8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a:t>
              </a:r>
            </a:p>
          </p:txBody>
        </p:sp>
      </p:grpSp>
      <p:pic>
        <p:nvPicPr>
          <p:cNvPr id="46" name="图片 45">
            <a:extLst>
              <a:ext uri="{FF2B5EF4-FFF2-40B4-BE49-F238E27FC236}">
                <a16:creationId xmlns:a16="http://schemas.microsoft.com/office/drawing/2014/main" id="{7D9136BE-3B58-4F11-AB9C-66352870E593}"/>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xStyles>
    <p:titleStyle>
      <a:lvl1pPr algn="l" defTabSz="913765"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457905" y="457499"/>
            <a:ext cx="11291061" cy="980113"/>
          </a:xfrm>
          <a:prstGeom prst="rect">
            <a:avLst/>
          </a:prstGeom>
        </p:spPr>
        <p:txBody>
          <a:bodyPr lIns="0" tIns="0" rIns="0" bIns="0" anchor="t">
            <a:normAutofit/>
          </a:bodyPr>
          <a:lstStyle/>
          <a:p>
            <a:pPr marL="0" lvl="0" indent="0" defTabSz="1188085">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455613" y="1484313"/>
            <a:ext cx="11293475" cy="4443760"/>
          </a:xfrm>
          <a:prstGeom prst="rect">
            <a:avLst/>
          </a:prstGeom>
          <a:noFill/>
          <a:ln w="9525">
            <a:noFill/>
            <a:miter lim="800000"/>
          </a:ln>
        </p:spPr>
        <p:txBody>
          <a:bodyPr vert="horz" wrap="square" lIns="80141" tIns="40071" rIns="80141" bIns="40071"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p:cNvSpPr txBox="1"/>
          <p:nvPr userDrawn="1"/>
        </p:nvSpPr>
        <p:spPr>
          <a:xfrm>
            <a:off x="1095467" y="6356939"/>
            <a:ext cx="1463467" cy="242864"/>
          </a:xfrm>
          <a:prstGeom prst="rect">
            <a:avLst/>
          </a:prstGeom>
          <a:noFill/>
        </p:spPr>
        <p:txBody>
          <a:bodyPr wrap="square" rtlCol="0">
            <a:spAutoFit/>
          </a:bodyPr>
          <a:lstStyle/>
          <a:p>
            <a:r>
              <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a:t>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196/0/84</a:t>
              </a: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203/55/120</a:t>
              </a: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237/109/0</a:t>
              </a: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153/54/54</a:t>
              </a: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98/178/48</a:t>
              </a: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242/137/68</a:t>
              </a:r>
              <a:endParaRPr kumimoji="1" lang="en-US" altLang="zh-CN" sz="500" b="1" dirty="0">
                <a:solidFill>
                  <a:srgbClr val="FFFFFF"/>
                </a:solidFill>
                <a:latin typeface="Huawei Sans" panose="020C0503030203020204" pitchFamily="34" charset="0"/>
                <a:ea typeface="Arial" panose="020B0604020202020204" pitchFamily="34" charset="0"/>
                <a:cs typeface="Arial" panose="020B0604020202020204" pitchFamily="34" charset="0"/>
              </a:endParaRP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185C</a:t>
              </a:r>
            </a:p>
            <a:p>
              <a:pPr algn="ctr">
                <a:lnSpc>
                  <a:spcPts val="620"/>
                </a:lnSpc>
                <a:spcBef>
                  <a:spcPts val="0"/>
                </a:spcBef>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199/0/11  </a:t>
              </a: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186C</a:t>
              </a:r>
            </a:p>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200/16/46  </a:t>
              </a: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127/0/1</a:t>
              </a: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52/200/0</a:t>
              </a: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48/181/197</a:t>
              </a: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129/193/95</a:t>
              </a: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253/211/81</a:t>
              </a:r>
            </a:p>
          </p:txBody>
        </p:sp>
        <p:sp>
          <p:nvSpPr>
            <p:cNvPr id="6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86/196/210</a:t>
              </a:r>
            </a:p>
          </p:txBody>
        </p:sp>
        <p:sp>
          <p:nvSpPr>
            <p:cNvPr id="6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211/57/65</a:t>
              </a:r>
            </a:p>
          </p:txBody>
        </p:sp>
        <p:sp>
          <p:nvSpPr>
            <p:cNvPr id="6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211/56/89</a:t>
              </a:r>
            </a:p>
          </p:txBody>
        </p:sp>
        <p:sp>
          <p:nvSpPr>
            <p:cNvPr id="6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221/128/170</a:t>
              </a:r>
            </a:p>
          </p:txBody>
        </p:sp>
        <p:sp>
          <p:nvSpPr>
            <p:cNvPr id="6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191/128/130</a:t>
              </a:r>
            </a:p>
          </p:txBody>
        </p:sp>
        <p:sp>
          <p:nvSpPr>
            <p:cNvPr id="7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246/183/140</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7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176/216/156</a:t>
              </a:r>
            </a:p>
          </p:txBody>
        </p:sp>
        <p:sp>
          <p:nvSpPr>
            <p:cNvPr id="7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253/227/181</a:t>
              </a:r>
            </a:p>
          </p:txBody>
        </p:sp>
        <p:sp>
          <p:nvSpPr>
            <p:cNvPr id="7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148/218/226</a:t>
              </a:r>
            </a:p>
          </p:txBody>
        </p:sp>
        <p:sp>
          <p:nvSpPr>
            <p:cNvPr id="7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226/129/137</a:t>
              </a:r>
            </a:p>
          </p:txBody>
        </p:sp>
        <p:sp>
          <p:nvSpPr>
            <p:cNvPr id="7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226/129/152</a:t>
              </a:r>
            </a:p>
          </p:txBody>
        </p:sp>
        <p:sp>
          <p:nvSpPr>
            <p:cNvPr id="7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235/179/204</a:t>
              </a:r>
            </a:p>
          </p:txBody>
        </p:sp>
        <p:sp>
          <p:nvSpPr>
            <p:cNvPr id="7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216/179/179</a:t>
              </a:r>
            </a:p>
          </p:txBody>
        </p:sp>
        <p:sp>
          <p:nvSpPr>
            <p:cNvPr id="7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250/211/187</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7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208/232/196</a:t>
              </a:r>
            </a:p>
          </p:txBody>
        </p:sp>
        <p:sp>
          <p:nvSpPr>
            <p:cNvPr id="8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254/238/193</a:t>
              </a:r>
            </a:p>
          </p:txBody>
        </p:sp>
        <p:sp>
          <p:nvSpPr>
            <p:cNvPr id="8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190/23/238</a:t>
              </a:r>
            </a:p>
          </p:txBody>
        </p:sp>
        <p:sp>
          <p:nvSpPr>
            <p:cNvPr id="8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239/178/184</a:t>
              </a:r>
            </a:p>
          </p:txBody>
        </p:sp>
        <p:sp>
          <p:nvSpPr>
            <p:cNvPr id="8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238/179/193</a:t>
              </a:r>
            </a:p>
          </p:txBody>
        </p:sp>
        <p:sp>
          <p:nvSpPr>
            <p:cNvPr id="8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35/24/21</a:t>
              </a:r>
            </a:p>
          </p:txBody>
        </p:sp>
        <p:sp>
          <p:nvSpPr>
            <p:cNvPr id="8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89/87/87</a:t>
              </a:r>
            </a:p>
          </p:txBody>
        </p:sp>
        <p:sp>
          <p:nvSpPr>
            <p:cNvPr id="8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a:t>
              </a:r>
            </a:p>
          </p:txBody>
        </p:sp>
        <p:sp>
          <p:nvSpPr>
            <p:cNvPr id="8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a:t>
              </a:r>
            </a:p>
          </p:txBody>
        </p:sp>
        <p:sp>
          <p:nvSpPr>
            <p:cNvPr id="8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221</a:t>
              </a:r>
            </a:p>
          </p:txBody>
        </p:sp>
        <p:sp>
          <p:nvSpPr>
            <p:cNvPr id="8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a:t>
              </a:r>
            </a:p>
          </p:txBody>
        </p:sp>
      </p:grpSp>
      <p:pic>
        <p:nvPicPr>
          <p:cNvPr id="48" name="图片 47">
            <a:extLst>
              <a:ext uri="{FF2B5EF4-FFF2-40B4-BE49-F238E27FC236}">
                <a16:creationId xmlns:a16="http://schemas.microsoft.com/office/drawing/2014/main" id="{89E7FAFE-FCDF-471A-93BB-6A96B05E97B4}"/>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txStyles>
    <p:titleStyle>
      <a:lvl1pPr algn="l" defTabSz="913765"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baseline="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baseline="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baseline="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baseline="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baseline="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p:cNvGrpSpPr>
            <a:grpSpLocks noChangeAspect="1"/>
          </p:cNvGrpSpPr>
          <p:nvPr userDrawn="1"/>
        </p:nvGrpSpPr>
        <p:grpSpPr>
          <a:xfrm>
            <a:off x="12290471" y="2625389"/>
            <a:ext cx="1963323" cy="4233515"/>
            <a:chOff x="5343885" y="-48857"/>
            <a:chExt cx="3263586" cy="7037279"/>
          </a:xfrm>
        </p:grpSpPr>
        <p:sp>
          <p:nvSpPr>
            <p:cNvPr id="30"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196/0/84</a:t>
              </a:r>
            </a:p>
          </p:txBody>
        </p:sp>
        <p:sp>
          <p:nvSpPr>
            <p:cNvPr id="31"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charset="-122"/>
                  <a:ea typeface="Microsoft YaHei" charset="-122"/>
                </a:rPr>
                <a:t>公司辅助色</a:t>
              </a:r>
            </a:p>
          </p:txBody>
        </p:sp>
        <p:sp>
          <p:nvSpPr>
            <p:cNvPr id="32"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203/55/120</a:t>
              </a:r>
            </a:p>
          </p:txBody>
        </p:sp>
        <p:sp>
          <p:nvSpPr>
            <p:cNvPr id="33"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237/109/0</a:t>
              </a:r>
            </a:p>
          </p:txBody>
        </p:sp>
        <p:sp>
          <p:nvSpPr>
            <p:cNvPr id="34"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153/54/54</a:t>
              </a:r>
            </a:p>
          </p:txBody>
        </p:sp>
        <p:sp>
          <p:nvSpPr>
            <p:cNvPr id="35"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98/178/48</a:t>
              </a:r>
            </a:p>
          </p:txBody>
        </p:sp>
        <p:sp>
          <p:nvSpPr>
            <p:cNvPr id="36"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242/137/68</a:t>
              </a:r>
            </a:p>
          </p:txBody>
        </p:sp>
        <p:sp>
          <p:nvSpPr>
            <p:cNvPr id="37"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185C</a:t>
              </a:r>
            </a:p>
            <a:p>
              <a:pPr algn="ctr">
                <a:lnSpc>
                  <a:spcPts val="620"/>
                </a:lnSpc>
                <a:spcBef>
                  <a:spcPts val="0"/>
                </a:spcBef>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199/0/11  </a:t>
              </a:r>
            </a:p>
          </p:txBody>
        </p:sp>
        <p:sp>
          <p:nvSpPr>
            <p:cNvPr id="38"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charset="-122"/>
                  <a:ea typeface="Microsoft YaHei" charset="-122"/>
                </a:rPr>
                <a:t>公司色</a:t>
              </a:r>
            </a:p>
          </p:txBody>
        </p:sp>
        <p:sp>
          <p:nvSpPr>
            <p:cNvPr id="39"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PANTONE 186C</a:t>
              </a:r>
            </a:p>
            <a:p>
              <a:pPr algn="ctr">
                <a:lnSpc>
                  <a:spcPts val="620"/>
                </a:lnSpc>
              </a:pP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chemeClr val="tx2"/>
                  </a:solidFill>
                  <a:latin typeface="Arial" panose="020B0604020202020204" pitchFamily="34" charset="0"/>
                  <a:ea typeface="Arial" panose="020B0604020202020204" pitchFamily="34" charset="0"/>
                  <a:cs typeface="Arial" panose="020B0604020202020204" pitchFamily="34" charset="0"/>
                </a:rPr>
                <a:t>200/16/46  </a:t>
              </a:r>
            </a:p>
          </p:txBody>
        </p:sp>
        <p:sp>
          <p:nvSpPr>
            <p:cNvPr id="40"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127/0/1</a:t>
              </a:r>
            </a:p>
          </p:txBody>
        </p:sp>
        <p:sp>
          <p:nvSpPr>
            <p:cNvPr id="41"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52/200/0</a:t>
              </a:r>
            </a:p>
          </p:txBody>
        </p:sp>
        <p:sp>
          <p:nvSpPr>
            <p:cNvPr id="42"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48/181/197</a:t>
              </a:r>
            </a:p>
          </p:txBody>
        </p:sp>
        <p:sp>
          <p:nvSpPr>
            <p:cNvPr id="43"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129/193/95</a:t>
              </a:r>
            </a:p>
          </p:txBody>
        </p:sp>
        <p:sp>
          <p:nvSpPr>
            <p:cNvPr id="44"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253/211/81</a:t>
              </a:r>
            </a:p>
          </p:txBody>
        </p:sp>
        <p:sp>
          <p:nvSpPr>
            <p:cNvPr id="45"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86/196/210</a:t>
              </a:r>
            </a:p>
          </p:txBody>
        </p:sp>
        <p:sp>
          <p:nvSpPr>
            <p:cNvPr id="46"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211/57/65</a:t>
              </a:r>
            </a:p>
          </p:txBody>
        </p:sp>
        <p:sp>
          <p:nvSpPr>
            <p:cNvPr id="47"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211/56/89</a:t>
              </a:r>
            </a:p>
          </p:txBody>
        </p:sp>
        <p:sp>
          <p:nvSpPr>
            <p:cNvPr id="48"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221/128/170</a:t>
              </a:r>
            </a:p>
          </p:txBody>
        </p:sp>
        <p:sp>
          <p:nvSpPr>
            <p:cNvPr id="49"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191/128/130</a:t>
              </a:r>
            </a:p>
          </p:txBody>
        </p:sp>
        <p:sp>
          <p:nvSpPr>
            <p:cNvPr id="50"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246/183/140</a:t>
              </a:r>
            </a:p>
          </p:txBody>
        </p:sp>
        <p:sp>
          <p:nvSpPr>
            <p:cNvPr id="51"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176/216/156</a:t>
              </a:r>
            </a:p>
          </p:txBody>
        </p:sp>
        <p:sp>
          <p:nvSpPr>
            <p:cNvPr id="52"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253/227/181</a:t>
              </a:r>
            </a:p>
          </p:txBody>
        </p:sp>
        <p:sp>
          <p:nvSpPr>
            <p:cNvPr id="53"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148/218/226</a:t>
              </a:r>
            </a:p>
          </p:txBody>
        </p:sp>
        <p:sp>
          <p:nvSpPr>
            <p:cNvPr id="54"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226/129/137</a:t>
              </a:r>
            </a:p>
          </p:txBody>
        </p:sp>
        <p:sp>
          <p:nvSpPr>
            <p:cNvPr id="55"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226/129/152</a:t>
              </a:r>
            </a:p>
          </p:txBody>
        </p:sp>
        <p:sp>
          <p:nvSpPr>
            <p:cNvPr id="56"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235/179/204</a:t>
              </a:r>
            </a:p>
          </p:txBody>
        </p:sp>
        <p:sp>
          <p:nvSpPr>
            <p:cNvPr id="57"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216/179/179</a:t>
              </a:r>
            </a:p>
          </p:txBody>
        </p:sp>
        <p:sp>
          <p:nvSpPr>
            <p:cNvPr id="58"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250/211/187</a:t>
              </a:r>
            </a:p>
          </p:txBody>
        </p:sp>
        <p:sp>
          <p:nvSpPr>
            <p:cNvPr id="59"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208/232/196</a:t>
              </a:r>
            </a:p>
          </p:txBody>
        </p:sp>
        <p:sp>
          <p:nvSpPr>
            <p:cNvPr id="60"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254/238/193</a:t>
              </a:r>
            </a:p>
          </p:txBody>
        </p:sp>
        <p:sp>
          <p:nvSpPr>
            <p:cNvPr id="61"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190/23/238</a:t>
              </a:r>
            </a:p>
          </p:txBody>
        </p:sp>
        <p:sp>
          <p:nvSpPr>
            <p:cNvPr id="62"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239/178/184</a:t>
              </a:r>
            </a:p>
          </p:txBody>
        </p:sp>
        <p:sp>
          <p:nvSpPr>
            <p:cNvPr id="63"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238/179/193</a:t>
              </a:r>
            </a:p>
          </p:txBody>
        </p:sp>
        <p:sp>
          <p:nvSpPr>
            <p:cNvPr id="64"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35/24/21</a:t>
              </a:r>
            </a:p>
          </p:txBody>
        </p:sp>
        <p:sp>
          <p:nvSpPr>
            <p:cNvPr id="65"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 </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89/87/87</a:t>
              </a:r>
            </a:p>
          </p:txBody>
        </p:sp>
        <p:sp>
          <p:nvSpPr>
            <p:cNvPr id="66"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137/137/</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137</a:t>
              </a:r>
            </a:p>
          </p:txBody>
        </p:sp>
        <p:sp>
          <p:nvSpPr>
            <p:cNvPr id="67"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181/181/</a:t>
              </a:r>
              <a:b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FFFFFF"/>
                  </a:solidFill>
                  <a:latin typeface="Arial" panose="020B0604020202020204" pitchFamily="34" charset="0"/>
                  <a:ea typeface="Arial" panose="020B0604020202020204" pitchFamily="34" charset="0"/>
                  <a:cs typeface="Arial" panose="020B0604020202020204" pitchFamily="34" charset="0"/>
                </a:rPr>
                <a:t>181</a:t>
              </a:r>
            </a:p>
          </p:txBody>
        </p:sp>
        <p:sp>
          <p:nvSpPr>
            <p:cNvPr id="68"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 221/221/</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221</a:t>
              </a:r>
            </a:p>
          </p:txBody>
        </p:sp>
        <p:sp>
          <p:nvSpPr>
            <p:cNvPr id="69"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RGB</a:t>
              </a:r>
            </a:p>
            <a:p>
              <a:pPr algn="ctr">
                <a:lnSpc>
                  <a:spcPts val="620"/>
                </a:lnSpc>
              </a:pP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255/255/</a:t>
              </a:r>
              <a:b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br>
              <a:r>
                <a:rPr kumimoji="1" lang="en-US" altLang="zh-CN" sz="500" b="1" dirty="0">
                  <a:solidFill>
                    <a:srgbClr val="595757"/>
                  </a:solidFill>
                  <a:latin typeface="Arial" panose="020B0604020202020204" pitchFamily="34" charset="0"/>
                  <a:ea typeface="Arial" panose="020B0604020202020204" pitchFamily="34" charset="0"/>
                  <a:cs typeface="Arial" panose="020B0604020202020204" pitchFamily="34" charset="0"/>
                </a:rPr>
                <a:t>255</a:t>
              </a:r>
            </a:p>
          </p:txBody>
        </p:sp>
      </p:grpSp>
      <p:sp>
        <p:nvSpPr>
          <p:cNvPr id="70" name="Title Placeholder 1"/>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p:cNvSpPr txBox="1"/>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charset="-122"/>
                <a:ea typeface="Microsoft YaHei"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Copyright©2021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80" dirty="0">
                <a:solidFill>
                  <a:srgbClr val="1D1D1B"/>
                </a:solidFill>
                <a:latin typeface="+mn-lt"/>
              </a:rPr>
            </a:br>
            <a:br>
              <a:rPr kumimoji="1" lang="en-US" altLang="zh-CN" sz="780"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80" dirty="0">
              <a:solidFill>
                <a:srgbClr val="1D1D1B"/>
              </a:solidFill>
              <a:latin typeface="+mn-lt"/>
            </a:endParaRPr>
          </a:p>
        </p:txBody>
      </p:sp>
      <p:sp>
        <p:nvSpPr>
          <p:cNvPr id="72" name="Subtitle 6"/>
          <p:cNvSpPr txBox="1"/>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charset="-122"/>
                <a:ea typeface="Microsoft YaHei"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0"/>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p:cNvSpPr txBox="1"/>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charset="-122"/>
                <a:ea typeface="Microsoft YaHei"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5"/>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pic>
        <p:nvPicPr>
          <p:cNvPr id="75" name="图片 74">
            <a:extLst>
              <a:ext uri="{FF2B5EF4-FFF2-40B4-BE49-F238E27FC236}">
                <a16:creationId xmlns:a16="http://schemas.microsoft.com/office/drawing/2014/main" id="{B9162276-9EE8-4EFF-8844-9C16B060E01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cSld>
  <p:clrMap bg1="lt1" tx1="dk1" bg2="lt2" tx2="dk2" accent1="accent1" accent2="accent2" accent3="accent3" accent4="accent4" accent5="accent5" accent6="accent6" hlink="hlink" folHlink="folHlink"/>
  <p:sldLayoutIdLst>
    <p:sldLayoutId id="2147483670" r:id="rId1"/>
  </p:sldLayoutIdLst>
  <p:hf hdr="0" ftr="0" dt="0"/>
  <p:txStyles>
    <p:titleStyle>
      <a:lvl1pPr algn="l" defTabSz="1187450" rtl="0" eaLnBrk="1" latinLnBrk="0" hangingPunct="1">
        <a:lnSpc>
          <a:spcPct val="90000"/>
        </a:lnSpc>
        <a:spcBef>
          <a:spcPct val="0"/>
        </a:spcBef>
        <a:buNone/>
        <a:defRPr sz="5000"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450" rtl="0" eaLnBrk="1" latinLnBrk="0" hangingPunct="1">
        <a:lnSpc>
          <a:spcPct val="90000"/>
        </a:lnSpc>
        <a:spcBef>
          <a:spcPts val="1300"/>
        </a:spcBef>
        <a:buFont typeface="Arial" panose="020B0604020202020204" pitchFamily="34" charset="0"/>
        <a:buNone/>
        <a:defRPr sz="1820" kern="1200">
          <a:solidFill>
            <a:srgbClr val="FFFFFF"/>
          </a:solidFill>
          <a:latin typeface="Microsoft YaHei" charset="-122"/>
          <a:ea typeface="Microsoft YaHei" charset="-122"/>
          <a:cs typeface="+mn-cs"/>
        </a:defRPr>
      </a:lvl1pPr>
      <a:lvl2pPr marL="593725" indent="0" algn="l" defTabSz="1187450" rtl="0" eaLnBrk="1" latinLnBrk="0" hangingPunct="1">
        <a:lnSpc>
          <a:spcPct val="90000"/>
        </a:lnSpc>
        <a:spcBef>
          <a:spcPts val="650"/>
        </a:spcBef>
        <a:buFont typeface="Arial" panose="020B0604020202020204" pitchFamily="34" charset="0"/>
        <a:buNone/>
        <a:defRPr sz="3115" kern="1200">
          <a:solidFill>
            <a:schemeClr val="tx1"/>
          </a:solidFill>
          <a:latin typeface="+mn-lt"/>
          <a:ea typeface="+mn-ea"/>
          <a:cs typeface="+mn-cs"/>
        </a:defRPr>
      </a:lvl2pPr>
      <a:lvl3pPr marL="1187450" indent="0" algn="l" defTabSz="1187450"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3pPr>
      <a:lvl4pPr marL="1781175"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4pPr>
      <a:lvl5pPr marL="2374900" indent="0" algn="l" defTabSz="1187450"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5pPr>
      <a:lvl6pPr marL="326517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889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52620"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6345" indent="-296545" algn="l" defTabSz="1187450"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7450" rtl="0" eaLnBrk="1" latinLnBrk="0" hangingPunct="1">
        <a:defRPr sz="2335" kern="1200">
          <a:solidFill>
            <a:schemeClr val="tx1"/>
          </a:solidFill>
          <a:latin typeface="+mn-lt"/>
          <a:ea typeface="+mn-ea"/>
          <a:cs typeface="+mn-cs"/>
        </a:defRPr>
      </a:lvl1pPr>
      <a:lvl2pPr marL="593725" algn="l" defTabSz="1187450" rtl="0" eaLnBrk="1" latinLnBrk="0" hangingPunct="1">
        <a:defRPr sz="2335" kern="1200">
          <a:solidFill>
            <a:schemeClr val="tx1"/>
          </a:solidFill>
          <a:latin typeface="+mn-lt"/>
          <a:ea typeface="+mn-ea"/>
          <a:cs typeface="+mn-cs"/>
        </a:defRPr>
      </a:lvl2pPr>
      <a:lvl3pPr marL="1187450" algn="l" defTabSz="1187450" rtl="0" eaLnBrk="1" latinLnBrk="0" hangingPunct="1">
        <a:defRPr sz="2335" kern="1200">
          <a:solidFill>
            <a:schemeClr val="tx1"/>
          </a:solidFill>
          <a:latin typeface="+mn-lt"/>
          <a:ea typeface="+mn-ea"/>
          <a:cs typeface="+mn-cs"/>
        </a:defRPr>
      </a:lvl3pPr>
      <a:lvl4pPr marL="1781175" algn="l" defTabSz="1187450" rtl="0" eaLnBrk="1" latinLnBrk="0" hangingPunct="1">
        <a:defRPr sz="2335" kern="1200">
          <a:solidFill>
            <a:schemeClr val="tx1"/>
          </a:solidFill>
          <a:latin typeface="+mn-lt"/>
          <a:ea typeface="+mn-ea"/>
          <a:cs typeface="+mn-cs"/>
        </a:defRPr>
      </a:lvl4pPr>
      <a:lvl5pPr marL="2374900" algn="l" defTabSz="1187450" rtl="0" eaLnBrk="1" latinLnBrk="0" hangingPunct="1">
        <a:defRPr sz="2335" kern="1200">
          <a:solidFill>
            <a:schemeClr val="tx1"/>
          </a:solidFill>
          <a:latin typeface="+mn-lt"/>
          <a:ea typeface="+mn-ea"/>
          <a:cs typeface="+mn-cs"/>
        </a:defRPr>
      </a:lvl5pPr>
      <a:lvl6pPr marL="2968625" algn="l" defTabSz="1187450" rtl="0" eaLnBrk="1" latinLnBrk="0" hangingPunct="1">
        <a:defRPr sz="2335" kern="1200">
          <a:solidFill>
            <a:schemeClr val="tx1"/>
          </a:solidFill>
          <a:latin typeface="+mn-lt"/>
          <a:ea typeface="+mn-ea"/>
          <a:cs typeface="+mn-cs"/>
        </a:defRPr>
      </a:lvl6pPr>
      <a:lvl7pPr marL="3561715" algn="l" defTabSz="1187450" rtl="0" eaLnBrk="1" latinLnBrk="0" hangingPunct="1">
        <a:defRPr sz="2335" kern="1200">
          <a:solidFill>
            <a:schemeClr val="tx1"/>
          </a:solidFill>
          <a:latin typeface="+mn-lt"/>
          <a:ea typeface="+mn-ea"/>
          <a:cs typeface="+mn-cs"/>
        </a:defRPr>
      </a:lvl7pPr>
      <a:lvl8pPr marL="4155440" algn="l" defTabSz="1187450" rtl="0" eaLnBrk="1" latinLnBrk="0" hangingPunct="1">
        <a:defRPr sz="2335" kern="1200">
          <a:solidFill>
            <a:schemeClr val="tx1"/>
          </a:solidFill>
          <a:latin typeface="+mn-lt"/>
          <a:ea typeface="+mn-ea"/>
          <a:cs typeface="+mn-cs"/>
        </a:defRPr>
      </a:lvl8pPr>
      <a:lvl9pPr marL="4749165" algn="l" defTabSz="1187450" rtl="0" eaLnBrk="1" latinLnBrk="0" hangingPunct="1">
        <a:defRPr sz="233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p:cNvSpPr txBox="1"/>
          <p:nvPr userDrawn="1"/>
        </p:nvSpPr>
        <p:spPr>
          <a:xfrm>
            <a:off x="1095467" y="6356939"/>
            <a:ext cx="1463467" cy="242864"/>
          </a:xfrm>
          <a:prstGeom prst="rect">
            <a:avLst/>
          </a:prstGeom>
          <a:noFill/>
        </p:spPr>
        <p:txBody>
          <a:bodyPr wrap="square" rtlCol="0">
            <a:spAutoFit/>
          </a:bodyPr>
          <a:lstStyle/>
          <a:p>
            <a:r>
              <a:rPr lang="en-US" sz="975"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905" rtl="0" eaLnBrk="1" fontAlgn="auto" latinLnBrk="0" hangingPunct="1">
              <a:lnSpc>
                <a:spcPct val="100000"/>
              </a:lnSpc>
              <a:spcBef>
                <a:spcPts val="0"/>
              </a:spcBef>
              <a:spcAft>
                <a:spcPts val="0"/>
              </a:spcAft>
              <a:buClrTx/>
              <a:buSzTx/>
              <a:buFontTx/>
              <a:buNone/>
              <a:defRPr/>
            </a:pPr>
            <a:fld id="{C3837181-38C6-AD4F-B8BA-B444770388BB}" type="slidenum">
              <a:rPr lang="en-US" sz="975"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a:t>
            </a:fld>
            <a:endParaRPr lang="en-US" sz="975"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grpSp>
        <p:nvGrpSpPr>
          <p:cNvPr id="27" name="Group 87"/>
          <p:cNvGrpSpPr>
            <a:grpSpLocks noChangeAspect="1"/>
          </p:cNvGrpSpPr>
          <p:nvPr userDrawn="1"/>
        </p:nvGrpSpPr>
        <p:grpSpPr>
          <a:xfrm>
            <a:off x="12290471" y="2625389"/>
            <a:ext cx="1963323" cy="4233515"/>
            <a:chOff x="5343885" y="-48857"/>
            <a:chExt cx="3263586" cy="7037279"/>
          </a:xfrm>
        </p:grpSpPr>
        <p:sp>
          <p:nvSpPr>
            <p:cNvPr id="28" name="矩形 13"/>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196/0/84</a:t>
              </a:r>
            </a:p>
          </p:txBody>
        </p:sp>
        <p:sp>
          <p:nvSpPr>
            <p:cNvPr id="29" name="文本框 15"/>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公司辅助色</a:t>
              </a:r>
            </a:p>
          </p:txBody>
        </p:sp>
        <p:sp>
          <p:nvSpPr>
            <p:cNvPr id="30" name="矩形 13"/>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203/55/120</a:t>
              </a:r>
            </a:p>
          </p:txBody>
        </p:sp>
        <p:sp>
          <p:nvSpPr>
            <p:cNvPr id="31" name="矩形 13"/>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237/109/0</a:t>
              </a:r>
            </a:p>
          </p:txBody>
        </p:sp>
        <p:sp>
          <p:nvSpPr>
            <p:cNvPr id="32" name="矩形 13"/>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153/54/54</a:t>
              </a:r>
            </a:p>
          </p:txBody>
        </p:sp>
        <p:sp>
          <p:nvSpPr>
            <p:cNvPr id="33" name="矩形 13"/>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98/178/48</a:t>
              </a:r>
            </a:p>
          </p:txBody>
        </p:sp>
        <p:sp>
          <p:nvSpPr>
            <p:cNvPr id="34" name="矩形 13"/>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242/137/68</a:t>
              </a:r>
              <a:endParaRPr kumimoji="1" lang="en-US" altLang="zh-CN" sz="500" b="1" dirty="0">
                <a:solidFill>
                  <a:srgbClr val="FFFFFF"/>
                </a:solidFill>
                <a:latin typeface="Huawei Sans" panose="020C0503030203020204" pitchFamily="34" charset="0"/>
                <a:ea typeface="Arial" panose="020B0604020202020204" pitchFamily="34" charset="0"/>
                <a:cs typeface="Arial" panose="020B0604020202020204" pitchFamily="34" charset="0"/>
              </a:endParaRPr>
            </a:p>
          </p:txBody>
        </p:sp>
        <p:sp>
          <p:nvSpPr>
            <p:cNvPr id="35" name="矩形 13"/>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185C</a:t>
              </a:r>
            </a:p>
            <a:p>
              <a:pPr algn="ctr">
                <a:lnSpc>
                  <a:spcPts val="620"/>
                </a:lnSpc>
                <a:spcBef>
                  <a:spcPts val="0"/>
                </a:spcBef>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199/0/11  </a:t>
              </a:r>
            </a:p>
          </p:txBody>
        </p:sp>
        <p:sp>
          <p:nvSpPr>
            <p:cNvPr id="36" name="文本框 15"/>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方正兰亭黑简体" panose="02000000000000000000" pitchFamily="2" charset="-122"/>
                  <a:ea typeface="方正兰亭黑简体" panose="02000000000000000000" pitchFamily="2" charset="-122"/>
                </a:rPr>
                <a:t>公司色</a:t>
              </a:r>
            </a:p>
          </p:txBody>
        </p:sp>
        <p:sp>
          <p:nvSpPr>
            <p:cNvPr id="37" name="矩形 13"/>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PANTONE 186C</a:t>
              </a:r>
            </a:p>
            <a:p>
              <a:pPr algn="ctr">
                <a:lnSpc>
                  <a:spcPts val="620"/>
                </a:lnSpc>
              </a:pP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chemeClr val="tx2"/>
                  </a:solidFill>
                  <a:latin typeface="Huawei Sans" panose="020C0503030203020204" pitchFamily="34" charset="0"/>
                  <a:ea typeface="Arial" panose="020B0604020202020204" pitchFamily="34" charset="0"/>
                  <a:cs typeface="Huawei Sans" panose="020C0503030203020204" pitchFamily="34" charset="0"/>
                </a:rPr>
                <a:t>200/16/46  </a:t>
              </a:r>
            </a:p>
          </p:txBody>
        </p:sp>
        <p:sp>
          <p:nvSpPr>
            <p:cNvPr id="38" name="矩形 13"/>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127/0/1</a:t>
              </a:r>
            </a:p>
          </p:txBody>
        </p:sp>
        <p:sp>
          <p:nvSpPr>
            <p:cNvPr id="39" name="矩形 13"/>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52/200/0</a:t>
              </a:r>
            </a:p>
          </p:txBody>
        </p:sp>
        <p:sp>
          <p:nvSpPr>
            <p:cNvPr id="40" name="矩形 13"/>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48/181/197</a:t>
              </a:r>
            </a:p>
          </p:txBody>
        </p:sp>
        <p:sp>
          <p:nvSpPr>
            <p:cNvPr id="41" name="矩形 13"/>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129/193/95</a:t>
              </a:r>
            </a:p>
          </p:txBody>
        </p:sp>
        <p:sp>
          <p:nvSpPr>
            <p:cNvPr id="42" name="矩形 13"/>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253/211/81</a:t>
              </a:r>
            </a:p>
          </p:txBody>
        </p:sp>
        <p:sp>
          <p:nvSpPr>
            <p:cNvPr id="43" name="矩形 13"/>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86/196/210</a:t>
              </a:r>
            </a:p>
          </p:txBody>
        </p:sp>
        <p:sp>
          <p:nvSpPr>
            <p:cNvPr id="44" name="矩形 13"/>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211/57/65</a:t>
              </a:r>
            </a:p>
          </p:txBody>
        </p:sp>
        <p:sp>
          <p:nvSpPr>
            <p:cNvPr id="65" name="矩形 13"/>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211/56/89</a:t>
              </a:r>
            </a:p>
          </p:txBody>
        </p:sp>
        <p:sp>
          <p:nvSpPr>
            <p:cNvPr id="66" name="矩形 13"/>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221/128/170</a:t>
              </a:r>
            </a:p>
          </p:txBody>
        </p:sp>
        <p:sp>
          <p:nvSpPr>
            <p:cNvPr id="67" name="矩形 13"/>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191/128/130</a:t>
              </a:r>
            </a:p>
          </p:txBody>
        </p:sp>
        <p:sp>
          <p:nvSpPr>
            <p:cNvPr id="68" name="矩形 13"/>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246/183/140</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69" name="矩形 13"/>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176/216/156</a:t>
              </a:r>
            </a:p>
          </p:txBody>
        </p:sp>
        <p:sp>
          <p:nvSpPr>
            <p:cNvPr id="70" name="矩形 13"/>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253/227/181</a:t>
              </a:r>
            </a:p>
          </p:txBody>
        </p:sp>
        <p:sp>
          <p:nvSpPr>
            <p:cNvPr id="71" name="矩形 13"/>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148/218/226</a:t>
              </a:r>
            </a:p>
          </p:txBody>
        </p:sp>
        <p:sp>
          <p:nvSpPr>
            <p:cNvPr id="72" name="矩形 13"/>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226/129/137</a:t>
              </a:r>
            </a:p>
          </p:txBody>
        </p:sp>
        <p:sp>
          <p:nvSpPr>
            <p:cNvPr id="73" name="矩形 13"/>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226/129/152</a:t>
              </a:r>
            </a:p>
          </p:txBody>
        </p:sp>
        <p:sp>
          <p:nvSpPr>
            <p:cNvPr id="74" name="矩形 13"/>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235/179/204</a:t>
              </a:r>
            </a:p>
          </p:txBody>
        </p:sp>
        <p:sp>
          <p:nvSpPr>
            <p:cNvPr id="75" name="矩形 13"/>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ts val="620"/>
                </a:lnSpc>
                <a:spcBef>
                  <a:spcPts val="0"/>
                </a:spcBef>
                <a:spcAft>
                  <a:spcPts val="0"/>
                </a:spcAft>
                <a:buClrTx/>
                <a:buSzTx/>
                <a:buFontTx/>
                <a:buNone/>
                <a:defRPr/>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216/179/179</a:t>
              </a:r>
            </a:p>
          </p:txBody>
        </p:sp>
        <p:sp>
          <p:nvSpPr>
            <p:cNvPr id="76" name="矩形 13"/>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250/211/187</a:t>
              </a:r>
              <a:endParaRPr kumimoji="1" lang="en-US" altLang="zh-CN" sz="500" b="1" dirty="0">
                <a:solidFill>
                  <a:srgbClr val="595757"/>
                </a:solidFill>
                <a:latin typeface="Huawei Sans" panose="020C0503030203020204" pitchFamily="34" charset="0"/>
                <a:ea typeface="Arial" panose="020B0604020202020204" pitchFamily="34" charset="0"/>
                <a:cs typeface="Arial" panose="020B0604020202020204" pitchFamily="34" charset="0"/>
              </a:endParaRPr>
            </a:p>
          </p:txBody>
        </p:sp>
        <p:sp>
          <p:nvSpPr>
            <p:cNvPr id="77" name="矩形 13"/>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208/232/196</a:t>
              </a:r>
            </a:p>
          </p:txBody>
        </p:sp>
        <p:sp>
          <p:nvSpPr>
            <p:cNvPr id="78" name="矩形 13"/>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254/238/193</a:t>
              </a:r>
            </a:p>
          </p:txBody>
        </p:sp>
        <p:sp>
          <p:nvSpPr>
            <p:cNvPr id="79" name="矩形 13"/>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190/23/238</a:t>
              </a:r>
            </a:p>
          </p:txBody>
        </p:sp>
        <p:sp>
          <p:nvSpPr>
            <p:cNvPr id="80" name="矩形 13"/>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239/178/184</a:t>
              </a:r>
            </a:p>
          </p:txBody>
        </p:sp>
        <p:sp>
          <p:nvSpPr>
            <p:cNvPr id="81" name="矩形 13"/>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238/179/193</a:t>
              </a:r>
            </a:p>
          </p:txBody>
        </p:sp>
        <p:sp>
          <p:nvSpPr>
            <p:cNvPr id="82" name="矩形 13"/>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35/24/21</a:t>
              </a:r>
            </a:p>
          </p:txBody>
        </p:sp>
        <p:sp>
          <p:nvSpPr>
            <p:cNvPr id="83" name="矩形 13"/>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 </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89/87/87</a:t>
              </a:r>
            </a:p>
          </p:txBody>
        </p:sp>
        <p:sp>
          <p:nvSpPr>
            <p:cNvPr id="84" name="矩形 13"/>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137/137/</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137</a:t>
              </a:r>
            </a:p>
          </p:txBody>
        </p:sp>
        <p:sp>
          <p:nvSpPr>
            <p:cNvPr id="85" name="矩形 13"/>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181/181/</a:t>
              </a:r>
              <a:b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FFFFFF"/>
                  </a:solidFill>
                  <a:latin typeface="Huawei Sans" panose="020C0503030203020204" pitchFamily="34" charset="0"/>
                  <a:ea typeface="Arial" panose="020B0604020202020204" pitchFamily="34" charset="0"/>
                  <a:cs typeface="Huawei Sans" panose="020C0503030203020204" pitchFamily="34" charset="0"/>
                </a:rPr>
                <a:t>181</a:t>
              </a:r>
            </a:p>
          </p:txBody>
        </p:sp>
        <p:sp>
          <p:nvSpPr>
            <p:cNvPr id="86" name="矩形 13"/>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 221/221/</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221</a:t>
              </a:r>
            </a:p>
          </p:txBody>
        </p:sp>
        <p:sp>
          <p:nvSpPr>
            <p:cNvPr id="87" name="矩形 13"/>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RGB</a:t>
              </a:r>
            </a:p>
            <a:p>
              <a:pPr algn="ctr">
                <a:lnSpc>
                  <a:spcPts val="620"/>
                </a:lnSpc>
              </a:pP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255/255/</a:t>
              </a:r>
              <a:b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br>
              <a:r>
                <a:rPr kumimoji="1" lang="en-US" altLang="zh-CN" sz="500" b="1" dirty="0">
                  <a:solidFill>
                    <a:srgbClr val="595757"/>
                  </a:solidFill>
                  <a:latin typeface="Huawei Sans" panose="020C0503030203020204" pitchFamily="34" charset="0"/>
                  <a:ea typeface="Arial" panose="020B0604020202020204" pitchFamily="34" charset="0"/>
                  <a:cs typeface="Huawei Sans" panose="020C0503030203020204" pitchFamily="34" charset="0"/>
                </a:rPr>
                <a:t>255</a:t>
              </a:r>
            </a:p>
          </p:txBody>
        </p:sp>
      </p:grpSp>
      <p:pic>
        <p:nvPicPr>
          <p:cNvPr id="46" name="图片 45">
            <a:extLst>
              <a:ext uri="{FF2B5EF4-FFF2-40B4-BE49-F238E27FC236}">
                <a16:creationId xmlns:a16="http://schemas.microsoft.com/office/drawing/2014/main" id="{9CDE6ED2-AD76-46B2-AE04-445B96D49C12}"/>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3765"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60" indent="-302260" algn="l" defTabSz="913765" rtl="0" eaLnBrk="1" fontAlgn="ctr" latinLnBrk="0" hangingPunct="1">
        <a:lnSpc>
          <a:spcPct val="140000"/>
        </a:lnSpc>
        <a:spcBef>
          <a:spcPts val="790"/>
        </a:spcBef>
        <a:buSzPct val="50000"/>
        <a:buFont typeface="Wingdings" panose="05000000000000000000" pitchFamily="2" charset="2"/>
        <a:buChar char="l"/>
        <a:defRPr sz="2200" kern="1200">
          <a:solidFill>
            <a:schemeClr val="tx1"/>
          </a:solidFill>
          <a:latin typeface="Huawei Sans" panose="020C0503030203020204" pitchFamily="34" charset="0"/>
          <a:ea typeface="方正兰亭黑简体" panose="02000000000000000000" pitchFamily="2" charset="-122"/>
          <a:cs typeface="+mn-cs"/>
        </a:defRPr>
      </a:lvl1pPr>
      <a:lvl2pPr marL="654685" indent="-252095" algn="l" defTabSz="913765" rtl="0" eaLnBrk="1" fontAlgn="ctr" latinLnBrk="0" hangingPunct="1">
        <a:lnSpc>
          <a:spcPct val="140000"/>
        </a:lnSpc>
        <a:spcBef>
          <a:spcPts val="720"/>
        </a:spcBef>
        <a:buClrTx/>
        <a:buSzPct val="50000"/>
        <a:buFont typeface="Wingdings" panose="05000000000000000000" pitchFamily="2" charset="2"/>
        <a:buChar char="p"/>
        <a:defRPr sz="2000" kern="1200">
          <a:solidFill>
            <a:schemeClr val="tx1"/>
          </a:solidFill>
          <a:latin typeface="Huawei Sans" panose="020C0503030203020204" pitchFamily="34" charset="0"/>
          <a:ea typeface="方正兰亭黑简体" panose="02000000000000000000" pitchFamily="2" charset="-122"/>
          <a:cs typeface="+mn-cs"/>
        </a:defRPr>
      </a:lvl2pPr>
      <a:lvl3pPr marL="1003935" indent="-201295" algn="l" defTabSz="913765" rtl="0" eaLnBrk="1" fontAlgn="ctr" latinLnBrk="0" hangingPunct="1">
        <a:lnSpc>
          <a:spcPct val="140000"/>
        </a:lnSpc>
        <a:spcBef>
          <a:spcPts val="650"/>
        </a:spcBef>
        <a:buClrTx/>
        <a:buSzPct val="50000"/>
        <a:buFont typeface="Wingdings" panose="05000000000000000000" pitchFamily="2" charset="2"/>
        <a:buChar char="n"/>
        <a:defRPr sz="1800" kern="1200">
          <a:solidFill>
            <a:schemeClr val="tx1"/>
          </a:solidFill>
          <a:latin typeface="Huawei Sans" panose="020C0503030203020204" pitchFamily="34" charset="0"/>
          <a:ea typeface="方正兰亭黑简体" panose="02000000000000000000" pitchFamily="2" charset="-122"/>
          <a:cs typeface="+mn-cs"/>
        </a:defRPr>
      </a:lvl3pPr>
      <a:lvl4pPr marL="1399540" indent="-198120" algn="l" defTabSz="913765" rtl="0" eaLnBrk="1" fontAlgn="ctr" latinLnBrk="0" hangingPunct="1">
        <a:lnSpc>
          <a:spcPct val="140000"/>
        </a:lnSpc>
        <a:spcBef>
          <a:spcPts val="575"/>
        </a:spcBef>
        <a:buFont typeface="Huawei Sans" panose="020C0503030203020204" pitchFamily="34" charset="0"/>
        <a:buChar char="−"/>
        <a:defRPr sz="1600" kern="1200">
          <a:solidFill>
            <a:schemeClr val="tx1"/>
          </a:solidFill>
          <a:latin typeface="Huawei Sans" panose="020C0503030203020204" pitchFamily="34" charset="0"/>
          <a:ea typeface="方正兰亭黑简体" panose="02000000000000000000" pitchFamily="2" charset="-122"/>
          <a:cs typeface="+mn-cs"/>
        </a:defRPr>
      </a:lvl4pPr>
      <a:lvl5pPr marL="1802765" indent="-201295" algn="l" defTabSz="913765" rtl="0" eaLnBrk="1" fontAlgn="ctr" latinLnBrk="0" hangingPunct="1">
        <a:lnSpc>
          <a:spcPct val="140000"/>
        </a:lnSpc>
        <a:spcBef>
          <a:spcPts val="575"/>
        </a:spcBef>
        <a:buFont typeface="Huawei Sans" panose="020C0503030203020204" pitchFamily="34" charset="0"/>
        <a:buChar char="~"/>
        <a:defRPr sz="1400" kern="1200">
          <a:solidFill>
            <a:schemeClr val="tx1"/>
          </a:solidFill>
          <a:latin typeface="Huawei Sans" panose="020C0503030203020204" pitchFamily="34" charset="0"/>
          <a:ea typeface="方正兰亭黑简体" panose="02000000000000000000" pitchFamily="2" charset="-122"/>
          <a:cs typeface="+mn-cs"/>
        </a:defRPr>
      </a:lvl5pPr>
      <a:lvl6pPr marL="25133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5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93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3765" algn="l" defTabSz="913765" rtl="0" eaLnBrk="1" latinLnBrk="0" hangingPunct="1">
        <a:defRPr sz="1800" kern="1200">
          <a:solidFill>
            <a:schemeClr val="tx1"/>
          </a:solidFill>
          <a:latin typeface="+mn-lt"/>
          <a:ea typeface="+mn-ea"/>
          <a:cs typeface="+mn-cs"/>
        </a:defRPr>
      </a:lvl3pPr>
      <a:lvl4pPr marL="1370965" algn="l" defTabSz="913765" rtl="0" eaLnBrk="1" latinLnBrk="0" hangingPunct="1">
        <a:defRPr sz="1800" kern="1200">
          <a:solidFill>
            <a:schemeClr val="tx1"/>
          </a:solidFill>
          <a:latin typeface="+mn-lt"/>
          <a:ea typeface="+mn-ea"/>
          <a:cs typeface="+mn-cs"/>
        </a:defRPr>
      </a:lvl4pPr>
      <a:lvl5pPr marL="1828165" algn="l" defTabSz="913765" rtl="0" eaLnBrk="1" latinLnBrk="0" hangingPunct="1">
        <a:defRPr sz="1800" kern="1200">
          <a:solidFill>
            <a:schemeClr val="tx1"/>
          </a:solidFill>
          <a:latin typeface="+mn-lt"/>
          <a:ea typeface="+mn-ea"/>
          <a:cs typeface="+mn-cs"/>
        </a:defRPr>
      </a:lvl5pPr>
      <a:lvl6pPr marL="2285365" algn="l" defTabSz="913765" rtl="0" eaLnBrk="1" latinLnBrk="0" hangingPunct="1">
        <a:defRPr sz="1800" kern="1200">
          <a:solidFill>
            <a:schemeClr val="tx1"/>
          </a:solidFill>
          <a:latin typeface="+mn-lt"/>
          <a:ea typeface="+mn-ea"/>
          <a:cs typeface="+mn-cs"/>
        </a:defRPr>
      </a:lvl6pPr>
      <a:lvl7pPr marL="2741930" algn="l" defTabSz="913765" rtl="0" eaLnBrk="1" latinLnBrk="0" hangingPunct="1">
        <a:defRPr sz="1800" kern="1200">
          <a:solidFill>
            <a:schemeClr val="tx1"/>
          </a:solidFill>
          <a:latin typeface="+mn-lt"/>
          <a:ea typeface="+mn-ea"/>
          <a:cs typeface="+mn-cs"/>
        </a:defRPr>
      </a:lvl7pPr>
      <a:lvl8pPr marL="3199130" algn="l" defTabSz="913765" rtl="0" eaLnBrk="1" latinLnBrk="0" hangingPunct="1">
        <a:defRPr sz="1800" kern="1200">
          <a:solidFill>
            <a:schemeClr val="tx1"/>
          </a:solidFill>
          <a:latin typeface="+mn-lt"/>
          <a:ea typeface="+mn-ea"/>
          <a:cs typeface="+mn-cs"/>
        </a:defRPr>
      </a:lvl8pPr>
      <a:lvl9pPr marL="3656330" algn="l" defTabSz="913765"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3381"/>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3381"/>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3381"/>
                <a:r>
                  <a:rPr kumimoji="1" lang="zh-CN" altLang="en-US" sz="1000" dirty="0">
                    <a:solidFill>
                      <a:srgbClr val="1D1D1A"/>
                    </a:solidFill>
                    <a:latin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3381"/>
                <a:r>
                  <a:rPr kumimoji="1" lang="zh-CN" altLang="en-US" sz="1000" dirty="0">
                    <a:solidFill>
                      <a:srgbClr val="1D1D1A"/>
                    </a:solidFill>
                    <a:latin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3381"/>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sp>
        <p:nvSpPr>
          <p:cNvPr id="49"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defTabSz="890137">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137">
                <a:defRPr/>
              </a:pPr>
              <a:t>‹#›</a:t>
            </a:fld>
            <a:endParaRPr lang="en-US" sz="974" dirty="0">
              <a:solidFill>
                <a:srgbClr val="1D1D1B"/>
              </a:solidFill>
              <a:latin typeface="Arial" panose="020B0604020202020204" pitchFamily="34" charset="0"/>
              <a:cs typeface="Arial" panose="020B0604020202020204" pitchFamily="34" charset="0"/>
            </a:endParaRPr>
          </a:p>
        </p:txBody>
      </p:sp>
      <p:pic>
        <p:nvPicPr>
          <p:cNvPr id="47" name="图片 46">
            <a:extLst>
              <a:ext uri="{FF2B5EF4-FFF2-40B4-BE49-F238E27FC236}">
                <a16:creationId xmlns:a16="http://schemas.microsoft.com/office/drawing/2014/main" id="{251343EE-4442-4098-9C1A-EF5A26B49C30}"/>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2746274708"/>
      </p:ext>
    </p:extLst>
  </p:cSld>
  <p:clrMap bg1="lt1" tx1="dk1" bg2="lt2" tx2="dk2" accent1="accent1" accent2="accent2" accent3="accent3" accent4="accent4" accent5="accent5" accent6="accent6" hlink="hlink" folHlink="folHlink"/>
  <p:sldLayoutIdLst>
    <p:sldLayoutId id="2147483762" r:id="rId1"/>
    <p:sldLayoutId id="2147483764" r:id="rId2"/>
    <p:sldLayoutId id="2147483765" r:id="rId3"/>
    <p:sldLayoutId id="2147483766" r:id="rId4"/>
    <p:sldLayoutId id="2147483767" r:id="rId5"/>
    <p:sldLayoutId id="2147483769" r:id="rId6"/>
    <p:sldLayoutId id="2147483775" r:id="rId7"/>
    <p:sldLayoutId id="2147483776" r:id="rId8"/>
  </p:sldLayoutIdLst>
  <p:hf hdr="0" ftr="0" dt="0"/>
  <p:txStyles>
    <p:titleStyle>
      <a:lvl1pPr algn="l" defTabSz="1186373" rtl="0" eaLnBrk="1" latinLnBrk="0" hangingPunct="1">
        <a:lnSpc>
          <a:spcPct val="90000"/>
        </a:lnSpc>
        <a:spcBef>
          <a:spcPct val="0"/>
        </a:spcBef>
        <a:buNone/>
        <a:defRPr sz="5710" kern="1200">
          <a:solidFill>
            <a:schemeClr val="tx1"/>
          </a:solidFill>
          <a:latin typeface="+mj-lt"/>
          <a:ea typeface="+mj-ea"/>
          <a:cs typeface="+mj-cs"/>
        </a:defRPr>
      </a:lvl1pPr>
    </p:titleStyle>
    <p:bodyStyle>
      <a:lvl1pPr marL="296593" indent="-296593" algn="l" defTabSz="1186373" rtl="0" eaLnBrk="1" latinLnBrk="0" hangingPunct="1">
        <a:lnSpc>
          <a:spcPct val="90000"/>
        </a:lnSpc>
        <a:spcBef>
          <a:spcPts val="1296"/>
        </a:spcBef>
        <a:buFont typeface="Arial" panose="020B0604020202020204" pitchFamily="34" charset="0"/>
        <a:buChar char="•"/>
        <a:defRPr sz="3633" kern="1200">
          <a:solidFill>
            <a:schemeClr val="tx1"/>
          </a:solidFill>
          <a:latin typeface="+mn-lt"/>
          <a:ea typeface="+mn-ea"/>
          <a:cs typeface="+mn-cs"/>
        </a:defRPr>
      </a:lvl1pPr>
      <a:lvl2pPr marL="889781" indent="-296593" algn="l" defTabSz="1186373" rtl="0" eaLnBrk="1" latinLnBrk="0" hangingPunct="1">
        <a:lnSpc>
          <a:spcPct val="90000"/>
        </a:lnSpc>
        <a:spcBef>
          <a:spcPts val="650"/>
        </a:spcBef>
        <a:buFont typeface="Arial" panose="020B0604020202020204" pitchFamily="34" charset="0"/>
        <a:buChar char="•"/>
        <a:defRPr sz="3115" kern="1200">
          <a:solidFill>
            <a:schemeClr val="tx1"/>
          </a:solidFill>
          <a:latin typeface="+mn-lt"/>
          <a:ea typeface="+mn-ea"/>
          <a:cs typeface="+mn-cs"/>
        </a:defRPr>
      </a:lvl2pPr>
      <a:lvl3pPr marL="1482967" indent="-296593" algn="l" defTabSz="1186373" rtl="0" eaLnBrk="1" latinLnBrk="0" hangingPunct="1">
        <a:lnSpc>
          <a:spcPct val="90000"/>
        </a:lnSpc>
        <a:spcBef>
          <a:spcPts val="650"/>
        </a:spcBef>
        <a:buFont typeface="Arial" panose="020B0604020202020204" pitchFamily="34" charset="0"/>
        <a:buChar char="•"/>
        <a:defRPr sz="2595" kern="1200">
          <a:solidFill>
            <a:schemeClr val="tx1"/>
          </a:solidFill>
          <a:latin typeface="+mn-lt"/>
          <a:ea typeface="+mn-ea"/>
          <a:cs typeface="+mn-cs"/>
        </a:defRPr>
      </a:lvl3pPr>
      <a:lvl4pPr marL="2076155"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4pPr>
      <a:lvl5pPr marL="2669341"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5pPr>
      <a:lvl6pPr marL="3262528"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6pPr>
      <a:lvl7pPr marL="3855715"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7pPr>
      <a:lvl8pPr marL="4448902"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8pPr>
      <a:lvl9pPr marL="5042089" indent="-296593" algn="l" defTabSz="1186373" rtl="0" eaLnBrk="1" latinLnBrk="0" hangingPunct="1">
        <a:lnSpc>
          <a:spcPct val="90000"/>
        </a:lnSpc>
        <a:spcBef>
          <a:spcPts val="650"/>
        </a:spcBef>
        <a:buFont typeface="Arial" panose="020B0604020202020204" pitchFamily="34" charset="0"/>
        <a:buChar char="•"/>
        <a:defRPr sz="2335" kern="1200">
          <a:solidFill>
            <a:schemeClr val="tx1"/>
          </a:solidFill>
          <a:latin typeface="+mn-lt"/>
          <a:ea typeface="+mn-ea"/>
          <a:cs typeface="+mn-cs"/>
        </a:defRPr>
      </a:lvl9pPr>
    </p:bodyStyle>
    <p:otherStyle>
      <a:defPPr>
        <a:defRPr lang="en-US"/>
      </a:defPPr>
      <a:lvl1pPr marL="0" algn="l" defTabSz="1186373" rtl="0" eaLnBrk="1" latinLnBrk="0" hangingPunct="1">
        <a:defRPr sz="2335" kern="1200">
          <a:solidFill>
            <a:schemeClr val="tx1"/>
          </a:solidFill>
          <a:latin typeface="+mn-lt"/>
          <a:ea typeface="+mn-ea"/>
          <a:cs typeface="+mn-cs"/>
        </a:defRPr>
      </a:lvl1pPr>
      <a:lvl2pPr marL="593188" algn="l" defTabSz="1186373" rtl="0" eaLnBrk="1" latinLnBrk="0" hangingPunct="1">
        <a:defRPr sz="2335" kern="1200">
          <a:solidFill>
            <a:schemeClr val="tx1"/>
          </a:solidFill>
          <a:latin typeface="+mn-lt"/>
          <a:ea typeface="+mn-ea"/>
          <a:cs typeface="+mn-cs"/>
        </a:defRPr>
      </a:lvl2pPr>
      <a:lvl3pPr marL="1186373" algn="l" defTabSz="1186373" rtl="0" eaLnBrk="1" latinLnBrk="0" hangingPunct="1">
        <a:defRPr sz="2335" kern="1200">
          <a:solidFill>
            <a:schemeClr val="tx1"/>
          </a:solidFill>
          <a:latin typeface="+mn-lt"/>
          <a:ea typeface="+mn-ea"/>
          <a:cs typeface="+mn-cs"/>
        </a:defRPr>
      </a:lvl3pPr>
      <a:lvl4pPr marL="1779562" algn="l" defTabSz="1186373" rtl="0" eaLnBrk="1" latinLnBrk="0" hangingPunct="1">
        <a:defRPr sz="2335" kern="1200">
          <a:solidFill>
            <a:schemeClr val="tx1"/>
          </a:solidFill>
          <a:latin typeface="+mn-lt"/>
          <a:ea typeface="+mn-ea"/>
          <a:cs typeface="+mn-cs"/>
        </a:defRPr>
      </a:lvl4pPr>
      <a:lvl5pPr marL="2372749" algn="l" defTabSz="1186373" rtl="0" eaLnBrk="1" latinLnBrk="0" hangingPunct="1">
        <a:defRPr sz="2335" kern="1200">
          <a:solidFill>
            <a:schemeClr val="tx1"/>
          </a:solidFill>
          <a:latin typeface="+mn-lt"/>
          <a:ea typeface="+mn-ea"/>
          <a:cs typeface="+mn-cs"/>
        </a:defRPr>
      </a:lvl5pPr>
      <a:lvl6pPr marL="2965935" algn="l" defTabSz="1186373" rtl="0" eaLnBrk="1" latinLnBrk="0" hangingPunct="1">
        <a:defRPr sz="2335" kern="1200">
          <a:solidFill>
            <a:schemeClr val="tx1"/>
          </a:solidFill>
          <a:latin typeface="+mn-lt"/>
          <a:ea typeface="+mn-ea"/>
          <a:cs typeface="+mn-cs"/>
        </a:defRPr>
      </a:lvl6pPr>
      <a:lvl7pPr marL="3559122" algn="l" defTabSz="1186373" rtl="0" eaLnBrk="1" latinLnBrk="0" hangingPunct="1">
        <a:defRPr sz="2335" kern="1200">
          <a:solidFill>
            <a:schemeClr val="tx1"/>
          </a:solidFill>
          <a:latin typeface="+mn-lt"/>
          <a:ea typeface="+mn-ea"/>
          <a:cs typeface="+mn-cs"/>
        </a:defRPr>
      </a:lvl7pPr>
      <a:lvl8pPr marL="4152310" algn="l" defTabSz="1186373" rtl="0" eaLnBrk="1" latinLnBrk="0" hangingPunct="1">
        <a:defRPr sz="2335" kern="1200">
          <a:solidFill>
            <a:schemeClr val="tx1"/>
          </a:solidFill>
          <a:latin typeface="+mn-lt"/>
          <a:ea typeface="+mn-ea"/>
          <a:cs typeface="+mn-cs"/>
        </a:defRPr>
      </a:lvl8pPr>
      <a:lvl9pPr marL="4745496" algn="l" defTabSz="1186373" rtl="0" eaLnBrk="1" latinLnBrk="0" hangingPunct="1">
        <a:defRPr sz="233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0" y="6356940"/>
            <a:ext cx="1462895" cy="246221"/>
          </a:xfrm>
          <a:prstGeom prst="rect">
            <a:avLst/>
          </a:prstGeom>
          <a:noFill/>
        </p:spPr>
        <p:txBody>
          <a:bodyPr wrap="square" rtlCol="0">
            <a:spAutoFit/>
          </a:bodyPr>
          <a:lstStyle/>
          <a:p>
            <a:pPr defTabSz="914112"/>
            <a:r>
              <a:rPr lang="en-US" sz="1000" dirty="0">
                <a:solidFill>
                  <a:srgbClr val="1D1D1B"/>
                </a:solidFill>
                <a:latin typeface="Arial" panose="020B0604020202020204" pitchFamily="34" charset="0"/>
                <a:cs typeface="Arial" panose="020B0604020202020204" pitchFamily="34" charset="0"/>
              </a:rPr>
              <a:t>Huawei Confidential</a:t>
            </a: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5" y="6402806"/>
            <a:ext cx="499534" cy="150296"/>
          </a:xfrm>
          <a:prstGeom prst="rect">
            <a:avLst/>
          </a:prstGeom>
          <a:noFill/>
        </p:spPr>
        <p:txBody>
          <a:bodyPr wrap="square" lIns="0" tIns="0" rIns="0" bIns="0" rtlCol="0">
            <a:spAutoFit/>
          </a:bodyPr>
          <a:lstStyle/>
          <a:p>
            <a:pPr defTabSz="890493">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defTabSz="890493">
                <a:defRPr/>
              </a:pPr>
              <a:t>‹#›</a:t>
            </a:fld>
            <a:endParaRPr lang="en-US" sz="974" dirty="0">
              <a:solidFill>
                <a:srgbClr val="1D1D1B"/>
              </a:solidFill>
              <a:latin typeface="Arial" panose="020B0604020202020204" pitchFamily="34" charset="0"/>
              <a:cs typeface="Arial" panose="020B0604020202020204" pitchFamily="34" charset="0"/>
            </a:endParaRPr>
          </a:p>
        </p:txBody>
      </p:sp>
      <p:grpSp>
        <p:nvGrpSpPr>
          <p:cNvPr id="25" name="组合 24"/>
          <p:cNvGrpSpPr/>
          <p:nvPr userDrawn="1"/>
        </p:nvGrpSpPr>
        <p:grpSpPr>
          <a:xfrm>
            <a:off x="12211507" y="2931937"/>
            <a:ext cx="1982142" cy="3934682"/>
            <a:chOff x="12216278" y="2262477"/>
            <a:chExt cx="1982916" cy="4604143"/>
          </a:xfrm>
        </p:grpSpPr>
        <p:grpSp>
          <p:nvGrpSpPr>
            <p:cNvPr id="26" name="组合 25"/>
            <p:cNvGrpSpPr/>
            <p:nvPr userDrawn="1"/>
          </p:nvGrpSpPr>
          <p:grpSpPr>
            <a:xfrm>
              <a:off x="12315635" y="2262477"/>
              <a:ext cx="1883559" cy="692624"/>
              <a:chOff x="12315635" y="2207613"/>
              <a:chExt cx="1883559" cy="692624"/>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186C</a:t>
                </a:r>
              </a:p>
              <a:p>
                <a:pPr algn="ctr" defTabSz="914112"/>
                <a:r>
                  <a:rPr kumimoji="1" lang="en-US" altLang="zh-CN" sz="700" b="1" dirty="0">
                    <a:solidFill>
                      <a:srgbClr val="FFFFFF"/>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en-US" altLang="zh-CN" sz="700" b="1" dirty="0">
                    <a:solidFill>
                      <a:srgbClr val="FFFFFF"/>
                    </a:solidFill>
                    <a:latin typeface="Arial" charset="0"/>
                    <a:ea typeface="Arial" charset="0"/>
                    <a:cs typeface="Arial" charset="0"/>
                  </a:rPr>
                  <a:t>P</a:t>
                </a:r>
                <a:r>
                  <a:rPr kumimoji="1" lang="en-US" altLang="zh-Hant" sz="700" b="1" dirty="0">
                    <a:solidFill>
                      <a:srgbClr val="FFFFFF"/>
                    </a:solidFill>
                    <a:latin typeface="Arial" charset="0"/>
                    <a:ea typeface="Arial" charset="0"/>
                    <a:cs typeface="Arial" charset="0"/>
                  </a:rPr>
                  <a:t>ANTONE</a:t>
                </a:r>
                <a:r>
                  <a:rPr kumimoji="1" lang="en-US" altLang="zh-CN" sz="700" b="1" dirty="0">
                    <a:solidFill>
                      <a:srgbClr val="FFFFFF"/>
                    </a:solidFill>
                    <a:latin typeface="Arial" charset="0"/>
                    <a:ea typeface="Arial" charset="0"/>
                    <a:cs typeface="Arial" charset="0"/>
                  </a:rPr>
                  <a:t> 185C</a:t>
                </a:r>
              </a:p>
              <a:p>
                <a:pPr algn="ctr" defTabSz="914112"/>
                <a:r>
                  <a:rPr kumimoji="1" lang="en-US" altLang="zh-CN" sz="700" b="1" dirty="0">
                    <a:solidFill>
                      <a:srgbClr val="FFFFFF"/>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26898" y="2207613"/>
                <a:ext cx="384721" cy="180071"/>
              </a:xfrm>
              <a:prstGeom prst="rect">
                <a:avLst/>
              </a:prstGeom>
              <a:noFill/>
            </p:spPr>
            <p:txBody>
              <a:bodyPr wrap="none" lIns="0" tIns="0" rIns="0" bIns="0" rtlCol="0">
                <a:spAutoFit/>
              </a:bodyPr>
              <a:lstStyle/>
              <a:p>
                <a:pPr algn="ctr" defTabSz="914112"/>
                <a:r>
                  <a:rPr kumimoji="1" lang="zh-CN" altLang="en-US" sz="1000" dirty="0">
                    <a:solidFill>
                      <a:srgbClr val="1D1D1A"/>
                    </a:solidFill>
                    <a:latin typeface="Microsoft YaHei" panose="020B0503020204020204" pitchFamily="34" charset="-122"/>
                  </a:rPr>
                  <a:t>品牌色</a:t>
                </a:r>
              </a:p>
            </p:txBody>
          </p:sp>
        </p:grpSp>
        <p:grpSp>
          <p:nvGrpSpPr>
            <p:cNvPr id="27" name="组合 26"/>
            <p:cNvGrpSpPr/>
            <p:nvPr userDrawn="1"/>
          </p:nvGrpSpPr>
          <p:grpSpPr>
            <a:xfrm>
              <a:off x="12216278" y="3054642"/>
              <a:ext cx="1982912" cy="3811978"/>
              <a:chOff x="12216278" y="3054642"/>
              <a:chExt cx="1982912" cy="3811978"/>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234</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90/79</a:t>
                </a:r>
                <a:endParaRPr kumimoji="1" lang="mr-IN" altLang="zh-CN" sz="700" b="1" dirty="0">
                  <a:solidFill>
                    <a:srgbClr val="FFFFFF"/>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120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0/15</a:t>
                </a:r>
                <a:endParaRPr kumimoji="1" lang="mr-IN" altLang="zh-CN" sz="700" b="1" dirty="0">
                  <a:solidFill>
                    <a:srgbClr val="FFFFFF"/>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216278" y="3054642"/>
                <a:ext cx="569387" cy="180071"/>
              </a:xfrm>
              <a:prstGeom prst="rect">
                <a:avLst/>
              </a:prstGeom>
              <a:noFill/>
            </p:spPr>
            <p:txBody>
              <a:bodyPr wrap="square" lIns="0" tIns="0" rIns="0" bIns="0" rtlCol="0" anchor="b" anchorCtr="0">
                <a:spAutoFit/>
              </a:bodyPr>
              <a:lstStyle/>
              <a:p>
                <a:pPr algn="ctr" defTabSz="914112"/>
                <a:r>
                  <a:rPr kumimoji="1" lang="zh-CN" altLang="en-US" sz="1000" dirty="0">
                    <a:solidFill>
                      <a:srgbClr val="1D1D1A"/>
                    </a:solidFill>
                    <a:latin typeface="Microsoft YaHei" panose="020B0503020204020204" pitchFamily="34" charset="-122"/>
                  </a:rPr>
                  <a:t>辅助色</a:t>
                </a: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248</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181/60</a:t>
                </a:r>
                <a:endParaRPr kumimoji="1" lang="mr-IN" altLang="zh-CN" sz="700" b="1" dirty="0">
                  <a:solidFill>
                    <a:srgbClr val="FFFFFF"/>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235</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92/1</a:t>
                </a:r>
                <a:endParaRPr kumimoji="1" lang="mr-IN" altLang="zh-CN" sz="700" b="1" dirty="0">
                  <a:solidFill>
                    <a:srgbClr val="FFFFFF"/>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137/137/137</a:t>
                </a:r>
                <a:endParaRPr kumimoji="1" lang="mr-IN" altLang="zh-CN" sz="700" b="1" dirty="0">
                  <a:solidFill>
                    <a:srgbClr val="FFFFFF"/>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35/24/21</a:t>
                </a:r>
                <a:endParaRPr kumimoji="1" lang="mr-IN" altLang="zh-CN" sz="700" b="1" dirty="0">
                  <a:solidFill>
                    <a:srgbClr val="FFFFFF"/>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221</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221/221</a:t>
                </a:r>
                <a:endParaRPr kumimoji="1" lang="mr-IN" altLang="zh-CN" sz="700" b="1" dirty="0">
                  <a:solidFill>
                    <a:srgbClr val="666666"/>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233</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140/128</a:t>
                </a:r>
                <a:endParaRPr kumimoji="1" lang="mr-IN" altLang="zh-CN" sz="7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159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0/1</a:t>
                </a:r>
                <a:endParaRPr kumimoji="1" lang="mr-IN" altLang="zh-CN" sz="700" b="1" dirty="0">
                  <a:solidFill>
                    <a:srgbClr val="FFFFFF"/>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245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220/87</a:t>
                </a:r>
                <a:endParaRPr kumimoji="1" lang="mr-IN" altLang="zh-CN" sz="700" b="1" dirty="0">
                  <a:solidFill>
                    <a:srgbClr val="666666"/>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240</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133/0</a:t>
                </a:r>
                <a:endParaRPr kumimoji="1" lang="mr-IN" altLang="zh-CN" sz="700" b="1" dirty="0">
                  <a:solidFill>
                    <a:srgbClr val="FFFFFF"/>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181</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181/181</a:t>
                </a:r>
                <a:endParaRPr kumimoji="1" lang="mr-IN" altLang="zh-CN" sz="700" b="1" dirty="0">
                  <a:solidFill>
                    <a:srgbClr val="FFFFFF"/>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FFFFFF"/>
                    </a:solidFill>
                    <a:latin typeface="Arial" charset="0"/>
                    <a:ea typeface="Arial" charset="0"/>
                    <a:cs typeface="Arial" charset="0"/>
                  </a:rPr>
                  <a:t>RGB</a:t>
                </a:r>
                <a:r>
                  <a:rPr kumimoji="1" lang="en-US" altLang="zh-CN" sz="700" b="1" dirty="0">
                    <a:solidFill>
                      <a:srgbClr val="FFFFFF"/>
                    </a:solidFill>
                    <a:latin typeface="Arial" charset="0"/>
                    <a:ea typeface="Arial" charset="0"/>
                    <a:cs typeface="Arial" charset="0"/>
                  </a:rPr>
                  <a:t> 89</a:t>
                </a:r>
                <a:r>
                  <a:rPr kumimoji="1" lang="mr-IN" altLang="zh-CN" sz="700" b="1" dirty="0">
                    <a:solidFill>
                      <a:srgbClr val="FFFFFF"/>
                    </a:solidFill>
                    <a:latin typeface="Arial" charset="0"/>
                    <a:ea typeface="Arial" charset="0"/>
                    <a:cs typeface="Arial" charset="0"/>
                  </a:rPr>
                  <a:t>/</a:t>
                </a:r>
                <a:r>
                  <a:rPr kumimoji="1" lang="en-US" altLang="zh-CN" sz="700" b="1" dirty="0">
                    <a:solidFill>
                      <a:srgbClr val="FFFFFF"/>
                    </a:solidFill>
                    <a:latin typeface="Arial" charset="0"/>
                    <a:ea typeface="Arial" charset="0"/>
                    <a:cs typeface="Arial" charset="0"/>
                  </a:rPr>
                  <a:t>87/87</a:t>
                </a:r>
                <a:endParaRPr kumimoji="1" lang="mr-IN" altLang="zh-CN" sz="700" b="1" dirty="0">
                  <a:solidFill>
                    <a:srgbClr val="FFFFFF"/>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r>
                  <a:rPr kumimoji="1" lang="mr-IN" altLang="zh-CN" sz="700" b="1" dirty="0">
                    <a:solidFill>
                      <a:srgbClr val="666666"/>
                    </a:solidFill>
                    <a:latin typeface="Arial" charset="0"/>
                    <a:ea typeface="Arial" charset="0"/>
                    <a:cs typeface="Arial" charset="0"/>
                  </a:rPr>
                  <a:t>RGB</a:t>
                </a:r>
                <a:r>
                  <a:rPr kumimoji="1" lang="en-US" altLang="zh-CN" sz="700" b="1" dirty="0">
                    <a:solidFill>
                      <a:srgbClr val="666666"/>
                    </a:solidFill>
                    <a:latin typeface="Arial" charset="0"/>
                    <a:ea typeface="Arial" charset="0"/>
                    <a:cs typeface="Arial" charset="0"/>
                  </a:rPr>
                  <a:t> 255</a:t>
                </a:r>
                <a:r>
                  <a:rPr kumimoji="1" lang="mr-IN" altLang="zh-CN" sz="700" b="1" dirty="0">
                    <a:solidFill>
                      <a:srgbClr val="666666"/>
                    </a:solidFill>
                    <a:latin typeface="Arial" charset="0"/>
                    <a:ea typeface="Arial" charset="0"/>
                    <a:cs typeface="Arial" charset="0"/>
                  </a:rPr>
                  <a:t>/</a:t>
                </a:r>
                <a:r>
                  <a:rPr kumimoji="1" lang="en-US" altLang="zh-CN" sz="700" b="1" dirty="0">
                    <a:solidFill>
                      <a:srgbClr val="666666"/>
                    </a:solidFill>
                    <a:latin typeface="Arial" charset="0"/>
                    <a:ea typeface="Arial" charset="0"/>
                    <a:cs typeface="Arial" charset="0"/>
                  </a:rPr>
                  <a:t>255/255</a:t>
                </a:r>
                <a:endParaRPr kumimoji="1" lang="mr-IN" altLang="zh-CN" sz="700" b="1" dirty="0">
                  <a:solidFill>
                    <a:srgbClr val="666666"/>
                  </a:solidFill>
                  <a:latin typeface="Arial" charset="0"/>
                  <a:ea typeface="Arial" charset="0"/>
                  <a:cs typeface="Arial" charset="0"/>
                </a:endParaRPr>
              </a:p>
            </p:txBody>
          </p:sp>
        </p:grpSp>
      </p:grpSp>
      <p:pic>
        <p:nvPicPr>
          <p:cNvPr id="41" name="图片 40">
            <a:extLst>
              <a:ext uri="{FF2B5EF4-FFF2-40B4-BE49-F238E27FC236}">
                <a16:creationId xmlns:a16="http://schemas.microsoft.com/office/drawing/2014/main" id="{992D9A65-C4E8-4562-95D4-DDD3411508F6}"/>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2725318019"/>
      </p:ext>
    </p:extLst>
  </p:cSld>
  <p:clrMap bg1="lt1" tx1="dk1" bg2="lt2" tx2="dk2" accent1="accent1" accent2="accent2" accent3="accent3" accent4="accent4" accent5="accent5" accent6="accent6" hlink="hlink" folHlink="folHlink"/>
  <p:sldLayoutIdLst>
    <p:sldLayoutId id="2147483779" r:id="rId1"/>
    <p:sldLayoutId id="2147483781" r:id="rId2"/>
    <p:sldLayoutId id="2147483782" r:id="rId3"/>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85A3D6-1271-D247-9E96-1B376F4BE7BE}"/>
              </a:ext>
            </a:extLst>
          </p:cNvPr>
          <p:cNvSpPr txBox="1"/>
          <p:nvPr userDrawn="1"/>
        </p:nvSpPr>
        <p:spPr>
          <a:xfrm>
            <a:off x="1095040" y="6356939"/>
            <a:ext cx="3502597" cy="230832"/>
          </a:xfrm>
          <a:prstGeom prst="rect">
            <a:avLst/>
          </a:prstGeom>
          <a:noFill/>
        </p:spPr>
        <p:txBody>
          <a:bodyPr wrap="square" rtlCol="0">
            <a:spAutoFit/>
          </a:bodyPr>
          <a:lstStyle/>
          <a:p>
            <a:pPr defTabSz="914112"/>
            <a:r>
              <a:rPr lang="en-US" altLang="zh-CN" sz="900" dirty="0">
                <a:solidFill>
                  <a:srgbClr val="1D1D1B"/>
                </a:solidFill>
                <a:latin typeface="Arial" panose="020B0604020202020204" pitchFamily="34" charset="0"/>
                <a:cs typeface="Arial" panose="020B0604020202020204" pitchFamily="34" charset="0"/>
              </a:rPr>
              <a:t>Huawei Proprietary - Restricted Distribution</a:t>
            </a:r>
            <a:endParaRPr lang="en-US" sz="900" dirty="0">
              <a:solidFill>
                <a:srgbClr val="1D1D1B"/>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ABEE2EE-BF4D-7A4A-B3C6-9E47668CCD98}"/>
              </a:ext>
            </a:extLst>
          </p:cNvPr>
          <p:cNvSpPr txBox="1"/>
          <p:nvPr userDrawn="1"/>
        </p:nvSpPr>
        <p:spPr>
          <a:xfrm>
            <a:off x="733845" y="6402807"/>
            <a:ext cx="499534" cy="138499"/>
          </a:xfrm>
          <a:prstGeom prst="rect">
            <a:avLst/>
          </a:prstGeom>
          <a:noFill/>
        </p:spPr>
        <p:txBody>
          <a:bodyPr wrap="square" lIns="0" tIns="0" rIns="0" bIns="0" rtlCol="0">
            <a:spAutoFit/>
          </a:bodyPr>
          <a:lstStyle/>
          <a:p>
            <a:pPr defTabSz="890493">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defTabSz="890493">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85671" y="2625390"/>
            <a:ext cx="1967204" cy="4233515"/>
            <a:chOff x="5343885" y="-48857"/>
            <a:chExt cx="327131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185C</a:t>
              </a:r>
            </a:p>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defTabSz="914112"/>
              <a:r>
                <a:rPr kumimoji="1" lang="zh-CN" altLang="en-US" sz="800" dirty="0">
                  <a:solidFill>
                    <a:srgbClr val="1D1D1A"/>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PANTONE 186C</a:t>
              </a:r>
            </a:p>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 </a:t>
              </a:r>
            </a:p>
            <a:p>
              <a:pPr algn="ctr" defTabSz="914112">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FFFFFF"/>
                  </a:solidFill>
                  <a:latin typeface="Arial" charset="0"/>
                  <a:ea typeface="Arial" charset="0"/>
                  <a:cs typeface="Arial" charset="0"/>
                </a:rPr>
                <a:t>RGB</a:t>
              </a:r>
            </a:p>
            <a:p>
              <a:pPr algn="ctr" defTabSz="914112">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112">
                <a:lnSpc>
                  <a:spcPts val="620"/>
                </a:lnSpc>
              </a:pPr>
              <a:r>
                <a:rPr kumimoji="1" lang="en-US" altLang="zh-CN" sz="500" b="1" dirty="0">
                  <a:solidFill>
                    <a:srgbClr val="595757"/>
                  </a:solidFill>
                  <a:latin typeface="Arial" charset="0"/>
                  <a:ea typeface="Arial" charset="0"/>
                  <a:cs typeface="Arial" charset="0"/>
                </a:rPr>
                <a:t>RGB</a:t>
              </a:r>
            </a:p>
            <a:p>
              <a:pPr algn="ctr" defTabSz="914112">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46" name="图片 45">
            <a:extLst>
              <a:ext uri="{FF2B5EF4-FFF2-40B4-BE49-F238E27FC236}">
                <a16:creationId xmlns:a16="http://schemas.microsoft.com/office/drawing/2014/main" id="{46DFF298-D317-4CEC-8231-92DA438D62E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3515931093"/>
      </p:ext>
    </p:extLst>
  </p:cSld>
  <p:clrMap bg1="lt1" tx1="dk1" bg2="lt2" tx2="dk2" accent1="accent1" accent2="accent2" accent3="accent3" accent4="accent4" accent5="accent5" accent6="accent6" hlink="hlink" folHlink="folHlink"/>
  <p:sldLayoutIdLst>
    <p:sldLayoutId id="2147483785" r:id="rId1"/>
    <p:sldLayoutId id="2147483787" r:id="rId2"/>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EE2EE-BF4D-7A4A-B3C6-9E47668CCD98}"/>
              </a:ext>
            </a:extLst>
          </p:cNvPr>
          <p:cNvSpPr txBox="1"/>
          <p:nvPr userDrawn="1"/>
        </p:nvSpPr>
        <p:spPr>
          <a:xfrm>
            <a:off x="733845" y="6402806"/>
            <a:ext cx="499534" cy="150296"/>
          </a:xfrm>
          <a:prstGeom prst="rect">
            <a:avLst/>
          </a:prstGeom>
          <a:noFill/>
        </p:spPr>
        <p:txBody>
          <a:bodyPr wrap="square" lIns="0" tIns="0" rIns="0" bIns="0" rtlCol="0">
            <a:spAutoFit/>
          </a:bodyPr>
          <a:lstStyle/>
          <a:p>
            <a:pPr defTabSz="890493">
              <a:defRPr/>
            </a:pPr>
            <a:fld id="{C3837181-38C6-AD4F-B8BA-B444770388BB}" type="slidenum">
              <a:rPr lang="en-US" sz="974">
                <a:solidFill>
                  <a:srgbClr val="1D1D1B"/>
                </a:solidFill>
                <a:latin typeface="Arial" panose="020B0604020202020204" pitchFamily="34" charset="0"/>
                <a:cs typeface="Arial" panose="020B0604020202020204" pitchFamily="34" charset="0"/>
              </a:rPr>
              <a:pPr defTabSz="890493">
                <a:defRPr/>
              </a:pPr>
              <a:t>‹#›</a:t>
            </a:fld>
            <a:endParaRPr lang="en-US" sz="974" dirty="0">
              <a:solidFill>
                <a:srgbClr val="1D1D1B"/>
              </a:solidFill>
              <a:latin typeface="Arial" panose="020B0604020202020204" pitchFamily="34" charset="0"/>
              <a:cs typeface="Arial" panose="020B0604020202020204" pitchFamily="34" charset="0"/>
            </a:endParaRPr>
          </a:p>
        </p:txBody>
      </p:sp>
      <p:pic>
        <p:nvPicPr>
          <p:cNvPr id="5" name="图片 4">
            <a:extLst>
              <a:ext uri="{FF2B5EF4-FFF2-40B4-BE49-F238E27FC236}">
                <a16:creationId xmlns:a16="http://schemas.microsoft.com/office/drawing/2014/main" id="{3AB660BE-DE41-497B-B145-39FB4A1C8314}"/>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983487" y="6397061"/>
            <a:ext cx="1208513" cy="396087"/>
          </a:xfrm>
          <a:prstGeom prst="rect">
            <a:avLst/>
          </a:prstGeom>
        </p:spPr>
      </p:pic>
    </p:spTree>
    <p:extLst>
      <p:ext uri="{BB962C8B-B14F-4D97-AF65-F5344CB8AC3E}">
        <p14:creationId xmlns:p14="http://schemas.microsoft.com/office/powerpoint/2010/main" val="57642002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ndspore-lab/mindcv" TargetMode="External"/><Relationship Id="rId7" Type="http://schemas.openxmlformats.org/officeDocument/2006/relationships/hyperlink" Target="https://github.com/mindspore-lab/mindyolo" TargetMode="External"/><Relationship Id="rId2" Type="http://schemas.openxmlformats.org/officeDocument/2006/relationships/notesSlide" Target="../notesSlides/notesSlide13.xml"/><Relationship Id="rId1" Type="http://schemas.openxmlformats.org/officeDocument/2006/relationships/slideLayout" Target="../slideLayouts/slideLayout52.xml"/><Relationship Id="rId6" Type="http://schemas.openxmlformats.org/officeDocument/2006/relationships/hyperlink" Target="https://github.com/mindspore-lab/mindocr" TargetMode="External"/><Relationship Id="rId5" Type="http://schemas.openxmlformats.org/officeDocument/2006/relationships/hyperlink" Target="https://github.com/mindspore-lab/mindnlp" TargetMode="External"/><Relationship Id="rId4" Type="http://schemas.openxmlformats.org/officeDocument/2006/relationships/hyperlink" Target="https://github.com/mindspore-lab/mindaudio"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6.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7.xml"/><Relationship Id="rId1" Type="http://schemas.openxmlformats.org/officeDocument/2006/relationships/tags" Target="../tags/tag1.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GIF"/><Relationship Id="rId7" Type="http://schemas.openxmlformats.org/officeDocument/2006/relationships/image" Target="../media/image34.GIF"/><Relationship Id="rId2" Type="http://schemas.openxmlformats.org/officeDocument/2006/relationships/notesSlide" Target="../notesSlides/notesSlide18.xml"/><Relationship Id="rId1" Type="http://schemas.openxmlformats.org/officeDocument/2006/relationships/slideLayout" Target="../slideLayouts/slideLayout50.xml"/><Relationship Id="rId6" Type="http://schemas.openxmlformats.org/officeDocument/2006/relationships/image" Target="../media/image33.GIF"/><Relationship Id="rId5" Type="http://schemas.openxmlformats.org/officeDocument/2006/relationships/image" Target="../media/image32.GIF"/><Relationship Id="rId4" Type="http://schemas.openxmlformats.org/officeDocument/2006/relationships/image" Target="../media/image31.GI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0.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45.png"/><Relationship Id="rId1" Type="http://schemas.openxmlformats.org/officeDocument/2006/relationships/slideLayout" Target="../slideLayouts/slideLayout3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9.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notesSlide" Target="../notesSlides/notesSlide23.xml"/><Relationship Id="rId3" Type="http://schemas.openxmlformats.org/officeDocument/2006/relationships/tags" Target="../tags/tag4.xml"/><Relationship Id="rId21" Type="http://schemas.openxmlformats.org/officeDocument/2006/relationships/image" Target="../media/image52.jpe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60.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image" Target="../media/image51.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55.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4.png"/><Relationship Id="rId10" Type="http://schemas.openxmlformats.org/officeDocument/2006/relationships/tags" Target="../tags/tag11.xml"/><Relationship Id="rId19" Type="http://schemas.openxmlformats.org/officeDocument/2006/relationships/image" Target="../media/image50.jpe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image" Target="../media/image53.jpeg"/></Relationships>
</file>

<file path=ppt/slides/_rels/slide28.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7.png"/><Relationship Id="rId26" Type="http://schemas.openxmlformats.org/officeDocument/2006/relationships/image" Target="../media/image85.png"/><Relationship Id="rId21" Type="http://schemas.openxmlformats.org/officeDocument/2006/relationships/image" Target="../media/image80.png"/><Relationship Id="rId34" Type="http://schemas.openxmlformats.org/officeDocument/2006/relationships/image" Target="../media/image93.png"/><Relationship Id="rId7" Type="http://schemas.openxmlformats.org/officeDocument/2006/relationships/image" Target="../media/image60.jpeg"/><Relationship Id="rId12" Type="http://schemas.openxmlformats.org/officeDocument/2006/relationships/image" Target="../media/image65.jpeg"/><Relationship Id="rId17" Type="http://schemas.openxmlformats.org/officeDocument/2006/relationships/image" Target="../media/image76.png"/><Relationship Id="rId25" Type="http://schemas.openxmlformats.org/officeDocument/2006/relationships/image" Target="../media/image84.png"/><Relationship Id="rId33" Type="http://schemas.openxmlformats.org/officeDocument/2006/relationships/image" Target="../media/image92.png"/><Relationship Id="rId38" Type="http://schemas.openxmlformats.org/officeDocument/2006/relationships/image" Target="../media/image97.png"/><Relationship Id="rId2" Type="http://schemas.openxmlformats.org/officeDocument/2006/relationships/notesSlide" Target="../notesSlides/notesSlide24.xml"/><Relationship Id="rId16" Type="http://schemas.openxmlformats.org/officeDocument/2006/relationships/image" Target="../media/image75.jpeg"/><Relationship Id="rId20" Type="http://schemas.openxmlformats.org/officeDocument/2006/relationships/image" Target="../media/image79.png"/><Relationship Id="rId29" Type="http://schemas.openxmlformats.org/officeDocument/2006/relationships/image" Target="../media/image88.png"/><Relationship Id="rId1" Type="http://schemas.openxmlformats.org/officeDocument/2006/relationships/slideLayout" Target="../slideLayouts/slideLayout57.xml"/><Relationship Id="rId6" Type="http://schemas.openxmlformats.org/officeDocument/2006/relationships/image" Target="../media/image59.svg"/><Relationship Id="rId11" Type="http://schemas.openxmlformats.org/officeDocument/2006/relationships/image" Target="../media/image64.png"/><Relationship Id="rId24" Type="http://schemas.openxmlformats.org/officeDocument/2006/relationships/image" Target="../media/image83.png"/><Relationship Id="rId32" Type="http://schemas.openxmlformats.org/officeDocument/2006/relationships/image" Target="../media/image91.png"/><Relationship Id="rId37" Type="http://schemas.openxmlformats.org/officeDocument/2006/relationships/image" Target="../media/image96.png"/><Relationship Id="rId5" Type="http://schemas.openxmlformats.org/officeDocument/2006/relationships/image" Target="../media/image58.svg"/><Relationship Id="rId15" Type="http://schemas.openxmlformats.org/officeDocument/2006/relationships/image" Target="../media/image74.jpeg"/><Relationship Id="rId23" Type="http://schemas.openxmlformats.org/officeDocument/2006/relationships/image" Target="../media/image82.png"/><Relationship Id="rId28" Type="http://schemas.openxmlformats.org/officeDocument/2006/relationships/image" Target="../media/image87.png"/><Relationship Id="rId36" Type="http://schemas.openxmlformats.org/officeDocument/2006/relationships/image" Target="../media/image95.png"/><Relationship Id="rId10" Type="http://schemas.openxmlformats.org/officeDocument/2006/relationships/image" Target="../media/image63.jpeg"/><Relationship Id="rId19" Type="http://schemas.openxmlformats.org/officeDocument/2006/relationships/image" Target="../media/image78.png"/><Relationship Id="rId31" Type="http://schemas.openxmlformats.org/officeDocument/2006/relationships/image" Target="../media/image90.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94.png"/><Relationship Id="rId8" Type="http://schemas.openxmlformats.org/officeDocument/2006/relationships/image" Target="../media/image61.png"/><Relationship Id="rId3"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19.png"/><Relationship Id="rId3" Type="http://schemas.openxmlformats.org/officeDocument/2006/relationships/image" Target="../media/image98.jpeg"/><Relationship Id="rId7" Type="http://schemas.openxmlformats.org/officeDocument/2006/relationships/image" Target="../media/image102.jpeg"/><Relationship Id="rId12" Type="http://schemas.openxmlformats.org/officeDocument/2006/relationships/image" Target="../media/image118.png"/><Relationship Id="rId2" Type="http://schemas.openxmlformats.org/officeDocument/2006/relationships/notesSlide" Target="../notesSlides/notesSlide25.xml"/><Relationship Id="rId1" Type="http://schemas.openxmlformats.org/officeDocument/2006/relationships/slideLayout" Target="../slideLayouts/slideLayout61.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jpeg"/><Relationship Id="rId15" Type="http://schemas.openxmlformats.org/officeDocument/2006/relationships/image" Target="../media/image107.png"/><Relationship Id="rId10" Type="http://schemas.openxmlformats.org/officeDocument/2006/relationships/image" Target="../media/image105.png"/><Relationship Id="rId4" Type="http://schemas.openxmlformats.org/officeDocument/2006/relationships/image" Target="../media/image99.GIF"/><Relationship Id="rId9" Type="http://schemas.openxmlformats.org/officeDocument/2006/relationships/image" Target="../media/image104.jpeg"/><Relationship Id="rId14" Type="http://schemas.openxmlformats.org/officeDocument/2006/relationships/image" Target="../media/image1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75.xml"/></Relationships>
</file>

<file path=ppt/slides/_rels/slide3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27.xml"/><Relationship Id="rId1" Type="http://schemas.openxmlformats.org/officeDocument/2006/relationships/slideLayout" Target="../slideLayouts/slideLayout8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16.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image" Target="../media/image115.png"/><Relationship Id="rId1" Type="http://schemas.openxmlformats.org/officeDocument/2006/relationships/slideLayout" Target="../slideLayouts/slideLayout76.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117.png"/><Relationship Id="rId9" Type="http://schemas.openxmlformats.org/officeDocument/2006/relationships/image" Target="../media/image125.png"/><Relationship Id="rId14" Type="http://schemas.openxmlformats.org/officeDocument/2006/relationships/image" Target="../media/image130.png"/></Relationships>
</file>

<file path=ppt/slides/_rels/slide3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8.xml"/><Relationship Id="rId1" Type="http://schemas.openxmlformats.org/officeDocument/2006/relationships/slideLayout" Target="../slideLayouts/slideLayout90.xml"/><Relationship Id="rId5" Type="http://schemas.openxmlformats.org/officeDocument/2006/relationships/image" Target="../media/image134.png"/><Relationship Id="rId4" Type="http://schemas.openxmlformats.org/officeDocument/2006/relationships/image" Target="../media/image1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hyperlink" Target="https://gitee.com/mindspore/community" TargetMode="External"/><Relationship Id="rId7" Type="http://schemas.openxmlformats.org/officeDocument/2006/relationships/image" Target="../media/image135.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hyperlink" Target="https://www.mindspore.cn/evangelist" TargetMode="External"/><Relationship Id="rId11" Type="http://schemas.openxmlformats.org/officeDocument/2006/relationships/image" Target="../media/image139.png"/><Relationship Id="rId5" Type="http://schemas.openxmlformats.org/officeDocument/2006/relationships/hyperlink" Target="https://openi.pcl.ac.cn/" TargetMode="External"/><Relationship Id="rId10" Type="http://schemas.openxmlformats.org/officeDocument/2006/relationships/image" Target="../media/image138.png"/><Relationship Id="rId4" Type="http://schemas.openxmlformats.org/officeDocument/2006/relationships/hyperlink" Target="https://edu.hicomputing.huawei.com/" TargetMode="External"/><Relationship Id="rId9" Type="http://schemas.openxmlformats.org/officeDocument/2006/relationships/image" Target="../media/image13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6.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en-US" altLang="zh-CN" dirty="0" err="1">
                <a:latin typeface="+mn-lt"/>
                <a:ea typeface="+mn-ea"/>
                <a:cs typeface="+mn-ea"/>
                <a:sym typeface="+mn-lt"/>
              </a:rPr>
              <a:t>MindSpore</a:t>
            </a:r>
            <a:r>
              <a:rPr lang="zh-CN" altLang="en-US" dirty="0">
                <a:latin typeface="+mn-lt"/>
                <a:ea typeface="+mn-ea"/>
                <a:cs typeface="+mn-ea"/>
                <a:sym typeface="+mn-lt"/>
              </a:rPr>
              <a:t>架构介绍</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整体介绍</a:t>
            </a:r>
          </a:p>
          <a:p>
            <a:r>
              <a:rPr lang="zh-CN" altLang="en-US" b="1" dirty="0">
                <a:latin typeface="+mn-lt"/>
                <a:ea typeface="+mn-ea"/>
                <a:cs typeface="+mn-ea"/>
                <a:sym typeface="+mn-lt"/>
              </a:rPr>
              <a:t>软件架构</a:t>
            </a:r>
          </a:p>
          <a:p>
            <a:r>
              <a:rPr lang="zh-CN" altLang="en-US" dirty="0">
                <a:solidFill>
                  <a:schemeClr val="bg1">
                    <a:lumMod val="50000"/>
                  </a:schemeClr>
                </a:solidFill>
                <a:latin typeface="+mn-lt"/>
                <a:ea typeface="+mn-ea"/>
                <a:cs typeface="+mn-ea"/>
                <a:sym typeface="+mn-lt"/>
              </a:rPr>
              <a:t>关键技术</a:t>
            </a:r>
          </a:p>
          <a:p>
            <a:r>
              <a:rPr lang="zh-CN" altLang="en-US" dirty="0">
                <a:solidFill>
                  <a:schemeClr val="bg1">
                    <a:lumMod val="50000"/>
                  </a:schemeClr>
                </a:solidFill>
                <a:latin typeface="+mn-lt"/>
                <a:ea typeface="+mn-ea"/>
                <a:cs typeface="+mn-ea"/>
                <a:sym typeface="+mn-lt"/>
              </a:rPr>
              <a:t>应用案例</a:t>
            </a:r>
          </a:p>
          <a:p>
            <a:pPr marL="0" indent="0">
              <a:buNone/>
            </a:pPr>
            <a:endParaRPr lang="zh-CN" altLang="en-US" dirty="0">
              <a:solidFill>
                <a:schemeClr val="bg1">
                  <a:lumMod val="50000"/>
                </a:schemeClr>
              </a:solidFill>
              <a:latin typeface="+mn-lt"/>
              <a:ea typeface="+mn-ea"/>
              <a:cs typeface="+mn-ea"/>
              <a:sym typeface="+mn-lt"/>
            </a:endParaRPr>
          </a:p>
          <a:p>
            <a:endParaRPr lang="zh-CN" altLang="en-US" dirty="0">
              <a:latin typeface="+mn-lt"/>
              <a:ea typeface="+mn-ea"/>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副标题 1"/>
          <p:cNvSpPr txBox="1">
            <a:spLocks/>
          </p:cNvSpPr>
          <p:nvPr/>
        </p:nvSpPr>
        <p:spPr>
          <a:xfrm>
            <a:off x="726194" y="61798"/>
            <a:ext cx="10821469" cy="387647"/>
          </a:xfrm>
          <a:prstGeom prst="rect">
            <a:avLst/>
          </a:prstGeom>
        </p:spPr>
        <p:txBody>
          <a:bodyPr lIns="0" tIns="0" rIns="0" bIns="0">
            <a:spAutoFit/>
          </a:bodyPr>
          <a:lstStyle>
            <a:defPPr>
              <a:defRPr lang="zh-CN"/>
            </a:defPPr>
            <a:lvl1pPr indent="0" algn="ctr" defTabSz="1187798">
              <a:lnSpc>
                <a:spcPct val="90000"/>
              </a:lnSpc>
              <a:spcBef>
                <a:spcPts val="1299"/>
              </a:spcBef>
              <a:buFont typeface="Arial" panose="020B0604020202020204" pitchFamily="34" charset="0"/>
              <a:buNone/>
              <a:defRPr sz="2800" b="1">
                <a:latin typeface="Huawei Sans" panose="020C0503030203020204" pitchFamily="34" charset="0"/>
                <a:ea typeface="微软雅黑" panose="020B0503020204020204" pitchFamily="34" charset="-122"/>
              </a:defRPr>
            </a:lvl1pPr>
            <a:lvl2pPr marL="890849" indent="-296950" defTabSz="1187798">
              <a:lnSpc>
                <a:spcPct val="90000"/>
              </a:lnSpc>
              <a:spcBef>
                <a:spcPts val="650"/>
              </a:spcBef>
              <a:buFont typeface="Arial" panose="020B0604020202020204" pitchFamily="34" charset="0"/>
              <a:buChar char="•"/>
              <a:defRPr sz="3118"/>
            </a:lvl2pPr>
            <a:lvl3pPr marL="1484748" indent="-296950" defTabSz="1187798">
              <a:lnSpc>
                <a:spcPct val="90000"/>
              </a:lnSpc>
              <a:spcBef>
                <a:spcPts val="650"/>
              </a:spcBef>
              <a:buFont typeface="Arial" panose="020B0604020202020204" pitchFamily="34" charset="0"/>
              <a:buChar char="•"/>
              <a:defRPr sz="2598"/>
            </a:lvl3pPr>
            <a:lvl4pPr marL="2078648" indent="-296950" defTabSz="1187798">
              <a:lnSpc>
                <a:spcPct val="90000"/>
              </a:lnSpc>
              <a:spcBef>
                <a:spcPts val="650"/>
              </a:spcBef>
              <a:buFont typeface="Arial" panose="020B0604020202020204" pitchFamily="34" charset="0"/>
              <a:buChar char="•"/>
              <a:defRPr sz="2338"/>
            </a:lvl4pPr>
            <a:lvl5pPr marL="2672547" indent="-296950" defTabSz="1187798">
              <a:lnSpc>
                <a:spcPct val="90000"/>
              </a:lnSpc>
              <a:spcBef>
                <a:spcPts val="650"/>
              </a:spcBef>
              <a:buFont typeface="Arial" panose="020B0604020202020204" pitchFamily="34" charset="0"/>
              <a:buChar char="•"/>
              <a:defRPr sz="2338"/>
            </a:lvl5pPr>
            <a:lvl6pPr marL="3266447" indent="-296950" defTabSz="1187798">
              <a:lnSpc>
                <a:spcPct val="90000"/>
              </a:lnSpc>
              <a:spcBef>
                <a:spcPts val="650"/>
              </a:spcBef>
              <a:buFont typeface="Arial" panose="020B0604020202020204" pitchFamily="34" charset="0"/>
              <a:buChar char="•"/>
              <a:defRPr sz="2338"/>
            </a:lvl6pPr>
            <a:lvl7pPr marL="3860346" indent="-296950" defTabSz="1187798">
              <a:lnSpc>
                <a:spcPct val="90000"/>
              </a:lnSpc>
              <a:spcBef>
                <a:spcPts val="650"/>
              </a:spcBef>
              <a:buFont typeface="Arial" panose="020B0604020202020204" pitchFamily="34" charset="0"/>
              <a:buChar char="•"/>
              <a:defRPr sz="2338"/>
            </a:lvl7pPr>
            <a:lvl8pPr marL="4454245" indent="-296950" defTabSz="1187798">
              <a:lnSpc>
                <a:spcPct val="90000"/>
              </a:lnSpc>
              <a:spcBef>
                <a:spcPts val="650"/>
              </a:spcBef>
              <a:buFont typeface="Arial" panose="020B0604020202020204" pitchFamily="34" charset="0"/>
              <a:buChar char="•"/>
              <a:defRPr sz="2338"/>
            </a:lvl8pPr>
            <a:lvl9pPr marL="5048144" indent="-296950" defTabSz="1187798">
              <a:lnSpc>
                <a:spcPct val="90000"/>
              </a:lnSpc>
              <a:spcBef>
                <a:spcPts val="650"/>
              </a:spcBef>
              <a:buFont typeface="Arial" panose="020B0604020202020204" pitchFamily="34" charset="0"/>
              <a:buChar char="•"/>
              <a:defRPr sz="2338"/>
            </a:lvl9pPr>
          </a:lstStyle>
          <a:p>
            <a:pPr defTabSz="1187323">
              <a:spcBef>
                <a:spcPts val="1298"/>
              </a:spcBef>
            </a:pPr>
            <a:r>
              <a:rPr lang="zh-CN" altLang="en-US" sz="2799" dirty="0">
                <a:solidFill>
                  <a:srgbClr val="990000"/>
                </a:solidFill>
                <a:latin typeface="微软雅黑" pitchFamily="34" charset="-122"/>
              </a:rPr>
              <a:t>昇思</a:t>
            </a:r>
            <a:r>
              <a:rPr lang="en-US" altLang="zh-CN" sz="2799" dirty="0">
                <a:solidFill>
                  <a:srgbClr val="990000"/>
                </a:solidFill>
                <a:latin typeface="微软雅黑" pitchFamily="34" charset="-122"/>
              </a:rPr>
              <a:t>MindSpore 2.0 </a:t>
            </a:r>
            <a:r>
              <a:rPr lang="zh-CN" altLang="en-US" sz="2799" dirty="0">
                <a:solidFill>
                  <a:srgbClr val="990000"/>
                </a:solidFill>
                <a:latin typeface="微软雅黑" pitchFamily="34" charset="-122"/>
              </a:rPr>
              <a:t>技术架构一览</a:t>
            </a:r>
          </a:p>
        </p:txBody>
      </p:sp>
      <p:grpSp>
        <p:nvGrpSpPr>
          <p:cNvPr id="2" name="组合 1"/>
          <p:cNvGrpSpPr/>
          <p:nvPr/>
        </p:nvGrpSpPr>
        <p:grpSpPr>
          <a:xfrm>
            <a:off x="364006" y="1872666"/>
            <a:ext cx="6689923" cy="4500047"/>
            <a:chOff x="847718" y="2438711"/>
            <a:chExt cx="6692536" cy="3462126"/>
          </a:xfrm>
        </p:grpSpPr>
        <p:sp>
          <p:nvSpPr>
            <p:cNvPr id="116" name="矩形 115"/>
            <p:cNvSpPr/>
            <p:nvPr/>
          </p:nvSpPr>
          <p:spPr>
            <a:xfrm>
              <a:off x="847718" y="5666950"/>
              <a:ext cx="6683660" cy="233887"/>
            </a:xfrm>
            <a:prstGeom prst="rect">
              <a:avLst/>
            </a:prstGeom>
            <a:solidFill>
              <a:schemeClr val="tx2"/>
            </a:solidFill>
            <a:ln>
              <a:solidFill>
                <a:schemeClr val="bg1">
                  <a:lumMod val="60000"/>
                  <a:lumOff val="40000"/>
                </a:schemeClr>
              </a:solidFill>
            </a:ln>
          </p:spPr>
          <p:txBody>
            <a:bodyPr wrap="square" anchor="ctr">
              <a:noAutofit/>
            </a:bodyPr>
            <a:lstStyle/>
            <a:p>
              <a:pPr algn="ctr" defTabSz="913399"/>
              <a:r>
                <a:rPr lang="en-US" altLang="zh-CN" sz="1000" b="1" kern="0" dirty="0">
                  <a:solidFill>
                    <a:prstClr val="black"/>
                  </a:solidFill>
                  <a:latin typeface="微软雅黑"/>
                  <a:ea typeface="微软雅黑"/>
                </a:rPr>
                <a:t>NPU/GPU/CPU</a:t>
              </a:r>
              <a:r>
                <a:rPr lang="zh-CN" altLang="en-US" sz="1000" b="1" kern="0" dirty="0">
                  <a:solidFill>
                    <a:prstClr val="black"/>
                  </a:solidFill>
                  <a:latin typeface="微软雅黑"/>
                  <a:ea typeface="微软雅黑"/>
                </a:rPr>
                <a:t>多算力支持</a:t>
              </a:r>
            </a:p>
          </p:txBody>
        </p:sp>
        <p:sp>
          <p:nvSpPr>
            <p:cNvPr id="208" name="矩形 207"/>
            <p:cNvSpPr/>
            <p:nvPr/>
          </p:nvSpPr>
          <p:spPr>
            <a:xfrm>
              <a:off x="847718" y="5390450"/>
              <a:ext cx="6683659" cy="225442"/>
            </a:xfrm>
            <a:prstGeom prst="rect">
              <a:avLst/>
            </a:prstGeom>
            <a:solidFill>
              <a:schemeClr val="tx2"/>
            </a:solidFill>
            <a:ln>
              <a:solidFill>
                <a:schemeClr val="bg1">
                  <a:lumMod val="60000"/>
                  <a:lumOff val="40000"/>
                </a:schemeClr>
              </a:solidFill>
            </a:ln>
          </p:spPr>
          <p:txBody>
            <a:bodyPr wrap="square" anchor="ctr">
              <a:noAutofit/>
            </a:bodyPr>
            <a:lstStyle/>
            <a:p>
              <a:pPr algn="ctr" defTabSz="913309" eaLnBrk="0" hangingPunct="0">
                <a:defRPr/>
              </a:pPr>
              <a:r>
                <a:rPr lang="en-US" altLang="zh-CN" sz="900" b="1" kern="0" dirty="0" err="1">
                  <a:solidFill>
                    <a:srgbClr val="000000"/>
                  </a:solidFill>
                  <a:latin typeface="微软雅黑" panose="020B0503020204020204" pitchFamily="34" charset="-122"/>
                  <a:ea typeface="微软雅黑"/>
                </a:rPr>
                <a:t>MindRT</a:t>
              </a:r>
              <a:r>
                <a:rPr lang="en-US" altLang="zh-CN" sz="900" b="1" kern="0" dirty="0">
                  <a:solidFill>
                    <a:srgbClr val="000000"/>
                  </a:solidFill>
                  <a:latin typeface="微软雅黑" panose="020B0503020204020204" pitchFamily="34" charset="-122"/>
                  <a:ea typeface="微软雅黑"/>
                </a:rPr>
                <a:t>(</a:t>
              </a:r>
              <a:r>
                <a:rPr lang="zh-CN" altLang="en-US" sz="900" b="1" kern="0" dirty="0">
                  <a:solidFill>
                    <a:srgbClr val="000000"/>
                  </a:solidFill>
                  <a:latin typeface="微软雅黑" panose="020B0503020204020204" pitchFamily="34" charset="-122"/>
                  <a:ea typeface="微软雅黑"/>
                </a:rPr>
                <a:t>端</a:t>
              </a:r>
              <a:r>
                <a:rPr lang="en-US" altLang="zh-CN" sz="900" b="1" kern="0" dirty="0">
                  <a:solidFill>
                    <a:srgbClr val="000000"/>
                  </a:solidFill>
                  <a:latin typeface="微软雅黑" panose="020B0503020204020204" pitchFamily="34" charset="-122"/>
                  <a:ea typeface="微软雅黑"/>
                </a:rPr>
                <a:t>-</a:t>
              </a:r>
              <a:r>
                <a:rPr lang="zh-CN" altLang="en-US" sz="900" b="1" kern="0" dirty="0">
                  <a:solidFill>
                    <a:srgbClr val="000000"/>
                  </a:solidFill>
                  <a:latin typeface="微软雅黑" panose="020B0503020204020204" pitchFamily="34" charset="-122"/>
                  <a:ea typeface="微软雅黑"/>
                </a:rPr>
                <a:t>边</a:t>
              </a:r>
              <a:r>
                <a:rPr lang="en-US" altLang="zh-CN" sz="900" b="1" kern="0" dirty="0">
                  <a:solidFill>
                    <a:srgbClr val="000000"/>
                  </a:solidFill>
                  <a:latin typeface="微软雅黑" panose="020B0503020204020204" pitchFamily="34" charset="-122"/>
                  <a:ea typeface="微软雅黑"/>
                </a:rPr>
                <a:t>-</a:t>
              </a:r>
              <a:r>
                <a:rPr lang="zh-CN" altLang="en-US" sz="900" b="1" kern="0" dirty="0">
                  <a:solidFill>
                    <a:srgbClr val="000000"/>
                  </a:solidFill>
                  <a:latin typeface="微软雅黑" panose="020B0503020204020204" pitchFamily="34" charset="-122"/>
                  <a:ea typeface="微软雅黑"/>
                </a:rPr>
                <a:t>云协作的布式架构：部署</a:t>
              </a:r>
              <a:r>
                <a:rPr lang="en-US" altLang="zh-CN" sz="900" b="1" kern="0" dirty="0">
                  <a:solidFill>
                    <a:srgbClr val="000000"/>
                  </a:solidFill>
                  <a:latin typeface="微软雅黑" panose="020B0503020204020204" pitchFamily="34" charset="-122"/>
                  <a:ea typeface="微软雅黑"/>
                </a:rPr>
                <a:t>/</a:t>
              </a:r>
              <a:r>
                <a:rPr lang="zh-CN" altLang="en-US" sz="900" b="1" kern="0" dirty="0">
                  <a:solidFill>
                    <a:srgbClr val="000000"/>
                  </a:solidFill>
                  <a:latin typeface="微软雅黑" panose="020B0503020204020204" pitchFamily="34" charset="-122"/>
                  <a:ea typeface="微软雅黑"/>
                </a:rPr>
                <a:t>通信</a:t>
              </a:r>
              <a:r>
                <a:rPr lang="en-US" altLang="zh-CN" sz="900" b="1" kern="0" dirty="0">
                  <a:solidFill>
                    <a:srgbClr val="000000"/>
                  </a:solidFill>
                  <a:latin typeface="微软雅黑" panose="020B0503020204020204" pitchFamily="34" charset="-122"/>
                  <a:ea typeface="微软雅黑"/>
                </a:rPr>
                <a:t>/</a:t>
              </a:r>
              <a:r>
                <a:rPr lang="zh-CN" altLang="en-US" sz="900" b="1" kern="0" dirty="0">
                  <a:solidFill>
                    <a:srgbClr val="000000"/>
                  </a:solidFill>
                  <a:latin typeface="微软雅黑" panose="020B0503020204020204" pitchFamily="34" charset="-122"/>
                  <a:ea typeface="微软雅黑"/>
                </a:rPr>
                <a:t>运行</a:t>
              </a:r>
              <a:r>
                <a:rPr lang="en-US" altLang="zh-CN" sz="900" b="1" kern="0" dirty="0">
                  <a:solidFill>
                    <a:srgbClr val="000000"/>
                  </a:solidFill>
                  <a:latin typeface="微软雅黑" panose="020B0503020204020204" pitchFamily="34" charset="-122"/>
                  <a:ea typeface="微软雅黑"/>
                </a:rPr>
                <a:t>)</a:t>
              </a:r>
              <a:endParaRPr lang="zh-CN" altLang="en-US" sz="900" b="1" kern="0" dirty="0">
                <a:solidFill>
                  <a:srgbClr val="000000"/>
                </a:solidFill>
                <a:latin typeface="微软雅黑" panose="020B0503020204020204" pitchFamily="34" charset="-122"/>
                <a:ea typeface="微软雅黑"/>
              </a:endParaRPr>
            </a:p>
          </p:txBody>
        </p:sp>
        <p:sp>
          <p:nvSpPr>
            <p:cNvPr id="249" name="矩形 248"/>
            <p:cNvSpPr/>
            <p:nvPr/>
          </p:nvSpPr>
          <p:spPr>
            <a:xfrm>
              <a:off x="864256" y="3457992"/>
              <a:ext cx="943185" cy="1867011"/>
            </a:xfrm>
            <a:prstGeom prst="rect">
              <a:avLst/>
            </a:prstGeom>
            <a:solidFill>
              <a:schemeClr val="tx2">
                <a:lumMod val="95000"/>
              </a:schemeClr>
            </a:solidFill>
            <a:ln w="19050" cap="flat" cmpd="sng" algn="ctr">
              <a:solidFill>
                <a:schemeClr val="bg2">
                  <a:lumMod val="90000"/>
                </a:schemeClr>
              </a:solidFill>
              <a:prstDash val="solid"/>
              <a:miter lim="800000"/>
            </a:ln>
            <a:effectLst/>
          </p:spPr>
          <p:txBody>
            <a:bodyPr rtlCol="0" anchor="ctr"/>
            <a:lstStyle/>
            <a:p>
              <a:pPr algn="ctr" defTabSz="914034"/>
              <a:r>
                <a:rPr lang="en-US" altLang="zh-CN" sz="1050" b="1" dirty="0">
                  <a:solidFill>
                    <a:srgbClr val="1D1D1A"/>
                  </a:solidFill>
                  <a:latin typeface="微软雅黑"/>
                  <a:ea typeface="微软雅黑"/>
                  <a:sym typeface="+mn-ea"/>
                </a:rPr>
                <a:t>MindSpore</a:t>
              </a:r>
            </a:p>
            <a:p>
              <a:pPr algn="ctr" defTabSz="914034"/>
              <a:r>
                <a:rPr lang="en-US" altLang="zh-CN" sz="1050" b="1" dirty="0">
                  <a:solidFill>
                    <a:srgbClr val="1D1D1A"/>
                  </a:solidFill>
                  <a:latin typeface="微软雅黑"/>
                  <a:ea typeface="微软雅黑"/>
                  <a:sym typeface="+mn-ea"/>
                </a:rPr>
                <a:t>Data</a:t>
              </a:r>
            </a:p>
            <a:p>
              <a:pPr algn="ctr" defTabSz="914034"/>
              <a:endParaRPr lang="en-US" altLang="zh-CN" sz="1050" b="1" dirty="0">
                <a:solidFill>
                  <a:srgbClr val="1D1D1A"/>
                </a:solidFill>
                <a:latin typeface="微软雅黑"/>
                <a:ea typeface="微软雅黑"/>
                <a:sym typeface="+mn-ea"/>
              </a:endParaRPr>
            </a:p>
            <a:p>
              <a:pPr algn="ctr" defTabSz="914034"/>
              <a:r>
                <a:rPr lang="zh-CN" altLang="en-US" sz="1000" dirty="0">
                  <a:solidFill>
                    <a:srgbClr val="1D1D1A"/>
                  </a:solidFill>
                  <a:latin typeface="微软雅黑"/>
                  <a:ea typeface="微软雅黑"/>
                  <a:sym typeface="+mn-ea"/>
                </a:rPr>
                <a:t>数据处理</a:t>
              </a:r>
              <a:endParaRPr lang="zh-CN" altLang="en-US" sz="1050" dirty="0">
                <a:solidFill>
                  <a:srgbClr val="1D1D1A"/>
                </a:solidFill>
                <a:latin typeface="微软雅黑"/>
                <a:ea typeface="微软雅黑"/>
              </a:endParaRPr>
            </a:p>
          </p:txBody>
        </p:sp>
        <p:sp>
          <p:nvSpPr>
            <p:cNvPr id="248" name="矩形 247"/>
            <p:cNvSpPr/>
            <p:nvPr/>
          </p:nvSpPr>
          <p:spPr>
            <a:xfrm>
              <a:off x="856594" y="3020813"/>
              <a:ext cx="4888019" cy="344781"/>
            </a:xfrm>
            <a:prstGeom prst="rect">
              <a:avLst/>
            </a:prstGeom>
            <a:solidFill>
              <a:schemeClr val="tx2">
                <a:lumMod val="95000"/>
              </a:schemeClr>
            </a:solidFill>
            <a:ln w="9525" cap="flat" cmpd="sng" algn="ctr">
              <a:solidFill>
                <a:srgbClr val="1D1D1A"/>
              </a:solidFill>
              <a:prstDash val="solid"/>
              <a:miter lim="800000"/>
            </a:ln>
            <a:effectLst/>
          </p:spPr>
          <p:txBody>
            <a:bodyPr lIns="3598" tIns="3598" rIns="3598" bIns="3598" rtlCol="0" anchor="ctr" anchorCtr="0"/>
            <a:lstStyle/>
            <a:p>
              <a:pPr algn="ctr" defTabSz="913309" eaLnBrk="0" hangingPunct="0">
                <a:defRPr/>
              </a:pPr>
              <a:r>
                <a:rPr lang="en-US" altLang="zh-CN" sz="1000" kern="0" dirty="0" err="1">
                  <a:solidFill>
                    <a:srgbClr val="000000"/>
                  </a:solidFill>
                  <a:latin typeface="微软雅黑" panose="020B0503020204020204" pitchFamily="34" charset="-122"/>
                  <a:ea typeface="微软雅黑"/>
                </a:rPr>
                <a:t>MindExpression</a:t>
              </a:r>
              <a:endParaRPr lang="en-US" altLang="zh-CN" sz="1000" kern="0" dirty="0">
                <a:solidFill>
                  <a:srgbClr val="000000"/>
                </a:solidFill>
                <a:latin typeface="微软雅黑" panose="020B0503020204020204" pitchFamily="34" charset="-122"/>
                <a:ea typeface="微软雅黑"/>
              </a:endParaRPr>
            </a:p>
          </p:txBody>
        </p:sp>
        <p:sp>
          <p:nvSpPr>
            <p:cNvPr id="130" name="矩形 129"/>
            <p:cNvSpPr/>
            <p:nvPr/>
          </p:nvSpPr>
          <p:spPr>
            <a:xfrm>
              <a:off x="5821690" y="3020814"/>
              <a:ext cx="1718564" cy="994928"/>
            </a:xfrm>
            <a:prstGeom prst="rect">
              <a:avLst/>
            </a:prstGeom>
            <a:solidFill>
              <a:schemeClr val="tx2">
                <a:lumMod val="95000"/>
              </a:schemeClr>
            </a:solidFill>
            <a:ln w="19050" cap="flat" cmpd="sng" algn="ctr">
              <a:solidFill>
                <a:schemeClr val="bg2">
                  <a:lumMod val="90000"/>
                </a:schemeClr>
              </a:solidFill>
              <a:prstDash val="solid"/>
              <a:miter lim="800000"/>
            </a:ln>
            <a:effectLst/>
          </p:spPr>
          <p:txBody>
            <a:bodyPr rtlCol="0" anchor="ctr"/>
            <a:lstStyle/>
            <a:p>
              <a:pPr algn="ctr" defTabSz="914034"/>
              <a:r>
                <a:rPr lang="en-US" altLang="zh-CN" sz="1100" b="1" dirty="0">
                  <a:solidFill>
                    <a:srgbClr val="1D1D1A"/>
                  </a:solidFill>
                  <a:latin typeface="微软雅黑"/>
                  <a:ea typeface="微软雅黑"/>
                  <a:sym typeface="+mn-ea"/>
                </a:rPr>
                <a:t>MindSpore</a:t>
              </a:r>
            </a:p>
            <a:p>
              <a:pPr algn="ctr" defTabSz="914034"/>
              <a:r>
                <a:rPr lang="en-US" altLang="zh-CN" sz="1100" b="1" dirty="0">
                  <a:solidFill>
                    <a:srgbClr val="1D1D1A"/>
                  </a:solidFill>
                  <a:latin typeface="微软雅黑"/>
                  <a:ea typeface="微软雅黑"/>
                  <a:sym typeface="+mn-ea"/>
                </a:rPr>
                <a:t>Insight</a:t>
              </a:r>
            </a:p>
            <a:p>
              <a:pPr algn="ctr" defTabSz="914034"/>
              <a:r>
                <a:rPr lang="zh-CN" altLang="en-US" sz="1050" kern="0" dirty="0">
                  <a:solidFill>
                    <a:srgbClr val="000000"/>
                  </a:solidFill>
                  <a:latin typeface="微软雅黑" panose="020B0503020204020204" pitchFamily="34" charset="-122"/>
                  <a:ea typeface="微软雅黑"/>
                </a:rPr>
                <a:t>智能调优</a:t>
              </a:r>
              <a:endParaRPr lang="en-US" altLang="zh-CN" sz="1050" kern="0" dirty="0">
                <a:solidFill>
                  <a:srgbClr val="000000"/>
                </a:solidFill>
                <a:latin typeface="微软雅黑" panose="020B0503020204020204" pitchFamily="34" charset="-122"/>
                <a:ea typeface="微软雅黑"/>
              </a:endParaRPr>
            </a:p>
          </p:txBody>
        </p:sp>
        <p:sp>
          <p:nvSpPr>
            <p:cNvPr id="132" name="矩形 131"/>
            <p:cNvSpPr/>
            <p:nvPr/>
          </p:nvSpPr>
          <p:spPr>
            <a:xfrm>
              <a:off x="5806612" y="4099900"/>
              <a:ext cx="1718564" cy="1225103"/>
            </a:xfrm>
            <a:prstGeom prst="rect">
              <a:avLst/>
            </a:prstGeom>
            <a:solidFill>
              <a:schemeClr val="tx2">
                <a:lumMod val="95000"/>
              </a:schemeClr>
            </a:solidFill>
            <a:ln w="19050" cap="flat" cmpd="sng" algn="ctr">
              <a:solidFill>
                <a:schemeClr val="bg2">
                  <a:lumMod val="90000"/>
                </a:schemeClr>
              </a:solidFill>
              <a:prstDash val="solid"/>
              <a:miter lim="800000"/>
            </a:ln>
            <a:effectLst/>
          </p:spPr>
          <p:txBody>
            <a:bodyPr rtlCol="0" anchor="ctr"/>
            <a:lstStyle/>
            <a:p>
              <a:pPr algn="ctr" defTabSz="914034"/>
              <a:r>
                <a:rPr lang="en-US" altLang="zh-CN" sz="1100" b="1" dirty="0">
                  <a:solidFill>
                    <a:srgbClr val="1D1D1A"/>
                  </a:solidFill>
                  <a:latin typeface="微软雅黑"/>
                  <a:ea typeface="微软雅黑"/>
                  <a:sym typeface="+mn-ea"/>
                </a:rPr>
                <a:t>MindSpore</a:t>
              </a:r>
            </a:p>
            <a:p>
              <a:pPr algn="ctr" defTabSz="914034"/>
              <a:r>
                <a:rPr lang="en-US" altLang="zh-CN" sz="1100" b="1" dirty="0" err="1">
                  <a:solidFill>
                    <a:srgbClr val="1D1D1A"/>
                  </a:solidFill>
                  <a:latin typeface="微软雅黑"/>
                  <a:ea typeface="微软雅黑"/>
                  <a:sym typeface="+mn-ea"/>
                </a:rPr>
                <a:t>Armour</a:t>
              </a:r>
              <a:endParaRPr lang="en-US" altLang="zh-CN" sz="1100" b="1" dirty="0">
                <a:solidFill>
                  <a:srgbClr val="1D1D1A"/>
                </a:solidFill>
                <a:latin typeface="微软雅黑"/>
                <a:ea typeface="微软雅黑"/>
                <a:sym typeface="+mn-ea"/>
              </a:endParaRPr>
            </a:p>
            <a:p>
              <a:pPr algn="ctr" defTabSz="914034"/>
              <a:r>
                <a:rPr lang="zh-CN" altLang="en-US" sz="1050" kern="0" dirty="0">
                  <a:solidFill>
                    <a:srgbClr val="000000"/>
                  </a:solidFill>
                  <a:latin typeface="微软雅黑" panose="020B0503020204020204" pitchFamily="34" charset="-122"/>
                  <a:ea typeface="微软雅黑"/>
                </a:rPr>
                <a:t>安全可信</a:t>
              </a:r>
              <a:endParaRPr lang="en-US" altLang="zh-CN" sz="1050" kern="0" dirty="0">
                <a:solidFill>
                  <a:srgbClr val="000000"/>
                </a:solidFill>
                <a:latin typeface="微软雅黑" panose="020B0503020204020204" pitchFamily="34" charset="-122"/>
                <a:ea typeface="微软雅黑"/>
              </a:endParaRPr>
            </a:p>
          </p:txBody>
        </p:sp>
        <p:grpSp>
          <p:nvGrpSpPr>
            <p:cNvPr id="3" name="组合 2"/>
            <p:cNvGrpSpPr/>
            <p:nvPr/>
          </p:nvGrpSpPr>
          <p:grpSpPr>
            <a:xfrm>
              <a:off x="1891578" y="3435638"/>
              <a:ext cx="3853036" cy="1889365"/>
              <a:chOff x="688527" y="3983018"/>
              <a:chExt cx="4888019" cy="1889365"/>
            </a:xfrm>
          </p:grpSpPr>
          <p:sp>
            <p:nvSpPr>
              <p:cNvPr id="232" name="矩形 231"/>
              <p:cNvSpPr/>
              <p:nvPr/>
            </p:nvSpPr>
            <p:spPr>
              <a:xfrm>
                <a:off x="688527" y="3983018"/>
                <a:ext cx="4888019" cy="1889365"/>
              </a:xfrm>
              <a:prstGeom prst="rect">
                <a:avLst/>
              </a:prstGeom>
              <a:solidFill>
                <a:srgbClr val="CCECFF"/>
              </a:solidFill>
              <a:ln w="19050" cap="flat" cmpd="sng" algn="ctr">
                <a:solidFill>
                  <a:schemeClr val="bg2">
                    <a:lumMod val="90000"/>
                  </a:schemeClr>
                </a:solidFill>
                <a:prstDash val="solid"/>
                <a:miter lim="800000"/>
              </a:ln>
              <a:effectLst/>
            </p:spPr>
            <p:txBody>
              <a:bodyPr rtlCol="0" anchor="t"/>
              <a:lstStyle/>
              <a:p>
                <a:pPr algn="ctr" defTabSz="913309" eaLnBrk="0" hangingPunct="0">
                  <a:defRPr/>
                </a:pPr>
                <a:r>
                  <a:rPr lang="en-US" altLang="zh-CN" sz="1100" b="1" kern="0" dirty="0" err="1">
                    <a:solidFill>
                      <a:srgbClr val="000000"/>
                    </a:solidFill>
                    <a:latin typeface="微软雅黑" panose="020B0503020204020204" pitchFamily="34" charset="-122"/>
                    <a:ea typeface="微软雅黑"/>
                  </a:rPr>
                  <a:t>MindCompiler</a:t>
                </a:r>
                <a:endParaRPr lang="zh-CN" altLang="en-US" sz="1100" b="1" kern="0" dirty="0">
                  <a:solidFill>
                    <a:srgbClr val="000000"/>
                  </a:solidFill>
                  <a:latin typeface="微软雅黑" panose="020B0503020204020204" pitchFamily="34" charset="-122"/>
                  <a:ea typeface="微软雅黑"/>
                </a:endParaRPr>
              </a:p>
            </p:txBody>
          </p:sp>
          <p:sp>
            <p:nvSpPr>
              <p:cNvPr id="234" name="矩形 233"/>
              <p:cNvSpPr/>
              <p:nvPr/>
            </p:nvSpPr>
            <p:spPr>
              <a:xfrm>
                <a:off x="795097" y="4326261"/>
                <a:ext cx="1157477" cy="1161256"/>
              </a:xfrm>
              <a:prstGeom prst="rect">
                <a:avLst/>
              </a:prstGeom>
              <a:solidFill>
                <a:schemeClr val="tx2">
                  <a:lumMod val="95000"/>
                </a:schemeClr>
              </a:solidFill>
              <a:ln>
                <a:solidFill>
                  <a:srgbClr val="1D1D1A"/>
                </a:solidFill>
                <a:prstDash val="solid"/>
              </a:ln>
            </p:spPr>
            <p:txBody>
              <a:bodyPr wrap="square">
                <a:noAutofit/>
              </a:bodyPr>
              <a:lstStyle/>
              <a:p>
                <a:pPr algn="ctr" defTabSz="913399"/>
                <a:r>
                  <a:rPr lang="zh-CN" altLang="en-US" sz="1100" b="1" kern="0" dirty="0">
                    <a:solidFill>
                      <a:srgbClr val="1D1D1A"/>
                    </a:solidFill>
                    <a:latin typeface="微软雅黑"/>
                    <a:ea typeface="微软雅黑"/>
                  </a:rPr>
                  <a:t>基础易用</a:t>
                </a:r>
              </a:p>
            </p:txBody>
          </p:sp>
          <p:sp>
            <p:nvSpPr>
              <p:cNvPr id="235" name="矩形 234"/>
              <p:cNvSpPr/>
              <p:nvPr/>
            </p:nvSpPr>
            <p:spPr>
              <a:xfrm>
                <a:off x="2043719" y="4319388"/>
                <a:ext cx="1013795" cy="1167629"/>
              </a:xfrm>
              <a:prstGeom prst="rect">
                <a:avLst/>
              </a:prstGeom>
              <a:solidFill>
                <a:schemeClr val="tx2">
                  <a:lumMod val="95000"/>
                </a:schemeClr>
              </a:solidFill>
              <a:ln>
                <a:solidFill>
                  <a:srgbClr val="1D1D1A"/>
                </a:solidFill>
                <a:prstDash val="solid"/>
              </a:ln>
            </p:spPr>
            <p:txBody>
              <a:bodyPr wrap="square">
                <a:noAutofit/>
              </a:bodyPr>
              <a:lstStyle/>
              <a:p>
                <a:pPr algn="ctr" defTabSz="913399"/>
                <a:r>
                  <a:rPr lang="zh-CN" altLang="en-US" sz="1100" b="1" kern="0" dirty="0">
                    <a:solidFill>
                      <a:srgbClr val="1D1D1A"/>
                    </a:solidFill>
                    <a:latin typeface="微软雅黑"/>
                    <a:ea typeface="微软雅黑"/>
                  </a:rPr>
                  <a:t>超大模型</a:t>
                </a:r>
              </a:p>
            </p:txBody>
          </p:sp>
          <p:sp>
            <p:nvSpPr>
              <p:cNvPr id="236" name="矩形 235"/>
              <p:cNvSpPr/>
              <p:nvPr/>
            </p:nvSpPr>
            <p:spPr>
              <a:xfrm>
                <a:off x="3167052" y="4320615"/>
                <a:ext cx="1169358" cy="1166490"/>
              </a:xfrm>
              <a:prstGeom prst="rect">
                <a:avLst/>
              </a:prstGeom>
              <a:solidFill>
                <a:schemeClr val="tx2">
                  <a:lumMod val="95000"/>
                </a:schemeClr>
              </a:solidFill>
              <a:ln>
                <a:solidFill>
                  <a:srgbClr val="1D1D1A"/>
                </a:solidFill>
                <a:prstDash val="solid"/>
              </a:ln>
            </p:spPr>
            <p:txBody>
              <a:bodyPr wrap="square">
                <a:noAutofit/>
              </a:bodyPr>
              <a:lstStyle/>
              <a:p>
                <a:pPr algn="ctr" defTabSz="913399"/>
                <a:r>
                  <a:rPr lang="zh-CN" altLang="en-US" sz="1050" b="1" kern="0" dirty="0">
                    <a:solidFill>
                      <a:srgbClr val="1D1D1A"/>
                    </a:solidFill>
                    <a:latin typeface="微软雅黑"/>
                    <a:ea typeface="微软雅黑"/>
                  </a:rPr>
                  <a:t>融合框架</a:t>
                </a:r>
              </a:p>
            </p:txBody>
          </p:sp>
          <p:sp>
            <p:nvSpPr>
              <p:cNvPr id="237" name="矩形 236"/>
              <p:cNvSpPr/>
              <p:nvPr/>
            </p:nvSpPr>
            <p:spPr>
              <a:xfrm>
                <a:off x="865976" y="5090635"/>
                <a:ext cx="999766" cy="301495"/>
              </a:xfrm>
              <a:prstGeom prst="rect">
                <a:avLst/>
              </a:prstGeom>
              <a:solidFill>
                <a:schemeClr val="tx2">
                  <a:lumMod val="95000"/>
                </a:schemeClr>
              </a:solidFill>
              <a:ln w="9525" cap="flat" cmpd="sng" algn="ctr">
                <a:solidFill>
                  <a:srgbClr val="000000"/>
                </a:solidFill>
                <a:prstDash val="solid"/>
                <a:round/>
                <a:headEnd type="none" w="med" len="med"/>
                <a:tailEnd type="none" w="med" len="med"/>
              </a:ln>
              <a:effectLst/>
            </p:spPr>
            <p:txBody>
              <a:bodyPr vert="horz" wrap="square" lIns="79097" tIns="39550" rIns="79097" bIns="39550" numCol="1" rtlCol="0" anchor="ctr" anchorCtr="0" compatLnSpc="1">
                <a:noAutofit/>
              </a:bodyPr>
              <a:lstStyle/>
              <a:p>
                <a:pPr algn="ctr" defTabSz="800415" fontAlgn="base">
                  <a:lnSpc>
                    <a:spcPct val="150000"/>
                  </a:lnSpc>
                  <a:spcAft>
                    <a:spcPct val="0"/>
                  </a:spcAft>
                </a:pPr>
                <a:r>
                  <a:rPr lang="zh-CN" altLang="en-US" sz="1000" kern="0" dirty="0">
                    <a:solidFill>
                      <a:srgbClr val="000000"/>
                    </a:solidFill>
                    <a:latin typeface="微软雅黑"/>
                    <a:ea typeface="微软雅黑"/>
                    <a:sym typeface="Huawei Sans" panose="020C0503030203020204" pitchFamily="34" charset="0"/>
                  </a:rPr>
                  <a:t>动静转换</a:t>
                </a:r>
                <a:endParaRPr lang="en-US" altLang="zh-CN" sz="1000" kern="0" dirty="0">
                  <a:solidFill>
                    <a:srgbClr val="000000"/>
                  </a:solidFill>
                  <a:latin typeface="微软雅黑"/>
                  <a:ea typeface="微软雅黑"/>
                  <a:sym typeface="Huawei Sans" panose="020C0503030203020204" pitchFamily="34" charset="0"/>
                </a:endParaRPr>
              </a:p>
            </p:txBody>
          </p:sp>
          <p:sp>
            <p:nvSpPr>
              <p:cNvPr id="239" name="矩形 238"/>
              <p:cNvSpPr/>
              <p:nvPr/>
            </p:nvSpPr>
            <p:spPr>
              <a:xfrm>
                <a:off x="3300091" y="4650454"/>
                <a:ext cx="911974" cy="363957"/>
              </a:xfrm>
              <a:prstGeom prst="rect">
                <a:avLst/>
              </a:prstGeom>
              <a:solidFill>
                <a:schemeClr val="tx2">
                  <a:lumMod val="95000"/>
                </a:schemeClr>
              </a:solidFill>
              <a:ln w="9525" cap="flat" cmpd="sng" algn="ctr">
                <a:solidFill>
                  <a:srgbClr val="000000"/>
                </a:solidFill>
                <a:prstDash val="solid"/>
                <a:round/>
                <a:headEnd type="none" w="med" len="med"/>
                <a:tailEnd type="none" w="med" len="med"/>
              </a:ln>
              <a:effectLst/>
            </p:spPr>
            <p:txBody>
              <a:bodyPr vert="horz" wrap="square" lIns="79097" tIns="39550" rIns="79097" bIns="39550" numCol="1" rtlCol="0" anchor="ctr" anchorCtr="0" compatLnSpc="1">
                <a:noAutofit/>
              </a:bodyPr>
              <a:lstStyle/>
              <a:p>
                <a:pPr algn="ctr" defTabSz="800415" fontAlgn="base">
                  <a:lnSpc>
                    <a:spcPct val="150000"/>
                  </a:lnSpc>
                  <a:spcAft>
                    <a:spcPct val="0"/>
                  </a:spcAft>
                </a:pPr>
                <a:r>
                  <a:rPr lang="zh-CN" altLang="en-US" sz="900" kern="0" dirty="0">
                    <a:solidFill>
                      <a:srgbClr val="000000"/>
                    </a:solidFill>
                    <a:latin typeface="微软雅黑"/>
                    <a:ea typeface="微软雅黑"/>
                    <a:sym typeface="Huawei Sans" panose="020C0503030203020204" pitchFamily="34" charset="0"/>
                  </a:rPr>
                  <a:t>融合编程</a:t>
                </a:r>
                <a:endParaRPr lang="en-US" altLang="zh-CN" sz="900" kern="0" dirty="0">
                  <a:solidFill>
                    <a:srgbClr val="000000"/>
                  </a:solidFill>
                  <a:latin typeface="微软雅黑"/>
                  <a:ea typeface="微软雅黑"/>
                  <a:sym typeface="Huawei Sans" panose="020C0503030203020204" pitchFamily="34" charset="0"/>
                </a:endParaRPr>
              </a:p>
            </p:txBody>
          </p:sp>
          <p:sp>
            <p:nvSpPr>
              <p:cNvPr id="240" name="矩形 239"/>
              <p:cNvSpPr/>
              <p:nvPr/>
            </p:nvSpPr>
            <p:spPr>
              <a:xfrm>
                <a:off x="865976" y="4639343"/>
                <a:ext cx="999767" cy="280391"/>
              </a:xfrm>
              <a:prstGeom prst="rect">
                <a:avLst/>
              </a:prstGeom>
              <a:solidFill>
                <a:schemeClr val="tx2">
                  <a:lumMod val="95000"/>
                </a:schemeClr>
              </a:solidFill>
              <a:ln w="9525" cap="flat" cmpd="sng" algn="ctr">
                <a:solidFill>
                  <a:srgbClr val="000000"/>
                </a:solidFill>
                <a:prstDash val="solid"/>
                <a:round/>
                <a:headEnd type="none" w="med" len="med"/>
                <a:tailEnd type="none" w="med" len="med"/>
              </a:ln>
              <a:effectLst/>
            </p:spPr>
            <p:txBody>
              <a:bodyPr vert="horz" wrap="square" lIns="79097" tIns="39550" rIns="79097" bIns="39550" numCol="1" rtlCol="0" anchor="ctr" anchorCtr="0" compatLnSpc="1">
                <a:noAutofit/>
              </a:bodyPr>
              <a:lstStyle/>
              <a:p>
                <a:pPr algn="ctr" defTabSz="800415" fontAlgn="base">
                  <a:spcAft>
                    <a:spcPct val="0"/>
                  </a:spcAft>
                </a:pPr>
                <a:r>
                  <a:rPr lang="zh-CN" altLang="en-US" sz="1000" kern="0" dirty="0">
                    <a:solidFill>
                      <a:srgbClr val="000000"/>
                    </a:solidFill>
                    <a:latin typeface="微软雅黑"/>
                    <a:ea typeface="微软雅黑"/>
                    <a:sym typeface="Huawei Sans" panose="020C0503030203020204" pitchFamily="34" charset="0"/>
                  </a:rPr>
                  <a:t>动静态图</a:t>
                </a:r>
                <a:endParaRPr lang="en-US" altLang="zh-CN" sz="1000" kern="0" dirty="0">
                  <a:solidFill>
                    <a:srgbClr val="000000"/>
                  </a:solidFill>
                  <a:latin typeface="微软雅黑"/>
                  <a:ea typeface="微软雅黑"/>
                  <a:sym typeface="Huawei Sans" panose="020C0503030203020204" pitchFamily="34" charset="0"/>
                </a:endParaRPr>
              </a:p>
            </p:txBody>
          </p:sp>
          <p:sp>
            <p:nvSpPr>
              <p:cNvPr id="241" name="矩形 240"/>
              <p:cNvSpPr/>
              <p:nvPr/>
            </p:nvSpPr>
            <p:spPr>
              <a:xfrm>
                <a:off x="3300091" y="5092653"/>
                <a:ext cx="911974" cy="283497"/>
              </a:xfrm>
              <a:prstGeom prst="rect">
                <a:avLst/>
              </a:prstGeom>
              <a:solidFill>
                <a:schemeClr val="tx2">
                  <a:lumMod val="95000"/>
                </a:schemeClr>
              </a:solidFill>
              <a:ln w="9525" cap="flat" cmpd="sng" algn="ctr">
                <a:solidFill>
                  <a:srgbClr val="000000"/>
                </a:solidFill>
                <a:prstDash val="solid"/>
                <a:round/>
                <a:headEnd type="none" w="med" len="med"/>
                <a:tailEnd type="none" w="med" len="med"/>
              </a:ln>
              <a:effectLst/>
            </p:spPr>
            <p:txBody>
              <a:bodyPr vert="horz" wrap="square" lIns="79097" tIns="39550" rIns="79097" bIns="39550" numCol="1" rtlCol="0" anchor="ctr" anchorCtr="0" compatLnSpc="1">
                <a:noAutofit/>
              </a:bodyPr>
              <a:lstStyle/>
              <a:p>
                <a:pPr algn="ctr" defTabSz="800415" fontAlgn="base">
                  <a:lnSpc>
                    <a:spcPct val="150000"/>
                  </a:lnSpc>
                  <a:spcAft>
                    <a:spcPct val="0"/>
                  </a:spcAft>
                </a:pPr>
                <a:r>
                  <a:rPr lang="zh-CN" altLang="en-US" sz="900" kern="0" dirty="0">
                    <a:solidFill>
                      <a:srgbClr val="000000"/>
                    </a:solidFill>
                    <a:latin typeface="微软雅黑"/>
                    <a:ea typeface="微软雅黑"/>
                    <a:sym typeface="Huawei Sans" panose="020C0503030203020204" pitchFamily="34" charset="0"/>
                  </a:rPr>
                  <a:t>融合优化</a:t>
                </a:r>
                <a:endParaRPr lang="en-US" altLang="zh-CN" sz="900" kern="0" dirty="0">
                  <a:solidFill>
                    <a:srgbClr val="000000"/>
                  </a:solidFill>
                  <a:latin typeface="微软雅黑"/>
                  <a:ea typeface="微软雅黑"/>
                  <a:sym typeface="Huawei Sans" panose="020C0503030203020204" pitchFamily="34" charset="0"/>
                </a:endParaRPr>
              </a:p>
            </p:txBody>
          </p:sp>
          <p:sp>
            <p:nvSpPr>
              <p:cNvPr id="243" name="矩形 242"/>
              <p:cNvSpPr/>
              <p:nvPr/>
            </p:nvSpPr>
            <p:spPr>
              <a:xfrm>
                <a:off x="2091674" y="5085209"/>
                <a:ext cx="886332" cy="290941"/>
              </a:xfrm>
              <a:prstGeom prst="rect">
                <a:avLst/>
              </a:prstGeom>
              <a:solidFill>
                <a:schemeClr val="tx2">
                  <a:lumMod val="95000"/>
                </a:schemeClr>
              </a:solidFill>
              <a:ln w="9525" cap="flat" cmpd="sng" algn="ctr">
                <a:solidFill>
                  <a:srgbClr val="000000"/>
                </a:solidFill>
                <a:prstDash val="solid"/>
                <a:round/>
                <a:headEnd type="none" w="med" len="med"/>
                <a:tailEnd type="none" w="med" len="med"/>
              </a:ln>
              <a:effectLst/>
            </p:spPr>
            <p:txBody>
              <a:bodyPr vert="horz" wrap="square" lIns="79097" tIns="39550" rIns="79097" bIns="39550" numCol="1" rtlCol="0" anchor="ctr" anchorCtr="0" compatLnSpc="1">
                <a:noAutofit/>
              </a:bodyPr>
              <a:lstStyle/>
              <a:p>
                <a:pPr algn="ctr" defTabSz="800415" fontAlgn="base">
                  <a:lnSpc>
                    <a:spcPct val="150000"/>
                  </a:lnSpc>
                  <a:spcAft>
                    <a:spcPct val="0"/>
                  </a:spcAft>
                </a:pPr>
                <a:r>
                  <a:rPr lang="zh-CN" altLang="en-US" sz="1000" kern="0" dirty="0">
                    <a:solidFill>
                      <a:srgbClr val="000000"/>
                    </a:solidFill>
                    <a:latin typeface="微软雅黑"/>
                    <a:ea typeface="微软雅黑"/>
                    <a:sym typeface="Huawei Sans" panose="020C0503030203020204" pitchFamily="34" charset="0"/>
                  </a:rPr>
                  <a:t>多级存储</a:t>
                </a:r>
                <a:endParaRPr lang="en-US" altLang="zh-CN" sz="1000" kern="0" dirty="0">
                  <a:solidFill>
                    <a:srgbClr val="000000"/>
                  </a:solidFill>
                  <a:latin typeface="微软雅黑"/>
                  <a:ea typeface="微软雅黑"/>
                  <a:sym typeface="Huawei Sans" panose="020C0503030203020204" pitchFamily="34" charset="0"/>
                </a:endParaRPr>
              </a:p>
            </p:txBody>
          </p:sp>
          <p:sp>
            <p:nvSpPr>
              <p:cNvPr id="96" name="矩形 95"/>
              <p:cNvSpPr/>
              <p:nvPr/>
            </p:nvSpPr>
            <p:spPr>
              <a:xfrm>
                <a:off x="4524846" y="4336665"/>
                <a:ext cx="863263" cy="1151608"/>
              </a:xfrm>
              <a:prstGeom prst="rect">
                <a:avLst/>
              </a:prstGeom>
              <a:solidFill>
                <a:schemeClr val="tx2">
                  <a:lumMod val="95000"/>
                </a:schemeClr>
              </a:solidFill>
              <a:ln>
                <a:solidFill>
                  <a:srgbClr val="1D1D1A"/>
                </a:solidFill>
                <a:prstDash val="solid"/>
              </a:ln>
            </p:spPr>
            <p:txBody>
              <a:bodyPr wrap="square" anchor="ctr">
                <a:noAutofit/>
              </a:bodyPr>
              <a:lstStyle/>
              <a:p>
                <a:pPr algn="ctr" defTabSz="913399"/>
                <a:r>
                  <a:rPr lang="zh-CN" altLang="en-US" sz="1050" b="1" kern="0" dirty="0">
                    <a:solidFill>
                      <a:srgbClr val="1D1D1A"/>
                    </a:solidFill>
                    <a:latin typeface="微软雅黑"/>
                    <a:ea typeface="微软雅黑"/>
                  </a:rPr>
                  <a:t>推理</a:t>
                </a:r>
                <a:r>
                  <a:rPr lang="en-US" altLang="zh-CN" sz="1050" b="1" kern="0" dirty="0">
                    <a:solidFill>
                      <a:srgbClr val="1D1D1A"/>
                    </a:solidFill>
                    <a:latin typeface="微软雅黑"/>
                    <a:ea typeface="微软雅黑"/>
                  </a:rPr>
                  <a:t>&amp;</a:t>
                </a:r>
                <a:r>
                  <a:rPr lang="zh-CN" altLang="en-US" sz="1050" b="1" kern="0" dirty="0">
                    <a:solidFill>
                      <a:srgbClr val="1D1D1A"/>
                    </a:solidFill>
                    <a:latin typeface="微软雅黑"/>
                    <a:ea typeface="微软雅黑"/>
                  </a:rPr>
                  <a:t>部署</a:t>
                </a:r>
              </a:p>
            </p:txBody>
          </p:sp>
          <p:sp>
            <p:nvSpPr>
              <p:cNvPr id="180" name="矩形 179"/>
              <p:cNvSpPr/>
              <p:nvPr/>
            </p:nvSpPr>
            <p:spPr>
              <a:xfrm>
                <a:off x="2076185" y="4647280"/>
                <a:ext cx="893467" cy="285573"/>
              </a:xfrm>
              <a:prstGeom prst="rect">
                <a:avLst/>
              </a:prstGeom>
              <a:solidFill>
                <a:schemeClr val="tx2">
                  <a:lumMod val="95000"/>
                </a:schemeClr>
              </a:solidFill>
              <a:ln w="9525" cap="flat" cmpd="sng" algn="ctr">
                <a:solidFill>
                  <a:srgbClr val="000000"/>
                </a:solidFill>
                <a:prstDash val="solid"/>
                <a:round/>
                <a:headEnd type="none" w="med" len="med"/>
                <a:tailEnd type="none" w="med" len="med"/>
              </a:ln>
              <a:effectLst/>
            </p:spPr>
            <p:txBody>
              <a:bodyPr vert="horz" wrap="square" lIns="79097" tIns="39550" rIns="79097" bIns="39550" numCol="1" rtlCol="0" anchor="ctr" anchorCtr="0" compatLnSpc="1">
                <a:noAutofit/>
              </a:bodyPr>
              <a:lstStyle/>
              <a:p>
                <a:pPr algn="ctr" defTabSz="800415" fontAlgn="base">
                  <a:lnSpc>
                    <a:spcPct val="150000"/>
                  </a:lnSpc>
                  <a:spcAft>
                    <a:spcPct val="0"/>
                  </a:spcAft>
                </a:pPr>
                <a:r>
                  <a:rPr lang="zh-CN" altLang="en-US" sz="1000" kern="0" dirty="0">
                    <a:solidFill>
                      <a:srgbClr val="000000"/>
                    </a:solidFill>
                    <a:latin typeface="微软雅黑"/>
                    <a:ea typeface="微软雅黑"/>
                    <a:sym typeface="Huawei Sans" panose="020C0503030203020204" pitchFamily="34" charset="0"/>
                  </a:rPr>
                  <a:t>多维并行</a:t>
                </a:r>
                <a:endParaRPr lang="en-US" altLang="zh-CN" sz="1000" kern="0" dirty="0">
                  <a:solidFill>
                    <a:srgbClr val="000000"/>
                  </a:solidFill>
                  <a:latin typeface="微软雅黑"/>
                  <a:ea typeface="微软雅黑"/>
                  <a:sym typeface="Huawei Sans" panose="020C0503030203020204" pitchFamily="34" charset="0"/>
                </a:endParaRPr>
              </a:p>
            </p:txBody>
          </p:sp>
        </p:grpSp>
        <p:grpSp>
          <p:nvGrpSpPr>
            <p:cNvPr id="5" name="组合 4"/>
            <p:cNvGrpSpPr/>
            <p:nvPr/>
          </p:nvGrpSpPr>
          <p:grpSpPr>
            <a:xfrm>
              <a:off x="864256" y="2438711"/>
              <a:ext cx="6675998" cy="505090"/>
              <a:chOff x="495443" y="2852437"/>
              <a:chExt cx="7281968" cy="505090"/>
            </a:xfrm>
          </p:grpSpPr>
          <p:sp>
            <p:nvSpPr>
              <p:cNvPr id="181" name="矩形 180"/>
              <p:cNvSpPr/>
              <p:nvPr/>
            </p:nvSpPr>
            <p:spPr>
              <a:xfrm>
                <a:off x="495443" y="2855182"/>
                <a:ext cx="835410" cy="502345"/>
              </a:xfrm>
              <a:prstGeom prst="rect">
                <a:avLst/>
              </a:prstGeom>
              <a:noFill/>
              <a:ln w="3175" cap="flat" cmpd="sng" algn="ctr">
                <a:solidFill>
                  <a:srgbClr val="000000"/>
                </a:solidFill>
                <a:prstDash val="solid"/>
              </a:ln>
              <a:effectLst/>
            </p:spPr>
            <p:txBody>
              <a:bodyPr rtlCol="0" anchor="ctr" anchorCtr="0"/>
              <a:lstStyle/>
              <a:p>
                <a:pPr algn="ctr" defTabSz="913309" eaLnBrk="0" hangingPunct="0">
                  <a:defRPr/>
                </a:pPr>
                <a:r>
                  <a:rPr lang="en-US" altLang="zh-CN" sz="1000" b="1" kern="0" dirty="0">
                    <a:solidFill>
                      <a:srgbClr val="000000"/>
                    </a:solidFill>
                    <a:latin typeface="微软雅黑" panose="020B0503020204020204" pitchFamily="34" charset="-122"/>
                    <a:ea typeface="微软雅黑"/>
                  </a:rPr>
                  <a:t>Model Zoo</a:t>
                </a:r>
              </a:p>
            </p:txBody>
          </p:sp>
          <p:sp>
            <p:nvSpPr>
              <p:cNvPr id="182" name="矩形 181"/>
              <p:cNvSpPr/>
              <p:nvPr/>
            </p:nvSpPr>
            <p:spPr>
              <a:xfrm>
                <a:off x="2829556" y="2852437"/>
                <a:ext cx="1136636" cy="502346"/>
              </a:xfrm>
              <a:prstGeom prst="rect">
                <a:avLst/>
              </a:prstGeom>
              <a:noFill/>
              <a:ln w="3175" cap="flat" cmpd="sng" algn="ctr">
                <a:solidFill>
                  <a:srgbClr val="000000"/>
                </a:solidFill>
                <a:prstDash val="solid"/>
              </a:ln>
              <a:effectLst/>
            </p:spPr>
            <p:txBody>
              <a:bodyPr lIns="35955" tIns="35955" rIns="35955" bIns="35955" rtlCol="0" anchor="ctr"/>
              <a:lstStyle/>
              <a:p>
                <a:pPr algn="ctr" defTabSz="913309" eaLnBrk="0" hangingPunct="0">
                  <a:defRPr/>
                </a:pPr>
                <a:r>
                  <a:rPr lang="zh-CN" altLang="en-US" sz="1000" b="1" kern="0" dirty="0">
                    <a:solidFill>
                      <a:srgbClr val="000000"/>
                    </a:solidFill>
                    <a:latin typeface="微软雅黑" panose="020B0503020204020204" pitchFamily="34" charset="-122"/>
                    <a:ea typeface="微软雅黑"/>
                  </a:rPr>
                  <a:t>大模型套件</a:t>
                </a:r>
                <a:r>
                  <a:rPr lang="en-US" altLang="zh-CN" sz="1000" kern="0" dirty="0" err="1">
                    <a:solidFill>
                      <a:srgbClr val="000000"/>
                    </a:solidFill>
                    <a:latin typeface="微软雅黑" panose="020B0503020204020204" pitchFamily="34" charset="-122"/>
                    <a:ea typeface="微软雅黑"/>
                  </a:rPr>
                  <a:t>MindFormers</a:t>
                </a:r>
                <a:r>
                  <a:rPr lang="en-US" altLang="zh-CN" sz="1000" kern="0" dirty="0">
                    <a:solidFill>
                      <a:srgbClr val="000000"/>
                    </a:solidFill>
                    <a:latin typeface="微软雅黑" panose="020B0503020204020204" pitchFamily="34" charset="-122"/>
                    <a:ea typeface="微软雅黑"/>
                  </a:rPr>
                  <a:t>/…</a:t>
                </a:r>
                <a:endParaRPr lang="zh-CN" altLang="en-US" sz="1000" kern="0" dirty="0">
                  <a:solidFill>
                    <a:srgbClr val="000000"/>
                  </a:solidFill>
                  <a:latin typeface="微软雅黑" panose="020B0503020204020204" pitchFamily="34" charset="-122"/>
                  <a:ea typeface="微软雅黑"/>
                </a:endParaRPr>
              </a:p>
            </p:txBody>
          </p:sp>
          <p:sp>
            <p:nvSpPr>
              <p:cNvPr id="183" name="矩形 182"/>
              <p:cNvSpPr/>
              <p:nvPr/>
            </p:nvSpPr>
            <p:spPr>
              <a:xfrm>
                <a:off x="4024895" y="2858120"/>
                <a:ext cx="1119399" cy="496663"/>
              </a:xfrm>
              <a:prstGeom prst="rect">
                <a:avLst/>
              </a:prstGeom>
              <a:noFill/>
              <a:ln w="3175" cap="flat" cmpd="sng" algn="ctr">
                <a:solidFill>
                  <a:srgbClr val="000000"/>
                </a:solidFill>
                <a:prstDash val="solid"/>
              </a:ln>
              <a:effectLst/>
            </p:spPr>
            <p:txBody>
              <a:bodyPr lIns="35955" tIns="35955" rIns="35955" bIns="35955" rtlCol="0" anchor="ctr"/>
              <a:lstStyle/>
              <a:p>
                <a:pPr algn="ctr" defTabSz="913309" eaLnBrk="0" hangingPunct="0">
                  <a:defRPr/>
                </a:pPr>
                <a:r>
                  <a:rPr lang="en-US" altLang="zh-CN" sz="1000" b="1" kern="0" dirty="0">
                    <a:solidFill>
                      <a:srgbClr val="000000"/>
                    </a:solidFill>
                    <a:latin typeface="微软雅黑" panose="020B0503020204020204" pitchFamily="34" charset="-122"/>
                    <a:ea typeface="微软雅黑"/>
                  </a:rPr>
                  <a:t>AI4S</a:t>
                </a:r>
                <a:endParaRPr lang="en-US" altLang="zh-CN" sz="1000" kern="0" dirty="0">
                  <a:solidFill>
                    <a:srgbClr val="000000"/>
                  </a:solidFill>
                  <a:latin typeface="微软雅黑" panose="020B0503020204020204" pitchFamily="34" charset="-122"/>
                  <a:ea typeface="微软雅黑"/>
                </a:endParaRPr>
              </a:p>
              <a:p>
                <a:pPr algn="ctr" defTabSz="913309" eaLnBrk="0" hangingPunct="0">
                  <a:defRPr/>
                </a:pPr>
                <a:r>
                  <a:rPr lang="zh-CN" altLang="en-US" sz="900" kern="0" dirty="0">
                    <a:solidFill>
                      <a:srgbClr val="000000"/>
                    </a:solidFill>
                    <a:latin typeface="微软雅黑" panose="020B0503020204020204" pitchFamily="34" charset="-122"/>
                    <a:ea typeface="微软雅黑"/>
                  </a:rPr>
                  <a:t>电磁</a:t>
                </a:r>
                <a:r>
                  <a:rPr lang="en-US" altLang="zh-CN" sz="900" kern="0" dirty="0">
                    <a:solidFill>
                      <a:srgbClr val="000000"/>
                    </a:solidFill>
                    <a:latin typeface="微软雅黑" panose="020B0503020204020204" pitchFamily="34" charset="-122"/>
                    <a:ea typeface="微软雅黑"/>
                  </a:rPr>
                  <a:t>/</a:t>
                </a:r>
                <a:r>
                  <a:rPr lang="zh-CN" altLang="en-US" sz="900" kern="0" dirty="0">
                    <a:solidFill>
                      <a:srgbClr val="000000"/>
                    </a:solidFill>
                    <a:latin typeface="微软雅黑" panose="020B0503020204020204" pitchFamily="34" charset="-122"/>
                    <a:ea typeface="微软雅黑"/>
                  </a:rPr>
                  <a:t>生物制药</a:t>
                </a:r>
                <a:r>
                  <a:rPr lang="en-US" altLang="zh-CN" sz="900" kern="0" dirty="0">
                    <a:solidFill>
                      <a:srgbClr val="000000"/>
                    </a:solidFill>
                    <a:latin typeface="微软雅黑" panose="020B0503020204020204" pitchFamily="34" charset="-122"/>
                    <a:ea typeface="微软雅黑"/>
                  </a:rPr>
                  <a:t>/…</a:t>
                </a:r>
                <a:endParaRPr lang="zh-CN" altLang="en-US" sz="900" kern="0" dirty="0">
                  <a:solidFill>
                    <a:srgbClr val="000000"/>
                  </a:solidFill>
                  <a:latin typeface="微软雅黑" panose="020B0503020204020204" pitchFamily="34" charset="-122"/>
                  <a:ea typeface="微软雅黑"/>
                </a:endParaRPr>
              </a:p>
            </p:txBody>
          </p:sp>
          <p:sp>
            <p:nvSpPr>
              <p:cNvPr id="184" name="矩形 183"/>
              <p:cNvSpPr/>
              <p:nvPr/>
            </p:nvSpPr>
            <p:spPr>
              <a:xfrm>
                <a:off x="1408882" y="2852438"/>
                <a:ext cx="1342645" cy="502345"/>
              </a:xfrm>
              <a:prstGeom prst="rect">
                <a:avLst/>
              </a:prstGeom>
              <a:noFill/>
              <a:ln w="3175" cap="flat" cmpd="sng" algn="ctr">
                <a:solidFill>
                  <a:srgbClr val="000000"/>
                </a:solidFill>
                <a:prstDash val="solid"/>
              </a:ln>
              <a:effectLst/>
            </p:spPr>
            <p:txBody>
              <a:bodyPr rtlCol="0" anchor="ctr" anchorCtr="0"/>
              <a:lstStyle/>
              <a:p>
                <a:pPr algn="ctr" defTabSz="913309" eaLnBrk="0" hangingPunct="0">
                  <a:defRPr/>
                </a:pPr>
                <a:r>
                  <a:rPr lang="zh-CN" altLang="en-US" sz="1000" b="1" kern="0" dirty="0">
                    <a:solidFill>
                      <a:srgbClr val="000000"/>
                    </a:solidFill>
                    <a:latin typeface="微软雅黑" panose="020B0503020204020204" pitchFamily="34" charset="-122"/>
                    <a:ea typeface="微软雅黑"/>
                  </a:rPr>
                  <a:t>领域套件</a:t>
                </a:r>
                <a:endParaRPr lang="en-US" altLang="zh-CN" sz="1000" b="1" kern="0" dirty="0">
                  <a:solidFill>
                    <a:srgbClr val="000000"/>
                  </a:solidFill>
                  <a:latin typeface="微软雅黑" panose="020B0503020204020204" pitchFamily="34" charset="-122"/>
                  <a:ea typeface="微软雅黑"/>
                </a:endParaRPr>
              </a:p>
              <a:p>
                <a:pPr algn="ctr" defTabSz="913309" eaLnBrk="0" hangingPunct="0">
                  <a:defRPr/>
                </a:pPr>
                <a:r>
                  <a:rPr lang="en-US" altLang="zh-CN" sz="1000" kern="0" dirty="0">
                    <a:solidFill>
                      <a:srgbClr val="000000"/>
                    </a:solidFill>
                    <a:latin typeface="微软雅黑" panose="020B0503020204020204" pitchFamily="34" charset="-122"/>
                    <a:ea typeface="微软雅黑"/>
                  </a:rPr>
                  <a:t>CV/NLP/Audio…</a:t>
                </a:r>
              </a:p>
            </p:txBody>
          </p:sp>
          <p:sp>
            <p:nvSpPr>
              <p:cNvPr id="185" name="矩形 184"/>
              <p:cNvSpPr/>
              <p:nvPr/>
            </p:nvSpPr>
            <p:spPr>
              <a:xfrm>
                <a:off x="6247640" y="2864077"/>
                <a:ext cx="1529771" cy="490706"/>
              </a:xfrm>
              <a:prstGeom prst="rect">
                <a:avLst/>
              </a:prstGeom>
              <a:noFill/>
              <a:ln w="3175" cap="flat" cmpd="sng" algn="ctr">
                <a:solidFill>
                  <a:srgbClr val="000000"/>
                </a:solidFill>
                <a:prstDash val="solid"/>
              </a:ln>
              <a:effectLst/>
            </p:spPr>
            <p:txBody>
              <a:bodyPr lIns="35955" tIns="35955" rIns="35955" bIns="35955" rtlCol="0" anchor="ctr"/>
              <a:lstStyle/>
              <a:p>
                <a:pPr algn="ctr" defTabSz="913309" eaLnBrk="0" hangingPunct="0">
                  <a:defRPr/>
                </a:pPr>
                <a:r>
                  <a:rPr lang="zh-CN" altLang="en-US" sz="1000" b="1" kern="0" dirty="0">
                    <a:solidFill>
                      <a:srgbClr val="000000"/>
                    </a:solidFill>
                    <a:latin typeface="微软雅黑" panose="020B0503020204020204" pitchFamily="34" charset="-122"/>
                    <a:ea typeface="微软雅黑"/>
                  </a:rPr>
                  <a:t>领域拓展库</a:t>
                </a:r>
                <a:endParaRPr lang="en-US" altLang="zh-CN" sz="1000" b="1" kern="0" dirty="0">
                  <a:solidFill>
                    <a:srgbClr val="000000"/>
                  </a:solidFill>
                  <a:latin typeface="微软雅黑" panose="020B0503020204020204" pitchFamily="34" charset="-122"/>
                  <a:ea typeface="微软雅黑"/>
                </a:endParaRPr>
              </a:p>
              <a:p>
                <a:pPr algn="ctr" defTabSz="913309" eaLnBrk="0" hangingPunct="0">
                  <a:defRPr/>
                </a:pPr>
                <a:r>
                  <a:rPr lang="en-US" altLang="zh-CN" sz="1000" kern="0" dirty="0">
                    <a:solidFill>
                      <a:srgbClr val="000000"/>
                    </a:solidFill>
                    <a:latin typeface="微软雅黑" panose="020B0503020204020204" pitchFamily="34" charset="-122"/>
                    <a:ea typeface="微软雅黑"/>
                  </a:rPr>
                  <a:t>GNN/</a:t>
                </a:r>
                <a:r>
                  <a:rPr lang="zh-CN" altLang="en-US" sz="1000" kern="0" dirty="0">
                    <a:solidFill>
                      <a:srgbClr val="000000"/>
                    </a:solidFill>
                    <a:latin typeface="微软雅黑" panose="020B0503020204020204" pitchFamily="34" charset="-122"/>
                    <a:ea typeface="微软雅黑"/>
                  </a:rPr>
                  <a:t>强化学习</a:t>
                </a:r>
                <a:r>
                  <a:rPr lang="en-US" altLang="zh-CN" sz="1000" kern="0" dirty="0">
                    <a:solidFill>
                      <a:srgbClr val="000000"/>
                    </a:solidFill>
                    <a:latin typeface="微软雅黑" panose="020B0503020204020204" pitchFamily="34" charset="-122"/>
                    <a:ea typeface="微软雅黑"/>
                  </a:rPr>
                  <a:t>/</a:t>
                </a:r>
                <a:r>
                  <a:rPr lang="zh-CN" altLang="en-US" sz="1000" kern="0" dirty="0">
                    <a:solidFill>
                      <a:srgbClr val="000000"/>
                    </a:solidFill>
                    <a:latin typeface="微软雅黑" panose="020B0503020204020204" pitchFamily="34" charset="-122"/>
                    <a:ea typeface="微软雅黑"/>
                  </a:rPr>
                  <a:t>推荐</a:t>
                </a:r>
                <a:r>
                  <a:rPr lang="en-US" altLang="zh-CN" sz="1000" kern="0" dirty="0">
                    <a:solidFill>
                      <a:srgbClr val="000000"/>
                    </a:solidFill>
                    <a:latin typeface="微软雅黑" panose="020B0503020204020204" pitchFamily="34" charset="-122"/>
                    <a:ea typeface="微软雅黑"/>
                  </a:rPr>
                  <a:t>...</a:t>
                </a:r>
                <a:endParaRPr lang="zh-CN" altLang="en-US" sz="1000" kern="0" dirty="0">
                  <a:solidFill>
                    <a:srgbClr val="000000"/>
                  </a:solidFill>
                  <a:latin typeface="微软雅黑" panose="020B0503020204020204" pitchFamily="34" charset="-122"/>
                  <a:ea typeface="微软雅黑"/>
                </a:endParaRPr>
              </a:p>
            </p:txBody>
          </p:sp>
          <p:sp>
            <p:nvSpPr>
              <p:cNvPr id="186" name="矩形 185"/>
              <p:cNvSpPr/>
              <p:nvPr/>
            </p:nvSpPr>
            <p:spPr>
              <a:xfrm>
                <a:off x="5176209" y="2858119"/>
                <a:ext cx="1044421" cy="496921"/>
              </a:xfrm>
              <a:prstGeom prst="rect">
                <a:avLst/>
              </a:prstGeom>
              <a:noFill/>
              <a:ln w="3175" cap="flat" cmpd="sng" algn="ctr">
                <a:solidFill>
                  <a:srgbClr val="000000"/>
                </a:solidFill>
                <a:prstDash val="solid"/>
              </a:ln>
              <a:effectLst/>
            </p:spPr>
            <p:txBody>
              <a:bodyPr rtlCol="0" anchor="ctr" anchorCtr="0"/>
              <a:lstStyle/>
              <a:p>
                <a:pPr algn="ctr" defTabSz="913309" eaLnBrk="0" hangingPunct="0">
                  <a:defRPr/>
                </a:pPr>
                <a:r>
                  <a:rPr lang="en-US" altLang="zh-CN" sz="1000" b="1" kern="0" dirty="0" err="1">
                    <a:solidFill>
                      <a:srgbClr val="000000"/>
                    </a:solidFill>
                    <a:latin typeface="微软雅黑" panose="020B0503020204020204" pitchFamily="34" charset="-122"/>
                    <a:ea typeface="微软雅黑"/>
                  </a:rPr>
                  <a:t>MSAdapter</a:t>
                </a:r>
                <a:endParaRPr lang="en-US" altLang="zh-CN" sz="1000" b="1" kern="0" dirty="0">
                  <a:solidFill>
                    <a:srgbClr val="000000"/>
                  </a:solidFill>
                  <a:latin typeface="微软雅黑" panose="020B0503020204020204" pitchFamily="34" charset="-122"/>
                  <a:ea typeface="微软雅黑"/>
                </a:endParaRPr>
              </a:p>
            </p:txBody>
          </p:sp>
        </p:grpSp>
        <p:sp>
          <p:nvSpPr>
            <p:cNvPr id="187" name="矩形 186"/>
            <p:cNvSpPr/>
            <p:nvPr/>
          </p:nvSpPr>
          <p:spPr>
            <a:xfrm>
              <a:off x="1980486" y="4991196"/>
              <a:ext cx="3626569" cy="239194"/>
            </a:xfrm>
            <a:prstGeom prst="rect">
              <a:avLst/>
            </a:prstGeom>
            <a:solidFill>
              <a:schemeClr val="tx2">
                <a:lumMod val="95000"/>
              </a:schemeClr>
            </a:solidFill>
            <a:ln w="9525" cap="flat" cmpd="sng" algn="ctr">
              <a:solidFill>
                <a:srgbClr val="000000"/>
              </a:solidFill>
              <a:prstDash val="solid"/>
              <a:round/>
              <a:headEnd type="none" w="med" len="med"/>
              <a:tailEnd type="none" w="med" len="med"/>
            </a:ln>
            <a:effectLst/>
          </p:spPr>
          <p:txBody>
            <a:bodyPr vert="horz" wrap="square" lIns="79097" tIns="39550" rIns="79097" bIns="39550" numCol="1" rtlCol="0" anchor="ctr" anchorCtr="0" compatLnSpc="1">
              <a:noAutofit/>
            </a:bodyPr>
            <a:lstStyle/>
            <a:p>
              <a:pPr algn="ctr" defTabSz="913309" eaLnBrk="0" hangingPunct="0">
                <a:defRPr/>
              </a:pPr>
              <a:r>
                <a:rPr lang="en-US" altLang="zh-CN" sz="900" kern="0" dirty="0" err="1">
                  <a:solidFill>
                    <a:srgbClr val="000000"/>
                  </a:solidFill>
                  <a:latin typeface="微软雅黑" panose="020B0503020204020204" pitchFamily="34" charset="-122"/>
                  <a:ea typeface="微软雅黑"/>
                </a:rPr>
                <a:t>MindIR</a:t>
              </a:r>
              <a:r>
                <a:rPr lang="zh-CN" altLang="en-US" sz="900" kern="0" dirty="0">
                  <a:solidFill>
                    <a:srgbClr val="000000"/>
                  </a:solidFill>
                  <a:latin typeface="微软雅黑" panose="020B0503020204020204" pitchFamily="34" charset="-122"/>
                  <a:ea typeface="微软雅黑"/>
                </a:rPr>
                <a:t>（全场景统一中间表达）</a:t>
              </a:r>
            </a:p>
          </p:txBody>
        </p:sp>
      </p:grpSp>
      <p:grpSp>
        <p:nvGrpSpPr>
          <p:cNvPr id="4" name="组合 3"/>
          <p:cNvGrpSpPr/>
          <p:nvPr/>
        </p:nvGrpSpPr>
        <p:grpSpPr>
          <a:xfrm>
            <a:off x="7677285" y="1872666"/>
            <a:ext cx="3996117" cy="4514904"/>
            <a:chOff x="7618138" y="1092831"/>
            <a:chExt cx="3997678" cy="4832449"/>
          </a:xfrm>
        </p:grpSpPr>
        <p:sp>
          <p:nvSpPr>
            <p:cNvPr id="189" name="Freeform 38"/>
            <p:cNvSpPr>
              <a:spLocks noEditPoints="1"/>
            </p:cNvSpPr>
            <p:nvPr/>
          </p:nvSpPr>
          <p:spPr bwMode="auto">
            <a:xfrm>
              <a:off x="10391937" y="4618843"/>
              <a:ext cx="439454" cy="440932"/>
            </a:xfrm>
            <a:custGeom>
              <a:avLst/>
              <a:gdLst>
                <a:gd name="T0" fmla="*/ 1495 w 1496"/>
                <a:gd name="T1" fmla="*/ 255 h 1508"/>
                <a:gd name="T2" fmla="*/ 1404 w 1496"/>
                <a:gd name="T3" fmla="*/ 153 h 1508"/>
                <a:gd name="T4" fmla="*/ 1099 w 1496"/>
                <a:gd name="T5" fmla="*/ 45 h 1508"/>
                <a:gd name="T6" fmla="*/ 521 w 1496"/>
                <a:gd name="T7" fmla="*/ 18 h 1508"/>
                <a:gd name="T8" fmla="*/ 67 w 1496"/>
                <a:gd name="T9" fmla="*/ 161 h 1508"/>
                <a:gd name="T10" fmla="*/ 1 w 1496"/>
                <a:gd name="T11" fmla="*/ 255 h 1508"/>
                <a:gd name="T12" fmla="*/ 1 w 1496"/>
                <a:gd name="T13" fmla="*/ 534 h 1508"/>
                <a:gd name="T14" fmla="*/ 53 w 1496"/>
                <a:gd name="T15" fmla="*/ 982 h 1508"/>
                <a:gd name="T16" fmla="*/ 332 w 1496"/>
                <a:gd name="T17" fmla="*/ 1300 h 1508"/>
                <a:gd name="T18" fmla="*/ 714 w 1496"/>
                <a:gd name="T19" fmla="*/ 1508 h 1508"/>
                <a:gd name="T20" fmla="*/ 822 w 1496"/>
                <a:gd name="T21" fmla="*/ 1492 h 1508"/>
                <a:gd name="T22" fmla="*/ 1092 w 1496"/>
                <a:gd name="T23" fmla="*/ 1348 h 1508"/>
                <a:gd name="T24" fmla="*/ 1219 w 1496"/>
                <a:gd name="T25" fmla="*/ 1256 h 1508"/>
                <a:gd name="T26" fmla="*/ 1453 w 1496"/>
                <a:gd name="T27" fmla="*/ 948 h 1508"/>
                <a:gd name="T28" fmla="*/ 1419 w 1496"/>
                <a:gd name="T29" fmla="*/ 841 h 1508"/>
                <a:gd name="T30" fmla="*/ 1193 w 1496"/>
                <a:gd name="T31" fmla="*/ 1110 h 1508"/>
                <a:gd name="T32" fmla="*/ 1065 w 1496"/>
                <a:gd name="T33" fmla="*/ 1217 h 1508"/>
                <a:gd name="T34" fmla="*/ 729 w 1496"/>
                <a:gd name="T35" fmla="*/ 1380 h 1508"/>
                <a:gd name="T36" fmla="*/ 290 w 1496"/>
                <a:gd name="T37" fmla="*/ 1092 h 1508"/>
                <a:gd name="T38" fmla="*/ 151 w 1496"/>
                <a:gd name="T39" fmla="*/ 858 h 1508"/>
                <a:gd name="T40" fmla="*/ 135 w 1496"/>
                <a:gd name="T41" fmla="*/ 265 h 1508"/>
                <a:gd name="T42" fmla="*/ 501 w 1496"/>
                <a:gd name="T43" fmla="*/ 145 h 1508"/>
                <a:gd name="T44" fmla="*/ 701 w 1496"/>
                <a:gd name="T45" fmla="*/ 120 h 1508"/>
                <a:gd name="T46" fmla="*/ 1289 w 1496"/>
                <a:gd name="T47" fmla="*/ 231 h 1508"/>
                <a:gd name="T48" fmla="*/ 1366 w 1496"/>
                <a:gd name="T49" fmla="*/ 626 h 1508"/>
                <a:gd name="T50" fmla="*/ 1487 w 1496"/>
                <a:gd name="T51" fmla="*/ 656 h 1508"/>
                <a:gd name="T52" fmla="*/ 1170 w 1496"/>
                <a:gd name="T53" fmla="*/ 407 h 1508"/>
                <a:gd name="T54" fmla="*/ 450 w 1496"/>
                <a:gd name="T55" fmla="*/ 627 h 1508"/>
                <a:gd name="T56" fmla="*/ 341 w 1496"/>
                <a:gd name="T57" fmla="*/ 675 h 1508"/>
                <a:gd name="T58" fmla="*/ 632 w 1496"/>
                <a:gd name="T59" fmla="*/ 977 h 1508"/>
                <a:gd name="T60" fmla="*/ 745 w 1496"/>
                <a:gd name="T61" fmla="*/ 993 h 1508"/>
                <a:gd name="T62" fmla="*/ 1272 w 1496"/>
                <a:gd name="T63" fmla="*/ 417 h 1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96" h="1508">
                  <a:moveTo>
                    <a:pt x="1495" y="617"/>
                  </a:moveTo>
                  <a:cubicBezTo>
                    <a:pt x="1495" y="496"/>
                    <a:pt x="1496" y="375"/>
                    <a:pt x="1495" y="255"/>
                  </a:cubicBezTo>
                  <a:cubicBezTo>
                    <a:pt x="1489" y="228"/>
                    <a:pt x="1475" y="202"/>
                    <a:pt x="1454" y="183"/>
                  </a:cubicBezTo>
                  <a:cubicBezTo>
                    <a:pt x="1440" y="170"/>
                    <a:pt x="1421" y="163"/>
                    <a:pt x="1404" y="153"/>
                  </a:cubicBezTo>
                  <a:cubicBezTo>
                    <a:pt x="1353" y="131"/>
                    <a:pt x="1303" y="108"/>
                    <a:pt x="1250" y="92"/>
                  </a:cubicBezTo>
                  <a:cubicBezTo>
                    <a:pt x="1200" y="76"/>
                    <a:pt x="1151" y="58"/>
                    <a:pt x="1099" y="45"/>
                  </a:cubicBezTo>
                  <a:cubicBezTo>
                    <a:pt x="975" y="12"/>
                    <a:pt x="846" y="0"/>
                    <a:pt x="717" y="1"/>
                  </a:cubicBezTo>
                  <a:cubicBezTo>
                    <a:pt x="651" y="3"/>
                    <a:pt x="586" y="11"/>
                    <a:pt x="521" y="18"/>
                  </a:cubicBezTo>
                  <a:cubicBezTo>
                    <a:pt x="400" y="42"/>
                    <a:pt x="278" y="70"/>
                    <a:pt x="164" y="118"/>
                  </a:cubicBezTo>
                  <a:cubicBezTo>
                    <a:pt x="132" y="133"/>
                    <a:pt x="99" y="146"/>
                    <a:pt x="67" y="161"/>
                  </a:cubicBezTo>
                  <a:cubicBezTo>
                    <a:pt x="56" y="166"/>
                    <a:pt x="47" y="174"/>
                    <a:pt x="37" y="182"/>
                  </a:cubicBezTo>
                  <a:cubicBezTo>
                    <a:pt x="15" y="199"/>
                    <a:pt x="3" y="227"/>
                    <a:pt x="1" y="255"/>
                  </a:cubicBezTo>
                  <a:cubicBezTo>
                    <a:pt x="1" y="321"/>
                    <a:pt x="0" y="386"/>
                    <a:pt x="1" y="451"/>
                  </a:cubicBezTo>
                  <a:cubicBezTo>
                    <a:pt x="2" y="479"/>
                    <a:pt x="1" y="506"/>
                    <a:pt x="1" y="534"/>
                  </a:cubicBezTo>
                  <a:cubicBezTo>
                    <a:pt x="4" y="649"/>
                    <a:pt x="4" y="765"/>
                    <a:pt x="19" y="880"/>
                  </a:cubicBezTo>
                  <a:cubicBezTo>
                    <a:pt x="23" y="916"/>
                    <a:pt x="39" y="949"/>
                    <a:pt x="53" y="982"/>
                  </a:cubicBezTo>
                  <a:cubicBezTo>
                    <a:pt x="86" y="1054"/>
                    <a:pt x="137" y="1116"/>
                    <a:pt x="190" y="1176"/>
                  </a:cubicBezTo>
                  <a:cubicBezTo>
                    <a:pt x="233" y="1222"/>
                    <a:pt x="281" y="1263"/>
                    <a:pt x="332" y="1300"/>
                  </a:cubicBezTo>
                  <a:cubicBezTo>
                    <a:pt x="432" y="1375"/>
                    <a:pt x="541" y="1437"/>
                    <a:pt x="655" y="1488"/>
                  </a:cubicBezTo>
                  <a:cubicBezTo>
                    <a:pt x="674" y="1496"/>
                    <a:pt x="692" y="1508"/>
                    <a:pt x="714" y="1508"/>
                  </a:cubicBezTo>
                  <a:cubicBezTo>
                    <a:pt x="733" y="1508"/>
                    <a:pt x="751" y="1508"/>
                    <a:pt x="770" y="1508"/>
                  </a:cubicBezTo>
                  <a:cubicBezTo>
                    <a:pt x="789" y="1508"/>
                    <a:pt x="805" y="1498"/>
                    <a:pt x="822" y="1492"/>
                  </a:cubicBezTo>
                  <a:cubicBezTo>
                    <a:pt x="879" y="1469"/>
                    <a:pt x="933" y="1440"/>
                    <a:pt x="987" y="1411"/>
                  </a:cubicBezTo>
                  <a:cubicBezTo>
                    <a:pt x="1022" y="1390"/>
                    <a:pt x="1058" y="1371"/>
                    <a:pt x="1092" y="1348"/>
                  </a:cubicBezTo>
                  <a:cubicBezTo>
                    <a:pt x="1123" y="1329"/>
                    <a:pt x="1153" y="1307"/>
                    <a:pt x="1182" y="1286"/>
                  </a:cubicBezTo>
                  <a:cubicBezTo>
                    <a:pt x="1195" y="1276"/>
                    <a:pt x="1206" y="1265"/>
                    <a:pt x="1219" y="1256"/>
                  </a:cubicBezTo>
                  <a:cubicBezTo>
                    <a:pt x="1243" y="1234"/>
                    <a:pt x="1266" y="1212"/>
                    <a:pt x="1291" y="1190"/>
                  </a:cubicBezTo>
                  <a:cubicBezTo>
                    <a:pt x="1360" y="1120"/>
                    <a:pt x="1417" y="1039"/>
                    <a:pt x="1453" y="948"/>
                  </a:cubicBezTo>
                  <a:cubicBezTo>
                    <a:pt x="1459" y="930"/>
                    <a:pt x="1469" y="912"/>
                    <a:pt x="1465" y="892"/>
                  </a:cubicBezTo>
                  <a:cubicBezTo>
                    <a:pt x="1463" y="868"/>
                    <a:pt x="1443" y="847"/>
                    <a:pt x="1419" y="841"/>
                  </a:cubicBezTo>
                  <a:cubicBezTo>
                    <a:pt x="1388" y="832"/>
                    <a:pt x="1351" y="850"/>
                    <a:pt x="1342" y="880"/>
                  </a:cubicBezTo>
                  <a:cubicBezTo>
                    <a:pt x="1313" y="968"/>
                    <a:pt x="1259" y="1045"/>
                    <a:pt x="1193" y="1110"/>
                  </a:cubicBezTo>
                  <a:cubicBezTo>
                    <a:pt x="1170" y="1129"/>
                    <a:pt x="1151" y="1153"/>
                    <a:pt x="1126" y="1170"/>
                  </a:cubicBezTo>
                  <a:cubicBezTo>
                    <a:pt x="1108" y="1189"/>
                    <a:pt x="1086" y="1203"/>
                    <a:pt x="1065" y="1217"/>
                  </a:cubicBezTo>
                  <a:cubicBezTo>
                    <a:pt x="969" y="1282"/>
                    <a:pt x="868" y="1340"/>
                    <a:pt x="760" y="1381"/>
                  </a:cubicBezTo>
                  <a:cubicBezTo>
                    <a:pt x="750" y="1381"/>
                    <a:pt x="739" y="1383"/>
                    <a:pt x="729" y="1380"/>
                  </a:cubicBezTo>
                  <a:cubicBezTo>
                    <a:pt x="674" y="1355"/>
                    <a:pt x="619" y="1329"/>
                    <a:pt x="567" y="1299"/>
                  </a:cubicBezTo>
                  <a:cubicBezTo>
                    <a:pt x="466" y="1242"/>
                    <a:pt x="370" y="1175"/>
                    <a:pt x="290" y="1092"/>
                  </a:cubicBezTo>
                  <a:cubicBezTo>
                    <a:pt x="242" y="1037"/>
                    <a:pt x="193" y="980"/>
                    <a:pt x="167" y="912"/>
                  </a:cubicBezTo>
                  <a:cubicBezTo>
                    <a:pt x="161" y="894"/>
                    <a:pt x="152" y="877"/>
                    <a:pt x="151" y="858"/>
                  </a:cubicBezTo>
                  <a:cubicBezTo>
                    <a:pt x="142" y="792"/>
                    <a:pt x="141" y="726"/>
                    <a:pt x="138" y="660"/>
                  </a:cubicBezTo>
                  <a:cubicBezTo>
                    <a:pt x="135" y="528"/>
                    <a:pt x="133" y="396"/>
                    <a:pt x="135" y="265"/>
                  </a:cubicBezTo>
                  <a:cubicBezTo>
                    <a:pt x="161" y="253"/>
                    <a:pt x="188" y="243"/>
                    <a:pt x="213" y="230"/>
                  </a:cubicBezTo>
                  <a:cubicBezTo>
                    <a:pt x="305" y="191"/>
                    <a:pt x="403" y="166"/>
                    <a:pt x="501" y="145"/>
                  </a:cubicBezTo>
                  <a:cubicBezTo>
                    <a:pt x="528" y="140"/>
                    <a:pt x="555" y="134"/>
                    <a:pt x="582" y="132"/>
                  </a:cubicBezTo>
                  <a:cubicBezTo>
                    <a:pt x="622" y="127"/>
                    <a:pt x="661" y="122"/>
                    <a:pt x="701" y="120"/>
                  </a:cubicBezTo>
                  <a:cubicBezTo>
                    <a:pt x="780" y="117"/>
                    <a:pt x="859" y="122"/>
                    <a:pt x="936" y="133"/>
                  </a:cubicBezTo>
                  <a:cubicBezTo>
                    <a:pt x="1058" y="149"/>
                    <a:pt x="1174" y="190"/>
                    <a:pt x="1289" y="231"/>
                  </a:cubicBezTo>
                  <a:cubicBezTo>
                    <a:pt x="1314" y="244"/>
                    <a:pt x="1342" y="253"/>
                    <a:pt x="1367" y="266"/>
                  </a:cubicBezTo>
                  <a:cubicBezTo>
                    <a:pt x="1366" y="386"/>
                    <a:pt x="1367" y="506"/>
                    <a:pt x="1366" y="626"/>
                  </a:cubicBezTo>
                  <a:cubicBezTo>
                    <a:pt x="1366" y="658"/>
                    <a:pt x="1395" y="687"/>
                    <a:pt x="1428" y="687"/>
                  </a:cubicBezTo>
                  <a:cubicBezTo>
                    <a:pt x="1451" y="688"/>
                    <a:pt x="1475" y="676"/>
                    <a:pt x="1487" y="656"/>
                  </a:cubicBezTo>
                  <a:cubicBezTo>
                    <a:pt x="1494" y="644"/>
                    <a:pt x="1496" y="630"/>
                    <a:pt x="1495" y="617"/>
                  </a:cubicBezTo>
                  <a:close/>
                  <a:moveTo>
                    <a:pt x="1170" y="407"/>
                  </a:moveTo>
                  <a:cubicBezTo>
                    <a:pt x="1011" y="559"/>
                    <a:pt x="854" y="712"/>
                    <a:pt x="695" y="864"/>
                  </a:cubicBezTo>
                  <a:cubicBezTo>
                    <a:pt x="613" y="785"/>
                    <a:pt x="532" y="706"/>
                    <a:pt x="450" y="627"/>
                  </a:cubicBezTo>
                  <a:cubicBezTo>
                    <a:pt x="434" y="612"/>
                    <a:pt x="412" y="606"/>
                    <a:pt x="391" y="610"/>
                  </a:cubicBezTo>
                  <a:cubicBezTo>
                    <a:pt x="362" y="616"/>
                    <a:pt x="339" y="645"/>
                    <a:pt x="341" y="675"/>
                  </a:cubicBezTo>
                  <a:cubicBezTo>
                    <a:pt x="341" y="692"/>
                    <a:pt x="351" y="708"/>
                    <a:pt x="364" y="720"/>
                  </a:cubicBezTo>
                  <a:cubicBezTo>
                    <a:pt x="454" y="805"/>
                    <a:pt x="543" y="891"/>
                    <a:pt x="632" y="977"/>
                  </a:cubicBezTo>
                  <a:cubicBezTo>
                    <a:pt x="643" y="987"/>
                    <a:pt x="652" y="1000"/>
                    <a:pt x="666" y="1006"/>
                  </a:cubicBezTo>
                  <a:cubicBezTo>
                    <a:pt x="692" y="1018"/>
                    <a:pt x="725" y="1014"/>
                    <a:pt x="745" y="993"/>
                  </a:cubicBezTo>
                  <a:cubicBezTo>
                    <a:pt x="918" y="827"/>
                    <a:pt x="1091" y="660"/>
                    <a:pt x="1265" y="494"/>
                  </a:cubicBezTo>
                  <a:cubicBezTo>
                    <a:pt x="1285" y="474"/>
                    <a:pt x="1289" y="440"/>
                    <a:pt x="1272" y="417"/>
                  </a:cubicBezTo>
                  <a:cubicBezTo>
                    <a:pt x="1249" y="386"/>
                    <a:pt x="1198" y="380"/>
                    <a:pt x="1170" y="407"/>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190" name="圆角矩形 189"/>
            <p:cNvSpPr/>
            <p:nvPr/>
          </p:nvSpPr>
          <p:spPr>
            <a:xfrm>
              <a:off x="7618138" y="1092831"/>
              <a:ext cx="3997678" cy="4832449"/>
            </a:xfrm>
            <a:prstGeom prst="roundRect">
              <a:avLst>
                <a:gd name="adj" fmla="val 0"/>
              </a:avLst>
            </a:prstGeom>
            <a:noFill/>
            <a:ln w="3175" cap="flat" cmpd="sng" algn="ctr">
              <a:solidFill>
                <a:srgbClr val="C00000"/>
              </a:solidFill>
              <a:prstDash val="solid"/>
              <a:miter lim="800000"/>
            </a:ln>
            <a:effectLst/>
          </p:spPr>
          <p:txBody>
            <a:bodyPr rtlCol="0" anchor="ctr"/>
            <a:lstStyle/>
            <a:p>
              <a:pPr algn="ctr" defTabSz="913668"/>
              <a:endParaRPr lang="zh-CN" altLang="en-US" sz="200" kern="0" dirty="0">
                <a:solidFill>
                  <a:prstClr val="white"/>
                </a:solidFill>
                <a:latin typeface="Huawei Sans" panose="020B0604020202020204"/>
                <a:ea typeface="微软雅黑"/>
                <a:cs typeface="Huawei Sans" panose="020C0503030203020204" pitchFamily="34" charset="0"/>
                <a:sym typeface="Huawei Sans" panose="020C0503030203020204" pitchFamily="34" charset="0"/>
              </a:endParaRPr>
            </a:p>
          </p:txBody>
        </p:sp>
        <p:sp>
          <p:nvSpPr>
            <p:cNvPr id="191" name="文本框 190"/>
            <p:cNvSpPr txBox="1"/>
            <p:nvPr/>
          </p:nvSpPr>
          <p:spPr>
            <a:xfrm>
              <a:off x="7747342" y="2235034"/>
              <a:ext cx="1851457" cy="562545"/>
            </a:xfrm>
            <a:prstGeom prst="rect">
              <a:avLst/>
            </a:prstGeom>
            <a:noFill/>
            <a:ln w="9525">
              <a:noFill/>
            </a:ln>
          </p:spPr>
          <p:txBody>
            <a:bodyPr wrap="square" lIns="0" tIns="0" rIns="0" bIns="0" rtlCol="0">
              <a:spAutoFit/>
            </a:bodyPr>
            <a:lstStyle/>
            <a:p>
              <a:pPr algn="ctr" defTabSz="913746">
                <a:lnSpc>
                  <a:spcPts val="1699"/>
                </a:lnSpc>
              </a:pPr>
              <a:r>
                <a:rPr lang="zh-CN" altLang="en-US" sz="1200" b="1" dirty="0">
                  <a:solidFill>
                    <a:srgbClr val="EBEBEB">
                      <a:lumMod val="10000"/>
                    </a:srgbClr>
                  </a:solidFill>
                  <a:latin typeface="微软雅黑"/>
                  <a:ea typeface="微软雅黑"/>
                </a:rPr>
                <a:t>极简易用</a:t>
              </a:r>
              <a:endParaRPr lang="en-US" altLang="zh-CN" sz="1200" b="1" dirty="0">
                <a:solidFill>
                  <a:srgbClr val="EBEBEB">
                    <a:lumMod val="10000"/>
                  </a:srgbClr>
                </a:solidFill>
                <a:latin typeface="微软雅黑"/>
                <a:ea typeface="微软雅黑"/>
              </a:endParaRPr>
            </a:p>
            <a:p>
              <a:pPr algn="ctr" defTabSz="913746"/>
              <a:r>
                <a:rPr lang="zh-CN" altLang="en-US" sz="1000" dirty="0">
                  <a:solidFill>
                    <a:srgbClr val="EBEBEB">
                      <a:lumMod val="10000"/>
                    </a:srgbClr>
                  </a:solidFill>
                  <a:latin typeface="微软雅黑"/>
                  <a:ea typeface="微软雅黑"/>
                </a:rPr>
                <a:t>模型套件开箱即用，融合编程，动静态图统一</a:t>
              </a:r>
            </a:p>
          </p:txBody>
        </p:sp>
        <p:sp>
          <p:nvSpPr>
            <p:cNvPr id="192" name="文本框 191"/>
            <p:cNvSpPr txBox="1"/>
            <p:nvPr/>
          </p:nvSpPr>
          <p:spPr>
            <a:xfrm>
              <a:off x="9763748" y="3562477"/>
              <a:ext cx="1743458" cy="562545"/>
            </a:xfrm>
            <a:prstGeom prst="rect">
              <a:avLst/>
            </a:prstGeom>
            <a:noFill/>
            <a:ln w="9525">
              <a:noFill/>
            </a:ln>
          </p:spPr>
          <p:txBody>
            <a:bodyPr wrap="square" lIns="0" tIns="0" rIns="0" bIns="0" rtlCol="0">
              <a:spAutoFit/>
            </a:bodyPr>
            <a:lstStyle>
              <a:defPPr>
                <a:defRPr lang="zh-CN"/>
              </a:defPPr>
              <a:lvl1pPr algn="ctr" defTabSz="914112">
                <a:lnSpc>
                  <a:spcPts val="1700"/>
                </a:lnSpc>
                <a:defRPr sz="1200" b="1">
                  <a:solidFill>
                    <a:schemeClr val="bg2">
                      <a:lumMod val="10000"/>
                    </a:schemeClr>
                  </a:solidFill>
                  <a:latin typeface="+mj-ea"/>
                  <a:ea typeface="+mj-ea"/>
                </a:defRPr>
              </a:lvl1pPr>
            </a:lstStyle>
            <a:p>
              <a:pPr defTabSz="913746">
                <a:lnSpc>
                  <a:spcPts val="1699"/>
                </a:lnSpc>
              </a:pPr>
              <a:r>
                <a:rPr lang="zh-CN" altLang="en-US" dirty="0">
                  <a:solidFill>
                    <a:srgbClr val="EBEBEB">
                      <a:lumMod val="10000"/>
                    </a:srgbClr>
                  </a:solidFill>
                  <a:latin typeface="微软雅黑"/>
                  <a:ea typeface="微软雅黑"/>
                </a:rPr>
                <a:t>高性能执行</a:t>
              </a:r>
              <a:endParaRPr lang="en-US" altLang="zh-CN" dirty="0">
                <a:solidFill>
                  <a:srgbClr val="EBEBEB">
                    <a:lumMod val="10000"/>
                  </a:srgbClr>
                </a:solidFill>
                <a:latin typeface="微软雅黑"/>
                <a:ea typeface="微软雅黑"/>
              </a:endParaRPr>
            </a:p>
            <a:p>
              <a:pPr defTabSz="913746">
                <a:lnSpc>
                  <a:spcPct val="100000"/>
                </a:lnSpc>
              </a:pPr>
              <a:r>
                <a:rPr lang="zh-CN" altLang="en-US" sz="1000" b="0" dirty="0">
                  <a:solidFill>
                    <a:srgbClr val="EBEBEB">
                      <a:lumMod val="10000"/>
                    </a:srgbClr>
                  </a:solidFill>
                  <a:latin typeface="微软雅黑"/>
                  <a:ea typeface="微软雅黑"/>
                </a:rPr>
                <a:t>全栈协同加速，最亲和的昇腾执行引擎，发挥极致性能</a:t>
              </a:r>
              <a:endParaRPr lang="en-US" altLang="zh-CN" sz="1000" b="0" dirty="0">
                <a:solidFill>
                  <a:srgbClr val="EBEBEB">
                    <a:lumMod val="10000"/>
                  </a:srgbClr>
                </a:solidFill>
                <a:latin typeface="微软雅黑"/>
                <a:ea typeface="微软雅黑"/>
              </a:endParaRPr>
            </a:p>
          </p:txBody>
        </p:sp>
        <p:sp>
          <p:nvSpPr>
            <p:cNvPr id="193" name="文本框 192"/>
            <p:cNvSpPr txBox="1"/>
            <p:nvPr/>
          </p:nvSpPr>
          <p:spPr>
            <a:xfrm>
              <a:off x="9718605" y="2182276"/>
              <a:ext cx="1743458" cy="562545"/>
            </a:xfrm>
            <a:prstGeom prst="rect">
              <a:avLst/>
            </a:prstGeom>
            <a:noFill/>
            <a:ln w="9525">
              <a:noFill/>
            </a:ln>
          </p:spPr>
          <p:txBody>
            <a:bodyPr wrap="square" lIns="0" tIns="0" rIns="0" bIns="0" rtlCol="0">
              <a:spAutoFit/>
            </a:bodyPr>
            <a:lstStyle/>
            <a:p>
              <a:pPr algn="ctr" defTabSz="913746">
                <a:lnSpc>
                  <a:spcPts val="1699"/>
                </a:lnSpc>
              </a:pPr>
              <a:r>
                <a:rPr lang="zh-CN" altLang="en-US" sz="1200" b="1" dirty="0">
                  <a:solidFill>
                    <a:srgbClr val="EBEBEB">
                      <a:lumMod val="10000"/>
                    </a:srgbClr>
                  </a:solidFill>
                  <a:latin typeface="微软雅黑"/>
                  <a:ea typeface="微软雅黑"/>
                </a:rPr>
                <a:t>超大规模</a:t>
              </a:r>
              <a:r>
                <a:rPr lang="en-US" altLang="zh-CN" sz="1200" b="1" dirty="0">
                  <a:solidFill>
                    <a:srgbClr val="EBEBEB">
                      <a:lumMod val="10000"/>
                    </a:srgbClr>
                  </a:solidFill>
                  <a:latin typeface="微软雅黑"/>
                  <a:ea typeface="微软雅黑"/>
                </a:rPr>
                <a:t>AI</a:t>
              </a:r>
            </a:p>
            <a:p>
              <a:pPr algn="ctr" defTabSz="913746"/>
              <a:r>
                <a:rPr lang="zh-CN" altLang="en-US" sz="1000" dirty="0">
                  <a:solidFill>
                    <a:srgbClr val="EBEBEB">
                      <a:lumMod val="10000"/>
                    </a:srgbClr>
                  </a:solidFill>
                  <a:latin typeface="微软雅黑"/>
                  <a:ea typeface="微软雅黑"/>
                  <a:sym typeface="Huawei Sans" panose="020C0503030203020204" pitchFamily="34" charset="0"/>
                </a:rPr>
                <a:t>全流程开箱即用，实时在线训练，多任务终身学习</a:t>
              </a:r>
            </a:p>
          </p:txBody>
        </p:sp>
        <p:sp>
          <p:nvSpPr>
            <p:cNvPr id="194" name="文本框 193"/>
            <p:cNvSpPr txBox="1"/>
            <p:nvPr/>
          </p:nvSpPr>
          <p:spPr>
            <a:xfrm>
              <a:off x="7818824" y="3602028"/>
              <a:ext cx="1743458" cy="562545"/>
            </a:xfrm>
            <a:prstGeom prst="rect">
              <a:avLst/>
            </a:prstGeom>
            <a:noFill/>
            <a:ln w="9525">
              <a:noFill/>
            </a:ln>
          </p:spPr>
          <p:txBody>
            <a:bodyPr wrap="square" lIns="0" tIns="0" rIns="0" bIns="0" rtlCol="0">
              <a:spAutoFit/>
            </a:bodyPr>
            <a:lstStyle>
              <a:defPPr>
                <a:defRPr lang="zh-CN"/>
              </a:defPPr>
              <a:lvl1pPr algn="ctr" defTabSz="914112">
                <a:lnSpc>
                  <a:spcPts val="1700"/>
                </a:lnSpc>
                <a:defRPr sz="1200" b="1">
                  <a:solidFill>
                    <a:schemeClr val="bg2">
                      <a:lumMod val="10000"/>
                    </a:schemeClr>
                  </a:solidFill>
                  <a:latin typeface="+mj-ea"/>
                  <a:ea typeface="+mj-ea"/>
                </a:defRPr>
              </a:lvl1pPr>
            </a:lstStyle>
            <a:p>
              <a:pPr defTabSz="913746">
                <a:lnSpc>
                  <a:spcPts val="1699"/>
                </a:lnSpc>
              </a:pPr>
              <a:r>
                <a:rPr lang="en-US" altLang="zh-CN" dirty="0">
                  <a:solidFill>
                    <a:srgbClr val="1D1D1A"/>
                  </a:solidFill>
                  <a:latin typeface="微软雅黑"/>
                  <a:ea typeface="微软雅黑"/>
                </a:rPr>
                <a:t>AI</a:t>
              </a:r>
              <a:r>
                <a:rPr lang="zh-CN" altLang="en-US" dirty="0">
                  <a:solidFill>
                    <a:srgbClr val="1D1D1A"/>
                  </a:solidFill>
                  <a:latin typeface="微软雅黑"/>
                  <a:ea typeface="微软雅黑"/>
                </a:rPr>
                <a:t>融合计算</a:t>
              </a:r>
              <a:endParaRPr lang="en-US" altLang="zh-CN" dirty="0">
                <a:solidFill>
                  <a:srgbClr val="1D1D1A"/>
                </a:solidFill>
                <a:latin typeface="微软雅黑"/>
                <a:ea typeface="微软雅黑"/>
              </a:endParaRPr>
            </a:p>
            <a:p>
              <a:pPr defTabSz="913746">
                <a:lnSpc>
                  <a:spcPct val="100000"/>
                </a:lnSpc>
              </a:pPr>
              <a:r>
                <a:rPr lang="en-US" altLang="zh-CN" sz="1000" b="0" dirty="0">
                  <a:solidFill>
                    <a:srgbClr val="EBEBEB">
                      <a:lumMod val="10000"/>
                    </a:srgbClr>
                  </a:solidFill>
                  <a:latin typeface="微软雅黑"/>
                  <a:ea typeface="微软雅黑"/>
                </a:rPr>
                <a:t>X</a:t>
              </a:r>
              <a:r>
                <a:rPr lang="zh-CN" altLang="en-US" sz="1000" b="0" dirty="0">
                  <a:solidFill>
                    <a:srgbClr val="EBEBEB">
                      <a:lumMod val="10000"/>
                    </a:srgbClr>
                  </a:solidFill>
                  <a:latin typeface="微软雅黑"/>
                  <a:ea typeface="微软雅黑"/>
                </a:rPr>
                <a:t>倍加速</a:t>
              </a:r>
              <a:r>
                <a:rPr lang="en-US" altLang="zh-CN" sz="1000" b="0" dirty="0">
                  <a:solidFill>
                    <a:srgbClr val="EBEBEB">
                      <a:lumMod val="10000"/>
                    </a:srgbClr>
                  </a:solidFill>
                  <a:latin typeface="微软雅黑"/>
                  <a:ea typeface="微软雅黑"/>
                </a:rPr>
                <a:t>AI+</a:t>
              </a:r>
              <a:r>
                <a:rPr lang="zh-CN" altLang="en-US" sz="1000" b="0" dirty="0">
                  <a:solidFill>
                    <a:srgbClr val="EBEBEB">
                      <a:lumMod val="10000"/>
                    </a:srgbClr>
                  </a:solidFill>
                  <a:latin typeface="微软雅黑"/>
                  <a:ea typeface="微软雅黑"/>
                </a:rPr>
                <a:t>科学计算（电磁、生物制药等）融合应用</a:t>
              </a:r>
              <a:endParaRPr lang="en-US" altLang="zh-CN" sz="1000" b="0" dirty="0">
                <a:solidFill>
                  <a:srgbClr val="EBEBEB">
                    <a:lumMod val="10000"/>
                  </a:srgbClr>
                </a:solidFill>
                <a:latin typeface="微软雅黑"/>
                <a:ea typeface="微软雅黑"/>
              </a:endParaRPr>
            </a:p>
          </p:txBody>
        </p:sp>
        <p:sp>
          <p:nvSpPr>
            <p:cNvPr id="195" name="文本框 194"/>
            <p:cNvSpPr txBox="1"/>
            <p:nvPr/>
          </p:nvSpPr>
          <p:spPr>
            <a:xfrm>
              <a:off x="9772321" y="5146088"/>
              <a:ext cx="1743458" cy="562545"/>
            </a:xfrm>
            <a:prstGeom prst="rect">
              <a:avLst/>
            </a:prstGeom>
            <a:noFill/>
            <a:ln w="9525">
              <a:noFill/>
            </a:ln>
          </p:spPr>
          <p:txBody>
            <a:bodyPr wrap="square" lIns="0" tIns="0" rIns="0" bIns="0" rtlCol="0">
              <a:spAutoFit/>
            </a:bodyPr>
            <a:lstStyle/>
            <a:p>
              <a:pPr algn="ctr" defTabSz="913746">
                <a:lnSpc>
                  <a:spcPts val="1699"/>
                </a:lnSpc>
              </a:pPr>
              <a:r>
                <a:rPr lang="en-US" altLang="zh-CN" sz="1200" b="1" dirty="0">
                  <a:solidFill>
                    <a:srgbClr val="1D1D1A"/>
                  </a:solidFill>
                  <a:latin typeface="微软雅黑"/>
                  <a:ea typeface="微软雅黑"/>
                </a:rPr>
                <a:t>AI</a:t>
              </a:r>
              <a:r>
                <a:rPr lang="zh-CN" altLang="en-US" sz="1200" b="1" dirty="0">
                  <a:solidFill>
                    <a:srgbClr val="1D1D1A"/>
                  </a:solidFill>
                  <a:latin typeface="微软雅黑"/>
                  <a:ea typeface="微软雅黑"/>
                </a:rPr>
                <a:t>安全可信</a:t>
              </a:r>
              <a:endParaRPr lang="en-US" altLang="zh-CN" sz="1200" b="1" dirty="0">
                <a:solidFill>
                  <a:srgbClr val="1D1D1A"/>
                </a:solidFill>
                <a:latin typeface="微软雅黑"/>
                <a:ea typeface="微软雅黑"/>
              </a:endParaRPr>
            </a:p>
            <a:p>
              <a:pPr algn="ctr" defTabSz="913746"/>
              <a:r>
                <a:rPr lang="zh-CN" altLang="en-US" sz="1000" dirty="0">
                  <a:solidFill>
                    <a:srgbClr val="EBEBEB">
                      <a:lumMod val="10000"/>
                    </a:srgbClr>
                  </a:solidFill>
                  <a:latin typeface="微软雅黑"/>
                  <a:ea typeface="微软雅黑"/>
                </a:rPr>
                <a:t>模型训练、模型评估、模型部署全流程安全可信</a:t>
              </a:r>
            </a:p>
          </p:txBody>
        </p:sp>
        <p:grpSp>
          <p:nvGrpSpPr>
            <p:cNvPr id="197" name="组合 196"/>
            <p:cNvGrpSpPr/>
            <p:nvPr/>
          </p:nvGrpSpPr>
          <p:grpSpPr>
            <a:xfrm>
              <a:off x="8448002" y="1656899"/>
              <a:ext cx="365774" cy="506006"/>
              <a:chOff x="8196262" y="1412875"/>
              <a:chExt cx="898526" cy="1243013"/>
            </a:xfrm>
          </p:grpSpPr>
          <p:sp>
            <p:nvSpPr>
              <p:cNvPr id="198" name="Freeform 16"/>
              <p:cNvSpPr>
                <a:spLocks noEditPoints="1"/>
              </p:cNvSpPr>
              <p:nvPr/>
            </p:nvSpPr>
            <p:spPr bwMode="auto">
              <a:xfrm>
                <a:off x="8196262" y="1566863"/>
                <a:ext cx="898526" cy="1089025"/>
              </a:xfrm>
              <a:custGeom>
                <a:avLst/>
                <a:gdLst>
                  <a:gd name="T0" fmla="*/ 951 w 1152"/>
                  <a:gd name="T1" fmla="*/ 515 h 1395"/>
                  <a:gd name="T2" fmla="*/ 750 w 1152"/>
                  <a:gd name="T3" fmla="*/ 492 h 1395"/>
                  <a:gd name="T4" fmla="*/ 598 w 1152"/>
                  <a:gd name="T5" fmla="*/ 466 h 1395"/>
                  <a:gd name="T6" fmla="*/ 598 w 1152"/>
                  <a:gd name="T7" fmla="*/ 307 h 1395"/>
                  <a:gd name="T8" fmla="*/ 473 w 1152"/>
                  <a:gd name="T9" fmla="*/ 0 h 1395"/>
                  <a:gd name="T10" fmla="*/ 349 w 1152"/>
                  <a:gd name="T11" fmla="*/ 698 h 1395"/>
                  <a:gd name="T12" fmla="*/ 35 w 1152"/>
                  <a:gd name="T13" fmla="*/ 525 h 1395"/>
                  <a:gd name="T14" fmla="*/ 20 w 1152"/>
                  <a:gd name="T15" fmla="*/ 634 h 1395"/>
                  <a:gd name="T16" fmla="*/ 234 w 1152"/>
                  <a:gd name="T17" fmla="*/ 1163 h 1395"/>
                  <a:gd name="T18" fmla="*/ 342 w 1152"/>
                  <a:gd name="T19" fmla="*/ 1363 h 1395"/>
                  <a:gd name="T20" fmla="*/ 374 w 1152"/>
                  <a:gd name="T21" fmla="*/ 1395 h 1395"/>
                  <a:gd name="T22" fmla="*/ 1043 w 1152"/>
                  <a:gd name="T23" fmla="*/ 1395 h 1395"/>
                  <a:gd name="T24" fmla="*/ 1065 w 1152"/>
                  <a:gd name="T25" fmla="*/ 1385 h 1395"/>
                  <a:gd name="T26" fmla="*/ 1098 w 1152"/>
                  <a:gd name="T27" fmla="*/ 1253 h 1395"/>
                  <a:gd name="T28" fmla="*/ 1152 w 1152"/>
                  <a:gd name="T29" fmla="*/ 1083 h 1395"/>
                  <a:gd name="T30" fmla="*/ 1027 w 1152"/>
                  <a:gd name="T31" fmla="*/ 488 h 1395"/>
                  <a:gd name="T32" fmla="*/ 379 w 1152"/>
                  <a:gd name="T33" fmla="*/ 1394 h 1395"/>
                  <a:gd name="T34" fmla="*/ 1088 w 1152"/>
                  <a:gd name="T35" fmla="*/ 1083 h 1395"/>
                  <a:gd name="T36" fmla="*/ 1041 w 1152"/>
                  <a:gd name="T37" fmla="*/ 1223 h 1395"/>
                  <a:gd name="T38" fmla="*/ 404 w 1152"/>
                  <a:gd name="T39" fmla="*/ 1330 h 1395"/>
                  <a:gd name="T40" fmla="*/ 282 w 1152"/>
                  <a:gd name="T41" fmla="*/ 1121 h 1395"/>
                  <a:gd name="T42" fmla="*/ 81 w 1152"/>
                  <a:gd name="T43" fmla="*/ 613 h 1395"/>
                  <a:gd name="T44" fmla="*/ 130 w 1152"/>
                  <a:gd name="T45" fmla="*/ 563 h 1395"/>
                  <a:gd name="T46" fmla="*/ 356 w 1152"/>
                  <a:gd name="T47" fmla="*/ 793 h 1395"/>
                  <a:gd name="T48" fmla="*/ 413 w 1152"/>
                  <a:gd name="T49" fmla="*/ 740 h 1395"/>
                  <a:gd name="T50" fmla="*/ 473 w 1152"/>
                  <a:gd name="T51" fmla="*/ 64 h 1395"/>
                  <a:gd name="T52" fmla="*/ 534 w 1152"/>
                  <a:gd name="T53" fmla="*/ 656 h 1395"/>
                  <a:gd name="T54" fmla="*/ 566 w 1152"/>
                  <a:gd name="T55" fmla="*/ 694 h 1395"/>
                  <a:gd name="T56" fmla="*/ 598 w 1152"/>
                  <a:gd name="T57" fmla="*/ 656 h 1395"/>
                  <a:gd name="T58" fmla="*/ 658 w 1152"/>
                  <a:gd name="T59" fmla="*/ 514 h 1395"/>
                  <a:gd name="T60" fmla="*/ 718 w 1152"/>
                  <a:gd name="T61" fmla="*/ 662 h 1395"/>
                  <a:gd name="T62" fmla="*/ 782 w 1152"/>
                  <a:gd name="T63" fmla="*/ 662 h 1395"/>
                  <a:gd name="T64" fmla="*/ 843 w 1152"/>
                  <a:gd name="T65" fmla="*/ 514 h 1395"/>
                  <a:gd name="T66" fmla="*/ 903 w 1152"/>
                  <a:gd name="T67" fmla="*/ 662 h 1395"/>
                  <a:gd name="T68" fmla="*/ 967 w 1152"/>
                  <a:gd name="T69" fmla="*/ 662 h 1395"/>
                  <a:gd name="T70" fmla="*/ 1027 w 1152"/>
                  <a:gd name="T71" fmla="*/ 552 h 1395"/>
                  <a:gd name="T72" fmla="*/ 1088 w 1152"/>
                  <a:gd name="T73" fmla="*/ 1083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2" h="1395">
                    <a:moveTo>
                      <a:pt x="1027" y="488"/>
                    </a:moveTo>
                    <a:cubicBezTo>
                      <a:pt x="999" y="488"/>
                      <a:pt x="972" y="498"/>
                      <a:pt x="951" y="515"/>
                    </a:cubicBezTo>
                    <a:cubicBezTo>
                      <a:pt x="930" y="476"/>
                      <a:pt x="889" y="450"/>
                      <a:pt x="843" y="450"/>
                    </a:cubicBezTo>
                    <a:cubicBezTo>
                      <a:pt x="806" y="450"/>
                      <a:pt x="773" y="466"/>
                      <a:pt x="750" y="492"/>
                    </a:cubicBezTo>
                    <a:cubicBezTo>
                      <a:pt x="727" y="466"/>
                      <a:pt x="694" y="450"/>
                      <a:pt x="658" y="450"/>
                    </a:cubicBezTo>
                    <a:cubicBezTo>
                      <a:pt x="636" y="450"/>
                      <a:pt x="615" y="456"/>
                      <a:pt x="598" y="466"/>
                    </a:cubicBezTo>
                    <a:cubicBezTo>
                      <a:pt x="598" y="424"/>
                      <a:pt x="598" y="424"/>
                      <a:pt x="598" y="424"/>
                    </a:cubicBezTo>
                    <a:cubicBezTo>
                      <a:pt x="598" y="307"/>
                      <a:pt x="598" y="307"/>
                      <a:pt x="598" y="307"/>
                    </a:cubicBezTo>
                    <a:cubicBezTo>
                      <a:pt x="598" y="127"/>
                      <a:pt x="598" y="127"/>
                      <a:pt x="598" y="127"/>
                    </a:cubicBezTo>
                    <a:cubicBezTo>
                      <a:pt x="598" y="57"/>
                      <a:pt x="542" y="0"/>
                      <a:pt x="473" y="0"/>
                    </a:cubicBezTo>
                    <a:cubicBezTo>
                      <a:pt x="405" y="0"/>
                      <a:pt x="349" y="57"/>
                      <a:pt x="349" y="127"/>
                    </a:cubicBezTo>
                    <a:cubicBezTo>
                      <a:pt x="349" y="698"/>
                      <a:pt x="349" y="698"/>
                      <a:pt x="349" y="698"/>
                    </a:cubicBezTo>
                    <a:cubicBezTo>
                      <a:pt x="304" y="618"/>
                      <a:pt x="230" y="516"/>
                      <a:pt x="141" y="500"/>
                    </a:cubicBezTo>
                    <a:cubicBezTo>
                      <a:pt x="93" y="491"/>
                      <a:pt x="58" y="499"/>
                      <a:pt x="35" y="525"/>
                    </a:cubicBezTo>
                    <a:cubicBezTo>
                      <a:pt x="0" y="564"/>
                      <a:pt x="18" y="625"/>
                      <a:pt x="20" y="632"/>
                    </a:cubicBezTo>
                    <a:cubicBezTo>
                      <a:pt x="20" y="633"/>
                      <a:pt x="20" y="633"/>
                      <a:pt x="20" y="634"/>
                    </a:cubicBezTo>
                    <a:cubicBezTo>
                      <a:pt x="182" y="1075"/>
                      <a:pt x="182" y="1075"/>
                      <a:pt x="182" y="1075"/>
                    </a:cubicBezTo>
                    <a:cubicBezTo>
                      <a:pt x="194" y="1108"/>
                      <a:pt x="211" y="1137"/>
                      <a:pt x="234" y="1163"/>
                    </a:cubicBezTo>
                    <a:cubicBezTo>
                      <a:pt x="289" y="1224"/>
                      <a:pt x="289" y="1224"/>
                      <a:pt x="289" y="1224"/>
                    </a:cubicBezTo>
                    <a:cubicBezTo>
                      <a:pt x="323" y="1262"/>
                      <a:pt x="342" y="1312"/>
                      <a:pt x="342" y="1363"/>
                    </a:cubicBezTo>
                    <a:cubicBezTo>
                      <a:pt x="342" y="1372"/>
                      <a:pt x="346" y="1381"/>
                      <a:pt x="353" y="1387"/>
                    </a:cubicBezTo>
                    <a:cubicBezTo>
                      <a:pt x="359" y="1392"/>
                      <a:pt x="366" y="1395"/>
                      <a:pt x="374" y="1395"/>
                    </a:cubicBezTo>
                    <a:cubicBezTo>
                      <a:pt x="375" y="1395"/>
                      <a:pt x="376" y="1395"/>
                      <a:pt x="377" y="1395"/>
                    </a:cubicBezTo>
                    <a:cubicBezTo>
                      <a:pt x="401" y="1393"/>
                      <a:pt x="787" y="1394"/>
                      <a:pt x="1043" y="1395"/>
                    </a:cubicBezTo>
                    <a:cubicBezTo>
                      <a:pt x="1043" y="1395"/>
                      <a:pt x="1043" y="1395"/>
                      <a:pt x="1043" y="1395"/>
                    </a:cubicBezTo>
                    <a:cubicBezTo>
                      <a:pt x="1051" y="1395"/>
                      <a:pt x="1059" y="1391"/>
                      <a:pt x="1065" y="1385"/>
                    </a:cubicBezTo>
                    <a:cubicBezTo>
                      <a:pt x="1071" y="1379"/>
                      <a:pt x="1075" y="1371"/>
                      <a:pt x="1075" y="1363"/>
                    </a:cubicBezTo>
                    <a:cubicBezTo>
                      <a:pt x="1075" y="1325"/>
                      <a:pt x="1084" y="1279"/>
                      <a:pt x="1098" y="1253"/>
                    </a:cubicBezTo>
                    <a:cubicBezTo>
                      <a:pt x="1121" y="1208"/>
                      <a:pt x="1121" y="1208"/>
                      <a:pt x="1121" y="1208"/>
                    </a:cubicBezTo>
                    <a:cubicBezTo>
                      <a:pt x="1141" y="1170"/>
                      <a:pt x="1152" y="1126"/>
                      <a:pt x="1152" y="1083"/>
                    </a:cubicBezTo>
                    <a:cubicBezTo>
                      <a:pt x="1152" y="616"/>
                      <a:pt x="1152" y="616"/>
                      <a:pt x="1152" y="616"/>
                    </a:cubicBezTo>
                    <a:cubicBezTo>
                      <a:pt x="1152" y="546"/>
                      <a:pt x="1096" y="488"/>
                      <a:pt x="1027" y="488"/>
                    </a:cubicBezTo>
                    <a:close/>
                    <a:moveTo>
                      <a:pt x="377" y="1394"/>
                    </a:moveTo>
                    <a:cubicBezTo>
                      <a:pt x="378" y="1394"/>
                      <a:pt x="378" y="1394"/>
                      <a:pt x="379" y="1394"/>
                    </a:cubicBezTo>
                    <a:cubicBezTo>
                      <a:pt x="378" y="1394"/>
                      <a:pt x="378" y="1394"/>
                      <a:pt x="377" y="1394"/>
                    </a:cubicBezTo>
                    <a:close/>
                    <a:moveTo>
                      <a:pt x="1088" y="1083"/>
                    </a:moveTo>
                    <a:cubicBezTo>
                      <a:pt x="1088" y="1116"/>
                      <a:pt x="1080" y="1149"/>
                      <a:pt x="1064" y="1179"/>
                    </a:cubicBezTo>
                    <a:cubicBezTo>
                      <a:pt x="1041" y="1223"/>
                      <a:pt x="1041" y="1223"/>
                      <a:pt x="1041" y="1223"/>
                    </a:cubicBezTo>
                    <a:cubicBezTo>
                      <a:pt x="1025" y="1254"/>
                      <a:pt x="1016" y="1295"/>
                      <a:pt x="1012" y="1331"/>
                    </a:cubicBezTo>
                    <a:cubicBezTo>
                      <a:pt x="685" y="1330"/>
                      <a:pt x="481" y="1330"/>
                      <a:pt x="404" y="1330"/>
                    </a:cubicBezTo>
                    <a:cubicBezTo>
                      <a:pt x="397" y="1275"/>
                      <a:pt x="374" y="1223"/>
                      <a:pt x="337" y="1182"/>
                    </a:cubicBezTo>
                    <a:cubicBezTo>
                      <a:pt x="282" y="1121"/>
                      <a:pt x="282" y="1121"/>
                      <a:pt x="282" y="1121"/>
                    </a:cubicBezTo>
                    <a:cubicBezTo>
                      <a:pt x="265" y="1101"/>
                      <a:pt x="251" y="1078"/>
                      <a:pt x="242" y="1053"/>
                    </a:cubicBezTo>
                    <a:cubicBezTo>
                      <a:pt x="81" y="613"/>
                      <a:pt x="81" y="613"/>
                      <a:pt x="81" y="613"/>
                    </a:cubicBezTo>
                    <a:cubicBezTo>
                      <a:pt x="77" y="599"/>
                      <a:pt x="75" y="576"/>
                      <a:pt x="83" y="567"/>
                    </a:cubicBezTo>
                    <a:cubicBezTo>
                      <a:pt x="89" y="560"/>
                      <a:pt x="107" y="558"/>
                      <a:pt x="130" y="563"/>
                    </a:cubicBezTo>
                    <a:cubicBezTo>
                      <a:pt x="185" y="573"/>
                      <a:pt x="253" y="648"/>
                      <a:pt x="312" y="764"/>
                    </a:cubicBezTo>
                    <a:cubicBezTo>
                      <a:pt x="320" y="781"/>
                      <a:pt x="337" y="792"/>
                      <a:pt x="356" y="793"/>
                    </a:cubicBezTo>
                    <a:cubicBezTo>
                      <a:pt x="374" y="794"/>
                      <a:pt x="392" y="786"/>
                      <a:pt x="403" y="770"/>
                    </a:cubicBezTo>
                    <a:cubicBezTo>
                      <a:pt x="409" y="761"/>
                      <a:pt x="413" y="751"/>
                      <a:pt x="413" y="740"/>
                    </a:cubicBezTo>
                    <a:cubicBezTo>
                      <a:pt x="413" y="127"/>
                      <a:pt x="413" y="127"/>
                      <a:pt x="413" y="127"/>
                    </a:cubicBezTo>
                    <a:cubicBezTo>
                      <a:pt x="413" y="92"/>
                      <a:pt x="440" y="64"/>
                      <a:pt x="473" y="64"/>
                    </a:cubicBezTo>
                    <a:cubicBezTo>
                      <a:pt x="506" y="64"/>
                      <a:pt x="534" y="92"/>
                      <a:pt x="534" y="127"/>
                    </a:cubicBezTo>
                    <a:cubicBezTo>
                      <a:pt x="534" y="656"/>
                      <a:pt x="534" y="656"/>
                      <a:pt x="534" y="656"/>
                    </a:cubicBezTo>
                    <a:cubicBezTo>
                      <a:pt x="534" y="662"/>
                      <a:pt x="534" y="662"/>
                      <a:pt x="534" y="662"/>
                    </a:cubicBezTo>
                    <a:cubicBezTo>
                      <a:pt x="534" y="680"/>
                      <a:pt x="548" y="694"/>
                      <a:pt x="566" y="694"/>
                    </a:cubicBezTo>
                    <a:cubicBezTo>
                      <a:pt x="583" y="694"/>
                      <a:pt x="598" y="680"/>
                      <a:pt x="598" y="662"/>
                    </a:cubicBezTo>
                    <a:cubicBezTo>
                      <a:pt x="598" y="656"/>
                      <a:pt x="598" y="656"/>
                      <a:pt x="598" y="656"/>
                    </a:cubicBezTo>
                    <a:cubicBezTo>
                      <a:pt x="598" y="577"/>
                      <a:pt x="598" y="577"/>
                      <a:pt x="598" y="577"/>
                    </a:cubicBezTo>
                    <a:cubicBezTo>
                      <a:pt x="598" y="542"/>
                      <a:pt x="625" y="514"/>
                      <a:pt x="658" y="514"/>
                    </a:cubicBezTo>
                    <a:cubicBezTo>
                      <a:pt x="691" y="514"/>
                      <a:pt x="718" y="542"/>
                      <a:pt x="718" y="577"/>
                    </a:cubicBezTo>
                    <a:cubicBezTo>
                      <a:pt x="718" y="662"/>
                      <a:pt x="718" y="662"/>
                      <a:pt x="718" y="662"/>
                    </a:cubicBezTo>
                    <a:cubicBezTo>
                      <a:pt x="718" y="680"/>
                      <a:pt x="733" y="694"/>
                      <a:pt x="750" y="694"/>
                    </a:cubicBezTo>
                    <a:cubicBezTo>
                      <a:pt x="768" y="694"/>
                      <a:pt x="782" y="680"/>
                      <a:pt x="782" y="662"/>
                    </a:cubicBezTo>
                    <a:cubicBezTo>
                      <a:pt x="782" y="577"/>
                      <a:pt x="782" y="577"/>
                      <a:pt x="782" y="577"/>
                    </a:cubicBezTo>
                    <a:cubicBezTo>
                      <a:pt x="782" y="542"/>
                      <a:pt x="809" y="514"/>
                      <a:pt x="843" y="514"/>
                    </a:cubicBezTo>
                    <a:cubicBezTo>
                      <a:pt x="876" y="514"/>
                      <a:pt x="903" y="542"/>
                      <a:pt x="903" y="577"/>
                    </a:cubicBezTo>
                    <a:cubicBezTo>
                      <a:pt x="903" y="662"/>
                      <a:pt x="903" y="662"/>
                      <a:pt x="903" y="662"/>
                    </a:cubicBezTo>
                    <a:cubicBezTo>
                      <a:pt x="903" y="680"/>
                      <a:pt x="917" y="694"/>
                      <a:pt x="935" y="694"/>
                    </a:cubicBezTo>
                    <a:cubicBezTo>
                      <a:pt x="953" y="694"/>
                      <a:pt x="967" y="680"/>
                      <a:pt x="967" y="662"/>
                    </a:cubicBezTo>
                    <a:cubicBezTo>
                      <a:pt x="967" y="616"/>
                      <a:pt x="967" y="616"/>
                      <a:pt x="967" y="616"/>
                    </a:cubicBezTo>
                    <a:cubicBezTo>
                      <a:pt x="967" y="581"/>
                      <a:pt x="994" y="552"/>
                      <a:pt x="1027" y="552"/>
                    </a:cubicBezTo>
                    <a:cubicBezTo>
                      <a:pt x="1061" y="552"/>
                      <a:pt x="1088" y="581"/>
                      <a:pt x="1088" y="616"/>
                    </a:cubicBezTo>
                    <a:lnTo>
                      <a:pt x="1088" y="1083"/>
                    </a:ln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199" name="Freeform 17"/>
              <p:cNvSpPr>
                <a:spLocks/>
              </p:cNvSpPr>
              <p:nvPr/>
            </p:nvSpPr>
            <p:spPr bwMode="auto">
              <a:xfrm>
                <a:off x="8380413" y="1412875"/>
                <a:ext cx="369888" cy="279400"/>
              </a:xfrm>
              <a:custGeom>
                <a:avLst/>
                <a:gdLst>
                  <a:gd name="T0" fmla="*/ 82 w 474"/>
                  <a:gd name="T1" fmla="*/ 315 h 359"/>
                  <a:gd name="T2" fmla="*/ 64 w 474"/>
                  <a:gd name="T3" fmla="*/ 238 h 359"/>
                  <a:gd name="T4" fmla="*/ 237 w 474"/>
                  <a:gd name="T5" fmla="*/ 64 h 359"/>
                  <a:gd name="T6" fmla="*/ 410 w 474"/>
                  <a:gd name="T7" fmla="*/ 238 h 359"/>
                  <a:gd name="T8" fmla="*/ 386 w 474"/>
                  <a:gd name="T9" fmla="*/ 326 h 359"/>
                  <a:gd name="T10" fmla="*/ 441 w 474"/>
                  <a:gd name="T11" fmla="*/ 359 h 359"/>
                  <a:gd name="T12" fmla="*/ 474 w 474"/>
                  <a:gd name="T13" fmla="*/ 238 h 359"/>
                  <a:gd name="T14" fmla="*/ 237 w 474"/>
                  <a:gd name="T15" fmla="*/ 0 h 359"/>
                  <a:gd name="T16" fmla="*/ 0 w 474"/>
                  <a:gd name="T17" fmla="*/ 238 h 359"/>
                  <a:gd name="T18" fmla="*/ 24 w 474"/>
                  <a:gd name="T19" fmla="*/ 343 h 359"/>
                  <a:gd name="T20" fmla="*/ 82 w 474"/>
                  <a:gd name="T21" fmla="*/ 31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4" h="359">
                    <a:moveTo>
                      <a:pt x="82" y="315"/>
                    </a:moveTo>
                    <a:cubicBezTo>
                      <a:pt x="70" y="291"/>
                      <a:pt x="64" y="265"/>
                      <a:pt x="64" y="238"/>
                    </a:cubicBezTo>
                    <a:cubicBezTo>
                      <a:pt x="64" y="142"/>
                      <a:pt x="141" y="64"/>
                      <a:pt x="237" y="64"/>
                    </a:cubicBezTo>
                    <a:cubicBezTo>
                      <a:pt x="332" y="64"/>
                      <a:pt x="410" y="142"/>
                      <a:pt x="410" y="238"/>
                    </a:cubicBezTo>
                    <a:cubicBezTo>
                      <a:pt x="410" y="269"/>
                      <a:pt x="402" y="300"/>
                      <a:pt x="386" y="326"/>
                    </a:cubicBezTo>
                    <a:cubicBezTo>
                      <a:pt x="441" y="359"/>
                      <a:pt x="441" y="359"/>
                      <a:pt x="441" y="359"/>
                    </a:cubicBezTo>
                    <a:cubicBezTo>
                      <a:pt x="463" y="323"/>
                      <a:pt x="474" y="281"/>
                      <a:pt x="474" y="238"/>
                    </a:cubicBezTo>
                    <a:cubicBezTo>
                      <a:pt x="474" y="107"/>
                      <a:pt x="368" y="0"/>
                      <a:pt x="237" y="0"/>
                    </a:cubicBezTo>
                    <a:cubicBezTo>
                      <a:pt x="106" y="0"/>
                      <a:pt x="0" y="107"/>
                      <a:pt x="0" y="238"/>
                    </a:cubicBezTo>
                    <a:cubicBezTo>
                      <a:pt x="0" y="275"/>
                      <a:pt x="8" y="310"/>
                      <a:pt x="24" y="343"/>
                    </a:cubicBezTo>
                    <a:lnTo>
                      <a:pt x="82" y="315"/>
                    </a:ln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grpSp>
        <p:grpSp>
          <p:nvGrpSpPr>
            <p:cNvPr id="200" name="组合 199"/>
            <p:cNvGrpSpPr/>
            <p:nvPr/>
          </p:nvGrpSpPr>
          <p:grpSpPr>
            <a:xfrm rot="16200000">
              <a:off x="10422146" y="3022038"/>
              <a:ext cx="450296" cy="483184"/>
              <a:chOff x="8226425" y="2897188"/>
              <a:chExt cx="565150" cy="606426"/>
            </a:xfrm>
          </p:grpSpPr>
          <p:sp>
            <p:nvSpPr>
              <p:cNvPr id="201" name="Freeform 21"/>
              <p:cNvSpPr>
                <a:spLocks noEditPoints="1"/>
              </p:cNvSpPr>
              <p:nvPr/>
            </p:nvSpPr>
            <p:spPr bwMode="auto">
              <a:xfrm>
                <a:off x="8226425" y="2994026"/>
                <a:ext cx="214313" cy="150813"/>
              </a:xfrm>
              <a:custGeom>
                <a:avLst/>
                <a:gdLst>
                  <a:gd name="T0" fmla="*/ 106 w 477"/>
                  <a:gd name="T1" fmla="*/ 212 h 291"/>
                  <a:gd name="T2" fmla="*/ 208 w 477"/>
                  <a:gd name="T3" fmla="*/ 132 h 291"/>
                  <a:gd name="T4" fmla="*/ 278 w 477"/>
                  <a:gd name="T5" fmla="*/ 132 h 291"/>
                  <a:gd name="T6" fmla="*/ 384 w 477"/>
                  <a:gd name="T7" fmla="*/ 291 h 291"/>
                  <a:gd name="T8" fmla="*/ 477 w 477"/>
                  <a:gd name="T9" fmla="*/ 291 h 291"/>
                  <a:gd name="T10" fmla="*/ 477 w 477"/>
                  <a:gd name="T11" fmla="*/ 239 h 291"/>
                  <a:gd name="T12" fmla="*/ 412 w 477"/>
                  <a:gd name="T13" fmla="*/ 239 h 291"/>
                  <a:gd name="T14" fmla="*/ 306 w 477"/>
                  <a:gd name="T15" fmla="*/ 80 h 291"/>
                  <a:gd name="T16" fmla="*/ 208 w 477"/>
                  <a:gd name="T17" fmla="*/ 80 h 291"/>
                  <a:gd name="T18" fmla="*/ 106 w 477"/>
                  <a:gd name="T19" fmla="*/ 0 h 291"/>
                  <a:gd name="T20" fmla="*/ 0 w 477"/>
                  <a:gd name="T21" fmla="*/ 106 h 291"/>
                  <a:gd name="T22" fmla="*/ 106 w 477"/>
                  <a:gd name="T23" fmla="*/ 212 h 291"/>
                  <a:gd name="T24" fmla="*/ 106 w 477"/>
                  <a:gd name="T25" fmla="*/ 52 h 291"/>
                  <a:gd name="T26" fmla="*/ 159 w 477"/>
                  <a:gd name="T27" fmla="*/ 106 h 291"/>
                  <a:gd name="T28" fmla="*/ 106 w 477"/>
                  <a:gd name="T29" fmla="*/ 160 h 291"/>
                  <a:gd name="T30" fmla="*/ 52 w 477"/>
                  <a:gd name="T31" fmla="*/ 106 h 291"/>
                  <a:gd name="T32" fmla="*/ 106 w 477"/>
                  <a:gd name="T33" fmla="*/ 5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7" h="291">
                    <a:moveTo>
                      <a:pt x="106" y="212"/>
                    </a:moveTo>
                    <a:cubicBezTo>
                      <a:pt x="155" y="212"/>
                      <a:pt x="197" y="178"/>
                      <a:pt x="208" y="132"/>
                    </a:cubicBezTo>
                    <a:cubicBezTo>
                      <a:pt x="278" y="132"/>
                      <a:pt x="278" y="132"/>
                      <a:pt x="278" y="132"/>
                    </a:cubicBezTo>
                    <a:cubicBezTo>
                      <a:pt x="384" y="291"/>
                      <a:pt x="384" y="291"/>
                      <a:pt x="384" y="291"/>
                    </a:cubicBezTo>
                    <a:cubicBezTo>
                      <a:pt x="477" y="291"/>
                      <a:pt x="477" y="291"/>
                      <a:pt x="477" y="291"/>
                    </a:cubicBezTo>
                    <a:cubicBezTo>
                      <a:pt x="477" y="239"/>
                      <a:pt x="477" y="239"/>
                      <a:pt x="477" y="239"/>
                    </a:cubicBezTo>
                    <a:cubicBezTo>
                      <a:pt x="412" y="239"/>
                      <a:pt x="412" y="239"/>
                      <a:pt x="412" y="239"/>
                    </a:cubicBezTo>
                    <a:cubicBezTo>
                      <a:pt x="306" y="80"/>
                      <a:pt x="306" y="80"/>
                      <a:pt x="306" y="80"/>
                    </a:cubicBezTo>
                    <a:cubicBezTo>
                      <a:pt x="208" y="80"/>
                      <a:pt x="208" y="80"/>
                      <a:pt x="208" y="80"/>
                    </a:cubicBezTo>
                    <a:cubicBezTo>
                      <a:pt x="197" y="34"/>
                      <a:pt x="155" y="0"/>
                      <a:pt x="106" y="0"/>
                    </a:cubicBezTo>
                    <a:cubicBezTo>
                      <a:pt x="48" y="0"/>
                      <a:pt x="0" y="48"/>
                      <a:pt x="0" y="106"/>
                    </a:cubicBezTo>
                    <a:cubicBezTo>
                      <a:pt x="0" y="164"/>
                      <a:pt x="48" y="212"/>
                      <a:pt x="106" y="212"/>
                    </a:cubicBezTo>
                    <a:close/>
                    <a:moveTo>
                      <a:pt x="106" y="52"/>
                    </a:moveTo>
                    <a:cubicBezTo>
                      <a:pt x="135" y="52"/>
                      <a:pt x="159" y="76"/>
                      <a:pt x="159" y="106"/>
                    </a:cubicBezTo>
                    <a:cubicBezTo>
                      <a:pt x="159" y="136"/>
                      <a:pt x="135" y="160"/>
                      <a:pt x="106" y="160"/>
                    </a:cubicBezTo>
                    <a:cubicBezTo>
                      <a:pt x="76" y="160"/>
                      <a:pt x="52" y="136"/>
                      <a:pt x="52" y="106"/>
                    </a:cubicBezTo>
                    <a:cubicBezTo>
                      <a:pt x="52" y="76"/>
                      <a:pt x="76" y="52"/>
                      <a:pt x="106" y="52"/>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02" name="Freeform 22"/>
              <p:cNvSpPr>
                <a:spLocks noEditPoints="1"/>
              </p:cNvSpPr>
              <p:nvPr/>
            </p:nvSpPr>
            <p:spPr bwMode="auto">
              <a:xfrm>
                <a:off x="8226425" y="3146426"/>
                <a:ext cx="287338" cy="109538"/>
              </a:xfrm>
              <a:custGeom>
                <a:avLst/>
                <a:gdLst>
                  <a:gd name="T0" fmla="*/ 106 w 637"/>
                  <a:gd name="T1" fmla="*/ 0 h 212"/>
                  <a:gd name="T2" fmla="*/ 106 w 637"/>
                  <a:gd name="T3" fmla="*/ 0 h 212"/>
                  <a:gd name="T4" fmla="*/ 31 w 637"/>
                  <a:gd name="T5" fmla="*/ 31 h 212"/>
                  <a:gd name="T6" fmla="*/ 0 w 637"/>
                  <a:gd name="T7" fmla="*/ 106 h 212"/>
                  <a:gd name="T8" fmla="*/ 106 w 637"/>
                  <a:gd name="T9" fmla="*/ 212 h 212"/>
                  <a:gd name="T10" fmla="*/ 208 w 637"/>
                  <a:gd name="T11" fmla="*/ 132 h 212"/>
                  <a:gd name="T12" fmla="*/ 584 w 637"/>
                  <a:gd name="T13" fmla="*/ 132 h 212"/>
                  <a:gd name="T14" fmla="*/ 637 w 637"/>
                  <a:gd name="T15" fmla="*/ 132 h 212"/>
                  <a:gd name="T16" fmla="*/ 637 w 637"/>
                  <a:gd name="T17" fmla="*/ 80 h 212"/>
                  <a:gd name="T18" fmla="*/ 584 w 637"/>
                  <a:gd name="T19" fmla="*/ 80 h 212"/>
                  <a:gd name="T20" fmla="*/ 208 w 637"/>
                  <a:gd name="T21" fmla="*/ 80 h 212"/>
                  <a:gd name="T22" fmla="*/ 106 w 637"/>
                  <a:gd name="T23" fmla="*/ 0 h 212"/>
                  <a:gd name="T24" fmla="*/ 106 w 637"/>
                  <a:gd name="T25" fmla="*/ 160 h 212"/>
                  <a:gd name="T26" fmla="*/ 52 w 637"/>
                  <a:gd name="T27" fmla="*/ 106 h 212"/>
                  <a:gd name="T28" fmla="*/ 68 w 637"/>
                  <a:gd name="T29" fmla="*/ 68 h 212"/>
                  <a:gd name="T30" fmla="*/ 106 w 637"/>
                  <a:gd name="T31" fmla="*/ 52 h 212"/>
                  <a:gd name="T32" fmla="*/ 159 w 637"/>
                  <a:gd name="T33" fmla="*/ 106 h 212"/>
                  <a:gd name="T34" fmla="*/ 106 w 637"/>
                  <a:gd name="T35" fmla="*/ 16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7" h="212">
                    <a:moveTo>
                      <a:pt x="106" y="0"/>
                    </a:moveTo>
                    <a:cubicBezTo>
                      <a:pt x="106" y="0"/>
                      <a:pt x="106" y="0"/>
                      <a:pt x="106" y="0"/>
                    </a:cubicBezTo>
                    <a:cubicBezTo>
                      <a:pt x="78" y="0"/>
                      <a:pt x="51" y="11"/>
                      <a:pt x="31" y="31"/>
                    </a:cubicBezTo>
                    <a:cubicBezTo>
                      <a:pt x="11" y="51"/>
                      <a:pt x="0" y="78"/>
                      <a:pt x="0" y="106"/>
                    </a:cubicBezTo>
                    <a:cubicBezTo>
                      <a:pt x="0" y="164"/>
                      <a:pt x="48" y="212"/>
                      <a:pt x="106" y="212"/>
                    </a:cubicBezTo>
                    <a:cubicBezTo>
                      <a:pt x="155" y="212"/>
                      <a:pt x="197" y="178"/>
                      <a:pt x="208" y="132"/>
                    </a:cubicBezTo>
                    <a:cubicBezTo>
                      <a:pt x="584" y="132"/>
                      <a:pt x="584" y="132"/>
                      <a:pt x="584" y="132"/>
                    </a:cubicBezTo>
                    <a:cubicBezTo>
                      <a:pt x="637" y="132"/>
                      <a:pt x="637" y="132"/>
                      <a:pt x="637" y="132"/>
                    </a:cubicBezTo>
                    <a:cubicBezTo>
                      <a:pt x="637" y="80"/>
                      <a:pt x="637" y="80"/>
                      <a:pt x="637" y="80"/>
                    </a:cubicBezTo>
                    <a:cubicBezTo>
                      <a:pt x="584" y="80"/>
                      <a:pt x="584" y="80"/>
                      <a:pt x="584" y="80"/>
                    </a:cubicBezTo>
                    <a:cubicBezTo>
                      <a:pt x="208" y="80"/>
                      <a:pt x="208" y="80"/>
                      <a:pt x="208" y="80"/>
                    </a:cubicBezTo>
                    <a:cubicBezTo>
                      <a:pt x="197" y="34"/>
                      <a:pt x="155" y="0"/>
                      <a:pt x="106" y="0"/>
                    </a:cubicBezTo>
                    <a:close/>
                    <a:moveTo>
                      <a:pt x="106" y="160"/>
                    </a:moveTo>
                    <a:cubicBezTo>
                      <a:pt x="76" y="160"/>
                      <a:pt x="52" y="136"/>
                      <a:pt x="52" y="106"/>
                    </a:cubicBezTo>
                    <a:cubicBezTo>
                      <a:pt x="52" y="92"/>
                      <a:pt x="58" y="78"/>
                      <a:pt x="68" y="68"/>
                    </a:cubicBezTo>
                    <a:cubicBezTo>
                      <a:pt x="78" y="58"/>
                      <a:pt x="91" y="52"/>
                      <a:pt x="106" y="52"/>
                    </a:cubicBezTo>
                    <a:cubicBezTo>
                      <a:pt x="135" y="52"/>
                      <a:pt x="159" y="76"/>
                      <a:pt x="159" y="106"/>
                    </a:cubicBezTo>
                    <a:cubicBezTo>
                      <a:pt x="159" y="136"/>
                      <a:pt x="135" y="160"/>
                      <a:pt x="106" y="160"/>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03" name="Freeform 23"/>
              <p:cNvSpPr>
                <a:spLocks noEditPoints="1"/>
              </p:cNvSpPr>
              <p:nvPr/>
            </p:nvSpPr>
            <p:spPr bwMode="auto">
              <a:xfrm>
                <a:off x="8334375" y="2897188"/>
                <a:ext cx="179388" cy="179388"/>
              </a:xfrm>
              <a:custGeom>
                <a:avLst/>
                <a:gdLst>
                  <a:gd name="T0" fmla="*/ 106 w 398"/>
                  <a:gd name="T1" fmla="*/ 211 h 343"/>
                  <a:gd name="T2" fmla="*/ 155 w 398"/>
                  <a:gd name="T3" fmla="*/ 199 h 343"/>
                  <a:gd name="T4" fmla="*/ 251 w 398"/>
                  <a:gd name="T5" fmla="*/ 343 h 343"/>
                  <a:gd name="T6" fmla="*/ 398 w 398"/>
                  <a:gd name="T7" fmla="*/ 343 h 343"/>
                  <a:gd name="T8" fmla="*/ 398 w 398"/>
                  <a:gd name="T9" fmla="*/ 291 h 343"/>
                  <a:gd name="T10" fmla="*/ 279 w 398"/>
                  <a:gd name="T11" fmla="*/ 291 h 343"/>
                  <a:gd name="T12" fmla="*/ 194 w 398"/>
                  <a:gd name="T13" fmla="*/ 164 h 343"/>
                  <a:gd name="T14" fmla="*/ 211 w 398"/>
                  <a:gd name="T15" fmla="*/ 105 h 343"/>
                  <a:gd name="T16" fmla="*/ 106 w 398"/>
                  <a:gd name="T17" fmla="*/ 0 h 343"/>
                  <a:gd name="T18" fmla="*/ 106 w 398"/>
                  <a:gd name="T19" fmla="*/ 0 h 343"/>
                  <a:gd name="T20" fmla="*/ 31 w 398"/>
                  <a:gd name="T21" fmla="*/ 30 h 343"/>
                  <a:gd name="T22" fmla="*/ 0 w 398"/>
                  <a:gd name="T23" fmla="*/ 105 h 343"/>
                  <a:gd name="T24" fmla="*/ 106 w 398"/>
                  <a:gd name="T25" fmla="*/ 211 h 343"/>
                  <a:gd name="T26" fmla="*/ 68 w 398"/>
                  <a:gd name="T27" fmla="*/ 67 h 343"/>
                  <a:gd name="T28" fmla="*/ 106 w 398"/>
                  <a:gd name="T29" fmla="*/ 52 h 343"/>
                  <a:gd name="T30" fmla="*/ 159 w 398"/>
                  <a:gd name="T31" fmla="*/ 105 h 343"/>
                  <a:gd name="T32" fmla="*/ 106 w 398"/>
                  <a:gd name="T33" fmla="*/ 159 h 343"/>
                  <a:gd name="T34" fmla="*/ 52 w 398"/>
                  <a:gd name="T35" fmla="*/ 105 h 343"/>
                  <a:gd name="T36" fmla="*/ 68 w 398"/>
                  <a:gd name="T37" fmla="*/ 67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8" h="343">
                    <a:moveTo>
                      <a:pt x="106" y="211"/>
                    </a:moveTo>
                    <a:cubicBezTo>
                      <a:pt x="123" y="211"/>
                      <a:pt x="140" y="206"/>
                      <a:pt x="155" y="199"/>
                    </a:cubicBezTo>
                    <a:cubicBezTo>
                      <a:pt x="251" y="343"/>
                      <a:pt x="251" y="343"/>
                      <a:pt x="251" y="343"/>
                    </a:cubicBezTo>
                    <a:cubicBezTo>
                      <a:pt x="398" y="343"/>
                      <a:pt x="398" y="343"/>
                      <a:pt x="398" y="343"/>
                    </a:cubicBezTo>
                    <a:cubicBezTo>
                      <a:pt x="398" y="291"/>
                      <a:pt x="398" y="291"/>
                      <a:pt x="398" y="291"/>
                    </a:cubicBezTo>
                    <a:cubicBezTo>
                      <a:pt x="279" y="291"/>
                      <a:pt x="279" y="291"/>
                      <a:pt x="279" y="291"/>
                    </a:cubicBezTo>
                    <a:cubicBezTo>
                      <a:pt x="194" y="164"/>
                      <a:pt x="194" y="164"/>
                      <a:pt x="194" y="164"/>
                    </a:cubicBezTo>
                    <a:cubicBezTo>
                      <a:pt x="205" y="147"/>
                      <a:pt x="211" y="127"/>
                      <a:pt x="211" y="105"/>
                    </a:cubicBezTo>
                    <a:cubicBezTo>
                      <a:pt x="211" y="47"/>
                      <a:pt x="164" y="0"/>
                      <a:pt x="106" y="0"/>
                    </a:cubicBezTo>
                    <a:cubicBezTo>
                      <a:pt x="106" y="0"/>
                      <a:pt x="106" y="0"/>
                      <a:pt x="106" y="0"/>
                    </a:cubicBezTo>
                    <a:cubicBezTo>
                      <a:pt x="77" y="0"/>
                      <a:pt x="51" y="11"/>
                      <a:pt x="31" y="30"/>
                    </a:cubicBezTo>
                    <a:cubicBezTo>
                      <a:pt x="11" y="50"/>
                      <a:pt x="0" y="77"/>
                      <a:pt x="0" y="105"/>
                    </a:cubicBezTo>
                    <a:cubicBezTo>
                      <a:pt x="0" y="163"/>
                      <a:pt x="47" y="211"/>
                      <a:pt x="106" y="211"/>
                    </a:cubicBezTo>
                    <a:close/>
                    <a:moveTo>
                      <a:pt x="68" y="67"/>
                    </a:moveTo>
                    <a:cubicBezTo>
                      <a:pt x="78" y="57"/>
                      <a:pt x="91" y="52"/>
                      <a:pt x="106" y="52"/>
                    </a:cubicBezTo>
                    <a:cubicBezTo>
                      <a:pt x="135" y="52"/>
                      <a:pt x="159" y="76"/>
                      <a:pt x="159" y="105"/>
                    </a:cubicBezTo>
                    <a:cubicBezTo>
                      <a:pt x="159" y="135"/>
                      <a:pt x="135" y="159"/>
                      <a:pt x="106" y="159"/>
                    </a:cubicBezTo>
                    <a:cubicBezTo>
                      <a:pt x="76" y="159"/>
                      <a:pt x="52" y="135"/>
                      <a:pt x="52" y="105"/>
                    </a:cubicBezTo>
                    <a:cubicBezTo>
                      <a:pt x="52" y="91"/>
                      <a:pt x="58" y="77"/>
                      <a:pt x="68" y="67"/>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04" name="Freeform 24"/>
              <p:cNvSpPr>
                <a:spLocks noEditPoints="1"/>
              </p:cNvSpPr>
              <p:nvPr/>
            </p:nvSpPr>
            <p:spPr bwMode="auto">
              <a:xfrm>
                <a:off x="8334375" y="3324226"/>
                <a:ext cx="179388" cy="179388"/>
              </a:xfrm>
              <a:custGeom>
                <a:avLst/>
                <a:gdLst>
                  <a:gd name="T0" fmla="*/ 155 w 398"/>
                  <a:gd name="T1" fmla="*/ 145 h 344"/>
                  <a:gd name="T2" fmla="*/ 106 w 398"/>
                  <a:gd name="T3" fmla="*/ 133 h 344"/>
                  <a:gd name="T4" fmla="*/ 0 w 398"/>
                  <a:gd name="T5" fmla="*/ 239 h 344"/>
                  <a:gd name="T6" fmla="*/ 106 w 398"/>
                  <a:gd name="T7" fmla="*/ 344 h 344"/>
                  <a:gd name="T8" fmla="*/ 211 w 398"/>
                  <a:gd name="T9" fmla="*/ 239 h 344"/>
                  <a:gd name="T10" fmla="*/ 194 w 398"/>
                  <a:gd name="T11" fmla="*/ 180 h 344"/>
                  <a:gd name="T12" fmla="*/ 279 w 398"/>
                  <a:gd name="T13" fmla="*/ 52 h 344"/>
                  <a:gd name="T14" fmla="*/ 398 w 398"/>
                  <a:gd name="T15" fmla="*/ 52 h 344"/>
                  <a:gd name="T16" fmla="*/ 398 w 398"/>
                  <a:gd name="T17" fmla="*/ 0 h 344"/>
                  <a:gd name="T18" fmla="*/ 251 w 398"/>
                  <a:gd name="T19" fmla="*/ 0 h 344"/>
                  <a:gd name="T20" fmla="*/ 155 w 398"/>
                  <a:gd name="T21" fmla="*/ 145 h 344"/>
                  <a:gd name="T22" fmla="*/ 106 w 398"/>
                  <a:gd name="T23" fmla="*/ 292 h 344"/>
                  <a:gd name="T24" fmla="*/ 52 w 398"/>
                  <a:gd name="T25" fmla="*/ 239 h 344"/>
                  <a:gd name="T26" fmla="*/ 106 w 398"/>
                  <a:gd name="T27" fmla="*/ 185 h 344"/>
                  <a:gd name="T28" fmla="*/ 159 w 398"/>
                  <a:gd name="T29" fmla="*/ 239 h 344"/>
                  <a:gd name="T30" fmla="*/ 106 w 398"/>
                  <a:gd name="T31" fmla="*/ 29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8" h="344">
                    <a:moveTo>
                      <a:pt x="155" y="145"/>
                    </a:moveTo>
                    <a:cubicBezTo>
                      <a:pt x="140" y="137"/>
                      <a:pt x="123" y="133"/>
                      <a:pt x="106" y="133"/>
                    </a:cubicBezTo>
                    <a:cubicBezTo>
                      <a:pt x="47" y="133"/>
                      <a:pt x="0" y="181"/>
                      <a:pt x="0" y="239"/>
                    </a:cubicBezTo>
                    <a:cubicBezTo>
                      <a:pt x="0" y="297"/>
                      <a:pt x="47" y="344"/>
                      <a:pt x="106" y="344"/>
                    </a:cubicBezTo>
                    <a:cubicBezTo>
                      <a:pt x="164" y="344"/>
                      <a:pt x="211" y="297"/>
                      <a:pt x="211" y="239"/>
                    </a:cubicBezTo>
                    <a:cubicBezTo>
                      <a:pt x="211" y="217"/>
                      <a:pt x="205" y="197"/>
                      <a:pt x="194" y="180"/>
                    </a:cubicBezTo>
                    <a:cubicBezTo>
                      <a:pt x="279" y="52"/>
                      <a:pt x="279" y="52"/>
                      <a:pt x="279" y="52"/>
                    </a:cubicBezTo>
                    <a:cubicBezTo>
                      <a:pt x="398" y="52"/>
                      <a:pt x="398" y="52"/>
                      <a:pt x="398" y="52"/>
                    </a:cubicBezTo>
                    <a:cubicBezTo>
                      <a:pt x="398" y="0"/>
                      <a:pt x="398" y="0"/>
                      <a:pt x="398" y="0"/>
                    </a:cubicBezTo>
                    <a:cubicBezTo>
                      <a:pt x="251" y="0"/>
                      <a:pt x="251" y="0"/>
                      <a:pt x="251" y="0"/>
                    </a:cubicBezTo>
                    <a:lnTo>
                      <a:pt x="155" y="145"/>
                    </a:lnTo>
                    <a:close/>
                    <a:moveTo>
                      <a:pt x="106" y="292"/>
                    </a:moveTo>
                    <a:cubicBezTo>
                      <a:pt x="76" y="292"/>
                      <a:pt x="52" y="268"/>
                      <a:pt x="52" y="239"/>
                    </a:cubicBezTo>
                    <a:cubicBezTo>
                      <a:pt x="52" y="209"/>
                      <a:pt x="76" y="185"/>
                      <a:pt x="106" y="185"/>
                    </a:cubicBezTo>
                    <a:cubicBezTo>
                      <a:pt x="135" y="185"/>
                      <a:pt x="159" y="209"/>
                      <a:pt x="159" y="239"/>
                    </a:cubicBezTo>
                    <a:cubicBezTo>
                      <a:pt x="159" y="268"/>
                      <a:pt x="135" y="292"/>
                      <a:pt x="106" y="292"/>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05" name="Freeform 25"/>
              <p:cNvSpPr>
                <a:spLocks noEditPoints="1"/>
              </p:cNvSpPr>
              <p:nvPr/>
            </p:nvSpPr>
            <p:spPr bwMode="auto">
              <a:xfrm>
                <a:off x="8226425" y="3062288"/>
                <a:ext cx="565150" cy="344488"/>
              </a:xfrm>
              <a:custGeom>
                <a:avLst/>
                <a:gdLst>
                  <a:gd name="T0" fmla="*/ 1252 w 1252"/>
                  <a:gd name="T1" fmla="*/ 270 h 664"/>
                  <a:gd name="T2" fmla="*/ 876 w 1252"/>
                  <a:gd name="T3" fmla="*/ 0 h 664"/>
                  <a:gd name="T4" fmla="*/ 876 w 1252"/>
                  <a:gd name="T5" fmla="*/ 107 h 664"/>
                  <a:gd name="T6" fmla="*/ 637 w 1252"/>
                  <a:gd name="T7" fmla="*/ 107 h 664"/>
                  <a:gd name="T8" fmla="*/ 637 w 1252"/>
                  <a:gd name="T9" fmla="*/ 159 h 664"/>
                  <a:gd name="T10" fmla="*/ 928 w 1252"/>
                  <a:gd name="T11" fmla="*/ 159 h 664"/>
                  <a:gd name="T12" fmla="*/ 928 w 1252"/>
                  <a:gd name="T13" fmla="*/ 101 h 664"/>
                  <a:gd name="T14" fmla="*/ 1161 w 1252"/>
                  <a:gd name="T15" fmla="*/ 269 h 664"/>
                  <a:gd name="T16" fmla="*/ 928 w 1252"/>
                  <a:gd name="T17" fmla="*/ 426 h 664"/>
                  <a:gd name="T18" fmla="*/ 928 w 1252"/>
                  <a:gd name="T19" fmla="*/ 373 h 664"/>
                  <a:gd name="T20" fmla="*/ 384 w 1252"/>
                  <a:gd name="T21" fmla="*/ 373 h 664"/>
                  <a:gd name="T22" fmla="*/ 278 w 1252"/>
                  <a:gd name="T23" fmla="*/ 532 h 664"/>
                  <a:gd name="T24" fmla="*/ 208 w 1252"/>
                  <a:gd name="T25" fmla="*/ 532 h 664"/>
                  <a:gd name="T26" fmla="*/ 180 w 1252"/>
                  <a:gd name="T27" fmla="*/ 483 h 664"/>
                  <a:gd name="T28" fmla="*/ 106 w 1252"/>
                  <a:gd name="T29" fmla="*/ 452 h 664"/>
                  <a:gd name="T30" fmla="*/ 106 w 1252"/>
                  <a:gd name="T31" fmla="*/ 452 h 664"/>
                  <a:gd name="T32" fmla="*/ 0 w 1252"/>
                  <a:gd name="T33" fmla="*/ 558 h 664"/>
                  <a:gd name="T34" fmla="*/ 106 w 1252"/>
                  <a:gd name="T35" fmla="*/ 664 h 664"/>
                  <a:gd name="T36" fmla="*/ 208 w 1252"/>
                  <a:gd name="T37" fmla="*/ 584 h 664"/>
                  <a:gd name="T38" fmla="*/ 306 w 1252"/>
                  <a:gd name="T39" fmla="*/ 584 h 664"/>
                  <a:gd name="T40" fmla="*/ 412 w 1252"/>
                  <a:gd name="T41" fmla="*/ 425 h 664"/>
                  <a:gd name="T42" fmla="*/ 876 w 1252"/>
                  <a:gd name="T43" fmla="*/ 425 h 664"/>
                  <a:gd name="T44" fmla="*/ 876 w 1252"/>
                  <a:gd name="T45" fmla="*/ 524 h 664"/>
                  <a:gd name="T46" fmla="*/ 1252 w 1252"/>
                  <a:gd name="T47" fmla="*/ 270 h 664"/>
                  <a:gd name="T48" fmla="*/ 106 w 1252"/>
                  <a:gd name="T49" fmla="*/ 612 h 664"/>
                  <a:gd name="T50" fmla="*/ 52 w 1252"/>
                  <a:gd name="T51" fmla="*/ 558 h 664"/>
                  <a:gd name="T52" fmla="*/ 106 w 1252"/>
                  <a:gd name="T53" fmla="*/ 504 h 664"/>
                  <a:gd name="T54" fmla="*/ 144 w 1252"/>
                  <a:gd name="T55" fmla="*/ 520 h 664"/>
                  <a:gd name="T56" fmla="*/ 159 w 1252"/>
                  <a:gd name="T57" fmla="*/ 558 h 664"/>
                  <a:gd name="T58" fmla="*/ 106 w 1252"/>
                  <a:gd name="T59" fmla="*/ 612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52" h="664">
                    <a:moveTo>
                      <a:pt x="1252" y="270"/>
                    </a:moveTo>
                    <a:cubicBezTo>
                      <a:pt x="876" y="0"/>
                      <a:pt x="876" y="0"/>
                      <a:pt x="876" y="0"/>
                    </a:cubicBezTo>
                    <a:cubicBezTo>
                      <a:pt x="876" y="107"/>
                      <a:pt x="876" y="107"/>
                      <a:pt x="876" y="107"/>
                    </a:cubicBezTo>
                    <a:cubicBezTo>
                      <a:pt x="637" y="107"/>
                      <a:pt x="637" y="107"/>
                      <a:pt x="637" y="107"/>
                    </a:cubicBezTo>
                    <a:cubicBezTo>
                      <a:pt x="637" y="159"/>
                      <a:pt x="637" y="159"/>
                      <a:pt x="637" y="159"/>
                    </a:cubicBezTo>
                    <a:cubicBezTo>
                      <a:pt x="928" y="159"/>
                      <a:pt x="928" y="159"/>
                      <a:pt x="928" y="159"/>
                    </a:cubicBezTo>
                    <a:cubicBezTo>
                      <a:pt x="928" y="101"/>
                      <a:pt x="928" y="101"/>
                      <a:pt x="928" y="101"/>
                    </a:cubicBezTo>
                    <a:cubicBezTo>
                      <a:pt x="1161" y="269"/>
                      <a:pt x="1161" y="269"/>
                      <a:pt x="1161" y="269"/>
                    </a:cubicBezTo>
                    <a:cubicBezTo>
                      <a:pt x="928" y="426"/>
                      <a:pt x="928" y="426"/>
                      <a:pt x="928" y="426"/>
                    </a:cubicBezTo>
                    <a:cubicBezTo>
                      <a:pt x="928" y="373"/>
                      <a:pt x="928" y="373"/>
                      <a:pt x="928" y="373"/>
                    </a:cubicBezTo>
                    <a:cubicBezTo>
                      <a:pt x="384" y="373"/>
                      <a:pt x="384" y="373"/>
                      <a:pt x="384" y="373"/>
                    </a:cubicBezTo>
                    <a:cubicBezTo>
                      <a:pt x="278" y="532"/>
                      <a:pt x="278" y="532"/>
                      <a:pt x="278" y="532"/>
                    </a:cubicBezTo>
                    <a:cubicBezTo>
                      <a:pt x="208" y="532"/>
                      <a:pt x="208" y="532"/>
                      <a:pt x="208" y="532"/>
                    </a:cubicBezTo>
                    <a:cubicBezTo>
                      <a:pt x="204" y="514"/>
                      <a:pt x="194" y="497"/>
                      <a:pt x="180" y="483"/>
                    </a:cubicBezTo>
                    <a:cubicBezTo>
                      <a:pt x="161" y="463"/>
                      <a:pt x="134" y="452"/>
                      <a:pt x="106" y="452"/>
                    </a:cubicBezTo>
                    <a:cubicBezTo>
                      <a:pt x="106" y="452"/>
                      <a:pt x="106" y="452"/>
                      <a:pt x="106" y="452"/>
                    </a:cubicBezTo>
                    <a:cubicBezTo>
                      <a:pt x="48" y="452"/>
                      <a:pt x="0" y="500"/>
                      <a:pt x="0" y="558"/>
                    </a:cubicBezTo>
                    <a:cubicBezTo>
                      <a:pt x="0" y="616"/>
                      <a:pt x="48" y="664"/>
                      <a:pt x="106" y="664"/>
                    </a:cubicBezTo>
                    <a:cubicBezTo>
                      <a:pt x="155" y="664"/>
                      <a:pt x="197" y="630"/>
                      <a:pt x="208" y="584"/>
                    </a:cubicBezTo>
                    <a:cubicBezTo>
                      <a:pt x="306" y="584"/>
                      <a:pt x="306" y="584"/>
                      <a:pt x="306" y="584"/>
                    </a:cubicBezTo>
                    <a:cubicBezTo>
                      <a:pt x="412" y="425"/>
                      <a:pt x="412" y="425"/>
                      <a:pt x="412" y="425"/>
                    </a:cubicBezTo>
                    <a:cubicBezTo>
                      <a:pt x="876" y="425"/>
                      <a:pt x="876" y="425"/>
                      <a:pt x="876" y="425"/>
                    </a:cubicBezTo>
                    <a:cubicBezTo>
                      <a:pt x="876" y="524"/>
                      <a:pt x="876" y="524"/>
                      <a:pt x="876" y="524"/>
                    </a:cubicBezTo>
                    <a:lnTo>
                      <a:pt x="1252" y="270"/>
                    </a:lnTo>
                    <a:close/>
                    <a:moveTo>
                      <a:pt x="106" y="612"/>
                    </a:moveTo>
                    <a:cubicBezTo>
                      <a:pt x="76" y="612"/>
                      <a:pt x="52" y="588"/>
                      <a:pt x="52" y="558"/>
                    </a:cubicBezTo>
                    <a:cubicBezTo>
                      <a:pt x="52" y="528"/>
                      <a:pt x="76" y="504"/>
                      <a:pt x="106" y="504"/>
                    </a:cubicBezTo>
                    <a:cubicBezTo>
                      <a:pt x="120" y="504"/>
                      <a:pt x="134" y="510"/>
                      <a:pt x="144" y="520"/>
                    </a:cubicBezTo>
                    <a:cubicBezTo>
                      <a:pt x="154" y="530"/>
                      <a:pt x="159" y="544"/>
                      <a:pt x="159" y="558"/>
                    </a:cubicBezTo>
                    <a:cubicBezTo>
                      <a:pt x="159" y="588"/>
                      <a:pt x="135" y="612"/>
                      <a:pt x="106" y="612"/>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06" name="Rectangle 26"/>
              <p:cNvSpPr>
                <a:spLocks noChangeArrowheads="1"/>
              </p:cNvSpPr>
              <p:nvPr/>
            </p:nvSpPr>
            <p:spPr bwMode="auto">
              <a:xfrm>
                <a:off x="8585200" y="3187701"/>
                <a:ext cx="23813" cy="26988"/>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07" name="Rectangle 27"/>
              <p:cNvSpPr>
                <a:spLocks noChangeArrowheads="1"/>
              </p:cNvSpPr>
              <p:nvPr/>
            </p:nvSpPr>
            <p:spPr bwMode="auto">
              <a:xfrm>
                <a:off x="8537575" y="3187701"/>
                <a:ext cx="23813" cy="26988"/>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09" name="Rectangle 28"/>
              <p:cNvSpPr>
                <a:spLocks noChangeArrowheads="1"/>
              </p:cNvSpPr>
              <p:nvPr/>
            </p:nvSpPr>
            <p:spPr bwMode="auto">
              <a:xfrm>
                <a:off x="8537575" y="3049588"/>
                <a:ext cx="23813" cy="26988"/>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10" name="Rectangle 29"/>
              <p:cNvSpPr>
                <a:spLocks noChangeArrowheads="1"/>
              </p:cNvSpPr>
              <p:nvPr/>
            </p:nvSpPr>
            <p:spPr bwMode="auto">
              <a:xfrm>
                <a:off x="8537575" y="3324226"/>
                <a:ext cx="23813" cy="26988"/>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11" name="Rectangle 30"/>
              <p:cNvSpPr>
                <a:spLocks noChangeArrowheads="1"/>
              </p:cNvSpPr>
              <p:nvPr/>
            </p:nvSpPr>
            <p:spPr bwMode="auto">
              <a:xfrm>
                <a:off x="8466138" y="3117851"/>
                <a:ext cx="23813" cy="26988"/>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grpSp>
        <p:cxnSp>
          <p:nvCxnSpPr>
            <p:cNvPr id="212" name="直接连接符 211"/>
            <p:cNvCxnSpPr/>
            <p:nvPr/>
          </p:nvCxnSpPr>
          <p:spPr>
            <a:xfrm>
              <a:off x="7857937" y="2927955"/>
              <a:ext cx="3486150" cy="0"/>
            </a:xfrm>
            <a:prstGeom prst="line">
              <a:avLst/>
            </a:prstGeom>
            <a:ln w="3175">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7857937" y="4367079"/>
              <a:ext cx="3486150" cy="0"/>
            </a:xfrm>
            <a:prstGeom prst="line">
              <a:avLst/>
            </a:prstGeom>
            <a:ln w="3175">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直接连接符 213"/>
            <p:cNvCxnSpPr/>
            <p:nvPr/>
          </p:nvCxnSpPr>
          <p:spPr>
            <a:xfrm>
              <a:off x="9679123" y="1488831"/>
              <a:ext cx="0" cy="4311097"/>
            </a:xfrm>
            <a:prstGeom prst="line">
              <a:avLst/>
            </a:prstGeom>
            <a:ln w="3175">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5" name="Freeform 34"/>
            <p:cNvSpPr>
              <a:spLocks noEditPoints="1"/>
            </p:cNvSpPr>
            <p:nvPr/>
          </p:nvSpPr>
          <p:spPr bwMode="auto">
            <a:xfrm>
              <a:off x="8484179" y="3053078"/>
              <a:ext cx="436383" cy="436382"/>
            </a:xfrm>
            <a:custGeom>
              <a:avLst/>
              <a:gdLst>
                <a:gd name="T0" fmla="*/ 746 w 1504"/>
                <a:gd name="T1" fmla="*/ 0 h 1504"/>
                <a:gd name="T2" fmla="*/ 740 w 1504"/>
                <a:gd name="T3" fmla="*/ 0 h 1504"/>
                <a:gd name="T4" fmla="*/ 82 w 1504"/>
                <a:gd name="T5" fmla="*/ 411 h 1504"/>
                <a:gd name="T6" fmla="*/ 752 w 1504"/>
                <a:gd name="T7" fmla="*/ 1504 h 1504"/>
                <a:gd name="T8" fmla="*/ 764 w 1504"/>
                <a:gd name="T9" fmla="*/ 1504 h 1504"/>
                <a:gd name="T10" fmla="*/ 1289 w 1504"/>
                <a:gd name="T11" fmla="*/ 1279 h 1504"/>
                <a:gd name="T12" fmla="*/ 752 w 1504"/>
                <a:gd name="T13" fmla="*/ 0 h 1504"/>
                <a:gd name="T14" fmla="*/ 1126 w 1504"/>
                <a:gd name="T15" fmla="*/ 952 h 1504"/>
                <a:gd name="T16" fmla="*/ 1452 w 1504"/>
                <a:gd name="T17" fmla="*/ 778 h 1504"/>
                <a:gd name="T18" fmla="*/ 1213 w 1504"/>
                <a:gd name="T19" fmla="*/ 1055 h 1504"/>
                <a:gd name="T20" fmla="*/ 366 w 1504"/>
                <a:gd name="T21" fmla="*/ 778 h 1504"/>
                <a:gd name="T22" fmla="*/ 121 w 1504"/>
                <a:gd name="T23" fmla="*/ 1055 h 1504"/>
                <a:gd name="T24" fmla="*/ 1075 w 1504"/>
                <a:gd name="T25" fmla="*/ 943 h 1504"/>
                <a:gd name="T26" fmla="*/ 778 w 1504"/>
                <a:gd name="T27" fmla="*/ 1055 h 1504"/>
                <a:gd name="T28" fmla="*/ 890 w 1504"/>
                <a:gd name="T29" fmla="*/ 778 h 1504"/>
                <a:gd name="T30" fmla="*/ 1075 w 1504"/>
                <a:gd name="T31" fmla="*/ 943 h 1504"/>
                <a:gd name="T32" fmla="*/ 840 w 1504"/>
                <a:gd name="T33" fmla="*/ 752 h 1504"/>
                <a:gd name="T34" fmla="*/ 664 w 1504"/>
                <a:gd name="T35" fmla="*/ 752 h 1504"/>
                <a:gd name="T36" fmla="*/ 890 w 1504"/>
                <a:gd name="T37" fmla="*/ 726 h 1504"/>
                <a:gd name="T38" fmla="*/ 778 w 1504"/>
                <a:gd name="T39" fmla="*/ 449 h 1504"/>
                <a:gd name="T40" fmla="*/ 1087 w 1504"/>
                <a:gd name="T41" fmla="*/ 726 h 1504"/>
                <a:gd name="T42" fmla="*/ 778 w 1504"/>
                <a:gd name="T43" fmla="*/ 397 h 1504"/>
                <a:gd name="T44" fmla="*/ 1040 w 1504"/>
                <a:gd name="T45" fmla="*/ 397 h 1504"/>
                <a:gd name="T46" fmla="*/ 726 w 1504"/>
                <a:gd name="T47" fmla="*/ 54 h 1504"/>
                <a:gd name="T48" fmla="*/ 575 w 1504"/>
                <a:gd name="T49" fmla="*/ 397 h 1504"/>
                <a:gd name="T50" fmla="*/ 726 w 1504"/>
                <a:gd name="T51" fmla="*/ 54 h 1504"/>
                <a:gd name="T52" fmla="*/ 526 w 1504"/>
                <a:gd name="T53" fmla="*/ 423 h 1504"/>
                <a:gd name="T54" fmla="*/ 415 w 1504"/>
                <a:gd name="T55" fmla="*/ 508 h 1504"/>
                <a:gd name="T56" fmla="*/ 350 w 1504"/>
                <a:gd name="T57" fmla="*/ 423 h 1504"/>
                <a:gd name="T58" fmla="*/ 459 w 1504"/>
                <a:gd name="T59" fmla="*/ 337 h 1504"/>
                <a:gd name="T60" fmla="*/ 438 w 1504"/>
                <a:gd name="T61" fmla="*/ 563 h 1504"/>
                <a:gd name="T62" fmla="*/ 726 w 1504"/>
                <a:gd name="T63" fmla="*/ 449 h 1504"/>
                <a:gd name="T64" fmla="*/ 615 w 1504"/>
                <a:gd name="T65" fmla="*/ 726 h 1504"/>
                <a:gd name="T66" fmla="*/ 430 w 1504"/>
                <a:gd name="T67" fmla="*/ 563 h 1504"/>
                <a:gd name="T68" fmla="*/ 615 w 1504"/>
                <a:gd name="T69" fmla="*/ 778 h 1504"/>
                <a:gd name="T70" fmla="*/ 726 w 1504"/>
                <a:gd name="T71" fmla="*/ 1055 h 1504"/>
                <a:gd name="T72" fmla="*/ 418 w 1504"/>
                <a:gd name="T73" fmla="*/ 778 h 1504"/>
                <a:gd name="T74" fmla="*/ 726 w 1504"/>
                <a:gd name="T75" fmla="*/ 1450 h 1504"/>
                <a:gd name="T76" fmla="*/ 726 w 1504"/>
                <a:gd name="T77" fmla="*/ 1107 h 1504"/>
                <a:gd name="T78" fmla="*/ 778 w 1504"/>
                <a:gd name="T79" fmla="*/ 1107 h 1504"/>
                <a:gd name="T80" fmla="*/ 1007 w 1504"/>
                <a:gd name="T81" fmla="*/ 1205 h 1504"/>
                <a:gd name="T82" fmla="*/ 988 w 1504"/>
                <a:gd name="T83" fmla="*/ 1083 h 1504"/>
                <a:gd name="T84" fmla="*/ 1164 w 1504"/>
                <a:gd name="T85" fmla="*/ 1083 h 1504"/>
                <a:gd name="T86" fmla="*/ 988 w 1504"/>
                <a:gd name="T87" fmla="*/ 1083 h 1504"/>
                <a:gd name="T88" fmla="*/ 1107 w 1504"/>
                <a:gd name="T89" fmla="*/ 449 h 1504"/>
                <a:gd name="T90" fmla="*/ 1452 w 1504"/>
                <a:gd name="T91" fmla="*/ 726 h 1504"/>
                <a:gd name="T92" fmla="*/ 1356 w 1504"/>
                <a:gd name="T93" fmla="*/ 397 h 1504"/>
                <a:gd name="T94" fmla="*/ 920 w 1504"/>
                <a:gd name="T95" fmla="*/ 72 h 1504"/>
                <a:gd name="T96" fmla="*/ 585 w 1504"/>
                <a:gd name="T97" fmla="*/ 73 h 1504"/>
                <a:gd name="T98" fmla="*/ 438 w 1504"/>
                <a:gd name="T99" fmla="*/ 283 h 1504"/>
                <a:gd name="T100" fmla="*/ 149 w 1504"/>
                <a:gd name="T101" fmla="*/ 397 h 1504"/>
                <a:gd name="T102" fmla="*/ 121 w 1504"/>
                <a:gd name="T103" fmla="*/ 449 h 1504"/>
                <a:gd name="T104" fmla="*/ 379 w 1504"/>
                <a:gd name="T105" fmla="*/ 550 h 1504"/>
                <a:gd name="T106" fmla="*/ 53 w 1504"/>
                <a:gd name="T107" fmla="*/ 726 h 1504"/>
                <a:gd name="T108" fmla="*/ 149 w 1504"/>
                <a:gd name="T109" fmla="*/ 1107 h 1504"/>
                <a:gd name="T110" fmla="*/ 585 w 1504"/>
                <a:gd name="T111" fmla="*/ 1432 h 1504"/>
                <a:gd name="T112" fmla="*/ 920 w 1504"/>
                <a:gd name="T113" fmla="*/ 1431 h 1504"/>
                <a:gd name="T114" fmla="*/ 1076 w 1504"/>
                <a:gd name="T115" fmla="*/ 1223 h 1504"/>
                <a:gd name="T116" fmla="*/ 1354 w 1504"/>
                <a:gd name="T117" fmla="*/ 1107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04" h="1504">
                  <a:moveTo>
                    <a:pt x="752" y="0"/>
                  </a:moveTo>
                  <a:cubicBezTo>
                    <a:pt x="750" y="0"/>
                    <a:pt x="748" y="0"/>
                    <a:pt x="746" y="0"/>
                  </a:cubicBezTo>
                  <a:cubicBezTo>
                    <a:pt x="744" y="0"/>
                    <a:pt x="742" y="0"/>
                    <a:pt x="741" y="0"/>
                  </a:cubicBezTo>
                  <a:cubicBezTo>
                    <a:pt x="740" y="0"/>
                    <a:pt x="740" y="0"/>
                    <a:pt x="740" y="0"/>
                  </a:cubicBezTo>
                  <a:cubicBezTo>
                    <a:pt x="739" y="0"/>
                    <a:pt x="737" y="0"/>
                    <a:pt x="735" y="1"/>
                  </a:cubicBezTo>
                  <a:cubicBezTo>
                    <a:pt x="458" y="7"/>
                    <a:pt x="208" y="164"/>
                    <a:pt x="82" y="411"/>
                  </a:cubicBezTo>
                  <a:cubicBezTo>
                    <a:pt x="29" y="516"/>
                    <a:pt x="0" y="634"/>
                    <a:pt x="0" y="752"/>
                  </a:cubicBezTo>
                  <a:cubicBezTo>
                    <a:pt x="0" y="1167"/>
                    <a:pt x="338" y="1504"/>
                    <a:pt x="752" y="1504"/>
                  </a:cubicBezTo>
                  <a:cubicBezTo>
                    <a:pt x="755" y="1504"/>
                    <a:pt x="757" y="1504"/>
                    <a:pt x="759" y="1504"/>
                  </a:cubicBezTo>
                  <a:cubicBezTo>
                    <a:pt x="761" y="1504"/>
                    <a:pt x="762" y="1504"/>
                    <a:pt x="764" y="1504"/>
                  </a:cubicBezTo>
                  <a:cubicBezTo>
                    <a:pt x="767" y="1504"/>
                    <a:pt x="767" y="1504"/>
                    <a:pt x="767" y="1504"/>
                  </a:cubicBezTo>
                  <a:cubicBezTo>
                    <a:pt x="965" y="1500"/>
                    <a:pt x="1150" y="1420"/>
                    <a:pt x="1289" y="1279"/>
                  </a:cubicBezTo>
                  <a:cubicBezTo>
                    <a:pt x="1428" y="1137"/>
                    <a:pt x="1504" y="950"/>
                    <a:pt x="1504" y="752"/>
                  </a:cubicBezTo>
                  <a:cubicBezTo>
                    <a:pt x="1504" y="337"/>
                    <a:pt x="1167" y="0"/>
                    <a:pt x="752" y="0"/>
                  </a:cubicBezTo>
                  <a:close/>
                  <a:moveTo>
                    <a:pt x="1213" y="1055"/>
                  </a:moveTo>
                  <a:cubicBezTo>
                    <a:pt x="1204" y="1008"/>
                    <a:pt x="1170" y="969"/>
                    <a:pt x="1126" y="952"/>
                  </a:cubicBezTo>
                  <a:cubicBezTo>
                    <a:pt x="1134" y="895"/>
                    <a:pt x="1138" y="837"/>
                    <a:pt x="1139" y="778"/>
                  </a:cubicBezTo>
                  <a:cubicBezTo>
                    <a:pt x="1452" y="778"/>
                    <a:pt x="1452" y="778"/>
                    <a:pt x="1452" y="778"/>
                  </a:cubicBezTo>
                  <a:cubicBezTo>
                    <a:pt x="1448" y="877"/>
                    <a:pt x="1424" y="971"/>
                    <a:pt x="1382" y="1055"/>
                  </a:cubicBezTo>
                  <a:lnTo>
                    <a:pt x="1213" y="1055"/>
                  </a:lnTo>
                  <a:close/>
                  <a:moveTo>
                    <a:pt x="53" y="778"/>
                  </a:moveTo>
                  <a:cubicBezTo>
                    <a:pt x="366" y="778"/>
                    <a:pt x="366" y="778"/>
                    <a:pt x="366" y="778"/>
                  </a:cubicBezTo>
                  <a:cubicBezTo>
                    <a:pt x="367" y="875"/>
                    <a:pt x="378" y="968"/>
                    <a:pt x="398" y="1055"/>
                  </a:cubicBezTo>
                  <a:cubicBezTo>
                    <a:pt x="121" y="1055"/>
                    <a:pt x="121" y="1055"/>
                    <a:pt x="121" y="1055"/>
                  </a:cubicBezTo>
                  <a:cubicBezTo>
                    <a:pt x="81" y="971"/>
                    <a:pt x="56" y="877"/>
                    <a:pt x="53" y="778"/>
                  </a:cubicBezTo>
                  <a:close/>
                  <a:moveTo>
                    <a:pt x="1075" y="943"/>
                  </a:moveTo>
                  <a:cubicBezTo>
                    <a:pt x="1008" y="944"/>
                    <a:pt x="952" y="992"/>
                    <a:pt x="939" y="1055"/>
                  </a:cubicBezTo>
                  <a:cubicBezTo>
                    <a:pt x="778" y="1055"/>
                    <a:pt x="778" y="1055"/>
                    <a:pt x="778" y="1055"/>
                  </a:cubicBezTo>
                  <a:cubicBezTo>
                    <a:pt x="778" y="890"/>
                    <a:pt x="778" y="890"/>
                    <a:pt x="778" y="890"/>
                  </a:cubicBezTo>
                  <a:cubicBezTo>
                    <a:pt x="835" y="879"/>
                    <a:pt x="879" y="834"/>
                    <a:pt x="890" y="778"/>
                  </a:cubicBezTo>
                  <a:cubicBezTo>
                    <a:pt x="1087" y="778"/>
                    <a:pt x="1087" y="778"/>
                    <a:pt x="1087" y="778"/>
                  </a:cubicBezTo>
                  <a:cubicBezTo>
                    <a:pt x="1086" y="834"/>
                    <a:pt x="1082" y="889"/>
                    <a:pt x="1075" y="943"/>
                  </a:cubicBezTo>
                  <a:close/>
                  <a:moveTo>
                    <a:pt x="752" y="664"/>
                  </a:moveTo>
                  <a:cubicBezTo>
                    <a:pt x="801" y="664"/>
                    <a:pt x="840" y="704"/>
                    <a:pt x="840" y="752"/>
                  </a:cubicBezTo>
                  <a:cubicBezTo>
                    <a:pt x="840" y="801"/>
                    <a:pt x="801" y="840"/>
                    <a:pt x="752" y="840"/>
                  </a:cubicBezTo>
                  <a:cubicBezTo>
                    <a:pt x="704" y="840"/>
                    <a:pt x="664" y="801"/>
                    <a:pt x="664" y="752"/>
                  </a:cubicBezTo>
                  <a:cubicBezTo>
                    <a:pt x="664" y="704"/>
                    <a:pt x="704" y="664"/>
                    <a:pt x="752" y="664"/>
                  </a:cubicBezTo>
                  <a:close/>
                  <a:moveTo>
                    <a:pt x="890" y="726"/>
                  </a:moveTo>
                  <a:cubicBezTo>
                    <a:pt x="879" y="670"/>
                    <a:pt x="835" y="625"/>
                    <a:pt x="778" y="615"/>
                  </a:cubicBezTo>
                  <a:cubicBezTo>
                    <a:pt x="778" y="449"/>
                    <a:pt x="778" y="449"/>
                    <a:pt x="778" y="449"/>
                  </a:cubicBezTo>
                  <a:cubicBezTo>
                    <a:pt x="1054" y="449"/>
                    <a:pt x="1054" y="449"/>
                    <a:pt x="1054" y="449"/>
                  </a:cubicBezTo>
                  <a:cubicBezTo>
                    <a:pt x="1074" y="535"/>
                    <a:pt x="1085" y="630"/>
                    <a:pt x="1087" y="726"/>
                  </a:cubicBezTo>
                  <a:lnTo>
                    <a:pt x="890" y="726"/>
                  </a:lnTo>
                  <a:close/>
                  <a:moveTo>
                    <a:pt x="778" y="397"/>
                  </a:moveTo>
                  <a:cubicBezTo>
                    <a:pt x="778" y="54"/>
                    <a:pt x="778" y="54"/>
                    <a:pt x="778" y="54"/>
                  </a:cubicBezTo>
                  <a:cubicBezTo>
                    <a:pt x="885" y="73"/>
                    <a:pt x="984" y="202"/>
                    <a:pt x="1040" y="397"/>
                  </a:cubicBezTo>
                  <a:lnTo>
                    <a:pt x="778" y="397"/>
                  </a:lnTo>
                  <a:close/>
                  <a:moveTo>
                    <a:pt x="726" y="54"/>
                  </a:moveTo>
                  <a:cubicBezTo>
                    <a:pt x="726" y="397"/>
                    <a:pt x="726" y="397"/>
                    <a:pt x="726" y="397"/>
                  </a:cubicBezTo>
                  <a:cubicBezTo>
                    <a:pt x="575" y="397"/>
                    <a:pt x="575" y="397"/>
                    <a:pt x="575" y="397"/>
                  </a:cubicBezTo>
                  <a:cubicBezTo>
                    <a:pt x="567" y="353"/>
                    <a:pt x="539" y="316"/>
                    <a:pt x="499" y="297"/>
                  </a:cubicBezTo>
                  <a:cubicBezTo>
                    <a:pt x="558" y="156"/>
                    <a:pt x="639" y="69"/>
                    <a:pt x="726" y="54"/>
                  </a:cubicBezTo>
                  <a:close/>
                  <a:moveTo>
                    <a:pt x="459" y="337"/>
                  </a:moveTo>
                  <a:cubicBezTo>
                    <a:pt x="498" y="347"/>
                    <a:pt x="526" y="382"/>
                    <a:pt x="526" y="423"/>
                  </a:cubicBezTo>
                  <a:cubicBezTo>
                    <a:pt x="526" y="472"/>
                    <a:pt x="486" y="511"/>
                    <a:pt x="438" y="511"/>
                  </a:cubicBezTo>
                  <a:cubicBezTo>
                    <a:pt x="430" y="511"/>
                    <a:pt x="423" y="510"/>
                    <a:pt x="415" y="508"/>
                  </a:cubicBezTo>
                  <a:cubicBezTo>
                    <a:pt x="415" y="508"/>
                    <a:pt x="415" y="508"/>
                    <a:pt x="415" y="508"/>
                  </a:cubicBezTo>
                  <a:cubicBezTo>
                    <a:pt x="376" y="497"/>
                    <a:pt x="350" y="463"/>
                    <a:pt x="350" y="423"/>
                  </a:cubicBezTo>
                  <a:cubicBezTo>
                    <a:pt x="350" y="375"/>
                    <a:pt x="389" y="335"/>
                    <a:pt x="438" y="335"/>
                  </a:cubicBezTo>
                  <a:cubicBezTo>
                    <a:pt x="445" y="335"/>
                    <a:pt x="452" y="336"/>
                    <a:pt x="459" y="337"/>
                  </a:cubicBezTo>
                  <a:close/>
                  <a:moveTo>
                    <a:pt x="430" y="563"/>
                  </a:moveTo>
                  <a:cubicBezTo>
                    <a:pt x="433" y="563"/>
                    <a:pt x="435" y="563"/>
                    <a:pt x="438" y="563"/>
                  </a:cubicBezTo>
                  <a:cubicBezTo>
                    <a:pt x="506" y="563"/>
                    <a:pt x="563" y="514"/>
                    <a:pt x="575" y="449"/>
                  </a:cubicBezTo>
                  <a:cubicBezTo>
                    <a:pt x="726" y="449"/>
                    <a:pt x="726" y="449"/>
                    <a:pt x="726" y="449"/>
                  </a:cubicBezTo>
                  <a:cubicBezTo>
                    <a:pt x="726" y="614"/>
                    <a:pt x="726" y="614"/>
                    <a:pt x="726" y="614"/>
                  </a:cubicBezTo>
                  <a:cubicBezTo>
                    <a:pt x="670" y="625"/>
                    <a:pt x="625" y="670"/>
                    <a:pt x="615" y="726"/>
                  </a:cubicBezTo>
                  <a:cubicBezTo>
                    <a:pt x="418" y="726"/>
                    <a:pt x="418" y="726"/>
                    <a:pt x="418" y="726"/>
                  </a:cubicBezTo>
                  <a:cubicBezTo>
                    <a:pt x="419" y="671"/>
                    <a:pt x="423" y="616"/>
                    <a:pt x="430" y="563"/>
                  </a:cubicBezTo>
                  <a:close/>
                  <a:moveTo>
                    <a:pt x="418" y="778"/>
                  </a:moveTo>
                  <a:cubicBezTo>
                    <a:pt x="615" y="778"/>
                    <a:pt x="615" y="778"/>
                    <a:pt x="615" y="778"/>
                  </a:cubicBezTo>
                  <a:cubicBezTo>
                    <a:pt x="625" y="835"/>
                    <a:pt x="670" y="879"/>
                    <a:pt x="726" y="890"/>
                  </a:cubicBezTo>
                  <a:cubicBezTo>
                    <a:pt x="726" y="1055"/>
                    <a:pt x="726" y="1055"/>
                    <a:pt x="726" y="1055"/>
                  </a:cubicBezTo>
                  <a:cubicBezTo>
                    <a:pt x="451" y="1055"/>
                    <a:pt x="451" y="1055"/>
                    <a:pt x="451" y="1055"/>
                  </a:cubicBezTo>
                  <a:cubicBezTo>
                    <a:pt x="430" y="968"/>
                    <a:pt x="419" y="875"/>
                    <a:pt x="418" y="778"/>
                  </a:cubicBezTo>
                  <a:close/>
                  <a:moveTo>
                    <a:pt x="726" y="1107"/>
                  </a:moveTo>
                  <a:cubicBezTo>
                    <a:pt x="726" y="1450"/>
                    <a:pt x="726" y="1450"/>
                    <a:pt x="726" y="1450"/>
                  </a:cubicBezTo>
                  <a:cubicBezTo>
                    <a:pt x="620" y="1431"/>
                    <a:pt x="521" y="1302"/>
                    <a:pt x="465" y="1107"/>
                  </a:cubicBezTo>
                  <a:lnTo>
                    <a:pt x="726" y="1107"/>
                  </a:lnTo>
                  <a:close/>
                  <a:moveTo>
                    <a:pt x="778" y="1450"/>
                  </a:moveTo>
                  <a:cubicBezTo>
                    <a:pt x="778" y="1107"/>
                    <a:pt x="778" y="1107"/>
                    <a:pt x="778" y="1107"/>
                  </a:cubicBezTo>
                  <a:cubicBezTo>
                    <a:pt x="938" y="1107"/>
                    <a:pt x="938" y="1107"/>
                    <a:pt x="938" y="1107"/>
                  </a:cubicBezTo>
                  <a:cubicBezTo>
                    <a:pt x="946" y="1149"/>
                    <a:pt x="971" y="1184"/>
                    <a:pt x="1007" y="1205"/>
                  </a:cubicBezTo>
                  <a:cubicBezTo>
                    <a:pt x="948" y="1347"/>
                    <a:pt x="866" y="1435"/>
                    <a:pt x="778" y="1450"/>
                  </a:cubicBezTo>
                  <a:close/>
                  <a:moveTo>
                    <a:pt x="988" y="1083"/>
                  </a:moveTo>
                  <a:cubicBezTo>
                    <a:pt x="988" y="1035"/>
                    <a:pt x="1028" y="995"/>
                    <a:pt x="1076" y="995"/>
                  </a:cubicBezTo>
                  <a:cubicBezTo>
                    <a:pt x="1125" y="995"/>
                    <a:pt x="1164" y="1035"/>
                    <a:pt x="1164" y="1083"/>
                  </a:cubicBezTo>
                  <a:cubicBezTo>
                    <a:pt x="1164" y="1132"/>
                    <a:pt x="1125" y="1171"/>
                    <a:pt x="1076" y="1171"/>
                  </a:cubicBezTo>
                  <a:cubicBezTo>
                    <a:pt x="1028" y="1171"/>
                    <a:pt x="988" y="1132"/>
                    <a:pt x="988" y="1083"/>
                  </a:cubicBezTo>
                  <a:close/>
                  <a:moveTo>
                    <a:pt x="1139" y="726"/>
                  </a:moveTo>
                  <a:cubicBezTo>
                    <a:pt x="1138" y="629"/>
                    <a:pt x="1127" y="536"/>
                    <a:pt x="1107" y="449"/>
                  </a:cubicBezTo>
                  <a:cubicBezTo>
                    <a:pt x="1383" y="449"/>
                    <a:pt x="1383" y="449"/>
                    <a:pt x="1383" y="449"/>
                  </a:cubicBezTo>
                  <a:cubicBezTo>
                    <a:pt x="1424" y="534"/>
                    <a:pt x="1448" y="627"/>
                    <a:pt x="1452" y="726"/>
                  </a:cubicBezTo>
                  <a:lnTo>
                    <a:pt x="1139" y="726"/>
                  </a:lnTo>
                  <a:close/>
                  <a:moveTo>
                    <a:pt x="1356" y="397"/>
                  </a:moveTo>
                  <a:cubicBezTo>
                    <a:pt x="1094" y="397"/>
                    <a:pt x="1094" y="397"/>
                    <a:pt x="1094" y="397"/>
                  </a:cubicBezTo>
                  <a:cubicBezTo>
                    <a:pt x="1055" y="252"/>
                    <a:pt x="993" y="140"/>
                    <a:pt x="920" y="72"/>
                  </a:cubicBezTo>
                  <a:cubicBezTo>
                    <a:pt x="1105" y="118"/>
                    <a:pt x="1261" y="237"/>
                    <a:pt x="1356" y="397"/>
                  </a:cubicBezTo>
                  <a:close/>
                  <a:moveTo>
                    <a:pt x="585" y="73"/>
                  </a:moveTo>
                  <a:cubicBezTo>
                    <a:pt x="532" y="121"/>
                    <a:pt x="485" y="193"/>
                    <a:pt x="448" y="283"/>
                  </a:cubicBezTo>
                  <a:cubicBezTo>
                    <a:pt x="445" y="283"/>
                    <a:pt x="441" y="283"/>
                    <a:pt x="438" y="283"/>
                  </a:cubicBezTo>
                  <a:cubicBezTo>
                    <a:pt x="369" y="283"/>
                    <a:pt x="312" y="332"/>
                    <a:pt x="300" y="397"/>
                  </a:cubicBezTo>
                  <a:cubicBezTo>
                    <a:pt x="149" y="397"/>
                    <a:pt x="149" y="397"/>
                    <a:pt x="149" y="397"/>
                  </a:cubicBezTo>
                  <a:cubicBezTo>
                    <a:pt x="245" y="233"/>
                    <a:pt x="403" y="117"/>
                    <a:pt x="585" y="73"/>
                  </a:cubicBezTo>
                  <a:close/>
                  <a:moveTo>
                    <a:pt x="121" y="449"/>
                  </a:moveTo>
                  <a:cubicBezTo>
                    <a:pt x="300" y="449"/>
                    <a:pt x="300" y="449"/>
                    <a:pt x="300" y="449"/>
                  </a:cubicBezTo>
                  <a:cubicBezTo>
                    <a:pt x="309" y="493"/>
                    <a:pt x="338" y="531"/>
                    <a:pt x="379" y="550"/>
                  </a:cubicBezTo>
                  <a:cubicBezTo>
                    <a:pt x="371" y="608"/>
                    <a:pt x="367" y="667"/>
                    <a:pt x="366" y="726"/>
                  </a:cubicBezTo>
                  <a:cubicBezTo>
                    <a:pt x="53" y="726"/>
                    <a:pt x="53" y="726"/>
                    <a:pt x="53" y="726"/>
                  </a:cubicBezTo>
                  <a:cubicBezTo>
                    <a:pt x="56" y="629"/>
                    <a:pt x="79" y="536"/>
                    <a:pt x="121" y="449"/>
                  </a:cubicBezTo>
                  <a:close/>
                  <a:moveTo>
                    <a:pt x="149" y="1107"/>
                  </a:moveTo>
                  <a:cubicBezTo>
                    <a:pt x="411" y="1107"/>
                    <a:pt x="411" y="1107"/>
                    <a:pt x="411" y="1107"/>
                  </a:cubicBezTo>
                  <a:cubicBezTo>
                    <a:pt x="450" y="1252"/>
                    <a:pt x="511" y="1364"/>
                    <a:pt x="585" y="1432"/>
                  </a:cubicBezTo>
                  <a:cubicBezTo>
                    <a:pt x="400" y="1386"/>
                    <a:pt x="244" y="1267"/>
                    <a:pt x="149" y="1107"/>
                  </a:cubicBezTo>
                  <a:close/>
                  <a:moveTo>
                    <a:pt x="920" y="1431"/>
                  </a:moveTo>
                  <a:cubicBezTo>
                    <a:pt x="973" y="1383"/>
                    <a:pt x="1019" y="1312"/>
                    <a:pt x="1056" y="1222"/>
                  </a:cubicBezTo>
                  <a:cubicBezTo>
                    <a:pt x="1063" y="1223"/>
                    <a:pt x="1069" y="1223"/>
                    <a:pt x="1076" y="1223"/>
                  </a:cubicBezTo>
                  <a:cubicBezTo>
                    <a:pt x="1145" y="1223"/>
                    <a:pt x="1203" y="1173"/>
                    <a:pt x="1214" y="1107"/>
                  </a:cubicBezTo>
                  <a:cubicBezTo>
                    <a:pt x="1354" y="1107"/>
                    <a:pt x="1354" y="1107"/>
                    <a:pt x="1354" y="1107"/>
                  </a:cubicBezTo>
                  <a:cubicBezTo>
                    <a:pt x="1260" y="1266"/>
                    <a:pt x="1104" y="1385"/>
                    <a:pt x="920" y="1431"/>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grpSp>
          <p:nvGrpSpPr>
            <p:cNvPr id="216" name="组合 215"/>
            <p:cNvGrpSpPr/>
            <p:nvPr/>
          </p:nvGrpSpPr>
          <p:grpSpPr>
            <a:xfrm>
              <a:off x="10332264" y="1660604"/>
              <a:ext cx="536575" cy="446087"/>
              <a:chOff x="10201275" y="3030538"/>
              <a:chExt cx="536575" cy="446087"/>
            </a:xfrm>
          </p:grpSpPr>
          <p:sp>
            <p:nvSpPr>
              <p:cNvPr id="217" name="Freeform 46"/>
              <p:cNvSpPr>
                <a:spLocks noEditPoints="1"/>
              </p:cNvSpPr>
              <p:nvPr/>
            </p:nvSpPr>
            <p:spPr bwMode="auto">
              <a:xfrm>
                <a:off x="10201275" y="3279775"/>
                <a:ext cx="287338" cy="84137"/>
              </a:xfrm>
              <a:custGeom>
                <a:avLst/>
                <a:gdLst>
                  <a:gd name="T0" fmla="*/ 696 w 977"/>
                  <a:gd name="T1" fmla="*/ 167 h 283"/>
                  <a:gd name="T2" fmla="*/ 835 w 977"/>
                  <a:gd name="T3" fmla="*/ 283 h 283"/>
                  <a:gd name="T4" fmla="*/ 977 w 977"/>
                  <a:gd name="T5" fmla="*/ 141 h 283"/>
                  <a:gd name="T6" fmla="*/ 835 w 977"/>
                  <a:gd name="T7" fmla="*/ 0 h 283"/>
                  <a:gd name="T8" fmla="*/ 696 w 977"/>
                  <a:gd name="T9" fmla="*/ 115 h 283"/>
                  <a:gd name="T10" fmla="*/ 281 w 977"/>
                  <a:gd name="T11" fmla="*/ 115 h 283"/>
                  <a:gd name="T12" fmla="*/ 141 w 977"/>
                  <a:gd name="T13" fmla="*/ 0 h 283"/>
                  <a:gd name="T14" fmla="*/ 0 w 977"/>
                  <a:gd name="T15" fmla="*/ 141 h 283"/>
                  <a:gd name="T16" fmla="*/ 141 w 977"/>
                  <a:gd name="T17" fmla="*/ 283 h 283"/>
                  <a:gd name="T18" fmla="*/ 281 w 977"/>
                  <a:gd name="T19" fmla="*/ 167 h 283"/>
                  <a:gd name="T20" fmla="*/ 696 w 977"/>
                  <a:gd name="T21" fmla="*/ 167 h 283"/>
                  <a:gd name="T22" fmla="*/ 835 w 977"/>
                  <a:gd name="T23" fmla="*/ 52 h 283"/>
                  <a:gd name="T24" fmla="*/ 925 w 977"/>
                  <a:gd name="T25" fmla="*/ 141 h 283"/>
                  <a:gd name="T26" fmla="*/ 835 w 977"/>
                  <a:gd name="T27" fmla="*/ 231 h 283"/>
                  <a:gd name="T28" fmla="*/ 745 w 977"/>
                  <a:gd name="T29" fmla="*/ 141 h 283"/>
                  <a:gd name="T30" fmla="*/ 835 w 977"/>
                  <a:gd name="T31" fmla="*/ 52 h 283"/>
                  <a:gd name="T32" fmla="*/ 141 w 977"/>
                  <a:gd name="T33" fmla="*/ 231 h 283"/>
                  <a:gd name="T34" fmla="*/ 52 w 977"/>
                  <a:gd name="T35" fmla="*/ 141 h 283"/>
                  <a:gd name="T36" fmla="*/ 141 w 977"/>
                  <a:gd name="T37" fmla="*/ 52 h 283"/>
                  <a:gd name="T38" fmla="*/ 231 w 977"/>
                  <a:gd name="T39" fmla="*/ 141 h 283"/>
                  <a:gd name="T40" fmla="*/ 141 w 977"/>
                  <a:gd name="T41" fmla="*/ 23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7" h="283">
                    <a:moveTo>
                      <a:pt x="696" y="167"/>
                    </a:moveTo>
                    <a:cubicBezTo>
                      <a:pt x="708" y="233"/>
                      <a:pt x="766" y="283"/>
                      <a:pt x="835" y="283"/>
                    </a:cubicBezTo>
                    <a:cubicBezTo>
                      <a:pt x="913" y="283"/>
                      <a:pt x="977" y="219"/>
                      <a:pt x="977" y="141"/>
                    </a:cubicBezTo>
                    <a:cubicBezTo>
                      <a:pt x="977" y="63"/>
                      <a:pt x="913" y="0"/>
                      <a:pt x="835" y="0"/>
                    </a:cubicBezTo>
                    <a:cubicBezTo>
                      <a:pt x="766" y="0"/>
                      <a:pt x="708" y="49"/>
                      <a:pt x="696" y="115"/>
                    </a:cubicBezTo>
                    <a:cubicBezTo>
                      <a:pt x="281" y="115"/>
                      <a:pt x="281" y="115"/>
                      <a:pt x="281" y="115"/>
                    </a:cubicBezTo>
                    <a:cubicBezTo>
                      <a:pt x="268" y="49"/>
                      <a:pt x="211" y="0"/>
                      <a:pt x="141" y="0"/>
                    </a:cubicBezTo>
                    <a:cubicBezTo>
                      <a:pt x="63" y="0"/>
                      <a:pt x="0" y="63"/>
                      <a:pt x="0" y="141"/>
                    </a:cubicBezTo>
                    <a:cubicBezTo>
                      <a:pt x="0" y="219"/>
                      <a:pt x="63" y="283"/>
                      <a:pt x="141" y="283"/>
                    </a:cubicBezTo>
                    <a:cubicBezTo>
                      <a:pt x="211" y="283"/>
                      <a:pt x="268" y="233"/>
                      <a:pt x="281" y="167"/>
                    </a:cubicBezTo>
                    <a:lnTo>
                      <a:pt x="696" y="167"/>
                    </a:lnTo>
                    <a:close/>
                    <a:moveTo>
                      <a:pt x="835" y="52"/>
                    </a:moveTo>
                    <a:cubicBezTo>
                      <a:pt x="884" y="52"/>
                      <a:pt x="925" y="92"/>
                      <a:pt x="925" y="141"/>
                    </a:cubicBezTo>
                    <a:cubicBezTo>
                      <a:pt x="925" y="191"/>
                      <a:pt x="884" y="231"/>
                      <a:pt x="835" y="231"/>
                    </a:cubicBezTo>
                    <a:cubicBezTo>
                      <a:pt x="786" y="231"/>
                      <a:pt x="745" y="191"/>
                      <a:pt x="745" y="141"/>
                    </a:cubicBezTo>
                    <a:cubicBezTo>
                      <a:pt x="745" y="92"/>
                      <a:pt x="786" y="52"/>
                      <a:pt x="835" y="52"/>
                    </a:cubicBezTo>
                    <a:close/>
                    <a:moveTo>
                      <a:pt x="141" y="231"/>
                    </a:moveTo>
                    <a:cubicBezTo>
                      <a:pt x="92" y="231"/>
                      <a:pt x="52" y="191"/>
                      <a:pt x="52" y="141"/>
                    </a:cubicBezTo>
                    <a:cubicBezTo>
                      <a:pt x="52" y="92"/>
                      <a:pt x="92" y="52"/>
                      <a:pt x="141" y="52"/>
                    </a:cubicBezTo>
                    <a:cubicBezTo>
                      <a:pt x="191" y="52"/>
                      <a:pt x="231" y="92"/>
                      <a:pt x="231" y="141"/>
                    </a:cubicBezTo>
                    <a:cubicBezTo>
                      <a:pt x="231" y="191"/>
                      <a:pt x="191" y="231"/>
                      <a:pt x="141" y="231"/>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18" name="Rectangle 47"/>
              <p:cNvSpPr>
                <a:spLocks noChangeArrowheads="1"/>
              </p:cNvSpPr>
              <p:nvPr/>
            </p:nvSpPr>
            <p:spPr bwMode="auto">
              <a:xfrm>
                <a:off x="10663238" y="3076575"/>
                <a:ext cx="22225" cy="14287"/>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19" name="Rectangle 48"/>
              <p:cNvSpPr>
                <a:spLocks noChangeArrowheads="1"/>
              </p:cNvSpPr>
              <p:nvPr/>
            </p:nvSpPr>
            <p:spPr bwMode="auto">
              <a:xfrm>
                <a:off x="10707688" y="3076575"/>
                <a:ext cx="22225" cy="14287"/>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0" name="Rectangle 49"/>
              <p:cNvSpPr>
                <a:spLocks noChangeArrowheads="1"/>
              </p:cNvSpPr>
              <p:nvPr/>
            </p:nvSpPr>
            <p:spPr bwMode="auto">
              <a:xfrm>
                <a:off x="10412413" y="3462338"/>
                <a:ext cx="23813" cy="14287"/>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1" name="Rectangle 50"/>
              <p:cNvSpPr>
                <a:spLocks noChangeArrowheads="1"/>
              </p:cNvSpPr>
              <p:nvPr/>
            </p:nvSpPr>
            <p:spPr bwMode="auto">
              <a:xfrm>
                <a:off x="10458450" y="3462338"/>
                <a:ext cx="22225" cy="14287"/>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2" name="Rectangle 51"/>
              <p:cNvSpPr>
                <a:spLocks noChangeArrowheads="1"/>
              </p:cNvSpPr>
              <p:nvPr/>
            </p:nvSpPr>
            <p:spPr bwMode="auto">
              <a:xfrm>
                <a:off x="10504488" y="3462338"/>
                <a:ext cx="22225" cy="14287"/>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3" name="Rectangle 52"/>
              <p:cNvSpPr>
                <a:spLocks noChangeArrowheads="1"/>
              </p:cNvSpPr>
              <p:nvPr/>
            </p:nvSpPr>
            <p:spPr bwMode="auto">
              <a:xfrm>
                <a:off x="10310813" y="3268663"/>
                <a:ext cx="23813" cy="15875"/>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4" name="Rectangle 53"/>
              <p:cNvSpPr>
                <a:spLocks noChangeArrowheads="1"/>
              </p:cNvSpPr>
              <p:nvPr/>
            </p:nvSpPr>
            <p:spPr bwMode="auto">
              <a:xfrm>
                <a:off x="10356850" y="3268663"/>
                <a:ext cx="22225" cy="15875"/>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5" name="Rectangle 54"/>
              <p:cNvSpPr>
                <a:spLocks noChangeArrowheads="1"/>
              </p:cNvSpPr>
              <p:nvPr/>
            </p:nvSpPr>
            <p:spPr bwMode="auto">
              <a:xfrm>
                <a:off x="10560050" y="3268663"/>
                <a:ext cx="23813" cy="15875"/>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6" name="Rectangle 55"/>
              <p:cNvSpPr>
                <a:spLocks noChangeArrowheads="1"/>
              </p:cNvSpPr>
              <p:nvPr/>
            </p:nvSpPr>
            <p:spPr bwMode="auto">
              <a:xfrm>
                <a:off x="10515600" y="3268663"/>
                <a:ext cx="22225" cy="15875"/>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7" name="Rectangle 56"/>
              <p:cNvSpPr>
                <a:spLocks noChangeArrowheads="1"/>
              </p:cNvSpPr>
              <p:nvPr/>
            </p:nvSpPr>
            <p:spPr bwMode="auto">
              <a:xfrm>
                <a:off x="10606088" y="3268663"/>
                <a:ext cx="22225" cy="15875"/>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8" name="Rectangle 57"/>
              <p:cNvSpPr>
                <a:spLocks noChangeArrowheads="1"/>
              </p:cNvSpPr>
              <p:nvPr/>
            </p:nvSpPr>
            <p:spPr bwMode="auto">
              <a:xfrm>
                <a:off x="10321925" y="3030538"/>
                <a:ext cx="23813" cy="15875"/>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9" name="Rectangle 58"/>
              <p:cNvSpPr>
                <a:spLocks noChangeArrowheads="1"/>
              </p:cNvSpPr>
              <p:nvPr/>
            </p:nvSpPr>
            <p:spPr bwMode="auto">
              <a:xfrm>
                <a:off x="10367963" y="3030538"/>
                <a:ext cx="22225" cy="15875"/>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30" name="Rectangle 59"/>
              <p:cNvSpPr>
                <a:spLocks noChangeArrowheads="1"/>
              </p:cNvSpPr>
              <p:nvPr/>
            </p:nvSpPr>
            <p:spPr bwMode="auto">
              <a:xfrm>
                <a:off x="10412413" y="3030538"/>
                <a:ext cx="23813" cy="15875"/>
              </a:xfrm>
              <a:prstGeom prst="rect">
                <a:avLst/>
              </a:pr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31" name="Freeform 60"/>
              <p:cNvSpPr>
                <a:spLocks noEditPoints="1"/>
              </p:cNvSpPr>
              <p:nvPr/>
            </p:nvSpPr>
            <p:spPr bwMode="auto">
              <a:xfrm>
                <a:off x="10564813" y="3394075"/>
                <a:ext cx="82550" cy="82550"/>
              </a:xfrm>
              <a:custGeom>
                <a:avLst/>
                <a:gdLst>
                  <a:gd name="T0" fmla="*/ 141 w 283"/>
                  <a:gd name="T1" fmla="*/ 0 h 283"/>
                  <a:gd name="T2" fmla="*/ 0 w 283"/>
                  <a:gd name="T3" fmla="*/ 141 h 283"/>
                  <a:gd name="T4" fmla="*/ 141 w 283"/>
                  <a:gd name="T5" fmla="*/ 283 h 283"/>
                  <a:gd name="T6" fmla="*/ 283 w 283"/>
                  <a:gd name="T7" fmla="*/ 141 h 283"/>
                  <a:gd name="T8" fmla="*/ 141 w 283"/>
                  <a:gd name="T9" fmla="*/ 0 h 283"/>
                  <a:gd name="T10" fmla="*/ 141 w 283"/>
                  <a:gd name="T11" fmla="*/ 231 h 283"/>
                  <a:gd name="T12" fmla="*/ 52 w 283"/>
                  <a:gd name="T13" fmla="*/ 141 h 283"/>
                  <a:gd name="T14" fmla="*/ 141 w 283"/>
                  <a:gd name="T15" fmla="*/ 52 h 283"/>
                  <a:gd name="T16" fmla="*/ 231 w 283"/>
                  <a:gd name="T17" fmla="*/ 141 h 283"/>
                  <a:gd name="T18" fmla="*/ 141 w 283"/>
                  <a:gd name="T19" fmla="*/ 23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1" y="0"/>
                    </a:moveTo>
                    <a:cubicBezTo>
                      <a:pt x="63" y="0"/>
                      <a:pt x="0" y="63"/>
                      <a:pt x="0" y="141"/>
                    </a:cubicBezTo>
                    <a:cubicBezTo>
                      <a:pt x="0" y="219"/>
                      <a:pt x="63" y="283"/>
                      <a:pt x="141" y="283"/>
                    </a:cubicBezTo>
                    <a:cubicBezTo>
                      <a:pt x="219" y="283"/>
                      <a:pt x="283" y="219"/>
                      <a:pt x="283" y="141"/>
                    </a:cubicBezTo>
                    <a:cubicBezTo>
                      <a:pt x="283" y="63"/>
                      <a:pt x="219" y="0"/>
                      <a:pt x="141" y="0"/>
                    </a:cubicBezTo>
                    <a:close/>
                    <a:moveTo>
                      <a:pt x="141" y="231"/>
                    </a:moveTo>
                    <a:cubicBezTo>
                      <a:pt x="92" y="231"/>
                      <a:pt x="52" y="191"/>
                      <a:pt x="52" y="141"/>
                    </a:cubicBezTo>
                    <a:cubicBezTo>
                      <a:pt x="52" y="92"/>
                      <a:pt x="92" y="52"/>
                      <a:pt x="141" y="52"/>
                    </a:cubicBezTo>
                    <a:cubicBezTo>
                      <a:pt x="191" y="52"/>
                      <a:pt x="231" y="92"/>
                      <a:pt x="231" y="141"/>
                    </a:cubicBezTo>
                    <a:cubicBezTo>
                      <a:pt x="231" y="191"/>
                      <a:pt x="191" y="231"/>
                      <a:pt x="141" y="231"/>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33" name="Freeform 61"/>
              <p:cNvSpPr>
                <a:spLocks noEditPoints="1"/>
              </p:cNvSpPr>
              <p:nvPr/>
            </p:nvSpPr>
            <p:spPr bwMode="auto">
              <a:xfrm>
                <a:off x="10302875" y="3279775"/>
                <a:ext cx="434975" cy="185737"/>
              </a:xfrm>
              <a:custGeom>
                <a:avLst/>
                <a:gdLst>
                  <a:gd name="T0" fmla="*/ 1336 w 1477"/>
                  <a:gd name="T1" fmla="*/ 0 h 629"/>
                  <a:gd name="T2" fmla="*/ 1196 w 1477"/>
                  <a:gd name="T3" fmla="*/ 115 h 629"/>
                  <a:gd name="T4" fmla="*/ 985 w 1477"/>
                  <a:gd name="T5" fmla="*/ 115 h 629"/>
                  <a:gd name="T6" fmla="*/ 848 w 1477"/>
                  <a:gd name="T7" fmla="*/ 164 h 629"/>
                  <a:gd name="T8" fmla="*/ 677 w 1477"/>
                  <a:gd name="T9" fmla="*/ 418 h 629"/>
                  <a:gd name="T10" fmla="*/ 578 w 1477"/>
                  <a:gd name="T11" fmla="*/ 462 h 629"/>
                  <a:gd name="T12" fmla="*/ 280 w 1477"/>
                  <a:gd name="T13" fmla="*/ 462 h 629"/>
                  <a:gd name="T14" fmla="*/ 141 w 1477"/>
                  <a:gd name="T15" fmla="*/ 346 h 629"/>
                  <a:gd name="T16" fmla="*/ 0 w 1477"/>
                  <a:gd name="T17" fmla="*/ 488 h 629"/>
                  <a:gd name="T18" fmla="*/ 141 w 1477"/>
                  <a:gd name="T19" fmla="*/ 629 h 629"/>
                  <a:gd name="T20" fmla="*/ 280 w 1477"/>
                  <a:gd name="T21" fmla="*/ 514 h 629"/>
                  <a:gd name="T22" fmla="*/ 578 w 1477"/>
                  <a:gd name="T23" fmla="*/ 514 h 629"/>
                  <a:gd name="T24" fmla="*/ 720 w 1477"/>
                  <a:gd name="T25" fmla="*/ 447 h 629"/>
                  <a:gd name="T26" fmla="*/ 891 w 1477"/>
                  <a:gd name="T27" fmla="*/ 193 h 629"/>
                  <a:gd name="T28" fmla="*/ 985 w 1477"/>
                  <a:gd name="T29" fmla="*/ 167 h 629"/>
                  <a:gd name="T30" fmla="*/ 1196 w 1477"/>
                  <a:gd name="T31" fmla="*/ 167 h 629"/>
                  <a:gd name="T32" fmla="*/ 1336 w 1477"/>
                  <a:gd name="T33" fmla="*/ 283 h 629"/>
                  <a:gd name="T34" fmla="*/ 1477 w 1477"/>
                  <a:gd name="T35" fmla="*/ 141 h 629"/>
                  <a:gd name="T36" fmla="*/ 1336 w 1477"/>
                  <a:gd name="T37" fmla="*/ 0 h 629"/>
                  <a:gd name="T38" fmla="*/ 141 w 1477"/>
                  <a:gd name="T39" fmla="*/ 577 h 629"/>
                  <a:gd name="T40" fmla="*/ 52 w 1477"/>
                  <a:gd name="T41" fmla="*/ 488 h 629"/>
                  <a:gd name="T42" fmla="*/ 141 w 1477"/>
                  <a:gd name="T43" fmla="*/ 398 h 629"/>
                  <a:gd name="T44" fmla="*/ 231 w 1477"/>
                  <a:gd name="T45" fmla="*/ 488 h 629"/>
                  <a:gd name="T46" fmla="*/ 141 w 1477"/>
                  <a:gd name="T47" fmla="*/ 577 h 629"/>
                  <a:gd name="T48" fmla="*/ 1336 w 1477"/>
                  <a:gd name="T49" fmla="*/ 231 h 629"/>
                  <a:gd name="T50" fmla="*/ 1246 w 1477"/>
                  <a:gd name="T51" fmla="*/ 141 h 629"/>
                  <a:gd name="T52" fmla="*/ 1336 w 1477"/>
                  <a:gd name="T53" fmla="*/ 52 h 629"/>
                  <a:gd name="T54" fmla="*/ 1425 w 1477"/>
                  <a:gd name="T55" fmla="*/ 141 h 629"/>
                  <a:gd name="T56" fmla="*/ 1336 w 1477"/>
                  <a:gd name="T57" fmla="*/ 231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77" h="629">
                    <a:moveTo>
                      <a:pt x="1336" y="0"/>
                    </a:moveTo>
                    <a:cubicBezTo>
                      <a:pt x="1266" y="0"/>
                      <a:pt x="1209" y="49"/>
                      <a:pt x="1196" y="115"/>
                    </a:cubicBezTo>
                    <a:cubicBezTo>
                      <a:pt x="985" y="115"/>
                      <a:pt x="985" y="115"/>
                      <a:pt x="985" y="115"/>
                    </a:cubicBezTo>
                    <a:cubicBezTo>
                      <a:pt x="933" y="115"/>
                      <a:pt x="876" y="121"/>
                      <a:pt x="848" y="164"/>
                    </a:cubicBezTo>
                    <a:cubicBezTo>
                      <a:pt x="677" y="418"/>
                      <a:pt x="677" y="418"/>
                      <a:pt x="677" y="418"/>
                    </a:cubicBezTo>
                    <a:cubicBezTo>
                      <a:pt x="659" y="444"/>
                      <a:pt x="612" y="462"/>
                      <a:pt x="578" y="462"/>
                    </a:cubicBezTo>
                    <a:cubicBezTo>
                      <a:pt x="280" y="462"/>
                      <a:pt x="280" y="462"/>
                      <a:pt x="280" y="462"/>
                    </a:cubicBezTo>
                    <a:cubicBezTo>
                      <a:pt x="268" y="396"/>
                      <a:pt x="210" y="346"/>
                      <a:pt x="141" y="346"/>
                    </a:cubicBezTo>
                    <a:cubicBezTo>
                      <a:pt x="63" y="346"/>
                      <a:pt x="0" y="410"/>
                      <a:pt x="0" y="488"/>
                    </a:cubicBezTo>
                    <a:cubicBezTo>
                      <a:pt x="0" y="566"/>
                      <a:pt x="63" y="629"/>
                      <a:pt x="141" y="629"/>
                    </a:cubicBezTo>
                    <a:cubicBezTo>
                      <a:pt x="210" y="629"/>
                      <a:pt x="268" y="580"/>
                      <a:pt x="280" y="514"/>
                    </a:cubicBezTo>
                    <a:cubicBezTo>
                      <a:pt x="578" y="514"/>
                      <a:pt x="578" y="514"/>
                      <a:pt x="578" y="514"/>
                    </a:cubicBezTo>
                    <a:cubicBezTo>
                      <a:pt x="625" y="514"/>
                      <a:pt x="691" y="490"/>
                      <a:pt x="720" y="447"/>
                    </a:cubicBezTo>
                    <a:cubicBezTo>
                      <a:pt x="891" y="193"/>
                      <a:pt x="891" y="193"/>
                      <a:pt x="891" y="193"/>
                    </a:cubicBezTo>
                    <a:cubicBezTo>
                      <a:pt x="906" y="170"/>
                      <a:pt x="949" y="167"/>
                      <a:pt x="985" y="167"/>
                    </a:cubicBezTo>
                    <a:cubicBezTo>
                      <a:pt x="1196" y="167"/>
                      <a:pt x="1196" y="167"/>
                      <a:pt x="1196" y="167"/>
                    </a:cubicBezTo>
                    <a:cubicBezTo>
                      <a:pt x="1209" y="233"/>
                      <a:pt x="1266" y="283"/>
                      <a:pt x="1336" y="283"/>
                    </a:cubicBezTo>
                    <a:cubicBezTo>
                      <a:pt x="1414" y="283"/>
                      <a:pt x="1477" y="219"/>
                      <a:pt x="1477" y="141"/>
                    </a:cubicBezTo>
                    <a:cubicBezTo>
                      <a:pt x="1477" y="63"/>
                      <a:pt x="1414" y="0"/>
                      <a:pt x="1336" y="0"/>
                    </a:cubicBezTo>
                    <a:close/>
                    <a:moveTo>
                      <a:pt x="141" y="577"/>
                    </a:moveTo>
                    <a:cubicBezTo>
                      <a:pt x="92" y="577"/>
                      <a:pt x="52" y="537"/>
                      <a:pt x="52" y="488"/>
                    </a:cubicBezTo>
                    <a:cubicBezTo>
                      <a:pt x="52" y="439"/>
                      <a:pt x="92" y="398"/>
                      <a:pt x="141" y="398"/>
                    </a:cubicBezTo>
                    <a:cubicBezTo>
                      <a:pt x="191" y="398"/>
                      <a:pt x="231" y="439"/>
                      <a:pt x="231" y="488"/>
                    </a:cubicBezTo>
                    <a:cubicBezTo>
                      <a:pt x="231" y="537"/>
                      <a:pt x="191" y="577"/>
                      <a:pt x="141" y="577"/>
                    </a:cubicBezTo>
                    <a:close/>
                    <a:moveTo>
                      <a:pt x="1336" y="231"/>
                    </a:moveTo>
                    <a:cubicBezTo>
                      <a:pt x="1286" y="231"/>
                      <a:pt x="1246" y="191"/>
                      <a:pt x="1246" y="141"/>
                    </a:cubicBezTo>
                    <a:cubicBezTo>
                      <a:pt x="1246" y="92"/>
                      <a:pt x="1286" y="52"/>
                      <a:pt x="1336" y="52"/>
                    </a:cubicBezTo>
                    <a:cubicBezTo>
                      <a:pt x="1385" y="52"/>
                      <a:pt x="1425" y="92"/>
                      <a:pt x="1425" y="141"/>
                    </a:cubicBezTo>
                    <a:cubicBezTo>
                      <a:pt x="1425" y="191"/>
                      <a:pt x="1385" y="231"/>
                      <a:pt x="1336" y="231"/>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38" name="Freeform 62"/>
              <p:cNvSpPr>
                <a:spLocks noEditPoints="1"/>
              </p:cNvSpPr>
              <p:nvPr/>
            </p:nvSpPr>
            <p:spPr bwMode="auto">
              <a:xfrm>
                <a:off x="10302875" y="3155950"/>
                <a:ext cx="84138" cy="82550"/>
              </a:xfrm>
              <a:custGeom>
                <a:avLst/>
                <a:gdLst>
                  <a:gd name="T0" fmla="*/ 141 w 283"/>
                  <a:gd name="T1" fmla="*/ 0 h 283"/>
                  <a:gd name="T2" fmla="*/ 0 w 283"/>
                  <a:gd name="T3" fmla="*/ 141 h 283"/>
                  <a:gd name="T4" fmla="*/ 141 w 283"/>
                  <a:gd name="T5" fmla="*/ 283 h 283"/>
                  <a:gd name="T6" fmla="*/ 283 w 283"/>
                  <a:gd name="T7" fmla="*/ 141 h 283"/>
                  <a:gd name="T8" fmla="*/ 141 w 283"/>
                  <a:gd name="T9" fmla="*/ 0 h 283"/>
                  <a:gd name="T10" fmla="*/ 141 w 283"/>
                  <a:gd name="T11" fmla="*/ 231 h 283"/>
                  <a:gd name="T12" fmla="*/ 52 w 283"/>
                  <a:gd name="T13" fmla="*/ 141 h 283"/>
                  <a:gd name="T14" fmla="*/ 141 w 283"/>
                  <a:gd name="T15" fmla="*/ 52 h 283"/>
                  <a:gd name="T16" fmla="*/ 231 w 283"/>
                  <a:gd name="T17" fmla="*/ 141 h 283"/>
                  <a:gd name="T18" fmla="*/ 141 w 283"/>
                  <a:gd name="T19" fmla="*/ 23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1" y="0"/>
                    </a:moveTo>
                    <a:cubicBezTo>
                      <a:pt x="63" y="0"/>
                      <a:pt x="0" y="63"/>
                      <a:pt x="0" y="141"/>
                    </a:cubicBezTo>
                    <a:cubicBezTo>
                      <a:pt x="0" y="219"/>
                      <a:pt x="63" y="283"/>
                      <a:pt x="141" y="283"/>
                    </a:cubicBezTo>
                    <a:cubicBezTo>
                      <a:pt x="219" y="283"/>
                      <a:pt x="283" y="219"/>
                      <a:pt x="283" y="141"/>
                    </a:cubicBezTo>
                    <a:cubicBezTo>
                      <a:pt x="283" y="63"/>
                      <a:pt x="219" y="0"/>
                      <a:pt x="141" y="0"/>
                    </a:cubicBezTo>
                    <a:close/>
                    <a:moveTo>
                      <a:pt x="141" y="231"/>
                    </a:moveTo>
                    <a:cubicBezTo>
                      <a:pt x="92" y="231"/>
                      <a:pt x="52" y="191"/>
                      <a:pt x="52" y="141"/>
                    </a:cubicBezTo>
                    <a:cubicBezTo>
                      <a:pt x="52" y="92"/>
                      <a:pt x="92" y="52"/>
                      <a:pt x="141" y="52"/>
                    </a:cubicBezTo>
                    <a:cubicBezTo>
                      <a:pt x="191" y="52"/>
                      <a:pt x="231" y="92"/>
                      <a:pt x="231" y="141"/>
                    </a:cubicBezTo>
                    <a:cubicBezTo>
                      <a:pt x="231" y="191"/>
                      <a:pt x="191" y="231"/>
                      <a:pt x="141" y="231"/>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42" name="Freeform 63"/>
              <p:cNvSpPr>
                <a:spLocks noEditPoints="1"/>
              </p:cNvSpPr>
              <p:nvPr/>
            </p:nvSpPr>
            <p:spPr bwMode="auto">
              <a:xfrm>
                <a:off x="10474325" y="3041650"/>
                <a:ext cx="165100" cy="84137"/>
              </a:xfrm>
              <a:custGeom>
                <a:avLst/>
                <a:gdLst>
                  <a:gd name="T0" fmla="*/ 141 w 565"/>
                  <a:gd name="T1" fmla="*/ 283 h 283"/>
                  <a:gd name="T2" fmla="*/ 280 w 565"/>
                  <a:gd name="T3" fmla="*/ 167 h 283"/>
                  <a:gd name="T4" fmla="*/ 565 w 565"/>
                  <a:gd name="T5" fmla="*/ 167 h 283"/>
                  <a:gd name="T6" fmla="*/ 565 w 565"/>
                  <a:gd name="T7" fmla="*/ 115 h 283"/>
                  <a:gd name="T8" fmla="*/ 280 w 565"/>
                  <a:gd name="T9" fmla="*/ 115 h 283"/>
                  <a:gd name="T10" fmla="*/ 141 w 565"/>
                  <a:gd name="T11" fmla="*/ 0 h 283"/>
                  <a:gd name="T12" fmla="*/ 0 w 565"/>
                  <a:gd name="T13" fmla="*/ 141 h 283"/>
                  <a:gd name="T14" fmla="*/ 141 w 565"/>
                  <a:gd name="T15" fmla="*/ 283 h 283"/>
                  <a:gd name="T16" fmla="*/ 141 w 565"/>
                  <a:gd name="T17" fmla="*/ 52 h 283"/>
                  <a:gd name="T18" fmla="*/ 231 w 565"/>
                  <a:gd name="T19" fmla="*/ 141 h 283"/>
                  <a:gd name="T20" fmla="*/ 141 w 565"/>
                  <a:gd name="T21" fmla="*/ 231 h 283"/>
                  <a:gd name="T22" fmla="*/ 52 w 565"/>
                  <a:gd name="T23" fmla="*/ 141 h 283"/>
                  <a:gd name="T24" fmla="*/ 141 w 565"/>
                  <a:gd name="T25" fmla="*/ 5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 h="283">
                    <a:moveTo>
                      <a:pt x="141" y="283"/>
                    </a:moveTo>
                    <a:cubicBezTo>
                      <a:pt x="210" y="283"/>
                      <a:pt x="268" y="233"/>
                      <a:pt x="280" y="167"/>
                    </a:cubicBezTo>
                    <a:cubicBezTo>
                      <a:pt x="565" y="167"/>
                      <a:pt x="565" y="167"/>
                      <a:pt x="565" y="167"/>
                    </a:cubicBezTo>
                    <a:cubicBezTo>
                      <a:pt x="565" y="115"/>
                      <a:pt x="565" y="115"/>
                      <a:pt x="565" y="115"/>
                    </a:cubicBezTo>
                    <a:cubicBezTo>
                      <a:pt x="280" y="115"/>
                      <a:pt x="280" y="115"/>
                      <a:pt x="280" y="115"/>
                    </a:cubicBezTo>
                    <a:cubicBezTo>
                      <a:pt x="268" y="49"/>
                      <a:pt x="210" y="0"/>
                      <a:pt x="141" y="0"/>
                    </a:cubicBezTo>
                    <a:cubicBezTo>
                      <a:pt x="63" y="0"/>
                      <a:pt x="0" y="63"/>
                      <a:pt x="0" y="141"/>
                    </a:cubicBezTo>
                    <a:cubicBezTo>
                      <a:pt x="0" y="219"/>
                      <a:pt x="63" y="283"/>
                      <a:pt x="141" y="283"/>
                    </a:cubicBezTo>
                    <a:close/>
                    <a:moveTo>
                      <a:pt x="141" y="52"/>
                    </a:moveTo>
                    <a:cubicBezTo>
                      <a:pt x="190" y="52"/>
                      <a:pt x="231" y="92"/>
                      <a:pt x="231" y="141"/>
                    </a:cubicBezTo>
                    <a:cubicBezTo>
                      <a:pt x="231" y="191"/>
                      <a:pt x="190" y="231"/>
                      <a:pt x="141" y="231"/>
                    </a:cubicBezTo>
                    <a:cubicBezTo>
                      <a:pt x="92" y="231"/>
                      <a:pt x="52" y="191"/>
                      <a:pt x="52" y="141"/>
                    </a:cubicBezTo>
                    <a:cubicBezTo>
                      <a:pt x="52" y="92"/>
                      <a:pt x="92" y="52"/>
                      <a:pt x="141" y="52"/>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44" name="Freeform 64"/>
              <p:cNvSpPr>
                <a:spLocks noEditPoints="1"/>
              </p:cNvSpPr>
              <p:nvPr/>
            </p:nvSpPr>
            <p:spPr bwMode="auto">
              <a:xfrm>
                <a:off x="10201275" y="3041650"/>
                <a:ext cx="434975" cy="196850"/>
              </a:xfrm>
              <a:custGeom>
                <a:avLst/>
                <a:gdLst>
                  <a:gd name="T0" fmla="*/ 141 w 1477"/>
                  <a:gd name="T1" fmla="*/ 283 h 668"/>
                  <a:gd name="T2" fmla="*/ 281 w 1477"/>
                  <a:gd name="T3" fmla="*/ 167 h 668"/>
                  <a:gd name="T4" fmla="*/ 512 w 1477"/>
                  <a:gd name="T5" fmla="*/ 167 h 668"/>
                  <a:gd name="T6" fmla="*/ 605 w 1477"/>
                  <a:gd name="T7" fmla="*/ 212 h 668"/>
                  <a:gd name="T8" fmla="*/ 606 w 1477"/>
                  <a:gd name="T9" fmla="*/ 212 h 668"/>
                  <a:gd name="T10" fmla="*/ 815 w 1477"/>
                  <a:gd name="T11" fmla="*/ 484 h 668"/>
                  <a:gd name="T12" fmla="*/ 957 w 1477"/>
                  <a:gd name="T13" fmla="*/ 552 h 668"/>
                  <a:gd name="T14" fmla="*/ 1197 w 1477"/>
                  <a:gd name="T15" fmla="*/ 552 h 668"/>
                  <a:gd name="T16" fmla="*/ 1336 w 1477"/>
                  <a:gd name="T17" fmla="*/ 668 h 668"/>
                  <a:gd name="T18" fmla="*/ 1477 w 1477"/>
                  <a:gd name="T19" fmla="*/ 526 h 668"/>
                  <a:gd name="T20" fmla="*/ 1336 w 1477"/>
                  <a:gd name="T21" fmla="*/ 385 h 668"/>
                  <a:gd name="T22" fmla="*/ 1197 w 1477"/>
                  <a:gd name="T23" fmla="*/ 500 h 668"/>
                  <a:gd name="T24" fmla="*/ 957 w 1477"/>
                  <a:gd name="T25" fmla="*/ 500 h 668"/>
                  <a:gd name="T26" fmla="*/ 858 w 1477"/>
                  <a:gd name="T27" fmla="*/ 455 h 668"/>
                  <a:gd name="T28" fmla="*/ 858 w 1477"/>
                  <a:gd name="T29" fmla="*/ 454 h 668"/>
                  <a:gd name="T30" fmla="*/ 648 w 1477"/>
                  <a:gd name="T31" fmla="*/ 182 h 668"/>
                  <a:gd name="T32" fmla="*/ 512 w 1477"/>
                  <a:gd name="T33" fmla="*/ 115 h 668"/>
                  <a:gd name="T34" fmla="*/ 281 w 1477"/>
                  <a:gd name="T35" fmla="*/ 115 h 668"/>
                  <a:gd name="T36" fmla="*/ 141 w 1477"/>
                  <a:gd name="T37" fmla="*/ 0 h 668"/>
                  <a:gd name="T38" fmla="*/ 0 w 1477"/>
                  <a:gd name="T39" fmla="*/ 141 h 668"/>
                  <a:gd name="T40" fmla="*/ 141 w 1477"/>
                  <a:gd name="T41" fmla="*/ 283 h 668"/>
                  <a:gd name="T42" fmla="*/ 1336 w 1477"/>
                  <a:gd name="T43" fmla="*/ 437 h 668"/>
                  <a:gd name="T44" fmla="*/ 1425 w 1477"/>
                  <a:gd name="T45" fmla="*/ 526 h 668"/>
                  <a:gd name="T46" fmla="*/ 1336 w 1477"/>
                  <a:gd name="T47" fmla="*/ 616 h 668"/>
                  <a:gd name="T48" fmla="*/ 1246 w 1477"/>
                  <a:gd name="T49" fmla="*/ 526 h 668"/>
                  <a:gd name="T50" fmla="*/ 1336 w 1477"/>
                  <a:gd name="T51" fmla="*/ 437 h 668"/>
                  <a:gd name="T52" fmla="*/ 141 w 1477"/>
                  <a:gd name="T53" fmla="*/ 52 h 668"/>
                  <a:gd name="T54" fmla="*/ 231 w 1477"/>
                  <a:gd name="T55" fmla="*/ 141 h 668"/>
                  <a:gd name="T56" fmla="*/ 141 w 1477"/>
                  <a:gd name="T57" fmla="*/ 231 h 668"/>
                  <a:gd name="T58" fmla="*/ 52 w 1477"/>
                  <a:gd name="T59" fmla="*/ 141 h 668"/>
                  <a:gd name="T60" fmla="*/ 141 w 1477"/>
                  <a:gd name="T61" fmla="*/ 52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77" h="668">
                    <a:moveTo>
                      <a:pt x="141" y="283"/>
                    </a:moveTo>
                    <a:cubicBezTo>
                      <a:pt x="211" y="283"/>
                      <a:pt x="268" y="233"/>
                      <a:pt x="281" y="167"/>
                    </a:cubicBezTo>
                    <a:cubicBezTo>
                      <a:pt x="512" y="167"/>
                      <a:pt x="512" y="167"/>
                      <a:pt x="512" y="167"/>
                    </a:cubicBezTo>
                    <a:cubicBezTo>
                      <a:pt x="547" y="167"/>
                      <a:pt x="589" y="187"/>
                      <a:pt x="605" y="212"/>
                    </a:cubicBezTo>
                    <a:cubicBezTo>
                      <a:pt x="606" y="212"/>
                      <a:pt x="606" y="212"/>
                      <a:pt x="606" y="212"/>
                    </a:cubicBezTo>
                    <a:cubicBezTo>
                      <a:pt x="815" y="484"/>
                      <a:pt x="815" y="484"/>
                      <a:pt x="815" y="484"/>
                    </a:cubicBezTo>
                    <a:cubicBezTo>
                      <a:pt x="844" y="527"/>
                      <a:pt x="910" y="552"/>
                      <a:pt x="957" y="552"/>
                    </a:cubicBezTo>
                    <a:cubicBezTo>
                      <a:pt x="1197" y="552"/>
                      <a:pt x="1197" y="552"/>
                      <a:pt x="1197" y="552"/>
                    </a:cubicBezTo>
                    <a:cubicBezTo>
                      <a:pt x="1209" y="618"/>
                      <a:pt x="1267" y="668"/>
                      <a:pt x="1336" y="668"/>
                    </a:cubicBezTo>
                    <a:cubicBezTo>
                      <a:pt x="1414" y="668"/>
                      <a:pt x="1477" y="604"/>
                      <a:pt x="1477" y="526"/>
                    </a:cubicBezTo>
                    <a:cubicBezTo>
                      <a:pt x="1477" y="448"/>
                      <a:pt x="1414" y="385"/>
                      <a:pt x="1336" y="385"/>
                    </a:cubicBezTo>
                    <a:cubicBezTo>
                      <a:pt x="1267" y="385"/>
                      <a:pt x="1209" y="435"/>
                      <a:pt x="1197" y="500"/>
                    </a:cubicBezTo>
                    <a:cubicBezTo>
                      <a:pt x="957" y="500"/>
                      <a:pt x="957" y="500"/>
                      <a:pt x="957" y="500"/>
                    </a:cubicBezTo>
                    <a:cubicBezTo>
                      <a:pt x="925" y="500"/>
                      <a:pt x="876" y="482"/>
                      <a:pt x="858" y="455"/>
                    </a:cubicBezTo>
                    <a:cubicBezTo>
                      <a:pt x="858" y="454"/>
                      <a:pt x="858" y="454"/>
                      <a:pt x="858" y="454"/>
                    </a:cubicBezTo>
                    <a:cubicBezTo>
                      <a:pt x="648" y="182"/>
                      <a:pt x="648" y="182"/>
                      <a:pt x="648" y="182"/>
                    </a:cubicBezTo>
                    <a:cubicBezTo>
                      <a:pt x="619" y="138"/>
                      <a:pt x="557" y="115"/>
                      <a:pt x="512" y="115"/>
                    </a:cubicBezTo>
                    <a:cubicBezTo>
                      <a:pt x="281" y="115"/>
                      <a:pt x="281" y="115"/>
                      <a:pt x="281" y="115"/>
                    </a:cubicBezTo>
                    <a:cubicBezTo>
                      <a:pt x="268" y="49"/>
                      <a:pt x="211" y="0"/>
                      <a:pt x="141" y="0"/>
                    </a:cubicBezTo>
                    <a:cubicBezTo>
                      <a:pt x="63" y="0"/>
                      <a:pt x="0" y="63"/>
                      <a:pt x="0" y="141"/>
                    </a:cubicBezTo>
                    <a:cubicBezTo>
                      <a:pt x="0" y="219"/>
                      <a:pt x="63" y="283"/>
                      <a:pt x="141" y="283"/>
                    </a:cubicBezTo>
                    <a:close/>
                    <a:moveTo>
                      <a:pt x="1336" y="437"/>
                    </a:moveTo>
                    <a:cubicBezTo>
                      <a:pt x="1385" y="437"/>
                      <a:pt x="1425" y="477"/>
                      <a:pt x="1425" y="526"/>
                    </a:cubicBezTo>
                    <a:cubicBezTo>
                      <a:pt x="1425" y="576"/>
                      <a:pt x="1385" y="616"/>
                      <a:pt x="1336" y="616"/>
                    </a:cubicBezTo>
                    <a:cubicBezTo>
                      <a:pt x="1286" y="616"/>
                      <a:pt x="1246" y="576"/>
                      <a:pt x="1246" y="526"/>
                    </a:cubicBezTo>
                    <a:cubicBezTo>
                      <a:pt x="1246" y="477"/>
                      <a:pt x="1286" y="437"/>
                      <a:pt x="1336" y="437"/>
                    </a:cubicBezTo>
                    <a:close/>
                    <a:moveTo>
                      <a:pt x="141" y="52"/>
                    </a:moveTo>
                    <a:cubicBezTo>
                      <a:pt x="191" y="52"/>
                      <a:pt x="231" y="92"/>
                      <a:pt x="231" y="141"/>
                    </a:cubicBezTo>
                    <a:cubicBezTo>
                      <a:pt x="231" y="191"/>
                      <a:pt x="191" y="231"/>
                      <a:pt x="141" y="231"/>
                    </a:cubicBezTo>
                    <a:cubicBezTo>
                      <a:pt x="92" y="231"/>
                      <a:pt x="52" y="191"/>
                      <a:pt x="52" y="141"/>
                    </a:cubicBezTo>
                    <a:cubicBezTo>
                      <a:pt x="52" y="92"/>
                      <a:pt x="92" y="52"/>
                      <a:pt x="141" y="52"/>
                    </a:cubicBez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grpSp>
        <p:cxnSp>
          <p:nvCxnSpPr>
            <p:cNvPr id="245" name="直接连接符 244"/>
            <p:cNvCxnSpPr/>
            <p:nvPr/>
          </p:nvCxnSpPr>
          <p:spPr>
            <a:xfrm>
              <a:off x="7857937" y="1488831"/>
              <a:ext cx="3486150" cy="0"/>
            </a:xfrm>
            <a:prstGeom prst="line">
              <a:avLst/>
            </a:prstGeom>
            <a:ln w="3175">
              <a:solidFill>
                <a:srgbClr val="C00000"/>
              </a:solidFill>
              <a:prstDash val="solid"/>
            </a:ln>
          </p:spPr>
          <p:style>
            <a:lnRef idx="1">
              <a:schemeClr val="accent1"/>
            </a:lnRef>
            <a:fillRef idx="0">
              <a:schemeClr val="accent1"/>
            </a:fillRef>
            <a:effectRef idx="0">
              <a:schemeClr val="accent1"/>
            </a:effectRef>
            <a:fontRef idx="minor">
              <a:schemeClr val="tx1"/>
            </a:fontRef>
          </p:style>
        </p:cxnSp>
        <p:sp>
          <p:nvSpPr>
            <p:cNvPr id="246" name="文本框 245"/>
            <p:cNvSpPr txBox="1"/>
            <p:nvPr/>
          </p:nvSpPr>
          <p:spPr>
            <a:xfrm>
              <a:off x="8716277" y="1250151"/>
              <a:ext cx="1743458" cy="233731"/>
            </a:xfrm>
            <a:prstGeom prst="rect">
              <a:avLst/>
            </a:prstGeom>
            <a:noFill/>
            <a:ln w="9525">
              <a:noFill/>
            </a:ln>
          </p:spPr>
          <p:txBody>
            <a:bodyPr wrap="square" lIns="0" tIns="0" rIns="0" bIns="0" rtlCol="0">
              <a:spAutoFit/>
            </a:bodyPr>
            <a:lstStyle/>
            <a:p>
              <a:pPr algn="ctr" defTabSz="913746">
                <a:lnSpc>
                  <a:spcPts val="1699"/>
                </a:lnSpc>
              </a:pPr>
              <a:r>
                <a:rPr lang="zh-CN" altLang="en-US" sz="1799" b="1" dirty="0">
                  <a:solidFill>
                    <a:srgbClr val="C00000"/>
                  </a:solidFill>
                  <a:latin typeface="微软雅黑"/>
                  <a:ea typeface="微软雅黑"/>
                </a:rPr>
                <a:t>关键特性</a:t>
              </a:r>
              <a:endParaRPr lang="en-US" altLang="zh-CN" sz="1799" b="1" dirty="0">
                <a:solidFill>
                  <a:srgbClr val="C00000"/>
                </a:solidFill>
                <a:latin typeface="微软雅黑"/>
                <a:ea typeface="微软雅黑"/>
              </a:endParaRPr>
            </a:p>
          </p:txBody>
        </p:sp>
        <p:sp>
          <p:nvSpPr>
            <p:cNvPr id="247" name="文本框 246"/>
            <p:cNvSpPr txBox="1"/>
            <p:nvPr/>
          </p:nvSpPr>
          <p:spPr>
            <a:xfrm>
              <a:off x="7818824" y="5128536"/>
              <a:ext cx="1743458" cy="562545"/>
            </a:xfrm>
            <a:prstGeom prst="rect">
              <a:avLst/>
            </a:prstGeom>
            <a:noFill/>
            <a:ln w="9525">
              <a:noFill/>
            </a:ln>
          </p:spPr>
          <p:txBody>
            <a:bodyPr wrap="square" lIns="0" tIns="0" rIns="0" bIns="0" rtlCol="0">
              <a:spAutoFit/>
            </a:bodyPr>
            <a:lstStyle/>
            <a:p>
              <a:pPr algn="ctr" defTabSz="913746">
                <a:lnSpc>
                  <a:spcPts val="1699"/>
                </a:lnSpc>
              </a:pPr>
              <a:r>
                <a:rPr lang="zh-CN" altLang="en-US" sz="1200" b="1" dirty="0">
                  <a:solidFill>
                    <a:srgbClr val="1D1D1A"/>
                  </a:solidFill>
                  <a:latin typeface="微软雅黑"/>
                  <a:ea typeface="微软雅黑"/>
                </a:rPr>
                <a:t>全场景</a:t>
              </a:r>
              <a:r>
                <a:rPr lang="en-US" altLang="zh-CN" sz="1200" b="1" dirty="0">
                  <a:solidFill>
                    <a:srgbClr val="1D1D1A"/>
                  </a:solidFill>
                  <a:latin typeface="微软雅黑"/>
                  <a:ea typeface="微软雅黑"/>
                </a:rPr>
                <a:t>AI</a:t>
              </a:r>
            </a:p>
            <a:p>
              <a:pPr algn="ctr" defTabSz="913746"/>
              <a:r>
                <a:rPr lang="zh-CN" altLang="en-US" sz="1000" dirty="0">
                  <a:solidFill>
                    <a:srgbClr val="1D1D1A"/>
                  </a:solidFill>
                  <a:latin typeface="微软雅黑"/>
                  <a:ea typeface="微软雅黑"/>
                </a:rPr>
                <a:t>多算力支持，</a:t>
              </a:r>
              <a:r>
                <a:rPr lang="zh-CN" altLang="en-US" sz="1000" dirty="0">
                  <a:solidFill>
                    <a:srgbClr val="1D1D1A"/>
                  </a:solidFill>
                  <a:latin typeface="微软雅黑"/>
                  <a:ea typeface="微软雅黑"/>
                  <a:sym typeface="Huawei Sans" panose="020C0503030203020204" pitchFamily="34" charset="0"/>
                </a:rPr>
                <a:t>全场景协同，自适应匹配端、边、云多样设备</a:t>
              </a:r>
              <a:endParaRPr lang="en-US" altLang="zh-CN" sz="1000" dirty="0">
                <a:solidFill>
                  <a:srgbClr val="EBEBEB">
                    <a:lumMod val="10000"/>
                  </a:srgbClr>
                </a:solidFill>
                <a:latin typeface="微软雅黑"/>
                <a:ea typeface="微软雅黑"/>
              </a:endParaRPr>
            </a:p>
          </p:txBody>
        </p:sp>
        <p:sp>
          <p:nvSpPr>
            <p:cNvPr id="250" name="Freeform 42"/>
            <p:cNvSpPr>
              <a:spLocks noEditPoints="1"/>
            </p:cNvSpPr>
            <p:nvPr/>
          </p:nvSpPr>
          <p:spPr bwMode="auto">
            <a:xfrm>
              <a:off x="8396183" y="4613086"/>
              <a:ext cx="598413" cy="446689"/>
            </a:xfrm>
            <a:custGeom>
              <a:avLst/>
              <a:gdLst>
                <a:gd name="T0" fmla="*/ 1569 w 1796"/>
                <a:gd name="T1" fmla="*/ 910 h 1342"/>
                <a:gd name="T2" fmla="*/ 1543 w 1796"/>
                <a:gd name="T3" fmla="*/ 645 h 1342"/>
                <a:gd name="T4" fmla="*/ 924 w 1796"/>
                <a:gd name="T5" fmla="*/ 432 h 1342"/>
                <a:gd name="T6" fmla="*/ 1151 w 1796"/>
                <a:gd name="T7" fmla="*/ 406 h 1342"/>
                <a:gd name="T8" fmla="*/ 1125 w 1796"/>
                <a:gd name="T9" fmla="*/ 0 h 1342"/>
                <a:gd name="T10" fmla="*/ 645 w 1796"/>
                <a:gd name="T11" fmla="*/ 26 h 1342"/>
                <a:gd name="T12" fmla="*/ 671 w 1796"/>
                <a:gd name="T13" fmla="*/ 432 h 1342"/>
                <a:gd name="T14" fmla="*/ 872 w 1796"/>
                <a:gd name="T15" fmla="*/ 645 h 1342"/>
                <a:gd name="T16" fmla="*/ 227 w 1796"/>
                <a:gd name="T17" fmla="*/ 671 h 1342"/>
                <a:gd name="T18" fmla="*/ 26 w 1796"/>
                <a:gd name="T19" fmla="*/ 910 h 1342"/>
                <a:gd name="T20" fmla="*/ 0 w 1796"/>
                <a:gd name="T21" fmla="*/ 1316 h 1342"/>
                <a:gd name="T22" fmla="*/ 481 w 1796"/>
                <a:gd name="T23" fmla="*/ 1342 h 1342"/>
                <a:gd name="T24" fmla="*/ 507 w 1796"/>
                <a:gd name="T25" fmla="*/ 936 h 1342"/>
                <a:gd name="T26" fmla="*/ 279 w 1796"/>
                <a:gd name="T27" fmla="*/ 910 h 1342"/>
                <a:gd name="T28" fmla="*/ 872 w 1796"/>
                <a:gd name="T29" fmla="*/ 697 h 1342"/>
                <a:gd name="T30" fmla="*/ 671 w 1796"/>
                <a:gd name="T31" fmla="*/ 910 h 1342"/>
                <a:gd name="T32" fmla="*/ 645 w 1796"/>
                <a:gd name="T33" fmla="*/ 1316 h 1342"/>
                <a:gd name="T34" fmla="*/ 1125 w 1796"/>
                <a:gd name="T35" fmla="*/ 1342 h 1342"/>
                <a:gd name="T36" fmla="*/ 1151 w 1796"/>
                <a:gd name="T37" fmla="*/ 936 h 1342"/>
                <a:gd name="T38" fmla="*/ 924 w 1796"/>
                <a:gd name="T39" fmla="*/ 910 h 1342"/>
                <a:gd name="T40" fmla="*/ 1517 w 1796"/>
                <a:gd name="T41" fmla="*/ 697 h 1342"/>
                <a:gd name="T42" fmla="*/ 1315 w 1796"/>
                <a:gd name="T43" fmla="*/ 910 h 1342"/>
                <a:gd name="T44" fmla="*/ 1289 w 1796"/>
                <a:gd name="T45" fmla="*/ 1316 h 1342"/>
                <a:gd name="T46" fmla="*/ 1770 w 1796"/>
                <a:gd name="T47" fmla="*/ 1342 h 1342"/>
                <a:gd name="T48" fmla="*/ 1796 w 1796"/>
                <a:gd name="T49" fmla="*/ 936 h 1342"/>
                <a:gd name="T50" fmla="*/ 697 w 1796"/>
                <a:gd name="T51" fmla="*/ 52 h 1342"/>
                <a:gd name="T52" fmla="*/ 1099 w 1796"/>
                <a:gd name="T53" fmla="*/ 380 h 1342"/>
                <a:gd name="T54" fmla="*/ 697 w 1796"/>
                <a:gd name="T55" fmla="*/ 52 h 1342"/>
                <a:gd name="T56" fmla="*/ 52 w 1796"/>
                <a:gd name="T57" fmla="*/ 1290 h 1342"/>
                <a:gd name="T58" fmla="*/ 455 w 1796"/>
                <a:gd name="T59" fmla="*/ 962 h 1342"/>
                <a:gd name="T60" fmla="*/ 1099 w 1796"/>
                <a:gd name="T61" fmla="*/ 1290 h 1342"/>
                <a:gd name="T62" fmla="*/ 697 w 1796"/>
                <a:gd name="T63" fmla="*/ 962 h 1342"/>
                <a:gd name="T64" fmla="*/ 1099 w 1796"/>
                <a:gd name="T65" fmla="*/ 1290 h 1342"/>
                <a:gd name="T66" fmla="*/ 1341 w 1796"/>
                <a:gd name="T67" fmla="*/ 1290 h 1342"/>
                <a:gd name="T68" fmla="*/ 1744 w 1796"/>
                <a:gd name="T69" fmla="*/ 962 h 1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796" h="1342">
                  <a:moveTo>
                    <a:pt x="1770" y="910"/>
                  </a:moveTo>
                  <a:cubicBezTo>
                    <a:pt x="1569" y="910"/>
                    <a:pt x="1569" y="910"/>
                    <a:pt x="1569" y="910"/>
                  </a:cubicBezTo>
                  <a:cubicBezTo>
                    <a:pt x="1569" y="671"/>
                    <a:pt x="1569" y="671"/>
                    <a:pt x="1569" y="671"/>
                  </a:cubicBezTo>
                  <a:cubicBezTo>
                    <a:pt x="1569" y="657"/>
                    <a:pt x="1557" y="645"/>
                    <a:pt x="1543" y="645"/>
                  </a:cubicBezTo>
                  <a:cubicBezTo>
                    <a:pt x="924" y="645"/>
                    <a:pt x="924" y="645"/>
                    <a:pt x="924" y="645"/>
                  </a:cubicBezTo>
                  <a:cubicBezTo>
                    <a:pt x="924" y="432"/>
                    <a:pt x="924" y="432"/>
                    <a:pt x="924" y="432"/>
                  </a:cubicBezTo>
                  <a:cubicBezTo>
                    <a:pt x="1125" y="432"/>
                    <a:pt x="1125" y="432"/>
                    <a:pt x="1125" y="432"/>
                  </a:cubicBezTo>
                  <a:cubicBezTo>
                    <a:pt x="1140" y="432"/>
                    <a:pt x="1151" y="420"/>
                    <a:pt x="1151" y="406"/>
                  </a:cubicBezTo>
                  <a:cubicBezTo>
                    <a:pt x="1151" y="26"/>
                    <a:pt x="1151" y="26"/>
                    <a:pt x="1151" y="26"/>
                  </a:cubicBezTo>
                  <a:cubicBezTo>
                    <a:pt x="1151" y="12"/>
                    <a:pt x="1140" y="0"/>
                    <a:pt x="1125" y="0"/>
                  </a:cubicBezTo>
                  <a:cubicBezTo>
                    <a:pt x="671" y="0"/>
                    <a:pt x="671" y="0"/>
                    <a:pt x="671" y="0"/>
                  </a:cubicBezTo>
                  <a:cubicBezTo>
                    <a:pt x="656" y="0"/>
                    <a:pt x="645" y="12"/>
                    <a:pt x="645" y="26"/>
                  </a:cubicBezTo>
                  <a:cubicBezTo>
                    <a:pt x="645" y="406"/>
                    <a:pt x="645" y="406"/>
                    <a:pt x="645" y="406"/>
                  </a:cubicBezTo>
                  <a:cubicBezTo>
                    <a:pt x="645" y="420"/>
                    <a:pt x="656" y="432"/>
                    <a:pt x="671" y="432"/>
                  </a:cubicBezTo>
                  <a:cubicBezTo>
                    <a:pt x="872" y="432"/>
                    <a:pt x="872" y="432"/>
                    <a:pt x="872" y="432"/>
                  </a:cubicBezTo>
                  <a:cubicBezTo>
                    <a:pt x="872" y="645"/>
                    <a:pt x="872" y="645"/>
                    <a:pt x="872" y="645"/>
                  </a:cubicBezTo>
                  <a:cubicBezTo>
                    <a:pt x="253" y="645"/>
                    <a:pt x="253" y="645"/>
                    <a:pt x="253" y="645"/>
                  </a:cubicBezTo>
                  <a:cubicBezTo>
                    <a:pt x="239" y="645"/>
                    <a:pt x="227" y="657"/>
                    <a:pt x="227" y="671"/>
                  </a:cubicBezTo>
                  <a:cubicBezTo>
                    <a:pt x="227" y="910"/>
                    <a:pt x="227" y="910"/>
                    <a:pt x="227" y="910"/>
                  </a:cubicBezTo>
                  <a:cubicBezTo>
                    <a:pt x="26" y="910"/>
                    <a:pt x="26" y="910"/>
                    <a:pt x="26" y="910"/>
                  </a:cubicBezTo>
                  <a:cubicBezTo>
                    <a:pt x="12" y="910"/>
                    <a:pt x="0" y="922"/>
                    <a:pt x="0" y="936"/>
                  </a:cubicBezTo>
                  <a:cubicBezTo>
                    <a:pt x="0" y="1316"/>
                    <a:pt x="0" y="1316"/>
                    <a:pt x="0" y="1316"/>
                  </a:cubicBezTo>
                  <a:cubicBezTo>
                    <a:pt x="0" y="1330"/>
                    <a:pt x="12" y="1342"/>
                    <a:pt x="26" y="1342"/>
                  </a:cubicBezTo>
                  <a:cubicBezTo>
                    <a:pt x="481" y="1342"/>
                    <a:pt x="481" y="1342"/>
                    <a:pt x="481" y="1342"/>
                  </a:cubicBezTo>
                  <a:cubicBezTo>
                    <a:pt x="495" y="1342"/>
                    <a:pt x="507" y="1330"/>
                    <a:pt x="507" y="1316"/>
                  </a:cubicBezTo>
                  <a:cubicBezTo>
                    <a:pt x="507" y="936"/>
                    <a:pt x="507" y="936"/>
                    <a:pt x="507" y="936"/>
                  </a:cubicBezTo>
                  <a:cubicBezTo>
                    <a:pt x="507" y="922"/>
                    <a:pt x="495" y="910"/>
                    <a:pt x="481" y="910"/>
                  </a:cubicBezTo>
                  <a:cubicBezTo>
                    <a:pt x="279" y="910"/>
                    <a:pt x="279" y="910"/>
                    <a:pt x="279" y="910"/>
                  </a:cubicBezTo>
                  <a:cubicBezTo>
                    <a:pt x="279" y="697"/>
                    <a:pt x="279" y="697"/>
                    <a:pt x="279" y="697"/>
                  </a:cubicBezTo>
                  <a:cubicBezTo>
                    <a:pt x="872" y="697"/>
                    <a:pt x="872" y="697"/>
                    <a:pt x="872" y="697"/>
                  </a:cubicBezTo>
                  <a:cubicBezTo>
                    <a:pt x="872" y="910"/>
                    <a:pt x="872" y="910"/>
                    <a:pt x="872" y="910"/>
                  </a:cubicBezTo>
                  <a:cubicBezTo>
                    <a:pt x="671" y="910"/>
                    <a:pt x="671" y="910"/>
                    <a:pt x="671" y="910"/>
                  </a:cubicBezTo>
                  <a:cubicBezTo>
                    <a:pt x="656" y="910"/>
                    <a:pt x="645" y="922"/>
                    <a:pt x="645" y="936"/>
                  </a:cubicBezTo>
                  <a:cubicBezTo>
                    <a:pt x="645" y="1316"/>
                    <a:pt x="645" y="1316"/>
                    <a:pt x="645" y="1316"/>
                  </a:cubicBezTo>
                  <a:cubicBezTo>
                    <a:pt x="645" y="1330"/>
                    <a:pt x="656" y="1342"/>
                    <a:pt x="671" y="1342"/>
                  </a:cubicBezTo>
                  <a:cubicBezTo>
                    <a:pt x="1125" y="1342"/>
                    <a:pt x="1125" y="1342"/>
                    <a:pt x="1125" y="1342"/>
                  </a:cubicBezTo>
                  <a:cubicBezTo>
                    <a:pt x="1140" y="1342"/>
                    <a:pt x="1151" y="1330"/>
                    <a:pt x="1151" y="1316"/>
                  </a:cubicBezTo>
                  <a:cubicBezTo>
                    <a:pt x="1151" y="936"/>
                    <a:pt x="1151" y="936"/>
                    <a:pt x="1151" y="936"/>
                  </a:cubicBezTo>
                  <a:cubicBezTo>
                    <a:pt x="1151" y="922"/>
                    <a:pt x="1140" y="910"/>
                    <a:pt x="1125" y="910"/>
                  </a:cubicBezTo>
                  <a:cubicBezTo>
                    <a:pt x="924" y="910"/>
                    <a:pt x="924" y="910"/>
                    <a:pt x="924" y="910"/>
                  </a:cubicBezTo>
                  <a:cubicBezTo>
                    <a:pt x="924" y="697"/>
                    <a:pt x="924" y="697"/>
                    <a:pt x="924" y="697"/>
                  </a:cubicBezTo>
                  <a:cubicBezTo>
                    <a:pt x="1517" y="697"/>
                    <a:pt x="1517" y="697"/>
                    <a:pt x="1517" y="697"/>
                  </a:cubicBezTo>
                  <a:cubicBezTo>
                    <a:pt x="1517" y="910"/>
                    <a:pt x="1517" y="910"/>
                    <a:pt x="1517" y="910"/>
                  </a:cubicBezTo>
                  <a:cubicBezTo>
                    <a:pt x="1315" y="910"/>
                    <a:pt x="1315" y="910"/>
                    <a:pt x="1315" y="910"/>
                  </a:cubicBezTo>
                  <a:cubicBezTo>
                    <a:pt x="1301" y="910"/>
                    <a:pt x="1289" y="922"/>
                    <a:pt x="1289" y="936"/>
                  </a:cubicBezTo>
                  <a:cubicBezTo>
                    <a:pt x="1289" y="1316"/>
                    <a:pt x="1289" y="1316"/>
                    <a:pt x="1289" y="1316"/>
                  </a:cubicBezTo>
                  <a:cubicBezTo>
                    <a:pt x="1289" y="1330"/>
                    <a:pt x="1301" y="1342"/>
                    <a:pt x="1315" y="1342"/>
                  </a:cubicBezTo>
                  <a:cubicBezTo>
                    <a:pt x="1770" y="1342"/>
                    <a:pt x="1770" y="1342"/>
                    <a:pt x="1770" y="1342"/>
                  </a:cubicBezTo>
                  <a:cubicBezTo>
                    <a:pt x="1784" y="1342"/>
                    <a:pt x="1796" y="1330"/>
                    <a:pt x="1796" y="1316"/>
                  </a:cubicBezTo>
                  <a:cubicBezTo>
                    <a:pt x="1796" y="936"/>
                    <a:pt x="1796" y="936"/>
                    <a:pt x="1796" y="936"/>
                  </a:cubicBezTo>
                  <a:cubicBezTo>
                    <a:pt x="1796" y="922"/>
                    <a:pt x="1784" y="910"/>
                    <a:pt x="1770" y="910"/>
                  </a:cubicBezTo>
                  <a:close/>
                  <a:moveTo>
                    <a:pt x="697" y="52"/>
                  </a:moveTo>
                  <a:cubicBezTo>
                    <a:pt x="1099" y="52"/>
                    <a:pt x="1099" y="52"/>
                    <a:pt x="1099" y="52"/>
                  </a:cubicBezTo>
                  <a:cubicBezTo>
                    <a:pt x="1099" y="380"/>
                    <a:pt x="1099" y="380"/>
                    <a:pt x="1099" y="380"/>
                  </a:cubicBezTo>
                  <a:cubicBezTo>
                    <a:pt x="697" y="380"/>
                    <a:pt x="697" y="380"/>
                    <a:pt x="697" y="380"/>
                  </a:cubicBezTo>
                  <a:lnTo>
                    <a:pt x="697" y="52"/>
                  </a:lnTo>
                  <a:close/>
                  <a:moveTo>
                    <a:pt x="455" y="1290"/>
                  </a:moveTo>
                  <a:cubicBezTo>
                    <a:pt x="52" y="1290"/>
                    <a:pt x="52" y="1290"/>
                    <a:pt x="52" y="1290"/>
                  </a:cubicBezTo>
                  <a:cubicBezTo>
                    <a:pt x="52" y="962"/>
                    <a:pt x="52" y="962"/>
                    <a:pt x="52" y="962"/>
                  </a:cubicBezTo>
                  <a:cubicBezTo>
                    <a:pt x="455" y="962"/>
                    <a:pt x="455" y="962"/>
                    <a:pt x="455" y="962"/>
                  </a:cubicBezTo>
                  <a:lnTo>
                    <a:pt x="455" y="1290"/>
                  </a:lnTo>
                  <a:close/>
                  <a:moveTo>
                    <a:pt x="1099" y="1290"/>
                  </a:moveTo>
                  <a:cubicBezTo>
                    <a:pt x="697" y="1290"/>
                    <a:pt x="697" y="1290"/>
                    <a:pt x="697" y="1290"/>
                  </a:cubicBezTo>
                  <a:cubicBezTo>
                    <a:pt x="697" y="962"/>
                    <a:pt x="697" y="962"/>
                    <a:pt x="697" y="962"/>
                  </a:cubicBezTo>
                  <a:cubicBezTo>
                    <a:pt x="1099" y="962"/>
                    <a:pt x="1099" y="962"/>
                    <a:pt x="1099" y="962"/>
                  </a:cubicBezTo>
                  <a:lnTo>
                    <a:pt x="1099" y="1290"/>
                  </a:lnTo>
                  <a:close/>
                  <a:moveTo>
                    <a:pt x="1744" y="1290"/>
                  </a:moveTo>
                  <a:cubicBezTo>
                    <a:pt x="1341" y="1290"/>
                    <a:pt x="1341" y="1290"/>
                    <a:pt x="1341" y="1290"/>
                  </a:cubicBezTo>
                  <a:cubicBezTo>
                    <a:pt x="1341" y="962"/>
                    <a:pt x="1341" y="962"/>
                    <a:pt x="1341" y="962"/>
                  </a:cubicBezTo>
                  <a:cubicBezTo>
                    <a:pt x="1744" y="962"/>
                    <a:pt x="1744" y="962"/>
                    <a:pt x="1744" y="962"/>
                  </a:cubicBezTo>
                  <a:lnTo>
                    <a:pt x="1744" y="1290"/>
                  </a:lnTo>
                  <a:close/>
                </a:path>
              </a:pathLst>
            </a:custGeom>
            <a:solidFill>
              <a:srgbClr val="C00000"/>
            </a:soli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grpSp>
      <p:pic>
        <p:nvPicPr>
          <p:cNvPr id="7" name="图片 6">
            <a:extLst>
              <a:ext uri="{FF2B5EF4-FFF2-40B4-BE49-F238E27FC236}">
                <a16:creationId xmlns:a16="http://schemas.microsoft.com/office/drawing/2014/main" id="{3B1B7A22-C6AD-42BB-8D02-267E96D70907}"/>
              </a:ext>
            </a:extLst>
          </p:cNvPr>
          <p:cNvPicPr>
            <a:picLocks noChangeAspect="1"/>
          </p:cNvPicPr>
          <p:nvPr/>
        </p:nvPicPr>
        <p:blipFill>
          <a:blip r:embed="rId3"/>
          <a:stretch>
            <a:fillRect/>
          </a:stretch>
        </p:blipFill>
        <p:spPr>
          <a:xfrm>
            <a:off x="89998" y="495680"/>
            <a:ext cx="11583404" cy="1158340"/>
          </a:xfrm>
          <a:prstGeom prst="rect">
            <a:avLst/>
          </a:prstGeom>
        </p:spPr>
      </p:pic>
    </p:spTree>
    <p:extLst>
      <p:ext uri="{BB962C8B-B14F-4D97-AF65-F5344CB8AC3E}">
        <p14:creationId xmlns:p14="http://schemas.microsoft.com/office/powerpoint/2010/main" val="1020490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整体介绍</a:t>
            </a:r>
          </a:p>
          <a:p>
            <a:r>
              <a:rPr lang="zh-CN" altLang="en-US" dirty="0">
                <a:solidFill>
                  <a:schemeClr val="bg1">
                    <a:lumMod val="50000"/>
                  </a:schemeClr>
                </a:solidFill>
                <a:latin typeface="+mn-lt"/>
                <a:ea typeface="+mn-ea"/>
                <a:cs typeface="+mn-ea"/>
                <a:sym typeface="+mn-lt"/>
              </a:rPr>
              <a:t>软件架构</a:t>
            </a:r>
          </a:p>
          <a:p>
            <a:r>
              <a:rPr lang="zh-CN" altLang="en-US" b="1" dirty="0">
                <a:latin typeface="+mn-lt"/>
                <a:ea typeface="+mn-ea"/>
                <a:cs typeface="+mn-ea"/>
                <a:sym typeface="+mn-lt"/>
              </a:rPr>
              <a:t>关键特性</a:t>
            </a:r>
            <a:endParaRPr lang="en-US" altLang="zh-CN" b="1" dirty="0">
              <a:latin typeface="+mn-lt"/>
              <a:ea typeface="+mn-ea"/>
              <a:cs typeface="+mn-ea"/>
              <a:sym typeface="+mn-lt"/>
            </a:endParaRPr>
          </a:p>
          <a:p>
            <a:r>
              <a:rPr lang="zh-CN" altLang="en-US" dirty="0">
                <a:solidFill>
                  <a:schemeClr val="bg1">
                    <a:lumMod val="50000"/>
                  </a:schemeClr>
                </a:solidFill>
                <a:latin typeface="+mn-lt"/>
                <a:ea typeface="+mn-ea"/>
                <a:cs typeface="+mn-ea"/>
                <a:sym typeface="+mn-lt"/>
              </a:rPr>
              <a:t>应用案例</a:t>
            </a:r>
          </a:p>
          <a:p>
            <a:pPr marL="0" indent="0">
              <a:buNone/>
            </a:pPr>
            <a:endParaRPr lang="zh-CN" altLang="en-US" b="1" dirty="0">
              <a:latin typeface="+mn-lt"/>
              <a:ea typeface="+mn-ea"/>
              <a:cs typeface="+mn-ea"/>
              <a:sym typeface="+mn-lt"/>
            </a:endParaRPr>
          </a:p>
          <a:p>
            <a:endParaRPr lang="zh-CN" altLang="en-US" dirty="0">
              <a:solidFill>
                <a:schemeClr val="bg1">
                  <a:lumMod val="50000"/>
                </a:schemeClr>
              </a:solidFill>
              <a:latin typeface="+mn-lt"/>
              <a:ea typeface="+mn-ea"/>
              <a:cs typeface="+mn-ea"/>
              <a:sym typeface="+mn-lt"/>
            </a:endParaRPr>
          </a:p>
          <a:p>
            <a:endParaRPr lang="zh-CN" altLang="en-US" dirty="0">
              <a:latin typeface="+mn-lt"/>
              <a:ea typeface="+mn-ea"/>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txBox="1"/>
          <p:nvPr/>
        </p:nvSpPr>
        <p:spPr>
          <a:xfrm>
            <a:off x="256208" y="209332"/>
            <a:ext cx="11049569" cy="359958"/>
          </a:xfrm>
          <a:prstGeom prst="rect">
            <a:avLst/>
          </a:prstGeom>
        </p:spPr>
        <p:txBody>
          <a:bodyPr wrap="square" lIns="0" tIns="0" rIns="0" bIns="0">
            <a:spAutoFit/>
          </a:bodyPr>
          <a:lstStyle>
            <a:defPPr>
              <a:defRPr lang="zh-CN"/>
            </a:defPPr>
            <a:lvl1pPr indent="0" algn="ctr" defTabSz="1188085">
              <a:lnSpc>
                <a:spcPct val="90000"/>
              </a:lnSpc>
              <a:spcBef>
                <a:spcPts val="1300"/>
              </a:spcBef>
              <a:buFont typeface="Arial" panose="020B0604020202020204" pitchFamily="34" charset="0"/>
              <a:buNone/>
              <a:defRPr sz="2800" b="1">
                <a:latin typeface="Huawei Sans" panose="020C0503030203020204" pitchFamily="34" charset="0"/>
                <a:ea typeface="微软雅黑" pitchFamily="34" charset="-122"/>
              </a:defRPr>
            </a:lvl1pPr>
            <a:lvl2pPr marL="890905" indent="-297180" defTabSz="1188085">
              <a:lnSpc>
                <a:spcPct val="90000"/>
              </a:lnSpc>
              <a:spcBef>
                <a:spcPts val="650"/>
              </a:spcBef>
              <a:buFont typeface="Arial" panose="020B0604020202020204" pitchFamily="34" charset="0"/>
              <a:buChar char="•"/>
              <a:defRPr sz="3120"/>
            </a:lvl2pPr>
            <a:lvl3pPr marL="1484630" indent="-297180" defTabSz="1188085">
              <a:lnSpc>
                <a:spcPct val="90000"/>
              </a:lnSpc>
              <a:spcBef>
                <a:spcPts val="650"/>
              </a:spcBef>
              <a:buFont typeface="Arial" panose="020B0604020202020204" pitchFamily="34" charset="0"/>
              <a:buChar char="•"/>
              <a:defRPr sz="2600"/>
            </a:lvl3pPr>
            <a:lvl4pPr marL="2078355" indent="-297180" defTabSz="1188085">
              <a:lnSpc>
                <a:spcPct val="90000"/>
              </a:lnSpc>
              <a:spcBef>
                <a:spcPts val="650"/>
              </a:spcBef>
              <a:buFont typeface="Arial" panose="020B0604020202020204" pitchFamily="34" charset="0"/>
              <a:buChar char="•"/>
              <a:defRPr sz="2340"/>
            </a:lvl4pPr>
            <a:lvl5pPr marL="2672715" indent="-297180" defTabSz="1188085">
              <a:lnSpc>
                <a:spcPct val="90000"/>
              </a:lnSpc>
              <a:spcBef>
                <a:spcPts val="650"/>
              </a:spcBef>
              <a:buFont typeface="Arial" panose="020B0604020202020204" pitchFamily="34" charset="0"/>
              <a:buChar char="•"/>
              <a:defRPr sz="2340"/>
            </a:lvl5pPr>
            <a:lvl6pPr marL="3266440" indent="-297180" defTabSz="1188085">
              <a:lnSpc>
                <a:spcPct val="90000"/>
              </a:lnSpc>
              <a:spcBef>
                <a:spcPts val="650"/>
              </a:spcBef>
              <a:buFont typeface="Arial" panose="020B0604020202020204" pitchFamily="34" charset="0"/>
              <a:buChar char="•"/>
              <a:defRPr sz="2340"/>
            </a:lvl6pPr>
            <a:lvl7pPr marL="3860165" indent="-297180" defTabSz="1188085">
              <a:lnSpc>
                <a:spcPct val="90000"/>
              </a:lnSpc>
              <a:spcBef>
                <a:spcPts val="650"/>
              </a:spcBef>
              <a:buFont typeface="Arial" panose="020B0604020202020204" pitchFamily="34" charset="0"/>
              <a:buChar char="•"/>
              <a:defRPr sz="2340"/>
            </a:lvl7pPr>
            <a:lvl8pPr marL="4454525" indent="-297180" defTabSz="1188085">
              <a:lnSpc>
                <a:spcPct val="90000"/>
              </a:lnSpc>
              <a:spcBef>
                <a:spcPts val="650"/>
              </a:spcBef>
              <a:buFont typeface="Arial" panose="020B0604020202020204" pitchFamily="34" charset="0"/>
              <a:buChar char="•"/>
              <a:defRPr sz="2340"/>
            </a:lvl8pPr>
            <a:lvl9pPr marL="5048250" indent="-297180" defTabSz="1188085">
              <a:lnSpc>
                <a:spcPct val="90000"/>
              </a:lnSpc>
              <a:spcBef>
                <a:spcPts val="650"/>
              </a:spcBef>
              <a:buFont typeface="Arial" panose="020B0604020202020204" pitchFamily="34" charset="0"/>
              <a:buChar char="•"/>
              <a:defRPr sz="2340"/>
            </a:lvl9pPr>
          </a:lstStyle>
          <a:p>
            <a:pPr defTabSz="1187610">
              <a:spcBef>
                <a:spcPts val="1299"/>
              </a:spcBef>
            </a:pPr>
            <a:r>
              <a:rPr lang="zh-CN" altLang="en-US" sz="2599" dirty="0">
                <a:solidFill>
                  <a:srgbClr val="1D1D1A">
                    <a:lumMod val="50000"/>
                  </a:srgbClr>
                </a:solidFill>
                <a:latin typeface="Microsoft YaHei" panose="020B0503020204020204" pitchFamily="34" charset="-122"/>
                <a:ea typeface="微软雅黑"/>
                <a:cs typeface="+mn-ea"/>
                <a:sym typeface="Huawei Sans" panose="020C0503030203020204" pitchFamily="34" charset="0"/>
              </a:rPr>
              <a:t>易用性提升：模型套件开箱即用，灵活高效的动静统一开发体验 </a:t>
            </a:r>
          </a:p>
        </p:txBody>
      </p:sp>
      <p:grpSp>
        <p:nvGrpSpPr>
          <p:cNvPr id="3" name="组合 2"/>
          <p:cNvGrpSpPr/>
          <p:nvPr/>
        </p:nvGrpSpPr>
        <p:grpSpPr>
          <a:xfrm>
            <a:off x="496439" y="1053498"/>
            <a:ext cx="6369637" cy="5305859"/>
            <a:chOff x="1482522" y="1882826"/>
            <a:chExt cx="3439522" cy="3210934"/>
          </a:xfrm>
        </p:grpSpPr>
        <p:sp>
          <p:nvSpPr>
            <p:cNvPr id="4" name="矩形 3"/>
            <p:cNvSpPr/>
            <p:nvPr/>
          </p:nvSpPr>
          <p:spPr>
            <a:xfrm>
              <a:off x="1482522" y="2066061"/>
              <a:ext cx="3439522" cy="134640"/>
            </a:xfrm>
            <a:prstGeom prst="rect">
              <a:avLst/>
            </a:prstGeom>
          </p:spPr>
          <p:txBody>
            <a:bodyPr wrap="square" lIns="0" tIns="0" rIns="0" bIns="0">
              <a:spAutoFit/>
            </a:bodyPr>
            <a:lstStyle/>
            <a:p>
              <a:pPr algn="ctr" defTabSz="457017"/>
              <a:r>
                <a:rPr lang="zh-CN" altLang="zh-CN" sz="1399" dirty="0">
                  <a:solidFill>
                    <a:srgbClr val="1D1D1A"/>
                  </a:solidFill>
                  <a:latin typeface="微软雅黑" pitchFamily="34" charset="-122"/>
                  <a:ea typeface="微软雅黑"/>
                </a:rPr>
                <a:t>开发套件集成易用接口和前沿算法模型，助力</a:t>
              </a:r>
              <a:r>
                <a:rPr lang="en-US" altLang="zh-CN" sz="1399" dirty="0">
                  <a:solidFill>
                    <a:srgbClr val="1D1D1A"/>
                  </a:solidFill>
                  <a:latin typeface="微软雅黑" pitchFamily="34" charset="-122"/>
                  <a:ea typeface="微软雅黑"/>
                </a:rPr>
                <a:t>AI</a:t>
              </a:r>
              <a:r>
                <a:rPr lang="zh-CN" altLang="zh-CN" sz="1399" dirty="0">
                  <a:solidFill>
                    <a:srgbClr val="1D1D1A"/>
                  </a:solidFill>
                  <a:latin typeface="微软雅黑" pitchFamily="34" charset="-122"/>
                  <a:ea typeface="微软雅黑"/>
                </a:rPr>
                <a:t>开发与创新</a:t>
              </a:r>
              <a:endParaRPr kumimoji="1" lang="en-US" altLang="zh-CN" sz="1399" dirty="0">
                <a:solidFill>
                  <a:srgbClr val="1D1D1A"/>
                </a:solidFill>
                <a:latin typeface="微软雅黑" pitchFamily="34" charset="-122"/>
                <a:ea typeface="微软雅黑"/>
              </a:endParaRPr>
            </a:p>
          </p:txBody>
        </p:sp>
        <p:sp>
          <p:nvSpPr>
            <p:cNvPr id="5" name="矩形 4"/>
            <p:cNvSpPr/>
            <p:nvPr/>
          </p:nvSpPr>
          <p:spPr>
            <a:xfrm>
              <a:off x="2823820" y="1882826"/>
              <a:ext cx="551944" cy="130251"/>
            </a:xfrm>
            <a:prstGeom prst="rect">
              <a:avLst/>
            </a:prstGeom>
          </p:spPr>
          <p:txBody>
            <a:bodyPr wrap="square" lIns="0" tIns="0" rIns="0" bIns="0">
              <a:spAutoFit/>
            </a:bodyPr>
            <a:lstStyle/>
            <a:p>
              <a:pPr algn="ctr" defTabSz="457017"/>
              <a:r>
                <a:rPr kumimoji="1" lang="zh-CN" altLang="en-US" sz="1399" b="1" dirty="0">
                  <a:solidFill>
                    <a:srgbClr val="1D1D1A"/>
                  </a:solidFill>
                  <a:latin typeface="微软雅黑" pitchFamily="34" charset="-122"/>
                  <a:ea typeface="微软雅黑"/>
                </a:rPr>
                <a:t>开发套件</a:t>
              </a:r>
              <a:endParaRPr kumimoji="1" lang="zh-CN" altLang="en-US" sz="1399" dirty="0">
                <a:solidFill>
                  <a:srgbClr val="1D1D1A"/>
                </a:solidFill>
                <a:latin typeface="微软雅黑" pitchFamily="34" charset="-122"/>
                <a:ea typeface="微软雅黑"/>
              </a:endParaRPr>
            </a:p>
          </p:txBody>
        </p:sp>
        <p:sp>
          <p:nvSpPr>
            <p:cNvPr id="6" name="矩形 5"/>
            <p:cNvSpPr/>
            <p:nvPr/>
          </p:nvSpPr>
          <p:spPr>
            <a:xfrm>
              <a:off x="2230734" y="2297368"/>
              <a:ext cx="2475568" cy="485463"/>
            </a:xfrm>
            <a:prstGeom prst="rect">
              <a:avLst/>
            </a:prstGeom>
          </p:spPr>
          <p:txBody>
            <a:bodyPr wrap="square" lIns="0" tIns="0" rIns="0" bIns="0">
              <a:spAutoFit/>
            </a:bodyPr>
            <a:lstStyle/>
            <a:p>
              <a:pPr defTabSz="457017">
                <a:lnSpc>
                  <a:spcPct val="130000"/>
                </a:lnSpc>
              </a:pPr>
              <a:r>
                <a:rPr lang="zh-CN" altLang="zh-CN" sz="1399" dirty="0">
                  <a:solidFill>
                    <a:srgbClr val="1D1D1A"/>
                  </a:solidFill>
                  <a:latin typeface="微软雅黑" pitchFamily="34" charset="-122"/>
                  <a:ea typeface="微软雅黑"/>
                </a:rPr>
                <a:t>提供简单易用模块接口</a:t>
              </a:r>
              <a:r>
                <a:rPr lang="en-US" altLang="zh-CN" sz="1399" dirty="0">
                  <a:solidFill>
                    <a:srgbClr val="1D1D1A"/>
                  </a:solidFill>
                  <a:latin typeface="微软雅黑" pitchFamily="34" charset="-122"/>
                  <a:ea typeface="微软雅黑"/>
                </a:rPr>
                <a:t>(</a:t>
              </a:r>
              <a:r>
                <a:rPr lang="zh-CN" altLang="zh-CN" sz="1399" dirty="0">
                  <a:solidFill>
                    <a:srgbClr val="1D1D1A"/>
                  </a:solidFill>
                  <a:latin typeface="微软雅黑" pitchFamily="34" charset="-122"/>
                  <a:ea typeface="微软雅黑"/>
                </a:rPr>
                <a:t>数据增强</a:t>
              </a:r>
              <a:r>
                <a:rPr lang="en-US" altLang="zh-CN" sz="1399" dirty="0">
                  <a:solidFill>
                    <a:srgbClr val="1D1D1A"/>
                  </a:solidFill>
                  <a:latin typeface="微软雅黑" pitchFamily="34" charset="-122"/>
                  <a:ea typeface="微软雅黑"/>
                </a:rPr>
                <a:t>/</a:t>
              </a:r>
              <a:r>
                <a:rPr lang="zh-CN" altLang="zh-CN" sz="1399" dirty="0">
                  <a:solidFill>
                    <a:srgbClr val="1D1D1A"/>
                  </a:solidFill>
                  <a:latin typeface="微软雅黑" pitchFamily="34" charset="-122"/>
                  <a:ea typeface="微软雅黑"/>
                </a:rPr>
                <a:t>模型构建</a:t>
              </a:r>
              <a:r>
                <a:rPr lang="zh-CN" altLang="en-US" sz="1399" dirty="0">
                  <a:solidFill>
                    <a:srgbClr val="1D1D1A"/>
                  </a:solidFill>
                  <a:latin typeface="微软雅黑" pitchFamily="34" charset="-122"/>
                  <a:ea typeface="微软雅黑"/>
                </a:rPr>
                <a:t>等</a:t>
              </a:r>
              <a:r>
                <a:rPr lang="en-US" altLang="zh-CN" sz="1399" dirty="0">
                  <a:solidFill>
                    <a:srgbClr val="1D1D1A"/>
                  </a:solidFill>
                  <a:latin typeface="微软雅黑" pitchFamily="34" charset="-122"/>
                  <a:ea typeface="微软雅黑"/>
                </a:rPr>
                <a:t>)</a:t>
              </a:r>
              <a:r>
                <a:rPr lang="zh-CN" altLang="en-US" sz="1399" dirty="0">
                  <a:solidFill>
                    <a:srgbClr val="1D1D1A"/>
                  </a:solidFill>
                  <a:latin typeface="微软雅黑" pitchFamily="34" charset="-122"/>
                  <a:ea typeface="微软雅黑"/>
                </a:rPr>
                <a:t>，</a:t>
              </a:r>
              <a:r>
                <a:rPr lang="zh-CN" altLang="zh-CN" sz="1399" dirty="0">
                  <a:solidFill>
                    <a:srgbClr val="1D1D1A"/>
                  </a:solidFill>
                  <a:latin typeface="微软雅黑" pitchFamily="34" charset="-122"/>
                  <a:ea typeface="微软雅黑"/>
                </a:rPr>
                <a:t>模型训练</a:t>
              </a:r>
              <a:r>
                <a:rPr lang="zh-CN" altLang="en-US" sz="1399" dirty="0">
                  <a:solidFill>
                    <a:srgbClr val="1D1D1A"/>
                  </a:solidFill>
                  <a:latin typeface="微软雅黑" pitchFamily="34" charset="-122"/>
                  <a:ea typeface="微软雅黑"/>
                </a:rPr>
                <a:t>性能</a:t>
              </a:r>
              <a:r>
                <a:rPr lang="zh-CN" altLang="zh-CN" sz="1399" dirty="0">
                  <a:solidFill>
                    <a:srgbClr val="1D1D1A"/>
                  </a:solidFill>
                  <a:latin typeface="微软雅黑" pitchFamily="34" charset="-122"/>
                  <a:ea typeface="微软雅黑"/>
                </a:rPr>
                <a:t>提速</a:t>
              </a:r>
              <a:r>
                <a:rPr lang="en-US" altLang="zh-CN" sz="1399" dirty="0">
                  <a:solidFill>
                    <a:srgbClr val="1D1D1A"/>
                  </a:solidFill>
                  <a:latin typeface="微软雅黑" pitchFamily="34" charset="-122"/>
                  <a:ea typeface="微软雅黑"/>
                </a:rPr>
                <a:t>1.x~2.x</a:t>
              </a:r>
              <a:r>
                <a:rPr lang="zh-CN" altLang="zh-CN" sz="1399" dirty="0">
                  <a:solidFill>
                    <a:srgbClr val="1D1D1A"/>
                  </a:solidFill>
                  <a:latin typeface="微软雅黑" pitchFamily="34" charset="-122"/>
                  <a:ea typeface="微软雅黑"/>
                </a:rPr>
                <a:t>倍，精度提升</a:t>
              </a:r>
              <a:r>
                <a:rPr lang="en-US" altLang="zh-CN" sz="1399" dirty="0">
                  <a:solidFill>
                    <a:srgbClr val="1D1D1A"/>
                  </a:solidFill>
                  <a:latin typeface="微软雅黑" pitchFamily="34" charset="-122"/>
                  <a:ea typeface="微软雅黑"/>
                </a:rPr>
                <a:t>1~2%</a:t>
              </a:r>
            </a:p>
            <a:p>
              <a:pPr defTabSz="457017">
                <a:lnSpc>
                  <a:spcPct val="130000"/>
                </a:lnSpc>
              </a:pPr>
              <a:r>
                <a:rPr lang="zh-CN" altLang="zh-CN" sz="1200" dirty="0">
                  <a:solidFill>
                    <a:srgbClr val="1D1D1A"/>
                  </a:solidFill>
                  <a:latin typeface="微软雅黑" pitchFamily="34" charset="-122"/>
                  <a:ea typeface="微软雅黑"/>
                </a:rPr>
                <a:t>代码地址：</a:t>
              </a:r>
              <a:r>
                <a:rPr lang="en-US" altLang="zh-CN" sz="1200" u="sng" dirty="0">
                  <a:solidFill>
                    <a:srgbClr val="1D1D1A"/>
                  </a:solidFill>
                  <a:latin typeface="微软雅黑" pitchFamily="34" charset="-122"/>
                  <a:ea typeface="微软雅黑"/>
                  <a:hlinkClick r:id="rId3"/>
                </a:rPr>
                <a:t>https://github.com/mindspore-lab/mindcv</a:t>
              </a:r>
              <a:endParaRPr lang="en-US" altLang="zh-CN" sz="1200" dirty="0">
                <a:solidFill>
                  <a:srgbClr val="1D1D1A"/>
                </a:solidFill>
                <a:latin typeface="微软雅黑" pitchFamily="34" charset="-122"/>
                <a:ea typeface="微软雅黑"/>
              </a:endParaRPr>
            </a:p>
          </p:txBody>
        </p:sp>
        <p:sp>
          <p:nvSpPr>
            <p:cNvPr id="7" name="矩形 6"/>
            <p:cNvSpPr/>
            <p:nvPr/>
          </p:nvSpPr>
          <p:spPr>
            <a:xfrm>
              <a:off x="2234617" y="3486062"/>
              <a:ext cx="2475568" cy="485463"/>
            </a:xfrm>
            <a:prstGeom prst="rect">
              <a:avLst/>
            </a:prstGeom>
          </p:spPr>
          <p:txBody>
            <a:bodyPr wrap="square" lIns="0" tIns="0" rIns="0" bIns="0">
              <a:spAutoFit/>
            </a:bodyPr>
            <a:lstStyle/>
            <a:p>
              <a:pPr defTabSz="457017">
                <a:lnSpc>
                  <a:spcPct val="130000"/>
                </a:lnSpc>
              </a:pPr>
              <a:r>
                <a:rPr lang="zh-CN" altLang="zh-CN" sz="1399" dirty="0">
                  <a:solidFill>
                    <a:srgbClr val="1D1D1A"/>
                  </a:solidFill>
                  <a:latin typeface="微软雅黑" pitchFamily="34" charset="-122"/>
                  <a:ea typeface="微软雅黑"/>
                </a:rPr>
                <a:t>提供</a:t>
              </a:r>
              <a:r>
                <a:rPr lang="en-US" altLang="zh-CN" sz="1399" dirty="0">
                  <a:solidFill>
                    <a:srgbClr val="1D1D1A"/>
                  </a:solidFill>
                  <a:latin typeface="微软雅黑" pitchFamily="34" charset="-122"/>
                  <a:ea typeface="微软雅黑"/>
                </a:rPr>
                <a:t>50+</a:t>
              </a:r>
              <a:r>
                <a:rPr lang="zh-CN" altLang="zh-CN" sz="1399" dirty="0">
                  <a:solidFill>
                    <a:srgbClr val="1D1D1A"/>
                  </a:solidFill>
                  <a:latin typeface="微软雅黑" pitchFamily="34" charset="-122"/>
                  <a:ea typeface="微软雅黑"/>
                </a:rPr>
                <a:t>常用数据处理</a:t>
              </a:r>
              <a:r>
                <a:rPr lang="en-US" altLang="zh-CN" sz="1399" dirty="0">
                  <a:solidFill>
                    <a:srgbClr val="1D1D1A"/>
                  </a:solidFill>
                  <a:latin typeface="微软雅黑" pitchFamily="34" charset="-122"/>
                  <a:ea typeface="微软雅黑"/>
                </a:rPr>
                <a:t>API</a:t>
              </a:r>
              <a:r>
                <a:rPr lang="zh-CN" altLang="zh-CN" sz="1399" dirty="0">
                  <a:solidFill>
                    <a:srgbClr val="1D1D1A"/>
                  </a:solidFill>
                  <a:latin typeface="微软雅黑" pitchFamily="34" charset="-122"/>
                  <a:ea typeface="微软雅黑"/>
                </a:rPr>
                <a:t>，</a:t>
              </a:r>
              <a:r>
                <a:rPr lang="en-US" altLang="zh-CN" sz="1399" dirty="0">
                  <a:solidFill>
                    <a:srgbClr val="1D1D1A"/>
                  </a:solidFill>
                  <a:latin typeface="微软雅黑" pitchFamily="34" charset="-122"/>
                  <a:ea typeface="微软雅黑"/>
                </a:rPr>
                <a:t>5+</a:t>
              </a:r>
              <a:r>
                <a:rPr lang="zh-CN" altLang="zh-CN" sz="1399" dirty="0">
                  <a:solidFill>
                    <a:srgbClr val="1D1D1A"/>
                  </a:solidFill>
                  <a:latin typeface="微软雅黑" pitchFamily="34" charset="-122"/>
                  <a:ea typeface="微软雅黑"/>
                </a:rPr>
                <a:t>预训练模型包含</a:t>
              </a:r>
              <a:r>
                <a:rPr lang="en-US" altLang="zh-CN" sz="1399" dirty="0">
                  <a:solidFill>
                    <a:srgbClr val="1D1D1A"/>
                  </a:solidFill>
                  <a:latin typeface="微软雅黑" pitchFamily="34" charset="-122"/>
                  <a:ea typeface="微软雅黑"/>
                </a:rPr>
                <a:t>ASR</a:t>
              </a:r>
              <a:r>
                <a:rPr lang="zh-CN" altLang="zh-CN" sz="1399" dirty="0">
                  <a:solidFill>
                    <a:srgbClr val="1D1D1A"/>
                  </a:solidFill>
                  <a:latin typeface="微软雅黑" pitchFamily="34" charset="-122"/>
                  <a:ea typeface="微软雅黑"/>
                </a:rPr>
                <a:t>任务</a:t>
              </a:r>
              <a:r>
                <a:rPr lang="zh-CN" altLang="en-US" sz="1399" dirty="0">
                  <a:solidFill>
                    <a:srgbClr val="1D1D1A"/>
                  </a:solidFill>
                  <a:latin typeface="微软雅黑" pitchFamily="34" charset="-122"/>
                  <a:ea typeface="微软雅黑"/>
                </a:rPr>
                <a:t>、</a:t>
              </a:r>
              <a:r>
                <a:rPr lang="en-US" altLang="zh-CN" sz="1399" dirty="0">
                  <a:solidFill>
                    <a:srgbClr val="1D1D1A"/>
                  </a:solidFill>
                  <a:latin typeface="微软雅黑" pitchFamily="34" charset="-122"/>
                  <a:ea typeface="微软雅黑"/>
                </a:rPr>
                <a:t>TTS</a:t>
              </a:r>
              <a:r>
                <a:rPr lang="zh-CN" altLang="zh-CN" sz="1399" dirty="0">
                  <a:solidFill>
                    <a:srgbClr val="1D1D1A"/>
                  </a:solidFill>
                  <a:latin typeface="微软雅黑" pitchFamily="34" charset="-122"/>
                  <a:ea typeface="微软雅黑"/>
                </a:rPr>
                <a:t>任务</a:t>
              </a:r>
              <a:r>
                <a:rPr lang="zh-CN" altLang="en-US" sz="1399" dirty="0">
                  <a:solidFill>
                    <a:srgbClr val="1D1D1A"/>
                  </a:solidFill>
                  <a:latin typeface="微软雅黑" pitchFamily="34" charset="-122"/>
                  <a:ea typeface="微软雅黑"/>
                </a:rPr>
                <a:t>、</a:t>
              </a:r>
              <a:r>
                <a:rPr lang="zh-CN" altLang="zh-CN" sz="1399" dirty="0">
                  <a:solidFill>
                    <a:srgbClr val="1D1D1A"/>
                  </a:solidFill>
                  <a:latin typeface="微软雅黑" pitchFamily="34" charset="-122"/>
                  <a:ea typeface="微软雅黑"/>
                </a:rPr>
                <a:t>声纹模型</a:t>
              </a:r>
              <a:endParaRPr lang="en-US" altLang="zh-CN" sz="1399" dirty="0">
                <a:solidFill>
                  <a:srgbClr val="1D1D1A"/>
                </a:solidFill>
                <a:latin typeface="微软雅黑" pitchFamily="34" charset="-122"/>
                <a:ea typeface="微软雅黑"/>
              </a:endParaRPr>
            </a:p>
            <a:p>
              <a:pPr defTabSz="457017">
                <a:lnSpc>
                  <a:spcPct val="130000"/>
                </a:lnSpc>
              </a:pPr>
              <a:r>
                <a:rPr lang="zh-CN" altLang="zh-CN" sz="1200" dirty="0">
                  <a:solidFill>
                    <a:srgbClr val="1D1D1A"/>
                  </a:solidFill>
                  <a:latin typeface="微软雅黑" pitchFamily="34" charset="-122"/>
                  <a:ea typeface="微软雅黑"/>
                </a:rPr>
                <a:t>代码地址：</a:t>
              </a:r>
              <a:r>
                <a:rPr lang="en-US" altLang="zh-CN" sz="1200" dirty="0">
                  <a:solidFill>
                    <a:srgbClr val="1D1D1A"/>
                  </a:solidFill>
                  <a:latin typeface="微软雅黑" pitchFamily="34" charset="-122"/>
                  <a:ea typeface="微软雅黑"/>
                  <a:hlinkClick r:id="rId4"/>
                </a:rPr>
                <a:t>https://github.com/mindspore-lab/mindaudio</a:t>
              </a:r>
              <a:endParaRPr lang="zh-CN" altLang="zh-CN" sz="1200" dirty="0">
                <a:solidFill>
                  <a:srgbClr val="1D1D1A"/>
                </a:solidFill>
                <a:latin typeface="微软雅黑" pitchFamily="34" charset="-122"/>
                <a:ea typeface="微软雅黑"/>
              </a:endParaRPr>
            </a:p>
          </p:txBody>
        </p:sp>
        <p:sp>
          <p:nvSpPr>
            <p:cNvPr id="8" name="矩形 7"/>
            <p:cNvSpPr/>
            <p:nvPr/>
          </p:nvSpPr>
          <p:spPr>
            <a:xfrm>
              <a:off x="2234617" y="2875445"/>
              <a:ext cx="2471685" cy="485463"/>
            </a:xfrm>
            <a:prstGeom prst="rect">
              <a:avLst/>
            </a:prstGeom>
          </p:spPr>
          <p:txBody>
            <a:bodyPr wrap="square" lIns="0" tIns="0" rIns="0" bIns="0">
              <a:spAutoFit/>
            </a:bodyPr>
            <a:lstStyle/>
            <a:p>
              <a:pPr defTabSz="457017">
                <a:lnSpc>
                  <a:spcPct val="130000"/>
                </a:lnSpc>
              </a:pPr>
              <a:r>
                <a:rPr lang="zh-CN" altLang="zh-CN" sz="1399" dirty="0">
                  <a:solidFill>
                    <a:srgbClr val="1D1D1A"/>
                  </a:solidFill>
                  <a:latin typeface="微软雅黑" pitchFamily="34" charset="-122"/>
                  <a:ea typeface="微软雅黑"/>
                </a:rPr>
                <a:t>简洁的</a:t>
              </a:r>
              <a:r>
                <a:rPr lang="en-US" altLang="zh-CN" sz="1399" dirty="0">
                  <a:solidFill>
                    <a:srgbClr val="1D1D1A"/>
                  </a:solidFill>
                  <a:latin typeface="微软雅黑" pitchFamily="34" charset="-122"/>
                  <a:ea typeface="微软雅黑"/>
                </a:rPr>
                <a:t>NLP</a:t>
              </a:r>
              <a:r>
                <a:rPr lang="zh-CN" altLang="zh-CN" sz="1399" dirty="0">
                  <a:solidFill>
                    <a:srgbClr val="1D1D1A"/>
                  </a:solidFill>
                  <a:latin typeface="微软雅黑" pitchFamily="34" charset="-122"/>
                  <a:ea typeface="微软雅黑"/>
                </a:rPr>
                <a:t>常用模型结构</a:t>
              </a:r>
              <a:r>
                <a:rPr lang="zh-CN" altLang="en-US" sz="1399" dirty="0">
                  <a:solidFill>
                    <a:srgbClr val="1D1D1A"/>
                  </a:solidFill>
                  <a:latin typeface="微软雅黑" pitchFamily="34" charset="-122"/>
                  <a:ea typeface="微软雅黑"/>
                </a:rPr>
                <a:t>，</a:t>
              </a:r>
              <a:r>
                <a:rPr lang="zh-CN" altLang="zh-CN" sz="1399" dirty="0">
                  <a:solidFill>
                    <a:srgbClr val="1D1D1A"/>
                  </a:solidFill>
                  <a:latin typeface="微软雅黑" pitchFamily="34" charset="-122"/>
                  <a:ea typeface="微软雅黑"/>
                </a:rPr>
                <a:t>可使用数行代码快速构造模型</a:t>
              </a:r>
              <a:r>
                <a:rPr lang="zh-CN" altLang="en-US" sz="1399" dirty="0">
                  <a:solidFill>
                    <a:srgbClr val="1D1D1A"/>
                  </a:solidFill>
                  <a:latin typeface="微软雅黑" pitchFamily="34" charset="-122"/>
                  <a:ea typeface="微软雅黑"/>
                </a:rPr>
                <a:t>，</a:t>
              </a:r>
              <a:r>
                <a:rPr lang="zh-CN" altLang="zh-CN" sz="1399" dirty="0">
                  <a:solidFill>
                    <a:srgbClr val="1D1D1A"/>
                  </a:solidFill>
                  <a:latin typeface="微软雅黑" pitchFamily="34" charset="-122"/>
                  <a:ea typeface="微软雅黑"/>
                </a:rPr>
                <a:t>支持</a:t>
              </a:r>
              <a:r>
                <a:rPr lang="en-US" altLang="zh-CN" sz="1399" dirty="0" err="1">
                  <a:solidFill>
                    <a:srgbClr val="1D1D1A"/>
                  </a:solidFill>
                  <a:latin typeface="微软雅黑" pitchFamily="34" charset="-122"/>
                  <a:ea typeface="微软雅黑"/>
                </a:rPr>
                <a:t>Huggingface</a:t>
              </a:r>
              <a:r>
                <a:rPr lang="zh-CN" altLang="zh-CN" sz="1399" dirty="0">
                  <a:solidFill>
                    <a:srgbClr val="1D1D1A"/>
                  </a:solidFill>
                  <a:latin typeface="微软雅黑" pitchFamily="34" charset="-122"/>
                  <a:ea typeface="微软雅黑"/>
                </a:rPr>
                <a:t>权重导入</a:t>
              </a:r>
              <a:endParaRPr lang="en-US" altLang="zh-CN" sz="1399" dirty="0">
                <a:solidFill>
                  <a:srgbClr val="1D1D1A"/>
                </a:solidFill>
                <a:latin typeface="微软雅黑" pitchFamily="34" charset="-122"/>
                <a:ea typeface="微软雅黑"/>
              </a:endParaRPr>
            </a:p>
            <a:p>
              <a:pPr defTabSz="457017">
                <a:lnSpc>
                  <a:spcPct val="130000"/>
                </a:lnSpc>
              </a:pPr>
              <a:r>
                <a:rPr lang="zh-CN" altLang="zh-CN" sz="1200" dirty="0">
                  <a:solidFill>
                    <a:srgbClr val="1D1D1A"/>
                  </a:solidFill>
                  <a:latin typeface="微软雅黑" pitchFamily="34" charset="-122"/>
                  <a:ea typeface="微软雅黑"/>
                </a:rPr>
                <a:t>代码地址：</a:t>
              </a:r>
              <a:r>
                <a:rPr lang="en-US" altLang="zh-CN" sz="1200" u="sng" dirty="0">
                  <a:solidFill>
                    <a:srgbClr val="1D1D1A"/>
                  </a:solidFill>
                  <a:latin typeface="微软雅黑" pitchFamily="34" charset="-122"/>
                  <a:ea typeface="微软雅黑"/>
                  <a:hlinkClick r:id="rId5"/>
                </a:rPr>
                <a:t>https://github.com/mindspore-lab/mindnlp</a:t>
              </a:r>
              <a:endParaRPr lang="zh-CN" altLang="zh-CN" sz="1200" dirty="0">
                <a:solidFill>
                  <a:srgbClr val="1D1D1A"/>
                </a:solidFill>
                <a:latin typeface="微软雅黑" pitchFamily="34" charset="-122"/>
                <a:ea typeface="微软雅黑"/>
              </a:endParaRPr>
            </a:p>
          </p:txBody>
        </p:sp>
        <p:sp>
          <p:nvSpPr>
            <p:cNvPr id="9" name="矩形 8"/>
            <p:cNvSpPr/>
            <p:nvPr/>
          </p:nvSpPr>
          <p:spPr>
            <a:xfrm>
              <a:off x="2230208" y="4608297"/>
              <a:ext cx="2475569" cy="485463"/>
            </a:xfrm>
            <a:prstGeom prst="rect">
              <a:avLst/>
            </a:prstGeom>
          </p:spPr>
          <p:txBody>
            <a:bodyPr wrap="square" lIns="0" tIns="0" rIns="0" bIns="0">
              <a:spAutoFit/>
            </a:bodyPr>
            <a:lstStyle/>
            <a:p>
              <a:pPr defTabSz="457017">
                <a:lnSpc>
                  <a:spcPct val="130000"/>
                </a:lnSpc>
              </a:pPr>
              <a:r>
                <a:rPr lang="zh-CN" altLang="zh-CN" sz="1399" dirty="0">
                  <a:solidFill>
                    <a:srgbClr val="1D1D1A"/>
                  </a:solidFill>
                  <a:latin typeface="微软雅黑" pitchFamily="34" charset="-122"/>
                  <a:ea typeface="微软雅黑"/>
                </a:rPr>
                <a:t>提供极简易用</a:t>
              </a:r>
              <a:r>
                <a:rPr lang="en-US" altLang="zh-CN" sz="1399" dirty="0">
                  <a:solidFill>
                    <a:srgbClr val="1D1D1A"/>
                  </a:solidFill>
                  <a:latin typeface="微软雅黑" pitchFamily="34" charset="-122"/>
                  <a:ea typeface="微软雅黑"/>
                </a:rPr>
                <a:t>API</a:t>
              </a:r>
              <a:r>
                <a:rPr lang="zh-CN" altLang="en-US" sz="1399" dirty="0">
                  <a:solidFill>
                    <a:srgbClr val="1D1D1A"/>
                  </a:solidFill>
                  <a:latin typeface="微软雅黑" pitchFamily="34" charset="-122"/>
                  <a:ea typeface="微软雅黑"/>
                </a:rPr>
                <a:t>、</a:t>
              </a:r>
              <a:r>
                <a:rPr lang="zh-CN" altLang="zh-CN" sz="1399" dirty="0">
                  <a:solidFill>
                    <a:srgbClr val="1D1D1A"/>
                  </a:solidFill>
                  <a:latin typeface="微软雅黑" pitchFamily="34" charset="-122"/>
                  <a:ea typeface="微软雅黑"/>
                </a:rPr>
                <a:t>主流</a:t>
              </a:r>
              <a:r>
                <a:rPr lang="en-US" altLang="zh-CN" sz="1399" dirty="0">
                  <a:solidFill>
                    <a:srgbClr val="1D1D1A"/>
                  </a:solidFill>
                  <a:latin typeface="微软雅黑" pitchFamily="34" charset="-122"/>
                  <a:ea typeface="微软雅黑"/>
                </a:rPr>
                <a:t>SOTA</a:t>
              </a:r>
              <a:r>
                <a:rPr lang="zh-CN" altLang="zh-CN" sz="1399" dirty="0">
                  <a:solidFill>
                    <a:srgbClr val="1D1D1A"/>
                  </a:solidFill>
                  <a:latin typeface="微软雅黑" pitchFamily="34" charset="-122"/>
                  <a:ea typeface="微软雅黑"/>
                </a:rPr>
                <a:t>模型</a:t>
              </a:r>
              <a:r>
                <a:rPr lang="zh-CN" altLang="en-US" sz="1399" dirty="0">
                  <a:solidFill>
                    <a:srgbClr val="1D1D1A"/>
                  </a:solidFill>
                  <a:latin typeface="微软雅黑" pitchFamily="34" charset="-122"/>
                  <a:ea typeface="微软雅黑"/>
                </a:rPr>
                <a:t>，</a:t>
              </a:r>
              <a:r>
                <a:rPr lang="zh-CN" altLang="zh-CN" sz="1399" dirty="0">
                  <a:solidFill>
                    <a:srgbClr val="1D1D1A"/>
                  </a:solidFill>
                  <a:latin typeface="微软雅黑" pitchFamily="34" charset="-122"/>
                  <a:ea typeface="微软雅黑"/>
                </a:rPr>
                <a:t>模型组件分类覆盖</a:t>
              </a:r>
              <a:r>
                <a:rPr lang="en-US" altLang="zh-CN" sz="1399" dirty="0">
                  <a:solidFill>
                    <a:srgbClr val="1D1D1A"/>
                  </a:solidFill>
                  <a:latin typeface="微软雅黑" pitchFamily="34" charset="-122"/>
                  <a:ea typeface="微软雅黑"/>
                </a:rPr>
                <a:t>OCR</a:t>
              </a:r>
              <a:r>
                <a:rPr lang="zh-CN" altLang="zh-CN" sz="1399" dirty="0">
                  <a:solidFill>
                    <a:srgbClr val="1D1D1A"/>
                  </a:solidFill>
                  <a:latin typeface="微软雅黑" pitchFamily="34" charset="-122"/>
                  <a:ea typeface="微软雅黑"/>
                </a:rPr>
                <a:t>模型开发全流程</a:t>
              </a:r>
              <a:endParaRPr lang="en-US" altLang="zh-CN" sz="1399" dirty="0">
                <a:solidFill>
                  <a:srgbClr val="1D1D1A"/>
                </a:solidFill>
                <a:latin typeface="微软雅黑" pitchFamily="34" charset="-122"/>
                <a:ea typeface="微软雅黑"/>
              </a:endParaRPr>
            </a:p>
            <a:p>
              <a:pPr defTabSz="457017">
                <a:lnSpc>
                  <a:spcPct val="130000"/>
                </a:lnSpc>
              </a:pPr>
              <a:r>
                <a:rPr lang="zh-CN" altLang="zh-CN" sz="1200" dirty="0">
                  <a:solidFill>
                    <a:srgbClr val="1D1D1A"/>
                  </a:solidFill>
                  <a:latin typeface="微软雅黑" pitchFamily="34" charset="-122"/>
                  <a:ea typeface="微软雅黑"/>
                </a:rPr>
                <a:t>代码地址：</a:t>
              </a:r>
              <a:r>
                <a:rPr lang="en-US" altLang="zh-CN" sz="1200" u="sng" dirty="0">
                  <a:solidFill>
                    <a:srgbClr val="1D1D1A"/>
                  </a:solidFill>
                  <a:latin typeface="微软雅黑" pitchFamily="34" charset="-122"/>
                  <a:ea typeface="微软雅黑"/>
                  <a:hlinkClick r:id="rId6"/>
                </a:rPr>
                <a:t>https://github.com/mindspore-lab/mindocr</a:t>
              </a:r>
              <a:endParaRPr lang="zh-CN" altLang="zh-CN" sz="1200" dirty="0">
                <a:solidFill>
                  <a:srgbClr val="1D1D1A"/>
                </a:solidFill>
                <a:latin typeface="微软雅黑" pitchFamily="34" charset="-122"/>
                <a:ea typeface="微软雅黑"/>
              </a:endParaRPr>
            </a:p>
          </p:txBody>
        </p:sp>
        <p:sp>
          <p:nvSpPr>
            <p:cNvPr id="10" name="矩形 9"/>
            <p:cNvSpPr/>
            <p:nvPr/>
          </p:nvSpPr>
          <p:spPr>
            <a:xfrm>
              <a:off x="1550882" y="2467195"/>
              <a:ext cx="597450" cy="260502"/>
            </a:xfrm>
            <a:prstGeom prst="rect">
              <a:avLst/>
            </a:prstGeom>
          </p:spPr>
          <p:txBody>
            <a:bodyPr wrap="square" lIns="0" tIns="0" rIns="0" bIns="0">
              <a:spAutoFit/>
            </a:bodyPr>
            <a:lstStyle/>
            <a:p>
              <a:pPr algn="ctr" defTabSz="457017"/>
              <a:r>
                <a:rPr kumimoji="1" lang="en-US" altLang="zh-CN" sz="1399" b="1" dirty="0">
                  <a:solidFill>
                    <a:srgbClr val="1D1D1A"/>
                  </a:solidFill>
                  <a:latin typeface="微软雅黑" pitchFamily="34" charset="-122"/>
                  <a:ea typeface="微软雅黑"/>
                </a:rPr>
                <a:t>MindSpore </a:t>
              </a:r>
            </a:p>
            <a:p>
              <a:pPr algn="ctr" defTabSz="457017"/>
              <a:r>
                <a:rPr kumimoji="1" lang="en-US" altLang="zh-CN" sz="1399" b="1" dirty="0">
                  <a:solidFill>
                    <a:srgbClr val="1D1D1A"/>
                  </a:solidFill>
                  <a:latin typeface="微软雅黑" pitchFamily="34" charset="-122"/>
                  <a:ea typeface="微软雅黑"/>
                </a:rPr>
                <a:t>CV</a:t>
              </a:r>
            </a:p>
          </p:txBody>
        </p:sp>
        <p:sp>
          <p:nvSpPr>
            <p:cNvPr id="11" name="矩形 10"/>
            <p:cNvSpPr/>
            <p:nvPr/>
          </p:nvSpPr>
          <p:spPr>
            <a:xfrm>
              <a:off x="1550882" y="3026390"/>
              <a:ext cx="597450" cy="260502"/>
            </a:xfrm>
            <a:prstGeom prst="rect">
              <a:avLst/>
            </a:prstGeom>
          </p:spPr>
          <p:txBody>
            <a:bodyPr wrap="square" lIns="0" tIns="0" rIns="0" bIns="0">
              <a:spAutoFit/>
            </a:bodyPr>
            <a:lstStyle/>
            <a:p>
              <a:pPr algn="ctr" defTabSz="457017"/>
              <a:r>
                <a:rPr kumimoji="1" lang="en-US" altLang="zh-CN" sz="1399" b="1" dirty="0" err="1">
                  <a:solidFill>
                    <a:srgbClr val="1D1D1A"/>
                  </a:solidFill>
                  <a:latin typeface="微软雅黑" pitchFamily="34" charset="-122"/>
                  <a:ea typeface="微软雅黑"/>
                </a:rPr>
                <a:t>MindSpore</a:t>
              </a:r>
              <a:endParaRPr kumimoji="1" lang="en-US" altLang="zh-CN" sz="1399" b="1" dirty="0">
                <a:solidFill>
                  <a:srgbClr val="1D1D1A"/>
                </a:solidFill>
                <a:latin typeface="微软雅黑" pitchFamily="34" charset="-122"/>
                <a:ea typeface="微软雅黑"/>
              </a:endParaRPr>
            </a:p>
            <a:p>
              <a:pPr algn="ctr" defTabSz="457017"/>
              <a:r>
                <a:rPr kumimoji="1" lang="en-US" altLang="zh-CN" sz="1399" b="1" dirty="0">
                  <a:solidFill>
                    <a:srgbClr val="1D1D1A"/>
                  </a:solidFill>
                  <a:latin typeface="微软雅黑" pitchFamily="34" charset="-122"/>
                  <a:ea typeface="微软雅黑"/>
                </a:rPr>
                <a:t> NLP </a:t>
              </a:r>
            </a:p>
          </p:txBody>
        </p:sp>
        <p:sp>
          <p:nvSpPr>
            <p:cNvPr id="12" name="矩形 11"/>
            <p:cNvSpPr/>
            <p:nvPr/>
          </p:nvSpPr>
          <p:spPr>
            <a:xfrm>
              <a:off x="1550882" y="3506455"/>
              <a:ext cx="597450" cy="260502"/>
            </a:xfrm>
            <a:prstGeom prst="rect">
              <a:avLst/>
            </a:prstGeom>
          </p:spPr>
          <p:txBody>
            <a:bodyPr wrap="square" lIns="0" tIns="0" rIns="0" bIns="0">
              <a:spAutoFit/>
            </a:bodyPr>
            <a:lstStyle/>
            <a:p>
              <a:pPr algn="ctr" defTabSz="457017"/>
              <a:r>
                <a:rPr kumimoji="1" lang="en-US" altLang="zh-CN" sz="1399" b="1" dirty="0" err="1">
                  <a:solidFill>
                    <a:srgbClr val="1D1D1A"/>
                  </a:solidFill>
                  <a:latin typeface="微软雅黑" pitchFamily="34" charset="-122"/>
                  <a:ea typeface="微软雅黑"/>
                </a:rPr>
                <a:t>MindSporeAudio</a:t>
              </a:r>
              <a:r>
                <a:rPr kumimoji="1" lang="en-US" altLang="zh-CN" sz="1399" b="1" dirty="0">
                  <a:solidFill>
                    <a:srgbClr val="1D1D1A"/>
                  </a:solidFill>
                  <a:latin typeface="微软雅黑" pitchFamily="34" charset="-122"/>
                  <a:ea typeface="微软雅黑"/>
                </a:rPr>
                <a:t> </a:t>
              </a:r>
            </a:p>
          </p:txBody>
        </p:sp>
        <p:sp>
          <p:nvSpPr>
            <p:cNvPr id="13" name="矩形 12"/>
            <p:cNvSpPr/>
            <p:nvPr/>
          </p:nvSpPr>
          <p:spPr>
            <a:xfrm>
              <a:off x="1557946" y="4705189"/>
              <a:ext cx="597450" cy="260502"/>
            </a:xfrm>
            <a:prstGeom prst="rect">
              <a:avLst/>
            </a:prstGeom>
          </p:spPr>
          <p:txBody>
            <a:bodyPr wrap="square" lIns="0" tIns="0" rIns="0" bIns="0">
              <a:spAutoFit/>
            </a:bodyPr>
            <a:lstStyle/>
            <a:p>
              <a:pPr algn="ctr" defTabSz="457017"/>
              <a:r>
                <a:rPr kumimoji="1" lang="en-US" altLang="zh-CN" sz="1399" b="1" dirty="0" err="1">
                  <a:solidFill>
                    <a:srgbClr val="1D1D1A"/>
                  </a:solidFill>
                  <a:latin typeface="微软雅黑" pitchFamily="34" charset="-122"/>
                  <a:ea typeface="微软雅黑"/>
                </a:rPr>
                <a:t>MindSporeOCR</a:t>
              </a:r>
              <a:r>
                <a:rPr kumimoji="1" lang="en-US" altLang="zh-CN" sz="1399" b="1" dirty="0">
                  <a:solidFill>
                    <a:srgbClr val="1D1D1A"/>
                  </a:solidFill>
                  <a:latin typeface="微软雅黑" pitchFamily="34" charset="-122"/>
                  <a:ea typeface="微软雅黑"/>
                </a:rPr>
                <a:t> </a:t>
              </a:r>
            </a:p>
          </p:txBody>
        </p:sp>
      </p:grpSp>
      <p:grpSp>
        <p:nvGrpSpPr>
          <p:cNvPr id="14" name="组合 13"/>
          <p:cNvGrpSpPr/>
          <p:nvPr/>
        </p:nvGrpSpPr>
        <p:grpSpPr>
          <a:xfrm>
            <a:off x="6866076" y="969317"/>
            <a:ext cx="4871312" cy="5102511"/>
            <a:chOff x="7931693" y="1839680"/>
            <a:chExt cx="2937132" cy="2772306"/>
          </a:xfrm>
        </p:grpSpPr>
        <p:sp>
          <p:nvSpPr>
            <p:cNvPr id="15" name="矩形 14"/>
            <p:cNvSpPr/>
            <p:nvPr/>
          </p:nvSpPr>
          <p:spPr>
            <a:xfrm>
              <a:off x="7931693" y="2474102"/>
              <a:ext cx="2937132" cy="2137884"/>
            </a:xfrm>
            <a:prstGeom prst="rect">
              <a:avLst/>
            </a:prstGeom>
            <a:gradFill flip="none" rotWithShape="1">
              <a:gsLst>
                <a:gs pos="0">
                  <a:srgbClr val="B9C1D7">
                    <a:alpha val="15000"/>
                  </a:srgbClr>
                </a:gs>
                <a:gs pos="100000">
                  <a:srgbClr val="B9C1D7">
                    <a:alpha val="0"/>
                  </a:srgbClr>
                </a:gs>
              </a:gsLst>
              <a:lin ang="5400000" scaled="1"/>
              <a:tileRect/>
            </a:gradFill>
            <a:ln w="6350" cap="flat" cmpd="sng" algn="ctr">
              <a:noFill/>
              <a:prstDash val="solid"/>
              <a:miter lim="800000"/>
            </a:ln>
            <a:effectLst/>
          </p:spPr>
          <p:txBody>
            <a:bodyPr lIns="1439438" tIns="0" rIns="71972" bIns="0" rtlCol="0" anchor="ctr"/>
            <a:lstStyle/>
            <a:p>
              <a:pPr marL="457017" lvl="1" algn="ctr" defTabSz="457017">
                <a:lnSpc>
                  <a:spcPct val="150000"/>
                </a:lnSpc>
              </a:pPr>
              <a:endParaRPr lang="zh-CN" altLang="en-US" sz="1399" dirty="0">
                <a:solidFill>
                  <a:srgbClr val="1D1D1A"/>
                </a:solidFill>
                <a:latin typeface="等线" panose="02010600030101010101" pitchFamily="2" charset="-122"/>
                <a:ea typeface="等线" panose="02010600030101010101" pitchFamily="2" charset="-122"/>
              </a:endParaRPr>
            </a:p>
          </p:txBody>
        </p:sp>
        <p:sp>
          <p:nvSpPr>
            <p:cNvPr id="16" name="AutoShape 13"/>
            <p:cNvSpPr/>
            <p:nvPr/>
          </p:nvSpPr>
          <p:spPr>
            <a:xfrm>
              <a:off x="7931693" y="1839680"/>
              <a:ext cx="2937132" cy="634422"/>
            </a:xfrm>
            <a:prstGeom prst="rect">
              <a:avLst/>
            </a:prstGeom>
            <a:gradFill>
              <a:gsLst>
                <a:gs pos="0">
                  <a:srgbClr val="A8C2FF">
                    <a:alpha val="20000"/>
                  </a:srgbClr>
                </a:gs>
                <a:gs pos="100000">
                  <a:srgbClr val="CDD7FF">
                    <a:alpha val="5000"/>
                  </a:srgbClr>
                </a:gs>
              </a:gsLst>
              <a:lin ang="5400000" scaled="0"/>
            </a:gradFill>
            <a:ln w="6350">
              <a:solidFill>
                <a:srgbClr val="BDCEFF">
                  <a:alpha val="15000"/>
                </a:srgbClr>
              </a:solidFill>
              <a:miter lim="400000"/>
            </a:ln>
            <a:effectLst/>
          </p:spPr>
          <p:txBody>
            <a:bodyPr lIns="50780" tIns="50780" rIns="50780" bIns="50780" anchor="ctr"/>
            <a:lstStyle/>
            <a:p>
              <a:pPr defTabSz="2900789"/>
              <a:endParaRPr lang="zh-CN" altLang="en-US" sz="1399" dirty="0">
                <a:solidFill>
                  <a:srgbClr val="1D1D1A"/>
                </a:solidFill>
                <a:latin typeface="等线 Light" panose="02010600030101010101" pitchFamily="2" charset="-122"/>
                <a:ea typeface="等线 Light" panose="02010600030101010101" pitchFamily="2" charset="-122"/>
                <a:cs typeface="FZLanTingHeiS-DB-GB" panose="02000000000000000000" charset="-122"/>
                <a:sym typeface="微软雅黑" pitchFamily="34" charset="-122"/>
              </a:endParaRPr>
            </a:p>
          </p:txBody>
        </p:sp>
        <p:sp>
          <p:nvSpPr>
            <p:cNvPr id="17" name="矩形 16"/>
            <p:cNvSpPr/>
            <p:nvPr/>
          </p:nvSpPr>
          <p:spPr>
            <a:xfrm>
              <a:off x="8084353" y="2111614"/>
              <a:ext cx="2631812" cy="234019"/>
            </a:xfrm>
            <a:prstGeom prst="rect">
              <a:avLst/>
            </a:prstGeom>
          </p:spPr>
          <p:txBody>
            <a:bodyPr wrap="square" lIns="0" tIns="0" rIns="0" bIns="0">
              <a:spAutoFit/>
            </a:bodyPr>
            <a:lstStyle/>
            <a:p>
              <a:pPr algn="ctr" defTabSz="457017"/>
              <a:r>
                <a:rPr lang="en-US" altLang="zh-CN" sz="1399" dirty="0">
                  <a:solidFill>
                    <a:srgbClr val="1D1D1A"/>
                  </a:solidFill>
                  <a:latin typeface="微软雅黑" pitchFamily="34" charset="-122"/>
                  <a:ea typeface="微软雅黑"/>
                </a:rPr>
                <a:t>2.0</a:t>
              </a:r>
              <a:r>
                <a:rPr lang="zh-CN" altLang="en-US" sz="1399" dirty="0">
                  <a:solidFill>
                    <a:srgbClr val="1D1D1A"/>
                  </a:solidFill>
                  <a:latin typeface="微软雅黑" pitchFamily="34" charset="-122"/>
                  <a:ea typeface="微软雅黑"/>
                </a:rPr>
                <a:t>版本默认为动态图模式，性能提升</a:t>
              </a:r>
              <a:r>
                <a:rPr lang="en-US" altLang="zh-CN" sz="1399" dirty="0">
                  <a:solidFill>
                    <a:srgbClr val="1D1D1A"/>
                  </a:solidFill>
                  <a:latin typeface="微软雅黑" pitchFamily="34" charset="-122"/>
                  <a:ea typeface="微软雅黑"/>
                </a:rPr>
                <a:t>2x~5x,</a:t>
              </a:r>
            </a:p>
            <a:p>
              <a:pPr algn="ctr" defTabSz="457017"/>
              <a:r>
                <a:rPr lang="zh-CN" altLang="en-US" sz="1399" dirty="0">
                  <a:solidFill>
                    <a:srgbClr val="1D1D1A"/>
                  </a:solidFill>
                  <a:latin typeface="微软雅黑" pitchFamily="34" charset="-122"/>
                  <a:ea typeface="微软雅黑"/>
                </a:rPr>
                <a:t>静态图</a:t>
              </a:r>
              <a:r>
                <a:rPr lang="en-US" altLang="zh-CN" sz="1399" dirty="0">
                  <a:solidFill>
                    <a:srgbClr val="1D1D1A"/>
                  </a:solidFill>
                  <a:latin typeface="微软雅黑" pitchFamily="34" charset="-122"/>
                  <a:ea typeface="微软雅黑"/>
                </a:rPr>
                <a:t>Python</a:t>
              </a:r>
              <a:r>
                <a:rPr lang="zh-CN" altLang="en-US" sz="1399" dirty="0">
                  <a:solidFill>
                    <a:srgbClr val="1D1D1A"/>
                  </a:solidFill>
                  <a:latin typeface="微软雅黑" pitchFamily="34" charset="-122"/>
                  <a:ea typeface="微软雅黑"/>
                </a:rPr>
                <a:t>语法支持度</a:t>
              </a:r>
              <a:r>
                <a:rPr lang="en-US" altLang="zh-CN" sz="1399" dirty="0">
                  <a:solidFill>
                    <a:srgbClr val="1D1D1A"/>
                  </a:solidFill>
                  <a:latin typeface="微软雅黑" pitchFamily="34" charset="-122"/>
                  <a:ea typeface="微软雅黑"/>
                </a:rPr>
                <a:t>90%</a:t>
              </a:r>
            </a:p>
          </p:txBody>
        </p:sp>
        <p:sp>
          <p:nvSpPr>
            <p:cNvPr id="18" name="矩形 17"/>
            <p:cNvSpPr/>
            <p:nvPr/>
          </p:nvSpPr>
          <p:spPr>
            <a:xfrm>
              <a:off x="9124287" y="1908185"/>
              <a:ext cx="551944" cy="117010"/>
            </a:xfrm>
            <a:prstGeom prst="rect">
              <a:avLst/>
            </a:prstGeom>
          </p:spPr>
          <p:txBody>
            <a:bodyPr wrap="square" lIns="0" tIns="0" rIns="0" bIns="0">
              <a:spAutoFit/>
            </a:bodyPr>
            <a:lstStyle/>
            <a:p>
              <a:pPr algn="ctr" defTabSz="457017"/>
              <a:r>
                <a:rPr kumimoji="1" lang="zh-CN" altLang="en-US" sz="1399" b="1" dirty="0">
                  <a:solidFill>
                    <a:srgbClr val="1D1D1A"/>
                  </a:solidFill>
                  <a:latin typeface="微软雅黑" pitchFamily="34" charset="-122"/>
                  <a:ea typeface="微软雅黑"/>
                </a:rPr>
                <a:t>动静统一 </a:t>
              </a:r>
            </a:p>
          </p:txBody>
        </p:sp>
        <p:sp>
          <p:nvSpPr>
            <p:cNvPr id="19" name="矩形 18"/>
            <p:cNvSpPr/>
            <p:nvPr/>
          </p:nvSpPr>
          <p:spPr>
            <a:xfrm>
              <a:off x="8084353" y="2597857"/>
              <a:ext cx="953790" cy="432000"/>
            </a:xfrm>
            <a:prstGeom prst="rect">
              <a:avLst/>
            </a:prstGeom>
            <a:gradFill flip="none" rotWithShape="1">
              <a:gsLst>
                <a:gs pos="75000">
                  <a:srgbClr val="B9C1D7">
                    <a:alpha val="5000"/>
                  </a:srgbClr>
                </a:gs>
                <a:gs pos="0">
                  <a:srgbClr val="B9C1D7">
                    <a:alpha val="25000"/>
                  </a:srgbClr>
                </a:gs>
              </a:gsLst>
              <a:lin ang="5400000" scaled="0"/>
              <a:tileRect/>
            </a:gradFill>
            <a:ln w="3175" cap="flat" cmpd="sng" algn="ctr">
              <a:gradFill flip="none" rotWithShape="1">
                <a:gsLst>
                  <a:gs pos="0">
                    <a:srgbClr val="BDCEFF">
                      <a:alpha val="60000"/>
                    </a:srgbClr>
                  </a:gs>
                  <a:gs pos="100000">
                    <a:srgbClr val="BDCEFF">
                      <a:alpha val="10000"/>
                    </a:srgbClr>
                  </a:gs>
                </a:gsLst>
                <a:lin ang="5400000" scaled="0"/>
                <a:tileRect/>
              </a:gradFill>
              <a:prstDash val="solid"/>
              <a:miter lim="800000"/>
              <a:headEnd type="none" w="med" len="med"/>
              <a:tailEnd type="none" w="med" len="med"/>
            </a:ln>
            <a:effectLst/>
          </p:spPr>
          <p:txBody>
            <a:bodyPr wrap="square" lIns="0" tIns="0" rIns="0" bIns="0" anchor="ctr" anchorCtr="1"/>
            <a:lstStyle/>
            <a:p>
              <a:pPr algn="ctr" defTabSz="2900789">
                <a:lnSpc>
                  <a:spcPct val="130000"/>
                </a:lnSpc>
              </a:pPr>
              <a:r>
                <a:rPr lang="zh-CN" altLang="en-US" sz="1399" b="1" dirty="0">
                  <a:solidFill>
                    <a:srgbClr val="1D1D1A"/>
                  </a:solidFill>
                  <a:latin typeface="微软雅黑" pitchFamily="34" charset="-122"/>
                  <a:ea typeface="微软雅黑"/>
                  <a:cs typeface="FZLanTingHeiS-DB-GB" panose="02000000000000000000" charset="-122"/>
                </a:rPr>
                <a:t>模型开发调试</a:t>
              </a:r>
            </a:p>
            <a:p>
              <a:pPr algn="ctr" defTabSz="2900789">
                <a:lnSpc>
                  <a:spcPct val="130000"/>
                </a:lnSpc>
              </a:pPr>
              <a:r>
                <a:rPr lang="en-US" altLang="zh-CN" sz="1399" b="1" dirty="0">
                  <a:solidFill>
                    <a:srgbClr val="1D1D1A"/>
                  </a:solidFill>
                  <a:latin typeface="微软雅黑" pitchFamily="34" charset="-122"/>
                  <a:ea typeface="微软雅黑"/>
                  <a:cs typeface="FZLanTingHeiS-DB-GB" panose="02000000000000000000" charset="-122"/>
                </a:rPr>
                <a:t>(</a:t>
              </a:r>
              <a:r>
                <a:rPr lang="zh-CN" altLang="en-US" sz="1399" b="1" dirty="0">
                  <a:solidFill>
                    <a:srgbClr val="1D1D1A"/>
                  </a:solidFill>
                  <a:latin typeface="微软雅黑" pitchFamily="34" charset="-122"/>
                  <a:ea typeface="微软雅黑"/>
                  <a:cs typeface="FZLanTingHeiS-DB-GB" panose="02000000000000000000" charset="-122"/>
                </a:rPr>
                <a:t>动态图</a:t>
              </a:r>
              <a:r>
                <a:rPr lang="en-US" altLang="zh-CN" sz="1399" b="1" dirty="0">
                  <a:solidFill>
                    <a:srgbClr val="1D1D1A"/>
                  </a:solidFill>
                  <a:latin typeface="微软雅黑" pitchFamily="34" charset="-122"/>
                  <a:ea typeface="微软雅黑"/>
                  <a:cs typeface="FZLanTingHeiS-DB-GB" panose="02000000000000000000" charset="-122"/>
                </a:rPr>
                <a:t>)</a:t>
              </a:r>
            </a:p>
          </p:txBody>
        </p:sp>
        <p:sp>
          <p:nvSpPr>
            <p:cNvPr id="20" name="矩形 19"/>
            <p:cNvSpPr/>
            <p:nvPr/>
          </p:nvSpPr>
          <p:spPr>
            <a:xfrm>
              <a:off x="9762375" y="2597857"/>
              <a:ext cx="953790" cy="432000"/>
            </a:xfrm>
            <a:prstGeom prst="rect">
              <a:avLst/>
            </a:prstGeom>
            <a:gradFill flip="none" rotWithShape="1">
              <a:gsLst>
                <a:gs pos="75000">
                  <a:srgbClr val="B9C1D7">
                    <a:alpha val="5000"/>
                  </a:srgbClr>
                </a:gs>
                <a:gs pos="0">
                  <a:srgbClr val="B9C1D7">
                    <a:alpha val="25000"/>
                  </a:srgbClr>
                </a:gs>
              </a:gsLst>
              <a:lin ang="5400000" scaled="0"/>
              <a:tileRect/>
            </a:gradFill>
            <a:ln w="3175" cap="flat" cmpd="sng" algn="ctr">
              <a:gradFill flip="none" rotWithShape="1">
                <a:gsLst>
                  <a:gs pos="0">
                    <a:srgbClr val="BDCEFF">
                      <a:alpha val="60000"/>
                    </a:srgbClr>
                  </a:gs>
                  <a:gs pos="100000">
                    <a:srgbClr val="BDCEFF">
                      <a:alpha val="10000"/>
                    </a:srgbClr>
                  </a:gs>
                </a:gsLst>
                <a:lin ang="5400000" scaled="0"/>
                <a:tileRect/>
              </a:gradFill>
              <a:prstDash val="solid"/>
              <a:miter lim="800000"/>
              <a:headEnd type="none" w="med" len="med"/>
              <a:tailEnd type="none" w="med" len="med"/>
            </a:ln>
            <a:effectLst/>
          </p:spPr>
          <p:txBody>
            <a:bodyPr wrap="square" lIns="0" tIns="0" rIns="0" bIns="0" anchor="ctr" anchorCtr="1"/>
            <a:lstStyle/>
            <a:p>
              <a:pPr algn="ctr" defTabSz="2900789">
                <a:lnSpc>
                  <a:spcPct val="130000"/>
                </a:lnSpc>
              </a:pPr>
              <a:r>
                <a:rPr lang="zh-CN" altLang="en-US" sz="1399" b="1" dirty="0">
                  <a:solidFill>
                    <a:srgbClr val="1D1D1A"/>
                  </a:solidFill>
                  <a:latin typeface="微软雅黑" pitchFamily="34" charset="-122"/>
                  <a:ea typeface="微软雅黑"/>
                  <a:cs typeface="FZLanTingHeiS-DB-GB" panose="02000000000000000000" charset="-122"/>
                </a:rPr>
                <a:t>模型生产和部署</a:t>
              </a:r>
            </a:p>
            <a:p>
              <a:pPr algn="ctr" defTabSz="2900789">
                <a:lnSpc>
                  <a:spcPct val="130000"/>
                </a:lnSpc>
              </a:pPr>
              <a:r>
                <a:rPr lang="en-US" altLang="zh-CN" sz="1399" b="1" dirty="0">
                  <a:solidFill>
                    <a:srgbClr val="1D1D1A"/>
                  </a:solidFill>
                  <a:latin typeface="微软雅黑" pitchFamily="34" charset="-122"/>
                  <a:ea typeface="微软雅黑"/>
                  <a:cs typeface="FZLanTingHeiS-DB-GB" panose="02000000000000000000" charset="-122"/>
                </a:rPr>
                <a:t>(</a:t>
              </a:r>
              <a:r>
                <a:rPr lang="zh-CN" altLang="en-US" sz="1399" b="1" dirty="0">
                  <a:solidFill>
                    <a:srgbClr val="1D1D1A"/>
                  </a:solidFill>
                  <a:latin typeface="微软雅黑" pitchFamily="34" charset="-122"/>
                  <a:ea typeface="微软雅黑"/>
                  <a:cs typeface="FZLanTingHeiS-DB-GB" panose="02000000000000000000" charset="-122"/>
                </a:rPr>
                <a:t>静态图</a:t>
              </a:r>
              <a:r>
                <a:rPr lang="en-US" altLang="zh-CN" sz="1399" b="1" dirty="0">
                  <a:solidFill>
                    <a:srgbClr val="1D1D1A"/>
                  </a:solidFill>
                  <a:latin typeface="微软雅黑" pitchFamily="34" charset="-122"/>
                  <a:ea typeface="微软雅黑"/>
                  <a:cs typeface="FZLanTingHeiS-DB-GB" panose="02000000000000000000" charset="-122"/>
                </a:rPr>
                <a:t>)</a:t>
              </a:r>
            </a:p>
          </p:txBody>
        </p:sp>
        <p:sp>
          <p:nvSpPr>
            <p:cNvPr id="21" name="圆角矩形 52"/>
            <p:cNvSpPr/>
            <p:nvPr/>
          </p:nvSpPr>
          <p:spPr>
            <a:xfrm flipH="1">
              <a:off x="9038143" y="2715697"/>
              <a:ext cx="724232" cy="196321"/>
            </a:xfrm>
            <a:prstGeom prst="leftArrow">
              <a:avLst>
                <a:gd name="adj1" fmla="val 55338"/>
                <a:gd name="adj2" fmla="val 50000"/>
              </a:avLst>
            </a:prstGeom>
            <a:gradFill flip="none" rotWithShape="1">
              <a:gsLst>
                <a:gs pos="32000">
                  <a:srgbClr val="B9C1D7">
                    <a:alpha val="20000"/>
                  </a:srgbClr>
                </a:gs>
                <a:gs pos="100000">
                  <a:srgbClr val="B9C1D7">
                    <a:alpha val="0"/>
                  </a:srgbClr>
                </a:gs>
              </a:gsLst>
              <a:path path="circle">
                <a:fillToRect l="37721" t="-19636" r="62278" b="119636"/>
              </a:path>
            </a:gradFill>
            <a:ln w="6350" cap="flat">
              <a:gradFill>
                <a:gsLst>
                  <a:gs pos="0">
                    <a:srgbClr val="BDCEFF">
                      <a:alpha val="50000"/>
                    </a:srgbClr>
                  </a:gs>
                  <a:gs pos="100000">
                    <a:srgbClr val="BDCEFF">
                      <a:alpha val="0"/>
                    </a:srgbClr>
                  </a:gs>
                </a:gsLst>
                <a:lin ang="0" scaled="0"/>
              </a:gradFill>
              <a:prstDash val="solid"/>
              <a:miter lim="800000"/>
            </a:ln>
            <a:effectLst/>
          </p:spPr>
          <p:txBody>
            <a:bodyPr vert="horz" wrap="square" lIns="0" tIns="0" rIns="0" bIns="0" numCol="1" anchor="ctr" anchorCtr="0">
              <a:noAutofit/>
            </a:bodyPr>
            <a:lstStyle/>
            <a:p>
              <a:pPr defTabSz="3654867">
                <a:defRPr/>
              </a:pPr>
              <a:endParaRPr lang="zh-CN" altLang="en-US" sz="1399" dirty="0">
                <a:solidFill>
                  <a:srgbClr val="1D1D1A"/>
                </a:solidFill>
                <a:latin typeface="等线" panose="02010600030101010101" pitchFamily="2" charset="-122"/>
                <a:ea typeface="等线" panose="02010600030101010101" pitchFamily="2" charset="-122"/>
                <a:cs typeface="Arial" panose="020B0604020202020204" pitchFamily="34" charset="0"/>
                <a:sym typeface="Helvetica Neue Medium"/>
              </a:endParaRPr>
            </a:p>
          </p:txBody>
        </p:sp>
        <p:sp>
          <p:nvSpPr>
            <p:cNvPr id="22" name="矩形 21"/>
            <p:cNvSpPr/>
            <p:nvPr/>
          </p:nvSpPr>
          <p:spPr>
            <a:xfrm>
              <a:off x="9021200" y="2748745"/>
              <a:ext cx="758118" cy="117010"/>
            </a:xfrm>
            <a:prstGeom prst="rect">
              <a:avLst/>
            </a:prstGeom>
          </p:spPr>
          <p:txBody>
            <a:bodyPr wrap="square" lIns="0" tIns="0" rIns="0" bIns="0">
              <a:spAutoFit/>
            </a:bodyPr>
            <a:lstStyle/>
            <a:p>
              <a:pPr algn="ctr" defTabSz="457017"/>
              <a:r>
                <a:rPr lang="zh-CN" altLang="en-US" sz="1399" b="1" dirty="0">
                  <a:solidFill>
                    <a:srgbClr val="1D1D1A"/>
                  </a:solidFill>
                  <a:latin typeface="微软雅黑" pitchFamily="34" charset="-122"/>
                  <a:ea typeface="微软雅黑"/>
                </a:rPr>
                <a:t>极简转换</a:t>
              </a:r>
            </a:p>
          </p:txBody>
        </p:sp>
        <p:sp>
          <p:nvSpPr>
            <p:cNvPr id="23" name="矩形 22"/>
            <p:cNvSpPr/>
            <p:nvPr/>
          </p:nvSpPr>
          <p:spPr>
            <a:xfrm>
              <a:off x="8182189" y="3167845"/>
              <a:ext cx="758118" cy="117010"/>
            </a:xfrm>
            <a:prstGeom prst="rect">
              <a:avLst/>
            </a:prstGeom>
          </p:spPr>
          <p:txBody>
            <a:bodyPr wrap="square" lIns="0" tIns="0" rIns="0" bIns="0">
              <a:spAutoFit/>
            </a:bodyPr>
            <a:lstStyle/>
            <a:p>
              <a:pPr algn="ctr" defTabSz="457017"/>
              <a:r>
                <a:rPr lang="zh-CN" altLang="en-US" sz="1399" dirty="0">
                  <a:solidFill>
                    <a:srgbClr val="1D1D1A"/>
                  </a:solidFill>
                  <a:latin typeface="微软雅黑" pitchFamily="34" charset="-122"/>
                  <a:ea typeface="微软雅黑"/>
                </a:rPr>
                <a:t>易用，灵活</a:t>
              </a:r>
            </a:p>
          </p:txBody>
        </p:sp>
        <p:sp>
          <p:nvSpPr>
            <p:cNvPr id="24" name="矩形 23"/>
            <p:cNvSpPr/>
            <p:nvPr/>
          </p:nvSpPr>
          <p:spPr>
            <a:xfrm>
              <a:off x="9770535" y="3167845"/>
              <a:ext cx="937470" cy="234019"/>
            </a:xfrm>
            <a:prstGeom prst="rect">
              <a:avLst/>
            </a:prstGeom>
          </p:spPr>
          <p:txBody>
            <a:bodyPr wrap="square" lIns="0" tIns="0" rIns="0" bIns="0">
              <a:spAutoFit/>
            </a:bodyPr>
            <a:lstStyle/>
            <a:p>
              <a:pPr algn="ctr" defTabSz="457017"/>
              <a:r>
                <a:rPr lang="zh-CN" altLang="en-US" sz="1399" dirty="0">
                  <a:solidFill>
                    <a:srgbClr val="1D1D1A"/>
                  </a:solidFill>
                  <a:latin typeface="微软雅黑" pitchFamily="34" charset="-122"/>
                  <a:ea typeface="微软雅黑"/>
                </a:rPr>
                <a:t>性能高，资源占用少</a:t>
              </a:r>
            </a:p>
          </p:txBody>
        </p:sp>
        <p:sp>
          <p:nvSpPr>
            <p:cNvPr id="25" name="内容占位符 3"/>
            <p:cNvSpPr txBox="1"/>
            <p:nvPr/>
          </p:nvSpPr>
          <p:spPr>
            <a:xfrm>
              <a:off x="8634639" y="3506786"/>
              <a:ext cx="1815985" cy="911003"/>
            </a:xfrm>
            <a:prstGeom prst="rect">
              <a:avLst/>
            </a:prstGeom>
            <a:ln>
              <a:noFill/>
              <a:prstDash val="dash"/>
            </a:ln>
          </p:spPr>
          <p:txBody>
            <a:bodyPr wrap="square" lIns="0" tIns="0" rIns="0" bIns="0">
              <a:spAutoFit/>
            </a:bodyPr>
            <a:lstStyle>
              <a:lvl1pPr marL="179705" marR="0" indent="-168275" algn="l" defTabSz="1188085"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7770"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8930" marR="0" indent="-168275" algn="l" defTabSz="1188085" rtl="0" eaLnBrk="1" fontAlgn="auto" latinLnBrk="0" hangingPunct="1">
                <a:lnSpc>
                  <a:spcPct val="100000"/>
                </a:lnSpc>
                <a:spcBef>
                  <a:spcPts val="0"/>
                </a:spcBef>
                <a:spcAft>
                  <a:spcPts val="600"/>
                </a:spcAft>
                <a:buClr>
                  <a:schemeClr val="tx1"/>
                </a:buClr>
                <a:buSzTx/>
                <a:buFont typeface=".AppleSystemUIFont"/>
                <a:buChar char="&gt;"/>
                <a:tabLst>
                  <a:tab pos="1207770" algn="ctr"/>
                </a:tabLst>
                <a:defRPr sz="16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2pPr>
              <a:lvl3pPr marL="1098550" marR="0" indent="-168275" algn="l" defTabSz="1188085" rtl="0" eaLnBrk="1" fontAlgn="auto" latinLnBrk="0" hangingPunct="1">
                <a:lnSpc>
                  <a:spcPct val="100000"/>
                </a:lnSpc>
                <a:spcBef>
                  <a:spcPts val="0"/>
                </a:spcBef>
                <a:spcAft>
                  <a:spcPts val="600"/>
                </a:spcAft>
                <a:buClr>
                  <a:schemeClr val="tx1"/>
                </a:buClr>
                <a:buSzTx/>
                <a:buFont typeface=".AppleSystemUIFont"/>
                <a:buChar char="-"/>
                <a:tabLst>
                  <a:tab pos="1207770" algn="ctr"/>
                </a:tabLst>
                <a:defRPr sz="13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3pPr>
              <a:lvl4pPr marL="525780" indent="-171450" algn="l" defTabSz="914400" rtl="0" eaLnBrk="1" latinLnBrk="0" hangingPunct="1">
                <a:lnSpc>
                  <a:spcPct val="90000"/>
                </a:lnSpc>
                <a:spcBef>
                  <a:spcPts val="500"/>
                </a:spcBef>
                <a:buFont typeface="Arial" panose="020B0604020202020204" pitchFamily="34" charset="0"/>
                <a:buChar char="•"/>
                <a:tabLst>
                  <a:tab pos="1208405" algn="ctr"/>
                </a:tabLst>
                <a:defRPr sz="1300" kern="1200" baseline="0">
                  <a:solidFill>
                    <a:schemeClr val="tx1"/>
                  </a:solidFill>
                  <a:latin typeface="Arial" panose="020B0604020202020204" pitchFamily="34" charset="0"/>
                  <a:ea typeface="+mn-ea"/>
                  <a:cs typeface="Arial" panose="020B0604020202020204" pitchFamily="34" charset="0"/>
                </a:defRPr>
              </a:lvl4pPr>
              <a:lvl5pPr marL="525780" indent="-171450" algn="l" defTabSz="914400" rtl="0" eaLnBrk="1" latinLnBrk="0" hangingPunct="1">
                <a:lnSpc>
                  <a:spcPct val="90000"/>
                </a:lnSpc>
                <a:spcBef>
                  <a:spcPts val="500"/>
                </a:spcBef>
                <a:buFont typeface="Arial" panose="020B0604020202020204" pitchFamily="34" charset="0"/>
                <a:buChar char="•"/>
                <a:tabLst>
                  <a:tab pos="1208405" algn="ctr"/>
                </a:tabLst>
                <a:defRPr sz="13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1187610">
                <a:buClr>
                  <a:srgbClr val="1D1D1A"/>
                </a:buClr>
                <a:buNone/>
                <a:tabLst>
                  <a:tab pos="1207287" algn="ctr"/>
                </a:tabLst>
              </a:pPr>
              <a:r>
                <a:rPr lang="en-US" altLang="zh-CN" sz="1399" noProof="1">
                  <a:solidFill>
                    <a:srgbClr val="1D1D1A"/>
                  </a:solidFill>
                  <a:latin typeface="微软雅黑" pitchFamily="34" charset="-122"/>
                  <a:ea typeface="微软雅黑" pitchFamily="34" charset="-122"/>
                </a:rPr>
                <a:t>import mindspore as ms</a:t>
              </a:r>
            </a:p>
            <a:p>
              <a:pPr marL="0" lvl="1" indent="0" defTabSz="1187610">
                <a:buClr>
                  <a:srgbClr val="1D1D1A"/>
                </a:buClr>
                <a:buNone/>
                <a:tabLst>
                  <a:tab pos="1207287" algn="ctr"/>
                </a:tabLst>
              </a:pPr>
              <a:r>
                <a:rPr lang="en-US" altLang="zh-CN" sz="1399" noProof="1">
                  <a:solidFill>
                    <a:srgbClr val="1D1D1A"/>
                  </a:solidFill>
                  <a:latin typeface="微软雅黑" pitchFamily="34" charset="-122"/>
                  <a:ea typeface="微软雅黑" pitchFamily="34" charset="-122"/>
                </a:rPr>
                <a:t>@ms.jit</a:t>
              </a:r>
            </a:p>
            <a:p>
              <a:pPr marL="0" lvl="1" indent="0" defTabSz="1187610">
                <a:buClr>
                  <a:srgbClr val="1D1D1A"/>
                </a:buClr>
                <a:buNone/>
                <a:tabLst>
                  <a:tab pos="1207287" algn="ctr"/>
                </a:tabLst>
              </a:pPr>
              <a:r>
                <a:rPr lang="en-US" altLang="zh-CN" sz="1399" noProof="1">
                  <a:solidFill>
                    <a:srgbClr val="1D1D1A"/>
                  </a:solidFill>
                  <a:latin typeface="微软雅黑" pitchFamily="34" charset="-122"/>
                  <a:ea typeface="微软雅黑" pitchFamily="34" charset="-122"/>
                </a:rPr>
                <a:t>def test(x : tuple):</a:t>
              </a:r>
            </a:p>
            <a:p>
              <a:pPr marL="0" lvl="1" indent="0" defTabSz="1187610">
                <a:buClr>
                  <a:srgbClr val="1D1D1A"/>
                </a:buClr>
                <a:buNone/>
                <a:tabLst>
                  <a:tab pos="1207287" algn="ctr"/>
                </a:tabLst>
              </a:pPr>
              <a:r>
                <a:rPr lang="en-US" altLang="zh-CN" sz="1399" noProof="1">
                  <a:solidFill>
                    <a:srgbClr val="1D1D1A"/>
                  </a:solidFill>
                  <a:latin typeface="微软雅黑" pitchFamily="34" charset="-122"/>
                  <a:ea typeface="微软雅黑" pitchFamily="34" charset="-122"/>
                </a:rPr>
                <a:t>    return x[0]</a:t>
              </a:r>
            </a:p>
            <a:p>
              <a:pPr marL="0" lvl="1" indent="0" defTabSz="1187610">
                <a:buClr>
                  <a:srgbClr val="1D1D1A"/>
                </a:buClr>
                <a:buNone/>
                <a:tabLst>
                  <a:tab pos="1207287" algn="ctr"/>
                </a:tabLst>
              </a:pPr>
              <a:r>
                <a:rPr lang="en-US" altLang="zh-CN" sz="1399" noProof="1">
                  <a:solidFill>
                    <a:srgbClr val="1D1D1A"/>
                  </a:solidFill>
                  <a:latin typeface="微软雅黑" pitchFamily="34" charset="-122"/>
                  <a:ea typeface="微软雅黑" pitchFamily="34" charset="-122"/>
                </a:rPr>
                <a:t>print(test([1, 2]))</a:t>
              </a:r>
            </a:p>
            <a:p>
              <a:pPr marL="0" lvl="1" indent="0" defTabSz="1187610">
                <a:buClr>
                  <a:srgbClr val="1D1D1A"/>
                </a:buClr>
                <a:buNone/>
                <a:tabLst>
                  <a:tab pos="1207287" algn="ctr"/>
                </a:tabLst>
              </a:pPr>
              <a:r>
                <a:rPr lang="en-US" altLang="zh-CN" sz="1399" noProof="1">
                  <a:solidFill>
                    <a:srgbClr val="1D1D1A"/>
                  </a:solidFill>
                  <a:latin typeface="微软雅黑" pitchFamily="34" charset="-122"/>
                  <a:ea typeface="微软雅黑" pitchFamily="34" charset="-122"/>
                </a:rPr>
                <a:t>//</a:t>
              </a:r>
              <a:r>
                <a:rPr lang="zh-CN" altLang="en-US" sz="1399" noProof="1">
                  <a:solidFill>
                    <a:srgbClr val="1D1D1A"/>
                  </a:solidFill>
                  <a:latin typeface="微软雅黑" pitchFamily="34" charset="-122"/>
                  <a:ea typeface="微软雅黑" pitchFamily="34" charset="-122"/>
                </a:rPr>
                <a:t>成功执行，模型可直接转换</a:t>
              </a:r>
              <a:endParaRPr lang="en-US" altLang="zh-CN" sz="1399" noProof="1">
                <a:solidFill>
                  <a:srgbClr val="1D1D1A"/>
                </a:solidFill>
                <a:latin typeface="微软雅黑" pitchFamily="34" charset="-122"/>
                <a:ea typeface="微软雅黑" pitchFamily="34" charset="-122"/>
              </a:endParaRPr>
            </a:p>
          </p:txBody>
        </p:sp>
      </p:grpSp>
      <p:sp>
        <p:nvSpPr>
          <p:cNvPr id="26" name="矩形 25"/>
          <p:cNvSpPr/>
          <p:nvPr/>
        </p:nvSpPr>
        <p:spPr>
          <a:xfrm>
            <a:off x="1881075" y="4601927"/>
            <a:ext cx="4451582" cy="749464"/>
          </a:xfrm>
          <a:prstGeom prst="rect">
            <a:avLst/>
          </a:prstGeom>
        </p:spPr>
        <p:txBody>
          <a:bodyPr wrap="square" lIns="0" tIns="0" rIns="0" bIns="0">
            <a:spAutoFit/>
          </a:bodyPr>
          <a:lstStyle/>
          <a:p>
            <a:pPr defTabSz="457017">
              <a:lnSpc>
                <a:spcPct val="130000"/>
              </a:lnSpc>
            </a:pPr>
            <a:r>
              <a:rPr lang="zh-CN" altLang="en-US" sz="1399" dirty="0">
                <a:solidFill>
                  <a:srgbClr val="1D1D1A"/>
                </a:solidFill>
                <a:latin typeface="微软雅黑" pitchFamily="34" charset="-122"/>
                <a:ea typeface="微软雅黑"/>
              </a:rPr>
              <a:t>统一</a:t>
            </a:r>
            <a:r>
              <a:rPr lang="en-US" altLang="zh-CN" sz="1399" dirty="0">
                <a:solidFill>
                  <a:srgbClr val="1D1D1A"/>
                </a:solidFill>
                <a:latin typeface="微软雅黑" pitchFamily="34" charset="-122"/>
                <a:ea typeface="微软雅黑"/>
              </a:rPr>
              <a:t>YOLO</a:t>
            </a:r>
            <a:r>
              <a:rPr lang="zh-CN" altLang="en-US" sz="1399" dirty="0">
                <a:solidFill>
                  <a:srgbClr val="1D1D1A"/>
                </a:solidFill>
                <a:latin typeface="微软雅黑" pitchFamily="34" charset="-122"/>
                <a:ea typeface="微软雅黑"/>
              </a:rPr>
              <a:t>算法模块，简化</a:t>
            </a:r>
            <a:r>
              <a:rPr lang="zh-CN" altLang="zh-CN" sz="1399" dirty="0">
                <a:solidFill>
                  <a:srgbClr val="1D1D1A"/>
                </a:solidFill>
                <a:latin typeface="微软雅黑" pitchFamily="34" charset="-122"/>
                <a:ea typeface="微软雅黑"/>
              </a:rPr>
              <a:t>模型</a:t>
            </a:r>
            <a:r>
              <a:rPr lang="zh-CN" altLang="en-US" sz="1399" dirty="0">
                <a:solidFill>
                  <a:srgbClr val="1D1D1A"/>
                </a:solidFill>
                <a:latin typeface="微软雅黑" pitchFamily="34" charset="-122"/>
                <a:ea typeface="微软雅黑"/>
              </a:rPr>
              <a:t>构建和训练流程。支持</a:t>
            </a:r>
            <a:r>
              <a:rPr lang="en-US" altLang="zh-CN" sz="1399" dirty="0">
                <a:solidFill>
                  <a:srgbClr val="1D1D1A"/>
                </a:solidFill>
                <a:latin typeface="微软雅黑" pitchFamily="34" charset="-122"/>
                <a:ea typeface="微软雅黑"/>
              </a:rPr>
              <a:t>3/4/5/7/8/x</a:t>
            </a:r>
            <a:r>
              <a:rPr lang="zh-CN" altLang="en-US" sz="1399" dirty="0">
                <a:solidFill>
                  <a:srgbClr val="1D1D1A"/>
                </a:solidFill>
                <a:latin typeface="微软雅黑" pitchFamily="34" charset="-122"/>
                <a:ea typeface="微软雅黑"/>
              </a:rPr>
              <a:t>等</a:t>
            </a:r>
            <a:r>
              <a:rPr lang="en-US" altLang="zh-CN" sz="1399" dirty="0">
                <a:solidFill>
                  <a:srgbClr val="1D1D1A"/>
                </a:solidFill>
                <a:latin typeface="微软雅黑" pitchFamily="34" charset="-122"/>
                <a:ea typeface="微软雅黑"/>
              </a:rPr>
              <a:t>6+</a:t>
            </a:r>
            <a:r>
              <a:rPr lang="zh-CN" altLang="en-US" sz="1399" dirty="0">
                <a:solidFill>
                  <a:srgbClr val="1D1D1A"/>
                </a:solidFill>
                <a:latin typeface="微软雅黑" pitchFamily="34" charset="-122"/>
                <a:ea typeface="微软雅黑"/>
              </a:rPr>
              <a:t>基础模型</a:t>
            </a:r>
            <a:endParaRPr lang="en-US" altLang="zh-CN" sz="1399" dirty="0">
              <a:solidFill>
                <a:srgbClr val="1D1D1A"/>
              </a:solidFill>
              <a:latin typeface="微软雅黑" pitchFamily="34" charset="-122"/>
              <a:ea typeface="微软雅黑"/>
            </a:endParaRPr>
          </a:p>
          <a:p>
            <a:pPr defTabSz="457017">
              <a:lnSpc>
                <a:spcPct val="130000"/>
              </a:lnSpc>
            </a:pPr>
            <a:r>
              <a:rPr lang="zh-CN" altLang="zh-CN" sz="1050" dirty="0">
                <a:solidFill>
                  <a:srgbClr val="1D1D1A"/>
                </a:solidFill>
                <a:latin typeface="微软雅黑" pitchFamily="34" charset="-122"/>
                <a:ea typeface="微软雅黑" pitchFamily="34" charset="-122"/>
              </a:rPr>
              <a:t>代码地址：</a:t>
            </a:r>
            <a:r>
              <a:rPr lang="en-US" altLang="zh-CN" sz="1050" dirty="0">
                <a:solidFill>
                  <a:srgbClr val="1D1D1A"/>
                </a:solidFill>
                <a:latin typeface="微软雅黑" pitchFamily="34" charset="-122"/>
                <a:ea typeface="微软雅黑" pitchFamily="34" charset="-122"/>
                <a:hlinkClick r:id="rId7"/>
              </a:rPr>
              <a:t>https://github.com/mindspore-lab/mindyolo</a:t>
            </a:r>
            <a:endParaRPr lang="en-US" altLang="zh-CN" sz="1050" dirty="0">
              <a:solidFill>
                <a:srgbClr val="1D1D1A"/>
              </a:solidFill>
              <a:latin typeface="微软雅黑" pitchFamily="34" charset="-122"/>
              <a:ea typeface="微软雅黑" pitchFamily="34" charset="-122"/>
            </a:endParaRPr>
          </a:p>
        </p:txBody>
      </p:sp>
      <p:sp>
        <p:nvSpPr>
          <p:cNvPr id="27" name="矩形 26"/>
          <p:cNvSpPr/>
          <p:nvPr/>
        </p:nvSpPr>
        <p:spPr>
          <a:xfrm>
            <a:off x="623034" y="4791139"/>
            <a:ext cx="1016768" cy="430719"/>
          </a:xfrm>
          <a:prstGeom prst="rect">
            <a:avLst/>
          </a:prstGeom>
        </p:spPr>
        <p:txBody>
          <a:bodyPr wrap="square" lIns="0" tIns="0" rIns="0" bIns="0">
            <a:spAutoFit/>
          </a:bodyPr>
          <a:lstStyle/>
          <a:p>
            <a:pPr algn="ctr" defTabSz="457017"/>
            <a:r>
              <a:rPr kumimoji="1" lang="en-US" altLang="zh-CN" sz="1399" b="1" dirty="0" err="1">
                <a:solidFill>
                  <a:srgbClr val="1D1D1A"/>
                </a:solidFill>
                <a:latin typeface="微软雅黑" pitchFamily="34" charset="-122"/>
                <a:ea typeface="微软雅黑"/>
              </a:rPr>
              <a:t>MindSporeYolo</a:t>
            </a:r>
            <a:r>
              <a:rPr kumimoji="1" lang="en-US" altLang="zh-CN" sz="1200" b="1" dirty="0">
                <a:solidFill>
                  <a:srgbClr val="1D1D1A"/>
                </a:solidFill>
                <a:latin typeface="微软雅黑" pitchFamily="34" charset="-122"/>
                <a:ea typeface="微软雅黑" pitchFamily="34" charset="-122"/>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梯形 48"/>
          <p:cNvSpPr/>
          <p:nvPr/>
        </p:nvSpPr>
        <p:spPr>
          <a:xfrm>
            <a:off x="685266" y="3843728"/>
            <a:ext cx="10815121" cy="877757"/>
          </a:xfrm>
          <a:prstGeom prst="trapezoid">
            <a:avLst>
              <a:gd name="adj" fmla="val 69565"/>
            </a:avLst>
          </a:prstGeom>
          <a:gradFill flip="none" rotWithShape="1">
            <a:gsLst>
              <a:gs pos="0">
                <a:schemeClr val="tx2">
                  <a:lumMod val="95000"/>
                </a:schemeClr>
              </a:gs>
              <a:gs pos="100000">
                <a:schemeClr val="tx2">
                  <a:lumMod val="95000"/>
                  <a:alpha val="0"/>
                </a:schemeClr>
              </a:gs>
            </a:gsLst>
            <a:lin ang="16200000" scaled="1"/>
            <a:tileRect/>
          </a:gradFill>
          <a:ln w="12700" cap="flat" cmpd="sng" algn="ctr">
            <a:noFill/>
            <a:prstDash val="solid"/>
            <a:miter lim="800000"/>
          </a:ln>
          <a:effectLst/>
        </p:spPr>
        <p:txBody>
          <a:bodyPr rtlCol="0" anchor="ctr"/>
          <a:lstStyle/>
          <a:p>
            <a:pPr algn="ctr" defTabSz="957832">
              <a:defRPr/>
            </a:pPr>
            <a:endParaRPr lang="zh-CN" altLang="en-US" sz="1100" kern="0" dirty="0">
              <a:solidFill>
                <a:prstClr val="black"/>
              </a:solidFill>
              <a:latin typeface="Huawei Sans"/>
              <a:ea typeface="微软雅黑"/>
              <a:cs typeface="+mn-ea"/>
              <a:sym typeface="+mn-lt"/>
            </a:endParaRPr>
          </a:p>
        </p:txBody>
      </p:sp>
      <p:sp>
        <p:nvSpPr>
          <p:cNvPr id="29" name="矩形 28"/>
          <p:cNvSpPr/>
          <p:nvPr/>
        </p:nvSpPr>
        <p:spPr>
          <a:xfrm>
            <a:off x="686059" y="4735334"/>
            <a:ext cx="10821469" cy="963340"/>
          </a:xfrm>
          <a:prstGeom prst="rect">
            <a:avLst/>
          </a:prstGeom>
          <a:gradFill>
            <a:gsLst>
              <a:gs pos="0">
                <a:schemeClr val="tx2">
                  <a:lumMod val="95000"/>
                </a:schemeClr>
              </a:gs>
              <a:gs pos="100000">
                <a:schemeClr val="tx2">
                  <a:lumMod val="95000"/>
                  <a:alpha val="0"/>
                </a:schemeClr>
              </a:gs>
            </a:gsLst>
            <a:lin ang="5400000" scaled="0"/>
          </a:gradFill>
          <a:ln w="12700" cap="flat" cmpd="sng" algn="ctr">
            <a:noFill/>
            <a:prstDash val="solid"/>
            <a:miter lim="800000"/>
          </a:ln>
          <a:effectLst/>
        </p:spPr>
        <p:txBody>
          <a:bodyPr rtlCol="0" anchor="ctr"/>
          <a:lstStyle/>
          <a:p>
            <a:pPr algn="ctr" defTabSz="913399"/>
            <a:endParaRPr lang="zh-CN" altLang="en-US" sz="200" kern="0" dirty="0">
              <a:solidFill>
                <a:prstClr val="white"/>
              </a:solidFill>
              <a:latin typeface="Huawei Sans"/>
              <a:ea typeface="微软雅黑"/>
              <a:cs typeface="Huawei Sans" panose="020C0503030203020204" pitchFamily="34" charset="0"/>
              <a:sym typeface="Huawei Sans" panose="020C0503030203020204" pitchFamily="34" charset="0"/>
            </a:endParaRPr>
          </a:p>
        </p:txBody>
      </p:sp>
      <p:sp>
        <p:nvSpPr>
          <p:cNvPr id="2" name="副标题 1"/>
          <p:cNvSpPr txBox="1"/>
          <p:nvPr/>
        </p:nvSpPr>
        <p:spPr>
          <a:xfrm>
            <a:off x="517323" y="466239"/>
            <a:ext cx="10821469" cy="359958"/>
          </a:xfrm>
          <a:prstGeom prst="rect">
            <a:avLst/>
          </a:prstGeom>
        </p:spPr>
        <p:txBody>
          <a:bodyPr lIns="0" tIns="0" rIns="0" bIns="0">
            <a:spAutoFit/>
          </a:bodyPr>
          <a:lstStyle>
            <a:lvl1pPr marL="297180" indent="-297180" algn="l" defTabSz="1188085" rtl="0" eaLnBrk="1" latinLnBrk="0" hangingPunct="1">
              <a:lnSpc>
                <a:spcPct val="90000"/>
              </a:lnSpc>
              <a:spcBef>
                <a:spcPts val="1300"/>
              </a:spcBef>
              <a:buFont typeface="Arial" panose="020B0604020202020204" pitchFamily="34" charset="0"/>
              <a:buChar char="•"/>
              <a:defRPr sz="3635" kern="1200">
                <a:solidFill>
                  <a:schemeClr val="tx1"/>
                </a:solidFill>
                <a:latin typeface="+mn-lt"/>
                <a:ea typeface="+mn-ea"/>
                <a:cs typeface="+mn-cs"/>
              </a:defRPr>
            </a:lvl1pPr>
            <a:lvl2pPr marL="890905" indent="-297180" algn="l" defTabSz="1188085" rtl="0" eaLnBrk="1" latinLnBrk="0" hangingPunct="1">
              <a:lnSpc>
                <a:spcPct val="90000"/>
              </a:lnSpc>
              <a:spcBef>
                <a:spcPts val="650"/>
              </a:spcBef>
              <a:buFont typeface="Arial" panose="020B0604020202020204" pitchFamily="34" charset="0"/>
              <a:buChar char="•"/>
              <a:defRPr sz="3120" kern="1200">
                <a:solidFill>
                  <a:schemeClr val="tx1"/>
                </a:solidFill>
                <a:latin typeface="+mn-lt"/>
                <a:ea typeface="+mn-ea"/>
                <a:cs typeface="+mn-cs"/>
              </a:defRPr>
            </a:lvl2pPr>
            <a:lvl3pPr marL="1484630" indent="-297180" algn="l" defTabSz="1188085" rtl="0" eaLnBrk="1" latinLnBrk="0" hangingPunct="1">
              <a:lnSpc>
                <a:spcPct val="90000"/>
              </a:lnSpc>
              <a:spcBef>
                <a:spcPts val="650"/>
              </a:spcBef>
              <a:buFont typeface="Arial" panose="020B0604020202020204" pitchFamily="34" charset="0"/>
              <a:buChar char="•"/>
              <a:defRPr sz="2600" kern="1200">
                <a:solidFill>
                  <a:schemeClr val="tx1"/>
                </a:solidFill>
                <a:latin typeface="+mn-lt"/>
                <a:ea typeface="+mn-ea"/>
                <a:cs typeface="+mn-cs"/>
              </a:defRPr>
            </a:lvl3pPr>
            <a:lvl4pPr marL="207835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4pPr>
            <a:lvl5pPr marL="267271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5pPr>
            <a:lvl6pPr marL="326644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016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4525"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48250" indent="-297180" algn="l" defTabSz="1188085"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a:lstStyle>
          <a:p>
            <a:pPr marL="0" indent="0" algn="ctr" defTabSz="1187610">
              <a:spcBef>
                <a:spcPts val="1299"/>
              </a:spcBef>
              <a:buNone/>
            </a:pPr>
            <a:r>
              <a:rPr lang="zh-CN" altLang="en-US" sz="2599" b="1" spc="300" dirty="0">
                <a:solidFill>
                  <a:srgbClr val="1D1D1A">
                    <a:lumMod val="50000"/>
                  </a:srgbClr>
                </a:solidFill>
                <a:latin typeface="微软雅黑"/>
                <a:ea typeface="微软雅黑"/>
                <a:cs typeface="+mn-ea"/>
                <a:sym typeface="Huawei Sans" panose="020C0503030203020204" pitchFamily="34" charset="0"/>
              </a:rPr>
              <a:t>昇思</a:t>
            </a:r>
            <a:r>
              <a:rPr lang="en-US" altLang="zh-CN" sz="2599" b="1" spc="300" dirty="0">
                <a:solidFill>
                  <a:srgbClr val="1D1D1A">
                    <a:lumMod val="50000"/>
                  </a:srgbClr>
                </a:solidFill>
                <a:latin typeface="微软雅黑"/>
                <a:ea typeface="微软雅黑"/>
                <a:cs typeface="+mn-ea"/>
                <a:sym typeface="Huawei Sans" panose="020C0503030203020204" pitchFamily="34" charset="0"/>
              </a:rPr>
              <a:t>ModelZoo </a:t>
            </a:r>
            <a:r>
              <a:rPr lang="zh-CN" altLang="en-US" sz="2599" b="1" spc="300" dirty="0">
                <a:solidFill>
                  <a:srgbClr val="1D1D1A">
                    <a:lumMod val="50000"/>
                  </a:srgbClr>
                </a:solidFill>
                <a:latin typeface="微软雅黑"/>
                <a:ea typeface="微软雅黑"/>
                <a:cs typeface="+mn-ea"/>
                <a:sym typeface="Huawei Sans" panose="020C0503030203020204" pitchFamily="34" charset="0"/>
              </a:rPr>
              <a:t>覆盖全场景主流网络模型</a:t>
            </a:r>
          </a:p>
        </p:txBody>
      </p:sp>
      <p:graphicFrame>
        <p:nvGraphicFramePr>
          <p:cNvPr id="3" name="表格 2"/>
          <p:cNvGraphicFramePr>
            <a:graphicFrameLocks noGrp="1"/>
          </p:cNvGraphicFramePr>
          <p:nvPr/>
        </p:nvGraphicFramePr>
        <p:xfrm>
          <a:off x="1358634" y="1504667"/>
          <a:ext cx="9474732" cy="3242676"/>
        </p:xfrm>
        <a:graphic>
          <a:graphicData uri="http://schemas.openxmlformats.org/drawingml/2006/table">
            <a:tbl>
              <a:tblPr firstRow="1" bandRow="1">
                <a:tableStyleId>{5940675A-B579-460E-94D1-54222C63F5DA}</a:tableStyleId>
              </a:tblPr>
              <a:tblGrid>
                <a:gridCol w="1579122">
                  <a:extLst>
                    <a:ext uri="{9D8B030D-6E8A-4147-A177-3AD203B41FA5}">
                      <a16:colId xmlns:a16="http://schemas.microsoft.com/office/drawing/2014/main" val="20000"/>
                    </a:ext>
                  </a:extLst>
                </a:gridCol>
                <a:gridCol w="1579122">
                  <a:extLst>
                    <a:ext uri="{9D8B030D-6E8A-4147-A177-3AD203B41FA5}">
                      <a16:colId xmlns:a16="http://schemas.microsoft.com/office/drawing/2014/main" val="20001"/>
                    </a:ext>
                  </a:extLst>
                </a:gridCol>
                <a:gridCol w="1579122">
                  <a:extLst>
                    <a:ext uri="{9D8B030D-6E8A-4147-A177-3AD203B41FA5}">
                      <a16:colId xmlns:a16="http://schemas.microsoft.com/office/drawing/2014/main" val="20002"/>
                    </a:ext>
                  </a:extLst>
                </a:gridCol>
                <a:gridCol w="1579122">
                  <a:extLst>
                    <a:ext uri="{9D8B030D-6E8A-4147-A177-3AD203B41FA5}">
                      <a16:colId xmlns:a16="http://schemas.microsoft.com/office/drawing/2014/main" val="20003"/>
                    </a:ext>
                  </a:extLst>
                </a:gridCol>
                <a:gridCol w="1579122">
                  <a:extLst>
                    <a:ext uri="{9D8B030D-6E8A-4147-A177-3AD203B41FA5}">
                      <a16:colId xmlns:a16="http://schemas.microsoft.com/office/drawing/2014/main" val="20004"/>
                    </a:ext>
                  </a:extLst>
                </a:gridCol>
                <a:gridCol w="1579122">
                  <a:extLst>
                    <a:ext uri="{9D8B030D-6E8A-4147-A177-3AD203B41FA5}">
                      <a16:colId xmlns:a16="http://schemas.microsoft.com/office/drawing/2014/main" val="20005"/>
                    </a:ext>
                  </a:extLst>
                </a:gridCol>
              </a:tblGrid>
              <a:tr h="517958">
                <a:tc gridSpan="2">
                  <a:txBody>
                    <a:bodyPr/>
                    <a:lstStyle/>
                    <a:p>
                      <a:pPr algn="ctr"/>
                      <a:r>
                        <a:rPr lang="en-US" altLang="zh-CN" sz="2800" b="1" dirty="0">
                          <a:solidFill>
                            <a:srgbClr val="C00000"/>
                          </a:solidFill>
                          <a:latin typeface="+mn-ea"/>
                          <a:ea typeface="+mn-ea"/>
                        </a:rPr>
                        <a:t>CV </a:t>
                      </a:r>
                      <a:endParaRPr lang="zh-CN" altLang="en-US" sz="2800" b="1" dirty="0">
                        <a:solidFill>
                          <a:srgbClr val="C00000"/>
                        </a:solidFill>
                        <a:latin typeface="+mn-ea"/>
                        <a:ea typeface="+mn-ea"/>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hMerge="1">
                  <a:txBody>
                    <a:bodyPr/>
                    <a:lstStyle/>
                    <a:p>
                      <a:endParaRPr lang="zh-CN"/>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FCE7DA">
                        <a:alpha val="50000"/>
                      </a:srgbClr>
                    </a:solidFill>
                  </a:tcPr>
                </a:tc>
                <a:tc gridSpan="2">
                  <a:txBody>
                    <a:bodyPr/>
                    <a:lstStyle/>
                    <a:p>
                      <a:pPr algn="ctr" defTabSz="913130">
                        <a:buClr>
                          <a:srgbClr val="CC9900"/>
                        </a:buClr>
                      </a:pPr>
                      <a:r>
                        <a:rPr lang="en-US" altLang="zh-CN" sz="2800" b="1" kern="0" dirty="0">
                          <a:solidFill>
                            <a:srgbClr val="C00000"/>
                          </a:solidFill>
                          <a:cs typeface="+mn-ea"/>
                          <a:sym typeface="+mn-lt"/>
                        </a:rPr>
                        <a:t>NLP </a:t>
                      </a:r>
                      <a:endParaRPr lang="zh-CN" altLang="en-US" sz="2800" b="1" kern="0" dirty="0">
                        <a:solidFill>
                          <a:srgbClr val="C00000"/>
                        </a:solidFill>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hMerge="1">
                  <a:txBody>
                    <a:bodyPr/>
                    <a:lstStyle/>
                    <a:p>
                      <a:endParaRPr lang="zh-CN"/>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CCECFF">
                        <a:alpha val="50000"/>
                      </a:srgbClr>
                    </a:solidFill>
                  </a:tcPr>
                </a:tc>
                <a:tc>
                  <a:txBody>
                    <a:bodyPr/>
                    <a:lstStyle/>
                    <a:p>
                      <a:pPr algn="ctr" defTabSz="913130">
                        <a:buClr>
                          <a:srgbClr val="CC9900"/>
                        </a:buClr>
                      </a:pPr>
                      <a:r>
                        <a:rPr lang="zh-CN" altLang="en-US" sz="2800" b="1" kern="0" dirty="0">
                          <a:solidFill>
                            <a:srgbClr val="C00000"/>
                          </a:solidFill>
                          <a:cs typeface="+mn-ea"/>
                          <a:sym typeface="+mn-lt"/>
                        </a:rPr>
                        <a:t>推荐类 </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0E8">
                        <a:alpha val="50000"/>
                      </a:srgbClr>
                    </a:solidFill>
                  </a:tcPr>
                </a:tc>
                <a:tc>
                  <a:txBody>
                    <a:bodyPr/>
                    <a:lstStyle/>
                    <a:p>
                      <a:pPr marL="0" marR="0" lvl="0" indent="0" algn="ctr" defTabSz="913130" rtl="0" eaLnBrk="1" fontAlgn="auto" latinLnBrk="0" hangingPunct="1">
                        <a:lnSpc>
                          <a:spcPct val="100000"/>
                        </a:lnSpc>
                        <a:spcBef>
                          <a:spcPts val="0"/>
                        </a:spcBef>
                        <a:spcAft>
                          <a:spcPts val="0"/>
                        </a:spcAft>
                        <a:buClr>
                          <a:srgbClr val="CC9900"/>
                        </a:buClr>
                        <a:buSzTx/>
                        <a:buFontTx/>
                        <a:buNone/>
                        <a:defRPr/>
                      </a:pPr>
                      <a:r>
                        <a:rPr lang="en-US" altLang="zh-CN" sz="2800" b="1" kern="0" dirty="0">
                          <a:solidFill>
                            <a:srgbClr val="C00000"/>
                          </a:solidFill>
                          <a:latin typeface="+mn-lt"/>
                          <a:ea typeface="+mn-ea"/>
                          <a:cs typeface="+mn-ea"/>
                          <a:sym typeface="+mn-lt"/>
                        </a:rPr>
                        <a:t>GNN </a:t>
                      </a:r>
                      <a:endParaRPr lang="zh-CN" altLang="en-US" sz="2800" b="1" kern="0" dirty="0">
                        <a:solidFill>
                          <a:srgbClr val="C00000"/>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7C6C6">
                        <a:alpha val="50000"/>
                      </a:srgbClr>
                    </a:solidFill>
                  </a:tcPr>
                </a:tc>
                <a:extLst>
                  <a:ext uri="{0D108BD9-81ED-4DB2-BD59-A6C34878D82A}">
                    <a16:rowId xmlns:a16="http://schemas.microsoft.com/office/drawing/2014/main" val="10000"/>
                  </a:ext>
                </a:extLst>
              </a:tr>
              <a:tr h="401306">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a:latin typeface="+mn-ea"/>
                          <a:ea typeface="+mn-ea"/>
                          <a:cs typeface="+mn-ea"/>
                          <a:sym typeface="+mn-lt"/>
                        </a:rPr>
                        <a:t>Resnet50</a:t>
                      </a:r>
                      <a:endParaRPr lang="zh-CN" altLang="en-US" sz="1400" kern="0" dirty="0">
                        <a:latin typeface="+mn-ea"/>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a:latin typeface="+mn-ea"/>
                          <a:ea typeface="+mn-ea"/>
                          <a:cs typeface="+mn-ea"/>
                          <a:sym typeface="+mn-lt"/>
                        </a:rPr>
                        <a:t>Yolo V7</a:t>
                      </a:r>
                      <a:endParaRPr lang="zh-CN" altLang="en-US" sz="1400" kern="0" dirty="0">
                        <a:latin typeface="+mn-ea"/>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a:latin typeface="+mn-ea"/>
                          <a:ea typeface="+mn-ea"/>
                          <a:cs typeface="Huawei Sans" panose="020C0503030203020204" pitchFamily="34" charset="0"/>
                          <a:sym typeface="Huawei Sans" panose="020C0503030203020204" pitchFamily="34" charset="0"/>
                        </a:rPr>
                        <a:t>Bert-Base/Large</a:t>
                      </a:r>
                      <a:endParaRPr lang="zh-CN" altLang="zh-CN" sz="1400" dirty="0">
                        <a:latin typeface="+mn-ea"/>
                        <a:ea typeface="+mn-ea"/>
                        <a:cs typeface="Huawei Sans" panose="020C0503030203020204" pitchFamily="34" charset="0"/>
                        <a:sym typeface="Huawei Sans" panose="020C0503030203020204" pitchFamily="34" charset="0"/>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err="1">
                          <a:latin typeface="Huawei Sans" panose="020C0503030203020204" pitchFamily="34" charset="0"/>
                          <a:ea typeface="微软雅黑" pitchFamily="34" charset="-122"/>
                          <a:cs typeface="Huawei Sans" panose="020C0503030203020204" pitchFamily="34" charset="0"/>
                          <a:sym typeface="Huawei Sans" panose="020C0503030203020204" pitchFamily="34" charset="0"/>
                        </a:rPr>
                        <a:t>DeepFM</a:t>
                      </a:r>
                      <a:endParaRPr lang="zh-CN"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err="1">
                          <a:latin typeface="+mn-ea"/>
                          <a:ea typeface="+mn-ea"/>
                          <a:cs typeface="Huawei Sans" panose="020C0503030203020204" pitchFamily="34" charset="0"/>
                          <a:sym typeface="Huawei Sans" panose="020C0503030203020204" pitchFamily="34" charset="0"/>
                        </a:rPr>
                        <a:t>Wide&amp;Deep</a:t>
                      </a:r>
                      <a:endParaRPr lang="en-US" altLang="zh-CN" sz="1400" dirty="0">
                        <a:latin typeface="+mn-ea"/>
                        <a:ea typeface="+mn-ea"/>
                        <a:cs typeface="Huawei Sans" panose="020C0503030203020204" pitchFamily="34" charset="0"/>
                        <a:sym typeface="Huawei Sans" panose="020C0503030203020204" pitchFamily="34" charset="0"/>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0E8">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1200" dirty="0" err="1">
                          <a:solidFill>
                            <a:schemeClr val="tx1"/>
                          </a:solidFill>
                          <a:latin typeface="+mn-ea"/>
                          <a:ea typeface="+mn-ea"/>
                          <a:cs typeface="Huawei Sans" panose="020C0503030203020204" pitchFamily="34" charset="0"/>
                        </a:rPr>
                        <a:t>Bgcf</a:t>
                      </a:r>
                      <a:endParaRPr lang="en-US" altLang="zh-CN" sz="1400" kern="1200" dirty="0">
                        <a:solidFill>
                          <a:schemeClr val="tx1"/>
                        </a:solidFill>
                        <a:latin typeface="+mn-ea"/>
                        <a:ea typeface="+mn-ea"/>
                        <a:cs typeface="Huawei Sans" panose="020C0503030203020204" pitchFamily="34" charset="0"/>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7C6C6">
                        <a:alpha val="50000"/>
                      </a:srgbClr>
                    </a:solidFill>
                  </a:tcPr>
                </a:tc>
                <a:extLst>
                  <a:ext uri="{0D108BD9-81ED-4DB2-BD59-A6C34878D82A}">
                    <a16:rowId xmlns:a16="http://schemas.microsoft.com/office/drawing/2014/main" val="10001"/>
                  </a:ext>
                </a:extLst>
              </a:tr>
              <a:tr h="517958">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a:latin typeface="+mn-ea"/>
                          <a:ea typeface="+mn-ea"/>
                          <a:cs typeface="+mn-ea"/>
                          <a:sym typeface="+mn-lt"/>
                        </a:rPr>
                        <a:t>SSD</a:t>
                      </a:r>
                      <a:endParaRPr lang="zh-CN" altLang="en-US" sz="1400" kern="0" dirty="0">
                        <a:latin typeface="+mn-ea"/>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err="1">
                          <a:cs typeface="+mn-ea"/>
                          <a:sym typeface="+mn-lt"/>
                        </a:rPr>
                        <a:t>DeepLab</a:t>
                      </a:r>
                      <a:r>
                        <a:rPr lang="en-US" altLang="zh-CN" sz="1400" kern="0" dirty="0">
                          <a:cs typeface="+mn-ea"/>
                          <a:sym typeface="+mn-lt"/>
                        </a:rPr>
                        <a:t> V3</a:t>
                      </a:r>
                      <a:endParaRPr lang="zh-CN" altLang="en-US"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rPr>
                        <a:t>Transformer</a:t>
                      </a:r>
                      <a:endParaRPr lang="zh-CN"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err="1">
                          <a:latin typeface="Huawei Sans" panose="020C0503030203020204" pitchFamily="34" charset="0"/>
                          <a:ea typeface="微软雅黑" pitchFamily="34" charset="-122"/>
                          <a:cs typeface="Huawei Sans" panose="020C0503030203020204" pitchFamily="34" charset="0"/>
                          <a:sym typeface="Huawei Sans" panose="020C0503030203020204" pitchFamily="34" charset="0"/>
                        </a:rPr>
                        <a:t>WarpCTC</a:t>
                      </a:r>
                      <a:endParaRPr lang="zh-CN"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algn="ctr" defTabSz="913130">
                        <a:buClr>
                          <a:srgbClr val="CC9900"/>
                        </a:buClr>
                        <a:defRPr/>
                      </a:pPr>
                      <a:r>
                        <a:rPr lang="en-US" altLang="zh-CN" sz="1400" dirty="0" err="1">
                          <a:latin typeface="Huawei Sans" panose="020C0503030203020204" pitchFamily="34" charset="0"/>
                          <a:ea typeface="微软雅黑" pitchFamily="34" charset="-122"/>
                          <a:cs typeface="Huawei Sans" panose="020C0503030203020204" pitchFamily="34" charset="0"/>
                          <a:sym typeface="Huawei Sans" panose="020C0503030203020204" pitchFamily="34" charset="0"/>
                        </a:rPr>
                        <a:t>Wide&amp;Deep</a:t>
                      </a:r>
                      <a:endParaRPr lang="en-US"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endParaRPr>
                    </a:p>
                    <a:p>
                      <a:pPr algn="ctr" defTabSz="913130">
                        <a:buClr>
                          <a:srgbClr val="CC9900"/>
                        </a:buClr>
                        <a:defRPr/>
                      </a:pPr>
                      <a:r>
                        <a:rPr lang="en-US" altLang="zh-CN" sz="1400" dirty="0"/>
                        <a:t>_</a:t>
                      </a:r>
                      <a:r>
                        <a:rPr lang="en-US" altLang="zh-CN" sz="1400" dirty="0" err="1"/>
                        <a:t>multitable</a:t>
                      </a:r>
                      <a:endParaRPr lang="en-US" altLang="zh-CN"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0E8">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a:t>Gat</a:t>
                      </a:r>
                      <a:endParaRPr lang="en-US" altLang="zh-CN"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A7C6C6">
                        <a:alpha val="50000"/>
                      </a:srgbClr>
                    </a:solidFill>
                  </a:tcPr>
                </a:tc>
                <a:extLst>
                  <a:ext uri="{0D108BD9-81ED-4DB2-BD59-A6C34878D82A}">
                    <a16:rowId xmlns:a16="http://schemas.microsoft.com/office/drawing/2014/main" val="10002"/>
                  </a:ext>
                </a:extLst>
              </a:tr>
              <a:tr h="484386">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a:latin typeface="+mn-ea"/>
                          <a:ea typeface="+mn-ea"/>
                          <a:cs typeface="+mn-ea"/>
                          <a:sym typeface="+mn-lt"/>
                        </a:rPr>
                        <a:t>VGG16</a:t>
                      </a:r>
                      <a:endParaRPr lang="zh-CN" altLang="en-US" sz="1400" kern="0" dirty="0">
                        <a:latin typeface="+mn-ea"/>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err="1">
                          <a:cs typeface="+mn-ea"/>
                          <a:sym typeface="+mn-lt"/>
                        </a:rPr>
                        <a:t>MaskRCNN</a:t>
                      </a:r>
                      <a:endParaRPr lang="zh-CN" altLang="en-US"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err="1">
                          <a:latin typeface="Huawei Sans" panose="020C0503030203020204" pitchFamily="34" charset="0"/>
                          <a:ea typeface="微软雅黑" pitchFamily="34" charset="-122"/>
                          <a:cs typeface="Huawei Sans" panose="020C0503030203020204" pitchFamily="34" charset="0"/>
                          <a:sym typeface="Huawei Sans" panose="020C0503030203020204" pitchFamily="34" charset="0"/>
                        </a:rPr>
                        <a:t>TinyBert</a:t>
                      </a:r>
                      <a:endParaRPr lang="zh-CN"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err="1">
                          <a:latin typeface="Huawei Sans" panose="020C0503030203020204" pitchFamily="34" charset="0"/>
                          <a:ea typeface="微软雅黑" pitchFamily="34" charset="-122"/>
                          <a:cs typeface="Huawei Sans" panose="020C0503030203020204" pitchFamily="34" charset="0"/>
                          <a:sym typeface="Huawei Sans" panose="020C0503030203020204" pitchFamily="34" charset="0"/>
                        </a:rPr>
                        <a:t>PSENet</a:t>
                      </a:r>
                      <a:endParaRPr lang="zh-CN"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err="1"/>
                        <a:t>Naml</a:t>
                      </a:r>
                      <a:endParaRPr lang="zh-CN" altLang="en-US"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0E8">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a:t>…</a:t>
                      </a:r>
                      <a:endParaRPr lang="zh-CN" altLang="en-US" sz="1400" kern="1200" dirty="0">
                        <a:solidFill>
                          <a:schemeClr val="tx1"/>
                        </a:solidFill>
                        <a:latin typeface="+mn-lt"/>
                        <a:ea typeface="+mn-ea"/>
                        <a:cs typeface="+mn-cs"/>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3E2E2"/>
                    </a:solidFill>
                  </a:tcPr>
                </a:tc>
                <a:extLst>
                  <a:ext uri="{0D108BD9-81ED-4DB2-BD59-A6C34878D82A}">
                    <a16:rowId xmlns:a16="http://schemas.microsoft.com/office/drawing/2014/main" val="10003"/>
                  </a:ext>
                </a:extLst>
              </a:tr>
              <a:tr h="517958">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err="1">
                          <a:latin typeface="+mn-ea"/>
                          <a:ea typeface="+mn-ea"/>
                          <a:cs typeface="+mn-ea"/>
                        </a:rPr>
                        <a:t>Efficientnet</a:t>
                      </a:r>
                      <a:endParaRPr lang="zh-CN" altLang="en-US" sz="1400" kern="0" dirty="0">
                        <a:latin typeface="+mn-ea"/>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err="1">
                          <a:cs typeface="+mn-ea"/>
                          <a:sym typeface="+mn-lt"/>
                        </a:rPr>
                        <a:t>Faster_Rcnn</a:t>
                      </a:r>
                      <a:endParaRPr lang="zh-CN" altLang="en-US"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err="1">
                          <a:cs typeface="+mn-ea"/>
                          <a:sym typeface="+mn-lt"/>
                        </a:rPr>
                        <a:t>Fasttext</a:t>
                      </a:r>
                      <a:endParaRPr lang="zh-CN" altLang="en-US"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a:cs typeface="+mn-ea"/>
                          <a:sym typeface="+mn-lt"/>
                        </a:rPr>
                        <a:t>GPT</a:t>
                      </a:r>
                      <a:endParaRPr lang="zh-CN" altLang="en-US"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err="1"/>
                        <a:t>Ncf</a:t>
                      </a:r>
                      <a:endParaRPr lang="en-US" altLang="zh-CN"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0E8">
                        <a:alpha val="50000"/>
                      </a:srgbClr>
                    </a:solidFill>
                  </a:tcPr>
                </a:tc>
                <a:tc>
                  <a:txBody>
                    <a:bodyPr/>
                    <a:lstStyle/>
                    <a:p>
                      <a:pPr marL="0" marR="0" lvl="0" indent="0" algn="ctr" defTabSz="913130" rtl="0" eaLnBrk="1" fontAlgn="auto" latinLnBrk="0" hangingPunct="1">
                        <a:lnSpc>
                          <a:spcPct val="100000"/>
                        </a:lnSpc>
                        <a:spcBef>
                          <a:spcPts val="0"/>
                        </a:spcBef>
                        <a:spcAft>
                          <a:spcPts val="0"/>
                        </a:spcAft>
                        <a:buClr>
                          <a:srgbClr val="CC9900"/>
                        </a:buClr>
                        <a:buSzTx/>
                        <a:buFontTx/>
                        <a:buNone/>
                        <a:defRPr/>
                      </a:pPr>
                      <a:r>
                        <a:rPr lang="en-US" altLang="zh-CN" sz="2800" b="1" kern="0" dirty="0">
                          <a:solidFill>
                            <a:srgbClr val="C00000"/>
                          </a:solidFill>
                          <a:latin typeface="+mn-lt"/>
                          <a:ea typeface="+mn-ea"/>
                          <a:cs typeface="+mn-ea"/>
                          <a:sym typeface="+mn-lt"/>
                        </a:rPr>
                        <a:t>Audio </a:t>
                      </a:r>
                      <a:endParaRPr lang="zh-CN" altLang="en-US" sz="2800" b="1" kern="0" dirty="0">
                        <a:solidFill>
                          <a:srgbClr val="C00000"/>
                        </a:solidFill>
                        <a:latin typeface="+mn-lt"/>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8C80">
                        <a:alpha val="50000"/>
                      </a:srgbClr>
                    </a:solidFill>
                  </a:tcPr>
                </a:tc>
                <a:extLst>
                  <a:ext uri="{0D108BD9-81ED-4DB2-BD59-A6C34878D82A}">
                    <a16:rowId xmlns:a16="http://schemas.microsoft.com/office/drawing/2014/main" val="10004"/>
                  </a:ext>
                </a:extLst>
              </a:tr>
              <a:tr h="401306">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a:latin typeface="+mn-ea"/>
                          <a:ea typeface="+mn-ea"/>
                          <a:cs typeface="+mn-ea"/>
                          <a:sym typeface="+mn-lt"/>
                        </a:rPr>
                        <a:t>Inception V3</a:t>
                      </a:r>
                      <a:endParaRPr lang="zh-CN" altLang="en-US" sz="1400" kern="0" dirty="0">
                        <a:latin typeface="+mn-ea"/>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err="1">
                          <a:cs typeface="+mn-ea"/>
                          <a:sym typeface="+mn-lt"/>
                        </a:rPr>
                        <a:t>MobileNet</a:t>
                      </a:r>
                      <a:r>
                        <a:rPr lang="en-US" altLang="zh-CN" sz="1400" kern="0" dirty="0">
                          <a:cs typeface="+mn-ea"/>
                          <a:sym typeface="+mn-lt"/>
                        </a:rPr>
                        <a:t> V1</a:t>
                      </a:r>
                      <a:endParaRPr lang="zh-CN" altLang="en-US"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a:cs typeface="+mn-ea"/>
                          <a:sym typeface="+mn-lt"/>
                        </a:rPr>
                        <a:t>GRU</a:t>
                      </a:r>
                      <a:endParaRPr lang="zh-CN" altLang="en-US"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rPr>
                        <a:t>… ..</a:t>
                      </a:r>
                      <a:r>
                        <a:rPr lang="en-US" altLang="zh-CN" sz="1400" dirty="0">
                          <a:latin typeface="+mn-ea"/>
                          <a:ea typeface="+mn-ea"/>
                          <a:cs typeface="+mn-cs"/>
                          <a:sym typeface="Huawei Sans" panose="020C0503030203020204" pitchFamily="34" charset="0"/>
                        </a:rPr>
                        <a:t>.</a:t>
                      </a:r>
                      <a:endParaRPr lang="zh-CN"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rPr>
                        <a:t>… ..</a:t>
                      </a:r>
                      <a:r>
                        <a:rPr lang="en-US" altLang="zh-CN" sz="1400" dirty="0">
                          <a:latin typeface="+mn-ea"/>
                          <a:ea typeface="+mn-ea"/>
                          <a:cs typeface="+mn-cs"/>
                          <a:sym typeface="Huawei Sans" panose="020C0503030203020204" pitchFamily="34" charset="0"/>
                        </a:rPr>
                        <a:t>.</a:t>
                      </a:r>
                      <a:endParaRPr lang="zh-CN" altLang="zh-CN" sz="1400" dirty="0">
                        <a:latin typeface="Huawei Sans" panose="020C0503030203020204" pitchFamily="34" charset="0"/>
                        <a:ea typeface="微软雅黑" pitchFamily="34" charset="-122"/>
                        <a:cs typeface="Huawei Sans" panose="020C0503030203020204" pitchFamily="34" charset="0"/>
                        <a:sym typeface="Huawei Sans" panose="020C0503030203020204" pitchFamily="34" charset="0"/>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0E8">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1200" dirty="0">
                          <a:solidFill>
                            <a:schemeClr val="tx1"/>
                          </a:solidFill>
                          <a:latin typeface="+mn-lt"/>
                          <a:ea typeface="+mn-ea"/>
                          <a:cs typeface="+mn-cs"/>
                          <a:sym typeface="+mn-lt"/>
                        </a:rPr>
                        <a:t>FCN-4</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8C80">
                        <a:alpha val="50000"/>
                      </a:srgbClr>
                    </a:solidFill>
                  </a:tcPr>
                </a:tc>
                <a:extLst>
                  <a:ext uri="{0D108BD9-81ED-4DB2-BD59-A6C34878D82A}">
                    <a16:rowId xmlns:a16="http://schemas.microsoft.com/office/drawing/2014/main" val="10005"/>
                  </a:ext>
                </a:extLst>
              </a:tr>
              <a:tr h="401306">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err="1">
                          <a:latin typeface="+mn-ea"/>
                          <a:ea typeface="+mn-ea"/>
                          <a:cs typeface="+mn-ea"/>
                          <a:sym typeface="+mn-lt"/>
                        </a:rPr>
                        <a:t>Nasnet</a:t>
                      </a:r>
                      <a:endParaRPr lang="zh-CN" altLang="en-US" sz="1400" kern="0" dirty="0">
                        <a:latin typeface="+mn-ea"/>
                        <a:ea typeface="+mn-ea"/>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algn="ctr" defTabSz="913130">
                        <a:buClr>
                          <a:srgbClr val="CC9900"/>
                        </a:buClr>
                        <a:defRPr/>
                      </a:pPr>
                      <a:r>
                        <a:rPr lang="en-US" altLang="zh-CN" sz="1400" kern="0" dirty="0" err="1">
                          <a:cs typeface="+mn-ea"/>
                          <a:sym typeface="+mn-lt"/>
                        </a:rPr>
                        <a:t>Shufflet</a:t>
                      </a:r>
                      <a:r>
                        <a:rPr lang="en-US" altLang="zh-CN" sz="1400" kern="0" dirty="0">
                          <a:cs typeface="+mn-ea"/>
                          <a:sym typeface="+mn-lt"/>
                        </a:rPr>
                        <a:t> V1 …</a:t>
                      </a:r>
                      <a:endParaRPr lang="zh-CN" altLang="en-US" sz="1400" kern="0" dirty="0">
                        <a:cs typeface="+mn-ea"/>
                        <a:sym typeface="+mn-lt"/>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CE7DA">
                        <a:alpha val="50000"/>
                      </a:srgbClr>
                    </a:solidFill>
                  </a:tcPr>
                </a:tc>
                <a:tc>
                  <a:txBody>
                    <a:bodyPr/>
                    <a:lstStyle/>
                    <a:p>
                      <a:pPr algn="ctr"/>
                      <a:endParaRPr lang="zh-CN" altLang="en-US" sz="1400" dirty="0">
                        <a:latin typeface="+mn-ea"/>
                        <a:ea typeface="+mn-ea"/>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algn="ctr"/>
                      <a:endParaRPr lang="zh-CN" altLang="en-US" sz="1400" dirty="0">
                        <a:latin typeface="+mn-ea"/>
                        <a:ea typeface="+mn-ea"/>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ECFF">
                        <a:alpha val="50000"/>
                      </a:srgbClr>
                    </a:solidFill>
                  </a:tcPr>
                </a:tc>
                <a:tc>
                  <a:txBody>
                    <a:bodyPr/>
                    <a:lstStyle/>
                    <a:p>
                      <a:pPr algn="ctr"/>
                      <a:endParaRPr lang="zh-CN" altLang="en-US" sz="1400" dirty="0">
                        <a:latin typeface="+mn-ea"/>
                        <a:ea typeface="+mn-ea"/>
                      </a:endParaRP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E0E8">
                        <a:alpha val="50000"/>
                      </a:srgbClr>
                    </a:solidFill>
                  </a:tcPr>
                </a:tc>
                <a:tc>
                  <a:txBody>
                    <a:bodyPr/>
                    <a:lstStyle/>
                    <a:p>
                      <a:pPr marL="0" marR="0" lvl="0" indent="0" algn="ctr" defTabSz="1187450" rtl="0" eaLnBrk="1" fontAlgn="auto" latinLnBrk="0" hangingPunct="1">
                        <a:lnSpc>
                          <a:spcPct val="100000"/>
                        </a:lnSpc>
                        <a:spcBef>
                          <a:spcPts val="0"/>
                        </a:spcBef>
                        <a:spcAft>
                          <a:spcPts val="0"/>
                        </a:spcAft>
                        <a:buClrTx/>
                        <a:buSzTx/>
                        <a:buFontTx/>
                        <a:buNone/>
                        <a:defRPr/>
                      </a:pPr>
                      <a:r>
                        <a:rPr lang="en-US" altLang="zh-CN" sz="1400" kern="0" dirty="0" err="1">
                          <a:cs typeface="+mn-ea"/>
                          <a:sym typeface="+mn-lt"/>
                        </a:rPr>
                        <a:t>LPCNet</a:t>
                      </a:r>
                      <a:r>
                        <a:rPr lang="en-US" altLang="zh-CN" sz="1400" kern="0" dirty="0">
                          <a:cs typeface="+mn-ea"/>
                          <a:sym typeface="+mn-lt"/>
                        </a:rPr>
                        <a:t> …</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8C80">
                        <a:alpha val="50000"/>
                      </a:srgbClr>
                    </a:solidFill>
                  </a:tcPr>
                </a:tc>
                <a:extLst>
                  <a:ext uri="{0D108BD9-81ED-4DB2-BD59-A6C34878D82A}">
                    <a16:rowId xmlns:a16="http://schemas.microsoft.com/office/drawing/2014/main" val="10006"/>
                  </a:ext>
                </a:extLst>
              </a:tr>
            </a:tbl>
          </a:graphicData>
        </a:graphic>
      </p:graphicFrame>
      <p:sp>
        <p:nvSpPr>
          <p:cNvPr id="48" name="文本框 47"/>
          <p:cNvSpPr txBox="1"/>
          <p:nvPr/>
        </p:nvSpPr>
        <p:spPr>
          <a:xfrm>
            <a:off x="2007589" y="5293505"/>
            <a:ext cx="7701877" cy="608005"/>
          </a:xfrm>
          <a:prstGeom prst="rect">
            <a:avLst/>
          </a:prstGeom>
          <a:noFill/>
        </p:spPr>
        <p:txBody>
          <a:bodyPr wrap="square" lIns="0" tIns="0" rIns="0" bIns="0" rtlCol="0">
            <a:spAutoFit/>
          </a:bodyPr>
          <a:lstStyle/>
          <a:p>
            <a:pPr algn="ctr" defTabSz="914034">
              <a:lnSpc>
                <a:spcPct val="150000"/>
              </a:lnSpc>
            </a:pPr>
            <a:r>
              <a:rPr lang="en-US" altLang="zh-CN" sz="1399" kern="0" dirty="0">
                <a:solidFill>
                  <a:srgbClr val="1D1D1A"/>
                </a:solidFill>
                <a:latin typeface="微软雅黑"/>
                <a:ea typeface="微软雅黑"/>
                <a:cs typeface="Huawei Sans" panose="020C0503030203020204" pitchFamily="34" charset="0"/>
                <a:sym typeface="Huawei Sans" panose="020C0503030203020204" pitchFamily="34" charset="0"/>
              </a:rPr>
              <a:t>MindSpore </a:t>
            </a:r>
            <a:r>
              <a:rPr lang="en-US" altLang="zh-CN" sz="1399" kern="0" dirty="0" err="1">
                <a:solidFill>
                  <a:srgbClr val="1D1D1A"/>
                </a:solidFill>
                <a:latin typeface="微软雅黑"/>
                <a:ea typeface="微软雅黑"/>
                <a:cs typeface="Huawei Sans" panose="020C0503030203020204" pitchFamily="34" charset="0"/>
                <a:sym typeface="Huawei Sans" panose="020C0503030203020204" pitchFamily="34" charset="0"/>
              </a:rPr>
              <a:t>ModelZoo</a:t>
            </a:r>
            <a:r>
              <a:rPr lang="en-US" altLang="zh-CN" sz="1399" kern="0" dirty="0">
                <a:solidFill>
                  <a:srgbClr val="1D1D1A"/>
                </a:solidFill>
                <a:latin typeface="微软雅黑"/>
                <a:ea typeface="微软雅黑"/>
                <a:cs typeface="Huawei Sans" panose="020C0503030203020204" pitchFamily="34" charset="0"/>
                <a:sym typeface="Huawei Sans" panose="020C0503030203020204" pitchFamily="34" charset="0"/>
              </a:rPr>
              <a:t> </a:t>
            </a:r>
            <a:r>
              <a:rPr lang="zh-CN" altLang="en-US" sz="1399" kern="0" dirty="0">
                <a:solidFill>
                  <a:srgbClr val="1D1D1A"/>
                </a:solidFill>
                <a:latin typeface="微软雅黑"/>
                <a:ea typeface="微软雅黑"/>
                <a:cs typeface="Huawei Sans" panose="020C0503030203020204" pitchFamily="34" charset="0"/>
                <a:sym typeface="Huawei Sans" panose="020C0503030203020204" pitchFamily="34" charset="0"/>
              </a:rPr>
              <a:t>支持</a:t>
            </a:r>
            <a:r>
              <a:rPr lang="en-US" altLang="zh-CN" sz="1399" kern="0" dirty="0">
                <a:solidFill>
                  <a:srgbClr val="C00000"/>
                </a:solidFill>
                <a:latin typeface="微软雅黑"/>
                <a:ea typeface="微软雅黑"/>
                <a:cs typeface="Huawei Sans" panose="020C0503030203020204" pitchFamily="34" charset="0"/>
                <a:sym typeface="Huawei Sans" panose="020C0503030203020204" pitchFamily="34" charset="0"/>
              </a:rPr>
              <a:t>400</a:t>
            </a:r>
            <a:r>
              <a:rPr lang="en-US" altLang="zh-CN" sz="1399" kern="0" dirty="0">
                <a:solidFill>
                  <a:srgbClr val="1D1D1A"/>
                </a:solidFill>
                <a:latin typeface="微软雅黑"/>
                <a:ea typeface="微软雅黑"/>
                <a:cs typeface="Huawei Sans" panose="020C0503030203020204" pitchFamily="34" charset="0"/>
                <a:sym typeface="Huawei Sans" panose="020C0503030203020204" pitchFamily="34" charset="0"/>
              </a:rPr>
              <a:t>+</a:t>
            </a:r>
            <a:r>
              <a:rPr lang="zh-CN" altLang="en-US" sz="1399" kern="0" dirty="0">
                <a:solidFill>
                  <a:srgbClr val="1D1D1A"/>
                </a:solidFill>
                <a:latin typeface="微软雅黑"/>
                <a:ea typeface="微软雅黑"/>
                <a:cs typeface="Huawei Sans" panose="020C0503030203020204" pitchFamily="34" charset="0"/>
                <a:sym typeface="Huawei Sans" panose="020C0503030203020204" pitchFamily="34" charset="0"/>
              </a:rPr>
              <a:t>网络模型，覆盖</a:t>
            </a:r>
            <a:r>
              <a:rPr lang="en-US" altLang="zh-CN" sz="1399" kern="0" dirty="0">
                <a:solidFill>
                  <a:srgbClr val="1D1D1A"/>
                </a:solidFill>
                <a:latin typeface="微软雅黑"/>
                <a:ea typeface="微软雅黑"/>
                <a:cs typeface="Huawei Sans" panose="020C0503030203020204" pitchFamily="34" charset="0"/>
                <a:sym typeface="Huawei Sans" panose="020C0503030203020204" pitchFamily="34" charset="0"/>
              </a:rPr>
              <a:t>CV/NLP/</a:t>
            </a:r>
            <a:r>
              <a:rPr lang="zh-CN" altLang="en-US" sz="1399" kern="0" dirty="0">
                <a:solidFill>
                  <a:srgbClr val="1D1D1A"/>
                </a:solidFill>
                <a:latin typeface="微软雅黑"/>
                <a:ea typeface="微软雅黑"/>
                <a:cs typeface="Huawei Sans" panose="020C0503030203020204" pitchFamily="34" charset="0"/>
                <a:sym typeface="Huawei Sans" panose="020C0503030203020204" pitchFamily="34" charset="0"/>
              </a:rPr>
              <a:t>推荐</a:t>
            </a:r>
            <a:r>
              <a:rPr lang="en-US" altLang="zh-CN" sz="1399" kern="0" dirty="0">
                <a:solidFill>
                  <a:srgbClr val="1D1D1A"/>
                </a:solidFill>
                <a:latin typeface="微软雅黑"/>
                <a:ea typeface="微软雅黑"/>
                <a:cs typeface="Huawei Sans" panose="020C0503030203020204" pitchFamily="34" charset="0"/>
                <a:sym typeface="Huawei Sans" panose="020C0503030203020204" pitchFamily="34" charset="0"/>
              </a:rPr>
              <a:t>/Audio</a:t>
            </a:r>
            <a:r>
              <a:rPr lang="zh-CN" altLang="en-US" sz="1399" kern="0" dirty="0">
                <a:solidFill>
                  <a:srgbClr val="1D1D1A"/>
                </a:solidFill>
                <a:latin typeface="微软雅黑"/>
                <a:ea typeface="微软雅黑"/>
                <a:cs typeface="Huawei Sans" panose="020C0503030203020204" pitchFamily="34" charset="0"/>
                <a:sym typeface="Huawei Sans" panose="020C0503030203020204" pitchFamily="34" charset="0"/>
              </a:rPr>
              <a:t>等主流场景，</a:t>
            </a:r>
            <a:endParaRPr lang="en-US" altLang="zh-CN" sz="1399" kern="0" dirty="0">
              <a:solidFill>
                <a:srgbClr val="1D1D1A"/>
              </a:solidFill>
              <a:latin typeface="微软雅黑"/>
              <a:ea typeface="微软雅黑"/>
              <a:cs typeface="Huawei Sans" panose="020C0503030203020204" pitchFamily="34" charset="0"/>
              <a:sym typeface="Huawei Sans" panose="020C0503030203020204" pitchFamily="34" charset="0"/>
            </a:endParaRPr>
          </a:p>
          <a:p>
            <a:pPr algn="ctr" defTabSz="914034">
              <a:lnSpc>
                <a:spcPct val="150000"/>
              </a:lnSpc>
            </a:pPr>
            <a:r>
              <a:rPr lang="zh-CN" altLang="en-US" sz="1399" kern="0" dirty="0">
                <a:solidFill>
                  <a:srgbClr val="1D1D1A"/>
                </a:solidFill>
                <a:latin typeface="微软雅黑"/>
                <a:ea typeface="微软雅黑"/>
                <a:cs typeface="Huawei Sans" panose="020C0503030203020204" pitchFamily="34" charset="0"/>
                <a:sym typeface="Huawei Sans" panose="020C0503030203020204" pitchFamily="34" charset="0"/>
              </a:rPr>
              <a:t>典型网络性能超越</a:t>
            </a:r>
            <a:r>
              <a:rPr lang="en-US" altLang="zh-CN" sz="1399" kern="0" dirty="0">
                <a:solidFill>
                  <a:srgbClr val="1D1D1A"/>
                </a:solidFill>
                <a:latin typeface="微软雅黑"/>
                <a:ea typeface="微软雅黑"/>
                <a:cs typeface="Huawei Sans" panose="020C0503030203020204" pitchFamily="34" charset="0"/>
                <a:sym typeface="Huawei Sans" panose="020C0503030203020204" pitchFamily="34" charset="0"/>
              </a:rPr>
              <a:t>NV+TF</a:t>
            </a:r>
            <a:endParaRPr lang="zh-CN" altLang="en-US" sz="1200" kern="0" dirty="0">
              <a:solidFill>
                <a:srgbClr val="C00000"/>
              </a:solidFill>
              <a:latin typeface="微软雅黑"/>
              <a:ea typeface="微软雅黑"/>
              <a:cs typeface="Huawei Sans" panose="020C0503030203020204" pitchFamily="34" charset="0"/>
              <a:sym typeface="Huawei Sans" panose="020C0503030203020204" pitchFamily="34" charset="0"/>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B5BBA326-E479-3FF5-B8CC-ED4FF0F37157}"/>
              </a:ext>
            </a:extLst>
          </p:cNvPr>
          <p:cNvSpPr>
            <a:spLocks noGrp="1"/>
          </p:cNvSpPr>
          <p:nvPr>
            <p:ph type="body" sz="quarter" idx="14"/>
          </p:nvPr>
        </p:nvSpPr>
        <p:spPr>
          <a:xfrm>
            <a:off x="818584" y="296728"/>
            <a:ext cx="9940336" cy="437696"/>
          </a:xfrm>
        </p:spPr>
        <p:txBody>
          <a:bodyPr/>
          <a:lstStyle/>
          <a:p>
            <a:r>
              <a:rPr lang="en-US" altLang="zh-CN" sz="2799" dirty="0" err="1">
                <a:solidFill>
                  <a:srgbClr val="990000"/>
                </a:solidFill>
              </a:rPr>
              <a:t>MSAdapter</a:t>
            </a:r>
            <a:r>
              <a:rPr lang="zh-CN" altLang="en-US" sz="2799" dirty="0">
                <a:solidFill>
                  <a:srgbClr val="990000"/>
                </a:solidFill>
              </a:rPr>
              <a:t>：高效迁移</a:t>
            </a:r>
            <a:r>
              <a:rPr lang="en-US" altLang="zh-CN" sz="2799" dirty="0" err="1">
                <a:solidFill>
                  <a:srgbClr val="990000"/>
                </a:solidFill>
              </a:rPr>
              <a:t>PyTorch</a:t>
            </a:r>
            <a:r>
              <a:rPr lang="zh-CN" altLang="en-US" sz="2799" dirty="0">
                <a:solidFill>
                  <a:srgbClr val="990000"/>
                </a:solidFill>
              </a:rPr>
              <a:t>代码到昇思</a:t>
            </a:r>
            <a:r>
              <a:rPr lang="en-US" altLang="zh-CN" sz="2799" dirty="0">
                <a:solidFill>
                  <a:srgbClr val="990000"/>
                </a:solidFill>
              </a:rPr>
              <a:t>MindSpore</a:t>
            </a:r>
            <a:r>
              <a:rPr lang="zh-CN" altLang="en-US" sz="2799" dirty="0">
                <a:solidFill>
                  <a:srgbClr val="990000"/>
                </a:solidFill>
              </a:rPr>
              <a:t>框架</a:t>
            </a:r>
          </a:p>
        </p:txBody>
      </p:sp>
      <p:grpSp>
        <p:nvGrpSpPr>
          <p:cNvPr id="5" name="组合 4">
            <a:extLst>
              <a:ext uri="{FF2B5EF4-FFF2-40B4-BE49-F238E27FC236}">
                <a16:creationId xmlns:a16="http://schemas.microsoft.com/office/drawing/2014/main" id="{764FDBE5-CB3C-4826-95B9-2CC1E725E96A}"/>
              </a:ext>
            </a:extLst>
          </p:cNvPr>
          <p:cNvGrpSpPr/>
          <p:nvPr/>
        </p:nvGrpSpPr>
        <p:grpSpPr>
          <a:xfrm>
            <a:off x="6086143" y="2526290"/>
            <a:ext cx="5584104" cy="523939"/>
            <a:chOff x="7846123" y="3140189"/>
            <a:chExt cx="3995867" cy="594272"/>
          </a:xfrm>
        </p:grpSpPr>
        <p:sp>
          <p:nvSpPr>
            <p:cNvPr id="6" name="矩形 5">
              <a:extLst>
                <a:ext uri="{FF2B5EF4-FFF2-40B4-BE49-F238E27FC236}">
                  <a16:creationId xmlns:a16="http://schemas.microsoft.com/office/drawing/2014/main" id="{E924F928-86EB-457F-ADA4-D93EE4B077FD}"/>
                </a:ext>
              </a:extLst>
            </p:cNvPr>
            <p:cNvSpPr/>
            <p:nvPr/>
          </p:nvSpPr>
          <p:spPr>
            <a:xfrm>
              <a:off x="7846123" y="3150349"/>
              <a:ext cx="1647985" cy="584112"/>
            </a:xfrm>
            <a:prstGeom prst="rect">
              <a:avLst/>
            </a:prstGeom>
            <a:gradFill flip="none" rotWithShape="1">
              <a:gsLst>
                <a:gs pos="0">
                  <a:srgbClr val="ABB5CD">
                    <a:alpha val="4884"/>
                  </a:srgbClr>
                </a:gs>
                <a:gs pos="100000">
                  <a:srgbClr val="ABB5CD">
                    <a:alpha val="19429"/>
                  </a:srgbClr>
                </a:gs>
              </a:gsLst>
              <a:lin ang="5400000" scaled="0"/>
            </a:gradFill>
            <a:ln w="25400" cap="flat">
              <a:noFill/>
              <a:miter lim="400000"/>
            </a:ln>
            <a:effectLst/>
          </p:spPr>
          <p:txBody>
            <a:bodyPr wrap="square" lIns="40277" tIns="40277" rIns="40277" bIns="40277" numCol="1" anchor="ctr">
              <a:noAutofit/>
            </a:bodyPr>
            <a:lstStyle/>
            <a:p>
              <a:pPr algn="ctr" defTabSz="913722">
                <a:lnSpc>
                  <a:spcPct val="150000"/>
                </a:lnSpc>
                <a:defRPr/>
              </a:pPr>
              <a:r>
                <a:rPr lang="zh-CN" altLang="en-US" sz="926" kern="0" dirty="0">
                  <a:solidFill>
                    <a:srgbClr val="1D1D1A"/>
                  </a:solidFill>
                  <a:latin typeface="微软雅黑" panose="020B0503020204020204" pitchFamily="34" charset="-122"/>
                  <a:ea typeface="微软雅黑" panose="020B0503020204020204" pitchFamily="34" charset="-122"/>
                  <a:sym typeface="FZLanTingHeiS-R-GB"/>
                </a:rPr>
                <a:t>数据处理代码一致</a:t>
              </a:r>
              <a:endParaRPr lang="en-US" altLang="zh-CN" sz="926" kern="0" dirty="0">
                <a:solidFill>
                  <a:srgbClr val="1D1D1A"/>
                </a:solidFill>
                <a:latin typeface="微软雅黑" panose="020B0503020204020204" pitchFamily="34" charset="-122"/>
                <a:ea typeface="微软雅黑" panose="020B0503020204020204" pitchFamily="34" charset="-122"/>
                <a:sym typeface="FZLanTingHeiS-R-GB"/>
              </a:endParaRPr>
            </a:p>
            <a:p>
              <a:pPr algn="ctr" defTabSz="913722">
                <a:lnSpc>
                  <a:spcPct val="150000"/>
                </a:lnSpc>
                <a:defRPr/>
              </a:pPr>
              <a:r>
                <a:rPr lang="en-US" altLang="zh-CN" sz="794" dirty="0">
                  <a:solidFill>
                    <a:srgbClr val="1D1D1A"/>
                  </a:solidFill>
                  <a:latin typeface="微软雅黑" panose="020B0503020204020204" pitchFamily="34" charset="-122"/>
                  <a:ea typeface="微软雅黑" panose="020B0503020204020204" pitchFamily="34" charset="-122"/>
                  <a:cs typeface="FZLanTingHeiS-R-GB"/>
                  <a:sym typeface="FZLanTingHeiS-R-GB"/>
                </a:rPr>
                <a:t>150+ </a:t>
              </a:r>
              <a:r>
                <a:rPr lang="zh-CN" altLang="en-US" sz="794" dirty="0">
                  <a:solidFill>
                    <a:srgbClr val="1D1D1A"/>
                  </a:solidFill>
                  <a:latin typeface="微软雅黑" panose="020B0503020204020204" pitchFamily="34" charset="-122"/>
                  <a:ea typeface="微软雅黑" panose="020B0503020204020204" pitchFamily="34" charset="-122"/>
                  <a:sym typeface="FZLanTingHeiS-R-GB"/>
                </a:rPr>
                <a:t>数据处理</a:t>
              </a:r>
              <a:r>
                <a:rPr lang="en-US" altLang="zh-CN" sz="794" dirty="0">
                  <a:solidFill>
                    <a:srgbClr val="1D1D1A"/>
                  </a:solidFill>
                  <a:latin typeface="微软雅黑" panose="020B0503020204020204" pitchFamily="34" charset="-122"/>
                  <a:ea typeface="微软雅黑" panose="020B0503020204020204" pitchFamily="34" charset="-122"/>
                  <a:sym typeface="FZLanTingHeiS-R-GB"/>
                </a:rPr>
                <a:t>API</a:t>
              </a:r>
              <a:endParaRPr lang="zh-CN" altLang="en-US" sz="794" dirty="0">
                <a:solidFill>
                  <a:srgbClr val="1D1D1A"/>
                </a:solidFill>
                <a:latin typeface="微软雅黑" panose="020B0503020204020204" pitchFamily="34" charset="-122"/>
                <a:ea typeface="微软雅黑" panose="020B0503020204020204" pitchFamily="34" charset="-122"/>
                <a:sym typeface="FZLanTingHeiS-R-GB"/>
              </a:endParaRPr>
            </a:p>
          </p:txBody>
        </p:sp>
        <p:sp>
          <p:nvSpPr>
            <p:cNvPr id="7" name="矩形 6">
              <a:extLst>
                <a:ext uri="{FF2B5EF4-FFF2-40B4-BE49-F238E27FC236}">
                  <a16:creationId xmlns:a16="http://schemas.microsoft.com/office/drawing/2014/main" id="{699679AF-23E2-45D5-B568-C49604B5EBC2}"/>
                </a:ext>
              </a:extLst>
            </p:cNvPr>
            <p:cNvSpPr/>
            <p:nvPr/>
          </p:nvSpPr>
          <p:spPr>
            <a:xfrm>
              <a:off x="10195251" y="3140189"/>
              <a:ext cx="1646739" cy="594272"/>
            </a:xfrm>
            <a:prstGeom prst="rect">
              <a:avLst/>
            </a:prstGeom>
            <a:gradFill flip="none" rotWithShape="1">
              <a:gsLst>
                <a:gs pos="0">
                  <a:srgbClr val="ABB5CD">
                    <a:alpha val="4884"/>
                  </a:srgbClr>
                </a:gs>
                <a:gs pos="100000">
                  <a:srgbClr val="ABB5CD">
                    <a:alpha val="19429"/>
                  </a:srgbClr>
                </a:gs>
              </a:gsLst>
              <a:lin ang="5400000" scaled="0"/>
            </a:gradFill>
            <a:ln w="25400" cap="flat">
              <a:noFill/>
              <a:miter lim="400000"/>
            </a:ln>
            <a:effectLst/>
          </p:spPr>
          <p:txBody>
            <a:bodyPr wrap="square" lIns="40277" tIns="40277" rIns="40277" bIns="40277" numCol="1" anchor="ctr">
              <a:noAutofit/>
            </a:bodyPr>
            <a:lstStyle/>
            <a:p>
              <a:pPr algn="ctr" defTabSz="913722">
                <a:lnSpc>
                  <a:spcPct val="150000"/>
                </a:lnSpc>
                <a:defRPr/>
              </a:pPr>
              <a:r>
                <a:rPr lang="zh-CN" altLang="en-US" sz="926" kern="0" dirty="0">
                  <a:solidFill>
                    <a:srgbClr val="1D1D1A"/>
                  </a:solidFill>
                  <a:latin typeface="微软雅黑" panose="020B0503020204020204" pitchFamily="34" charset="-122"/>
                  <a:ea typeface="微软雅黑" panose="020B0503020204020204" pitchFamily="34" charset="-122"/>
                  <a:sym typeface="FZLanTingHeiS-R-GB"/>
                </a:rPr>
                <a:t>模型表达代码一致</a:t>
              </a:r>
            </a:p>
            <a:p>
              <a:pPr algn="ctr" defTabSz="913722">
                <a:lnSpc>
                  <a:spcPct val="150000"/>
                </a:lnSpc>
                <a:defRPr/>
              </a:pPr>
              <a:r>
                <a:rPr lang="en-US" altLang="zh-CN" sz="794" dirty="0">
                  <a:solidFill>
                    <a:srgbClr val="1D1D1A"/>
                  </a:solidFill>
                  <a:latin typeface="微软雅黑" panose="020B0503020204020204" pitchFamily="34" charset="-122"/>
                  <a:ea typeface="微软雅黑" panose="020B0503020204020204" pitchFamily="34" charset="-122"/>
                  <a:cs typeface="FZLanTingHeiS-R-GB"/>
                  <a:sym typeface="FZLanTingHeiS-R-GB"/>
                </a:rPr>
                <a:t>1000+ </a:t>
              </a:r>
              <a:r>
                <a:rPr lang="zh-CN" altLang="en-US" sz="794" dirty="0">
                  <a:solidFill>
                    <a:srgbClr val="1D1D1A"/>
                  </a:solidFill>
                  <a:latin typeface="微软雅黑" panose="020B0503020204020204" pitchFamily="34" charset="-122"/>
                  <a:ea typeface="微软雅黑" panose="020B0503020204020204" pitchFamily="34" charset="-122"/>
                  <a:cs typeface="FZLanTingHeiS-R-GB"/>
                  <a:sym typeface="FZLanTingHeiS-R-GB"/>
                </a:rPr>
                <a:t>模型表达</a:t>
              </a:r>
              <a:r>
                <a:rPr lang="en-US" altLang="zh-CN" sz="794" dirty="0">
                  <a:solidFill>
                    <a:srgbClr val="1D1D1A"/>
                  </a:solidFill>
                  <a:latin typeface="微软雅黑" panose="020B0503020204020204" pitchFamily="34" charset="-122"/>
                  <a:ea typeface="微软雅黑" panose="020B0503020204020204" pitchFamily="34" charset="-122"/>
                  <a:sym typeface="FZLanTingHeiS-R-GB"/>
                </a:rPr>
                <a:t>API</a:t>
              </a:r>
              <a:endParaRPr lang="zh-CN" altLang="en-US" sz="794" dirty="0">
                <a:solidFill>
                  <a:srgbClr val="1D1D1A"/>
                </a:solidFill>
                <a:latin typeface="微软雅黑" panose="020B0503020204020204" pitchFamily="34" charset="-122"/>
                <a:ea typeface="微软雅黑" panose="020B0503020204020204" pitchFamily="34" charset="-122"/>
                <a:sym typeface="FZLanTingHeiS-R-GB"/>
              </a:endParaRPr>
            </a:p>
          </p:txBody>
        </p:sp>
      </p:grpSp>
      <p:sp>
        <p:nvSpPr>
          <p:cNvPr id="10" name="椭圆 9">
            <a:extLst>
              <a:ext uri="{FF2B5EF4-FFF2-40B4-BE49-F238E27FC236}">
                <a16:creationId xmlns:a16="http://schemas.microsoft.com/office/drawing/2014/main" id="{5533F809-78BE-41F0-BA32-5766ABE78CC2}"/>
              </a:ext>
            </a:extLst>
          </p:cNvPr>
          <p:cNvSpPr/>
          <p:nvPr/>
        </p:nvSpPr>
        <p:spPr>
          <a:xfrm>
            <a:off x="8510155" y="2434348"/>
            <a:ext cx="678465" cy="6784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058" dirty="0">
              <a:solidFill>
                <a:srgbClr val="1D1D1A"/>
              </a:solidFill>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788E3F4B-0FB1-4FA5-91E7-7F24720562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36049" y="2825203"/>
            <a:ext cx="573483" cy="149303"/>
          </a:xfrm>
          <a:prstGeom prst="rect">
            <a:avLst/>
          </a:prstGeom>
        </p:spPr>
      </p:pic>
      <p:sp>
        <p:nvSpPr>
          <p:cNvPr id="12" name="文本框 171">
            <a:extLst>
              <a:ext uri="{FF2B5EF4-FFF2-40B4-BE49-F238E27FC236}">
                <a16:creationId xmlns:a16="http://schemas.microsoft.com/office/drawing/2014/main" id="{A53A2939-A657-48EC-B831-23D9DF5B3BF2}"/>
              </a:ext>
            </a:extLst>
          </p:cNvPr>
          <p:cNvSpPr txBox="1"/>
          <p:nvPr/>
        </p:nvSpPr>
        <p:spPr>
          <a:xfrm>
            <a:off x="9919543" y="4838471"/>
            <a:ext cx="1678755" cy="29961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477" tIns="41477" rIns="41477" bIns="41477" anchor="ctr"/>
          <a:lstStyle>
            <a:lvl1pPr defTabSz="354209">
              <a:lnSpc>
                <a:spcPct val="120000"/>
              </a:lnSpc>
              <a:defRPr sz="5000">
                <a:gradFill flip="none" rotWithShape="1">
                  <a:gsLst>
                    <a:gs pos="0">
                      <a:srgbClr val="EEF7FF"/>
                    </a:gs>
                    <a:gs pos="100000">
                      <a:srgbClr val="C0D6FF"/>
                    </a:gs>
                  </a:gsLst>
                  <a:lin ang="3600000" scaled="0"/>
                </a:gradFill>
                <a:latin typeface="FZLanTingHeiS-DB-GB"/>
                <a:ea typeface="FZLanTingHeiS-DB-GB"/>
                <a:cs typeface="FZLanTingHeiS-DB-GB"/>
                <a:sym typeface="FZLanTingHeiS-DB-GB"/>
              </a:defRPr>
            </a:lvl1pPr>
          </a:lstStyle>
          <a:p>
            <a:pPr algn="ctr" defTabSz="354067"/>
            <a:r>
              <a:rPr lang="zh-CN" altLang="en-US" sz="1058" b="1" dirty="0">
                <a:solidFill>
                  <a:srgbClr val="1D1D1A"/>
                </a:solidFill>
                <a:latin typeface="微软雅黑" panose="020B0503020204020204" pitchFamily="34" charset="-122"/>
                <a:ea typeface="微软雅黑" panose="020B0503020204020204" pitchFamily="34" charset="-122"/>
              </a:rPr>
              <a:t>模型平均迁移周期</a:t>
            </a:r>
            <a:endParaRPr sz="1058" b="1" dirty="0">
              <a:solidFill>
                <a:srgbClr val="1D1D1A"/>
              </a:solidFill>
              <a:latin typeface="微软雅黑" panose="020B0503020204020204" pitchFamily="34" charset="-122"/>
              <a:ea typeface="微软雅黑" panose="020B0503020204020204" pitchFamily="34" charset="-122"/>
            </a:endParaRPr>
          </a:p>
        </p:txBody>
      </p:sp>
      <p:sp>
        <p:nvSpPr>
          <p:cNvPr id="13" name="6+">
            <a:extLst>
              <a:ext uri="{FF2B5EF4-FFF2-40B4-BE49-F238E27FC236}">
                <a16:creationId xmlns:a16="http://schemas.microsoft.com/office/drawing/2014/main" id="{0BD8542F-D1F8-494F-9F93-156C4D14F26D}"/>
              </a:ext>
            </a:extLst>
          </p:cNvPr>
          <p:cNvSpPr txBox="1"/>
          <p:nvPr/>
        </p:nvSpPr>
        <p:spPr>
          <a:xfrm>
            <a:off x="10883652" y="4973582"/>
            <a:ext cx="891403" cy="55198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65858" tIns="165858" rIns="165858" bIns="165858" numCol="1" anchor="ctr">
            <a:spAutoFit/>
          </a:bodyPr>
          <a:lstStyle>
            <a:lvl1pPr defTabSz="2410316">
              <a:defRPr sz="6000">
                <a:gradFill flip="none" rotWithShape="1">
                  <a:gsLst>
                    <a:gs pos="0">
                      <a:srgbClr val="FFF89B"/>
                    </a:gs>
                    <a:gs pos="100000">
                      <a:srgbClr val="E3AF4B"/>
                    </a:gs>
                  </a:gsLst>
                  <a:lin ang="3600000" scaled="0"/>
                </a:gradFill>
                <a:latin typeface="FZLanTingHeiS-R-GB"/>
                <a:ea typeface="FZLanTingHeiS-R-GB"/>
                <a:cs typeface="FZLanTingHeiS-R-GB"/>
                <a:sym typeface="FZLanTingHeiS-R-GB"/>
              </a:defRPr>
            </a:lvl1pPr>
          </a:lstStyle>
          <a:p>
            <a:pPr algn="ctr" defTabSz="2409352"/>
            <a:r>
              <a:rPr lang="en-US" altLang="zh-CN" sz="1410" b="1" dirty="0">
                <a:solidFill>
                  <a:srgbClr val="1D1D1A"/>
                </a:solidFill>
                <a:latin typeface="微软雅黑" panose="020B0503020204020204" pitchFamily="34" charset="-122"/>
                <a:ea typeface="微软雅黑" panose="020B0503020204020204" pitchFamily="34" charset="-122"/>
              </a:rPr>
              <a:t>1</a:t>
            </a:r>
            <a:r>
              <a:rPr lang="zh-CN" altLang="en-US" sz="1410" b="1" dirty="0">
                <a:solidFill>
                  <a:srgbClr val="1D1D1A"/>
                </a:solidFill>
                <a:latin typeface="微软雅黑" panose="020B0503020204020204" pitchFamily="34" charset="-122"/>
                <a:ea typeface="微软雅黑" panose="020B0503020204020204" pitchFamily="34" charset="-122"/>
              </a:rPr>
              <a:t>人周</a:t>
            </a:r>
            <a:endParaRPr lang="en-US" altLang="zh-CN" sz="1410" b="1" dirty="0">
              <a:solidFill>
                <a:srgbClr val="1D1D1A"/>
              </a:solidFill>
              <a:latin typeface="微软雅黑" panose="020B0503020204020204" pitchFamily="34" charset="-122"/>
              <a:ea typeface="微软雅黑" panose="020B0503020204020204" pitchFamily="34" charset="-122"/>
            </a:endParaRPr>
          </a:p>
        </p:txBody>
      </p:sp>
      <p:sp>
        <p:nvSpPr>
          <p:cNvPr id="14" name="业务开发…">
            <a:extLst>
              <a:ext uri="{FF2B5EF4-FFF2-40B4-BE49-F238E27FC236}">
                <a16:creationId xmlns:a16="http://schemas.microsoft.com/office/drawing/2014/main" id="{E65A50A3-A6DC-40C1-91D3-E2E95BF1DFC5}"/>
              </a:ext>
            </a:extLst>
          </p:cNvPr>
          <p:cNvSpPr txBox="1"/>
          <p:nvPr/>
        </p:nvSpPr>
        <p:spPr>
          <a:xfrm>
            <a:off x="9919544" y="5120691"/>
            <a:ext cx="577909" cy="333202"/>
          </a:xfrm>
          <a:prstGeom prst="rect">
            <a:avLst/>
          </a:prstGeom>
          <a:noFill/>
          <a:ln w="254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21646" tIns="21646" rIns="21646" bIns="21646" numCol="1" anchor="t">
            <a:noAutofit/>
          </a:bodyPr>
          <a:lstStyle>
            <a:lvl1pPr algn="l" defTabSz="978370">
              <a:lnSpc>
                <a:spcPct val="120000"/>
              </a:lnSpc>
              <a:defRPr>
                <a:solidFill>
                  <a:srgbClr val="FFFFFF"/>
                </a:solidFill>
                <a:latin typeface="HarmonyHeiTi"/>
                <a:ea typeface="HarmonyHeiTi"/>
                <a:cs typeface="HarmonyHeiTi"/>
                <a:sym typeface="HarmonyHeiTi"/>
              </a:defRPr>
            </a:lvl1pPr>
          </a:lstStyle>
          <a:p>
            <a:pPr algn="ctr" defTabSz="215645" hangingPunct="0">
              <a:lnSpc>
                <a:spcPct val="150000"/>
              </a:lnSpc>
              <a:spcAft>
                <a:spcPts val="265"/>
              </a:spcAft>
              <a:defRPr/>
            </a:pPr>
            <a:r>
              <a:rPr lang="en-US" altLang="zh-CN" sz="1058" dirty="0">
                <a:solidFill>
                  <a:srgbClr val="1D1D1A"/>
                </a:solidFill>
                <a:latin typeface="微软雅黑" panose="020B0503020204020204" pitchFamily="34" charset="-122"/>
                <a:ea typeface="微软雅黑" panose="020B0503020204020204" pitchFamily="34" charset="-122"/>
              </a:rPr>
              <a:t>1</a:t>
            </a:r>
            <a:r>
              <a:rPr lang="zh-CN" altLang="en-US" sz="1058" dirty="0">
                <a:solidFill>
                  <a:srgbClr val="1D1D1A"/>
                </a:solidFill>
                <a:latin typeface="微软雅黑" panose="020B0503020204020204" pitchFamily="34" charset="-122"/>
                <a:ea typeface="微软雅黑" panose="020B0503020204020204" pitchFamily="34" charset="-122"/>
              </a:rPr>
              <a:t>人月</a:t>
            </a:r>
            <a:endParaRPr lang="en-US" altLang="zh-CN" sz="1058" dirty="0">
              <a:solidFill>
                <a:srgbClr val="1D1D1A"/>
              </a:solidFill>
              <a:latin typeface="微软雅黑" panose="020B0503020204020204" pitchFamily="34" charset="-122"/>
              <a:ea typeface="微软雅黑" panose="020B0503020204020204" pitchFamily="34" charset="-122"/>
            </a:endParaRPr>
          </a:p>
        </p:txBody>
      </p:sp>
      <p:sp>
        <p:nvSpPr>
          <p:cNvPr id="16" name="文本框 171">
            <a:extLst>
              <a:ext uri="{FF2B5EF4-FFF2-40B4-BE49-F238E27FC236}">
                <a16:creationId xmlns:a16="http://schemas.microsoft.com/office/drawing/2014/main" id="{05E017B2-5C63-45FC-84AB-536307E6ED66}"/>
              </a:ext>
            </a:extLst>
          </p:cNvPr>
          <p:cNvSpPr txBox="1"/>
          <p:nvPr/>
        </p:nvSpPr>
        <p:spPr>
          <a:xfrm>
            <a:off x="6135546" y="5023950"/>
            <a:ext cx="3490202" cy="451244"/>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1477" tIns="41477" rIns="41477" bIns="41477" anchor="ctr"/>
          <a:lstStyle>
            <a:lvl1pPr defTabSz="354209">
              <a:lnSpc>
                <a:spcPct val="120000"/>
              </a:lnSpc>
              <a:defRPr sz="5000">
                <a:gradFill flip="none" rotWithShape="1">
                  <a:gsLst>
                    <a:gs pos="0">
                      <a:srgbClr val="EEF7FF"/>
                    </a:gs>
                    <a:gs pos="100000">
                      <a:srgbClr val="C0D6FF"/>
                    </a:gs>
                  </a:gsLst>
                  <a:lin ang="3600000" scaled="0"/>
                </a:gradFill>
                <a:latin typeface="FZLanTingHeiS-DB-GB"/>
                <a:ea typeface="FZLanTingHeiS-DB-GB"/>
                <a:cs typeface="FZLanTingHeiS-DB-GB"/>
                <a:sym typeface="FZLanTingHeiS-DB-GB"/>
              </a:defRPr>
            </a:lvl1pPr>
          </a:lstStyle>
          <a:p>
            <a:pPr defTabSz="354067">
              <a:lnSpc>
                <a:spcPct val="150000"/>
              </a:lnSpc>
            </a:pPr>
            <a:r>
              <a:rPr lang="zh-CN" altLang="en-US" sz="1235" b="1" dirty="0">
                <a:solidFill>
                  <a:srgbClr val="E9002F"/>
                </a:solidFill>
                <a:latin typeface="微软雅黑" panose="020B0503020204020204" pitchFamily="34" charset="-122"/>
                <a:ea typeface="微软雅黑" panose="020B0503020204020204" pitchFamily="34" charset="-122"/>
              </a:rPr>
              <a:t>启智社区主导完成</a:t>
            </a:r>
            <a:r>
              <a:rPr lang="en-US" altLang="zh-CN" sz="1235" b="1" dirty="0">
                <a:solidFill>
                  <a:srgbClr val="E9002F"/>
                </a:solidFill>
                <a:latin typeface="微软雅黑" panose="020B0503020204020204" pitchFamily="34" charset="-122"/>
                <a:ea typeface="微软雅黑" panose="020B0503020204020204" pitchFamily="34" charset="-122"/>
              </a:rPr>
              <a:t>70+</a:t>
            </a:r>
            <a:r>
              <a:rPr lang="zh-CN" altLang="en-US" sz="1235" b="1" dirty="0">
                <a:solidFill>
                  <a:srgbClr val="E9002F"/>
                </a:solidFill>
                <a:latin typeface="微软雅黑" panose="020B0503020204020204" pitchFamily="34" charset="-122"/>
                <a:ea typeface="微软雅黑" panose="020B0503020204020204" pitchFamily="34" charset="-122"/>
              </a:rPr>
              <a:t>主流</a:t>
            </a:r>
            <a:r>
              <a:rPr lang="en-US" altLang="zh-CN" sz="1235" b="1" dirty="0">
                <a:solidFill>
                  <a:srgbClr val="E9002F"/>
                </a:solidFill>
                <a:latin typeface="微软雅黑" panose="020B0503020204020204" pitchFamily="34" charset="-122"/>
                <a:ea typeface="微软雅黑" panose="020B0503020204020204" pitchFamily="34" charset="-122"/>
              </a:rPr>
              <a:t>PyTorch</a:t>
            </a:r>
            <a:r>
              <a:rPr lang="zh-CN" altLang="en-US" sz="1235" b="1" dirty="0">
                <a:solidFill>
                  <a:srgbClr val="E9002F"/>
                </a:solidFill>
                <a:latin typeface="微软雅黑" panose="020B0503020204020204" pitchFamily="34" charset="-122"/>
                <a:ea typeface="微软雅黑" panose="020B0503020204020204" pitchFamily="34" charset="-122"/>
              </a:rPr>
              <a:t>模型迁移</a:t>
            </a:r>
            <a:endParaRPr sz="1235" b="1" dirty="0">
              <a:solidFill>
                <a:srgbClr val="E9002F"/>
              </a:solidFill>
              <a:latin typeface="微软雅黑" panose="020B0503020204020204" pitchFamily="34" charset="-122"/>
              <a:ea typeface="微软雅黑" panose="020B0503020204020204" pitchFamily="34" charset="-122"/>
            </a:endParaRPr>
          </a:p>
        </p:txBody>
      </p:sp>
      <p:sp>
        <p:nvSpPr>
          <p:cNvPr id="17" name="科学计算">
            <a:extLst>
              <a:ext uri="{FF2B5EF4-FFF2-40B4-BE49-F238E27FC236}">
                <a16:creationId xmlns:a16="http://schemas.microsoft.com/office/drawing/2014/main" id="{9DB030B7-F421-4D3F-A872-DB834D425F5E}"/>
              </a:ext>
            </a:extLst>
          </p:cNvPr>
          <p:cNvSpPr txBox="1"/>
          <p:nvPr/>
        </p:nvSpPr>
        <p:spPr>
          <a:xfrm>
            <a:off x="6879257" y="1306196"/>
            <a:ext cx="3720730" cy="303745"/>
          </a:xfrm>
          <a:prstGeom prst="rect">
            <a:avLst/>
          </a:prstGeom>
          <a:noFill/>
          <a:ln w="25400" cap="flat">
            <a:noFill/>
            <a:miter lim="400000"/>
          </a:ln>
          <a:effectLst>
            <a:outerShdw blurRad="406400" dist="203200" dir="2700000" rotWithShape="0">
              <a:srgbClr val="000000">
                <a:alpha val="4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2843" tIns="22843" rIns="22843" bIns="22843" numCol="1" anchor="ctr">
            <a:noAutofit/>
          </a:bodyPr>
          <a:lstStyle>
            <a:lvl1pPr defTabSz="10713263">
              <a:defRPr sz="6000" spc="600">
                <a:gradFill flip="none" rotWithShape="1">
                  <a:gsLst>
                    <a:gs pos="0">
                      <a:srgbClr val="FFF89B"/>
                    </a:gs>
                    <a:gs pos="100000">
                      <a:srgbClr val="E3AF4B"/>
                    </a:gs>
                  </a:gsLst>
                  <a:lin ang="4618286" scaled="0"/>
                </a:gradFill>
                <a:latin typeface="FZLanTingHeiS-R-GB"/>
                <a:ea typeface="FZLanTingHeiS-R-GB"/>
                <a:cs typeface="FZLanTingHeiS-R-GB"/>
                <a:sym typeface="FZLanTingHeiS-R-GB"/>
              </a:defRPr>
            </a:lvl1pPr>
          </a:lstStyle>
          <a:p>
            <a:pPr algn="ctr" defTabSz="2676331" hangingPunct="0">
              <a:defRPr/>
            </a:pPr>
            <a:r>
              <a:rPr lang="zh-CN" altLang="en-US" sz="2116" kern="0" spc="150" dirty="0">
                <a:solidFill>
                  <a:srgbClr val="1D1D1A"/>
                </a:solidFill>
                <a:latin typeface="微软雅黑" panose="020B0503020204020204" pitchFamily="34" charset="-122"/>
                <a:ea typeface="微软雅黑" panose="020B0503020204020204" pitchFamily="34" charset="-122"/>
              </a:rPr>
              <a:t>第三方生态模型迁移开发</a:t>
            </a:r>
            <a:endParaRPr sz="2116" kern="0" spc="150" dirty="0">
              <a:solidFill>
                <a:srgbClr val="1D1D1A"/>
              </a:solidFill>
              <a:latin typeface="微软雅黑" panose="020B0503020204020204" pitchFamily="34" charset="-122"/>
              <a:ea typeface="微软雅黑" panose="020B0503020204020204" pitchFamily="34" charset="-122"/>
            </a:endParaRPr>
          </a:p>
        </p:txBody>
      </p:sp>
      <p:sp>
        <p:nvSpPr>
          <p:cNvPr id="18" name="面临挑战">
            <a:extLst>
              <a:ext uri="{FF2B5EF4-FFF2-40B4-BE49-F238E27FC236}">
                <a16:creationId xmlns:a16="http://schemas.microsoft.com/office/drawing/2014/main" id="{9DA8C935-6E3F-440F-8751-2856500F4AF1}"/>
              </a:ext>
            </a:extLst>
          </p:cNvPr>
          <p:cNvSpPr txBox="1"/>
          <p:nvPr/>
        </p:nvSpPr>
        <p:spPr>
          <a:xfrm>
            <a:off x="7201966" y="1576941"/>
            <a:ext cx="3127454" cy="456945"/>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2499587">
              <a:lnSpc>
                <a:spcPct val="120000"/>
              </a:lnSpc>
              <a:defRPr sz="5000" spc="200">
                <a:latin typeface="FZLanTingHeiS-L-GB"/>
                <a:ea typeface="FZLanTingHeiS-L-GB"/>
                <a:cs typeface="FZLanTingHeiS-L-GB"/>
                <a:sym typeface="FZLanTingHeiS-L-GB"/>
              </a:defRPr>
            </a:lvl1pPr>
          </a:lstStyle>
          <a:p>
            <a:pPr algn="ctr" defTabSz="624434" hangingPunct="0">
              <a:defRPr/>
            </a:pPr>
            <a:r>
              <a:rPr lang="zh-CN" altLang="en-US" sz="1235" kern="0" spc="131" dirty="0">
                <a:solidFill>
                  <a:srgbClr val="1D1D1A"/>
                </a:solidFill>
                <a:latin typeface="微软雅黑" panose="020B0503020204020204" pitchFamily="34" charset="-122"/>
                <a:ea typeface="微软雅黑" panose="020B0503020204020204" pitchFamily="34" charset="-122"/>
                <a:cs typeface="+mn-cs"/>
                <a:sym typeface="Arial" panose="020B0604020202020204" pitchFamily="34" charset="0"/>
              </a:rPr>
              <a:t>兼容各类开发接口，降低</a:t>
            </a:r>
            <a:r>
              <a:rPr lang="en-US" altLang="zh-CN" sz="1235" kern="0" spc="131" dirty="0">
                <a:solidFill>
                  <a:srgbClr val="1D1D1A"/>
                </a:solidFill>
                <a:latin typeface="微软雅黑" panose="020B0503020204020204" pitchFamily="34" charset="-122"/>
                <a:ea typeface="微软雅黑" panose="020B0503020204020204" pitchFamily="34" charset="-122"/>
                <a:cs typeface="+mn-cs"/>
                <a:sym typeface="Arial" panose="020B0604020202020204" pitchFamily="34" charset="0"/>
              </a:rPr>
              <a:t>90%</a:t>
            </a:r>
            <a:r>
              <a:rPr lang="zh-CN" altLang="en-US" sz="1235" kern="0" spc="131" dirty="0">
                <a:solidFill>
                  <a:srgbClr val="1D1D1A"/>
                </a:solidFill>
                <a:latin typeface="微软雅黑" panose="020B0503020204020204" pitchFamily="34" charset="-122"/>
                <a:ea typeface="微软雅黑" panose="020B0503020204020204" pitchFamily="34" charset="-122"/>
                <a:cs typeface="+mn-cs"/>
                <a:sym typeface="Arial" panose="020B0604020202020204" pitchFamily="34" charset="0"/>
              </a:rPr>
              <a:t>迁移成本</a:t>
            </a:r>
            <a:endParaRPr lang="en-US" altLang="zh-CN" sz="1235" kern="0" spc="131" dirty="0">
              <a:solidFill>
                <a:srgbClr val="1D1D1A"/>
              </a:solidFill>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9" name="用算力跨越空间">
            <a:extLst>
              <a:ext uri="{FF2B5EF4-FFF2-40B4-BE49-F238E27FC236}">
                <a16:creationId xmlns:a16="http://schemas.microsoft.com/office/drawing/2014/main" id="{E8E15932-44E1-4F5E-8A1D-0723356A5256}"/>
              </a:ext>
            </a:extLst>
          </p:cNvPr>
          <p:cNvSpPr txBox="1"/>
          <p:nvPr/>
        </p:nvSpPr>
        <p:spPr>
          <a:xfrm>
            <a:off x="6810989" y="2108400"/>
            <a:ext cx="4209554" cy="299611"/>
          </a:xfrm>
          <a:prstGeom prst="rect">
            <a:avLst/>
          </a:prstGeom>
          <a:noFill/>
          <a:ln w="254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919" tIns="5919" rIns="5919" bIns="5919" numCol="1" anchor="ctr">
            <a:noAutofit/>
          </a:bodyPr>
          <a:lstStyle>
            <a:lvl1pPr defTabSz="457200">
              <a:defRPr sz="3000">
                <a:latin typeface="FZLanTingHeiS-R-GB"/>
                <a:ea typeface="FZLanTingHeiS-R-GB"/>
                <a:cs typeface="FZLanTingHeiS-R-GB"/>
                <a:sym typeface="FZLanTingHeiS-R-GB"/>
              </a:defRPr>
            </a:lvl1pPr>
          </a:lstStyle>
          <a:p>
            <a:pPr algn="ctr" defTabSz="114215" hangingPunct="0">
              <a:defRPr/>
            </a:pPr>
            <a:r>
              <a:rPr lang="en-US" altLang="zh-CN" sz="1235" kern="0" spc="131" dirty="0">
                <a:solidFill>
                  <a:srgbClr val="1D1D1A"/>
                </a:solidFill>
                <a:latin typeface="微软雅黑" panose="020B0503020204020204" pitchFamily="34" charset="-122"/>
                <a:ea typeface="微软雅黑" panose="020B0503020204020204" pitchFamily="34" charset="-122"/>
              </a:rPr>
              <a:t>MSAdapter</a:t>
            </a:r>
            <a:r>
              <a:rPr lang="zh-CN" altLang="en-US" sz="1235" kern="0" spc="131" dirty="0">
                <a:solidFill>
                  <a:srgbClr val="1D1D1A"/>
                </a:solidFill>
                <a:latin typeface="微软雅黑" panose="020B0503020204020204" pitchFamily="34" charset="-122"/>
                <a:ea typeface="微软雅黑" panose="020B0503020204020204" pitchFamily="34" charset="-122"/>
              </a:rPr>
              <a:t>工具：</a:t>
            </a:r>
            <a:r>
              <a:rPr lang="en-US" altLang="zh-CN" sz="1235" kern="0" spc="131" dirty="0">
                <a:solidFill>
                  <a:srgbClr val="1D1D1A"/>
                </a:solidFill>
                <a:latin typeface="微软雅黑" panose="020B0503020204020204" pitchFamily="34" charset="-122"/>
                <a:ea typeface="微软雅黑" panose="020B0503020204020204" pitchFamily="34" charset="-122"/>
              </a:rPr>
              <a:t>&lt;15% </a:t>
            </a:r>
            <a:r>
              <a:rPr lang="zh-CN" altLang="en-US" sz="1235" kern="0" spc="131" dirty="0">
                <a:solidFill>
                  <a:srgbClr val="1D1D1A"/>
                </a:solidFill>
                <a:latin typeface="微软雅黑" panose="020B0503020204020204" pitchFamily="34" charset="-122"/>
                <a:ea typeface="微软雅黑" panose="020B0503020204020204" pitchFamily="34" charset="-122"/>
              </a:rPr>
              <a:t>代码，全流程实现模型迁移</a:t>
            </a:r>
          </a:p>
        </p:txBody>
      </p:sp>
      <p:sp>
        <p:nvSpPr>
          <p:cNvPr id="20" name="矩形 19">
            <a:extLst>
              <a:ext uri="{FF2B5EF4-FFF2-40B4-BE49-F238E27FC236}">
                <a16:creationId xmlns:a16="http://schemas.microsoft.com/office/drawing/2014/main" id="{09DBAD0F-B23F-490E-A7B4-BC488927897A}"/>
              </a:ext>
            </a:extLst>
          </p:cNvPr>
          <p:cNvSpPr/>
          <p:nvPr/>
        </p:nvSpPr>
        <p:spPr>
          <a:xfrm>
            <a:off x="8555413" y="2493407"/>
            <a:ext cx="591598" cy="336564"/>
          </a:xfrm>
          <a:prstGeom prst="rect">
            <a:avLst/>
          </a:prstGeom>
        </p:spPr>
        <p:txBody>
          <a:bodyPr wrap="none">
            <a:spAutoFit/>
          </a:bodyPr>
          <a:lstStyle/>
          <a:p>
            <a:pPr algn="ctr" defTabSz="914034"/>
            <a:r>
              <a:rPr lang="zh-CN" altLang="en-US" sz="1587" dirty="0">
                <a:solidFill>
                  <a:srgbClr val="1D1D1A"/>
                </a:solidFill>
                <a:latin typeface="微软雅黑" panose="020B0503020204020204" pitchFamily="34" charset="-122"/>
                <a:ea typeface="微软雅黑" panose="020B0503020204020204" pitchFamily="34" charset="-122"/>
              </a:rPr>
              <a:t>兼容</a:t>
            </a:r>
          </a:p>
        </p:txBody>
      </p:sp>
      <p:sp>
        <p:nvSpPr>
          <p:cNvPr id="21" name="矩形">
            <a:extLst>
              <a:ext uri="{FF2B5EF4-FFF2-40B4-BE49-F238E27FC236}">
                <a16:creationId xmlns:a16="http://schemas.microsoft.com/office/drawing/2014/main" id="{6927BD39-2693-4DEA-BDD4-A9ED6EDDBCD3}"/>
              </a:ext>
            </a:extLst>
          </p:cNvPr>
          <p:cNvSpPr/>
          <p:nvPr/>
        </p:nvSpPr>
        <p:spPr>
          <a:xfrm>
            <a:off x="5914050" y="2095996"/>
            <a:ext cx="5779342" cy="3473384"/>
          </a:xfrm>
          <a:prstGeom prst="rect">
            <a:avLst/>
          </a:prstGeom>
          <a:ln w="25400">
            <a:solidFill>
              <a:srgbClr val="C4D6FA">
                <a:alpha val="29870"/>
              </a:srgbClr>
            </a:solidFill>
            <a:miter lim="400000"/>
          </a:ln>
        </p:spPr>
        <p:txBody>
          <a:bodyPr lIns="54132" tIns="54132" rIns="54132" bIns="54132" anchor="ctr"/>
          <a:lstStyle/>
          <a:p>
            <a:pPr algn="ctr" defTabSz="819183" hangingPunct="0">
              <a:defRPr sz="2800">
                <a:solidFill>
                  <a:srgbClr val="666666"/>
                </a:solidFill>
                <a:latin typeface="HarmonyOS Sans SC"/>
                <a:ea typeface="HarmonyOS Sans SC"/>
                <a:cs typeface="HarmonyOS Sans SC"/>
                <a:sym typeface="HarmonyOS Sans SC"/>
              </a:defRPr>
            </a:pPr>
            <a:endParaRPr sz="706" kern="0">
              <a:solidFill>
                <a:srgbClr val="666666"/>
              </a:solidFill>
              <a:latin typeface="微软雅黑" panose="020B0503020204020204" pitchFamily="34" charset="-122"/>
              <a:ea typeface="微软雅黑" panose="020B0503020204020204" pitchFamily="34" charset="-122"/>
              <a:cs typeface="HarmonyOS Sans SC"/>
              <a:sym typeface="HarmonyOS Sans SC"/>
            </a:endParaRPr>
          </a:p>
        </p:txBody>
      </p:sp>
      <p:grpSp>
        <p:nvGrpSpPr>
          <p:cNvPr id="22" name="组合 21"/>
          <p:cNvGrpSpPr/>
          <p:nvPr/>
        </p:nvGrpSpPr>
        <p:grpSpPr>
          <a:xfrm>
            <a:off x="481460" y="3799545"/>
            <a:ext cx="5138795" cy="1769836"/>
            <a:chOff x="778366" y="4025830"/>
            <a:chExt cx="5051527" cy="2007417"/>
          </a:xfrm>
        </p:grpSpPr>
        <p:sp>
          <p:nvSpPr>
            <p:cNvPr id="23" name="矩形 22"/>
            <p:cNvSpPr/>
            <p:nvPr/>
          </p:nvSpPr>
          <p:spPr>
            <a:xfrm>
              <a:off x="778366" y="4039580"/>
              <a:ext cx="5051527" cy="1993667"/>
            </a:xfrm>
            <a:prstGeom prst="rect">
              <a:avLst/>
            </a:prstGeom>
            <a:solidFill>
              <a:srgbClr val="FFFFFF"/>
            </a:solidFill>
            <a:ln w="3175" cap="flat" cmpd="sng" algn="ctr">
              <a:solidFill>
                <a:srgbClr val="1D1D1A">
                  <a:lumMod val="75000"/>
                  <a:lumOff val="25000"/>
                </a:srgbClr>
              </a:solidFill>
              <a:prstDash val="dash"/>
            </a:ln>
            <a:effectLst/>
          </p:spPr>
          <p:txBody>
            <a:bodyPr rot="0" spcFirstLastPara="0" vertOverflow="overflow" horzOverflow="overflow" vert="horz" wrap="square" lIns="80486" tIns="40242" rIns="80486" bIns="40242" numCol="1" spcCol="0" rtlCol="0" fromWordArt="0" anchor="ctr" anchorCtr="0" forceAA="0" compatLnSpc="1">
              <a:noAutofit/>
            </a:bodyPr>
            <a:lstStyle/>
            <a:p>
              <a:pPr algn="ctr" defTabSz="804974" eaLnBrk="0" hangingPunct="0">
                <a:defRPr/>
              </a:pPr>
              <a:endParaRPr lang="zh-CN" altLang="en-US" sz="970" b="1" kern="0" dirty="0">
                <a:solidFill>
                  <a:srgbClr val="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2454050" y="4025830"/>
              <a:ext cx="1645336" cy="289270"/>
            </a:xfrm>
            <a:prstGeom prst="rect">
              <a:avLst/>
            </a:prstGeom>
            <a:noFill/>
          </p:spPr>
          <p:txBody>
            <a:bodyPr wrap="square">
              <a:spAutoFit/>
            </a:bodyPr>
            <a:lstStyle/>
            <a:p>
              <a:pPr defTabSz="914034"/>
              <a:r>
                <a:rPr lang="en-US" altLang="zh-CN" sz="1058" b="1" dirty="0" err="1">
                  <a:solidFill>
                    <a:srgbClr val="1D1D1A"/>
                  </a:solidFill>
                  <a:latin typeface="微软雅黑" panose="020B0503020204020204" pitchFamily="34" charset="-122"/>
                  <a:ea typeface="微软雅黑" panose="020B0503020204020204" pitchFamily="34" charset="-122"/>
                </a:rPr>
                <a:t>MindSpore</a:t>
              </a:r>
              <a:r>
                <a:rPr lang="zh-CN" altLang="en-US" sz="1058" b="1" dirty="0">
                  <a:solidFill>
                    <a:srgbClr val="1D1D1A"/>
                  </a:solidFill>
                  <a:latin typeface="微软雅黑" panose="020B0503020204020204" pitchFamily="34" charset="-122"/>
                  <a:ea typeface="微软雅黑" panose="020B0503020204020204" pitchFamily="34" charset="-122"/>
                </a:rPr>
                <a:t>核心引擎</a:t>
              </a:r>
              <a:endParaRPr lang="zh-CN" altLang="en-US" sz="1058" dirty="0">
                <a:solidFill>
                  <a:srgbClr val="1D1D1A"/>
                </a:solidFill>
                <a:latin typeface="微软雅黑" panose="020B0503020204020204" pitchFamily="34" charset="-122"/>
                <a:ea typeface="微软雅黑" panose="020B0503020204020204" pitchFamily="34" charset="-122"/>
              </a:endParaRPr>
            </a:p>
          </p:txBody>
        </p:sp>
        <p:sp>
          <p:nvSpPr>
            <p:cNvPr id="25" name="矩形 24"/>
            <p:cNvSpPr/>
            <p:nvPr/>
          </p:nvSpPr>
          <p:spPr>
            <a:xfrm>
              <a:off x="872769" y="4341483"/>
              <a:ext cx="4807900" cy="437331"/>
            </a:xfrm>
            <a:prstGeom prst="rect">
              <a:avLst/>
            </a:prstGeom>
            <a:noFill/>
            <a:ln w="3175" cap="flat" cmpd="sng" algn="ctr">
              <a:solidFill>
                <a:srgbClr val="000000"/>
              </a:solidFill>
              <a:prstDash val="solid"/>
            </a:ln>
            <a:effectLst/>
          </p:spPr>
          <p:txBody>
            <a:bodyPr rot="0" spcFirstLastPara="0" vertOverflow="overflow" horzOverflow="overflow" vert="horz" wrap="square" lIns="80486" tIns="40242" rIns="80486" bIns="40242" numCol="1" spcCol="0" rtlCol="0" fromWordArt="0" anchor="t" anchorCtr="0" forceAA="0" compatLnSpc="1">
              <a:noAutofit/>
            </a:bodyPr>
            <a:lstStyle/>
            <a:p>
              <a:pPr algn="ctr" defTabSz="804974" eaLnBrk="0" hangingPunct="0">
                <a:defRPr/>
              </a:pPr>
              <a:r>
                <a:rPr lang="zh-CN" altLang="en-US" sz="970" b="1" kern="0" dirty="0">
                  <a:solidFill>
                    <a:srgbClr val="000000"/>
                  </a:solidFill>
                  <a:latin typeface="微软雅黑" panose="020B0503020204020204" pitchFamily="34" charset="-122"/>
                  <a:ea typeface="微软雅黑" panose="020B0503020204020204" pitchFamily="34" charset="-122"/>
                </a:rPr>
                <a:t>前端</a:t>
              </a:r>
              <a:r>
                <a:rPr lang="en-US" altLang="zh-CN" sz="970" b="1" kern="0" dirty="0">
                  <a:solidFill>
                    <a:srgbClr val="000000"/>
                  </a:solidFill>
                  <a:latin typeface="微软雅黑" panose="020B0503020204020204" pitchFamily="34" charset="-122"/>
                  <a:ea typeface="微软雅黑" panose="020B0503020204020204" pitchFamily="34" charset="-122"/>
                </a:rPr>
                <a:t>API</a:t>
              </a:r>
              <a:r>
                <a:rPr lang="zh-CN" altLang="en-US" sz="970" b="1" kern="0" dirty="0">
                  <a:solidFill>
                    <a:srgbClr val="000000"/>
                  </a:solidFill>
                  <a:latin typeface="微软雅黑" panose="020B0503020204020204" pitchFamily="34" charset="-122"/>
                  <a:ea typeface="微软雅黑" panose="020B0503020204020204" pitchFamily="34" charset="-122"/>
                </a:rPr>
                <a:t>表达</a:t>
              </a:r>
              <a:endParaRPr lang="en-US" altLang="zh-CN" sz="970" b="1" kern="0" dirty="0">
                <a:solidFill>
                  <a:srgbClr val="000000"/>
                </a:solidFill>
                <a:latin typeface="微软雅黑" panose="020B0503020204020204" pitchFamily="34" charset="-122"/>
                <a:ea typeface="微软雅黑" panose="020B0503020204020204" pitchFamily="34" charset="-122"/>
              </a:endParaRPr>
            </a:p>
            <a:p>
              <a:pPr algn="ctr" defTabSz="804974" eaLnBrk="0" hangingPunct="0">
                <a:defRPr/>
              </a:pPr>
              <a:r>
                <a:rPr lang="en-US" altLang="zh-CN" sz="794" kern="0" dirty="0">
                  <a:solidFill>
                    <a:srgbClr val="000000"/>
                  </a:solidFill>
                  <a:latin typeface="微软雅黑" panose="020B0503020204020204" pitchFamily="34" charset="-122"/>
                  <a:ea typeface="微软雅黑" panose="020B0503020204020204" pitchFamily="34" charset="-122"/>
                </a:rPr>
                <a:t>NN</a:t>
              </a:r>
              <a:r>
                <a:rPr lang="zh-CN" altLang="en-US" sz="794" kern="0" dirty="0">
                  <a:solidFill>
                    <a:srgbClr val="000000"/>
                  </a:solidFill>
                  <a:latin typeface="微软雅黑" panose="020B0503020204020204" pitchFamily="34" charset="-122"/>
                  <a:ea typeface="微软雅黑" panose="020B0503020204020204" pitchFamily="34" charset="-122"/>
                </a:rPr>
                <a:t>、</a:t>
              </a:r>
              <a:r>
                <a:rPr lang="en-US" altLang="zh-CN" sz="794" kern="0" dirty="0" err="1">
                  <a:solidFill>
                    <a:srgbClr val="000000"/>
                  </a:solidFill>
                  <a:latin typeface="微软雅黑" panose="020B0503020204020204" pitchFamily="34" charset="-122"/>
                  <a:ea typeface="微软雅黑" panose="020B0503020204020204" pitchFamily="34" charset="-122"/>
                </a:rPr>
                <a:t>Numpy</a:t>
              </a:r>
              <a:r>
                <a:rPr lang="zh-CN" altLang="en-US" sz="794" kern="0" dirty="0">
                  <a:solidFill>
                    <a:srgbClr val="000000"/>
                  </a:solidFill>
                  <a:latin typeface="微软雅黑" panose="020B0503020204020204" pitchFamily="34" charset="-122"/>
                  <a:ea typeface="微软雅黑" panose="020B0503020204020204" pitchFamily="34" charset="-122"/>
                </a:rPr>
                <a:t>、</a:t>
              </a:r>
              <a:r>
                <a:rPr lang="en-US" altLang="zh-CN" sz="794" kern="0" dirty="0" err="1">
                  <a:solidFill>
                    <a:srgbClr val="000000"/>
                  </a:solidFill>
                  <a:latin typeface="微软雅黑" panose="020B0503020204020204" pitchFamily="34" charset="-122"/>
                  <a:ea typeface="微软雅黑" panose="020B0503020204020204" pitchFamily="34" charset="-122"/>
                </a:rPr>
                <a:t>SciPy</a:t>
              </a:r>
              <a:r>
                <a:rPr lang="zh-CN" altLang="en-US" sz="794" kern="0" dirty="0">
                  <a:solidFill>
                    <a:srgbClr val="000000"/>
                  </a:solidFill>
                  <a:latin typeface="微软雅黑" panose="020B0503020204020204" pitchFamily="34" charset="-122"/>
                  <a:ea typeface="微软雅黑" panose="020B0503020204020204" pitchFamily="34" charset="-122"/>
                </a:rPr>
                <a:t>、</a:t>
              </a:r>
              <a:r>
                <a:rPr lang="en-US" altLang="zh-CN" sz="794" kern="0" dirty="0">
                  <a:solidFill>
                    <a:srgbClr val="000000"/>
                  </a:solidFill>
                  <a:latin typeface="微软雅黑" panose="020B0503020204020204" pitchFamily="34" charset="-122"/>
                  <a:ea typeface="微软雅黑" panose="020B0503020204020204" pitchFamily="34" charset="-122"/>
                </a:rPr>
                <a:t>Pandas</a:t>
              </a:r>
              <a:r>
                <a:rPr lang="zh-CN" altLang="en-US" sz="794" kern="0" dirty="0">
                  <a:solidFill>
                    <a:srgbClr val="000000"/>
                  </a:solidFill>
                  <a:latin typeface="微软雅黑" panose="020B0503020204020204" pitchFamily="34" charset="-122"/>
                  <a:ea typeface="微软雅黑" panose="020B0503020204020204" pitchFamily="34" charset="-122"/>
                </a:rPr>
                <a:t>等</a:t>
              </a:r>
            </a:p>
          </p:txBody>
        </p:sp>
        <p:sp>
          <p:nvSpPr>
            <p:cNvPr id="26" name="矩形 25"/>
            <p:cNvSpPr/>
            <p:nvPr/>
          </p:nvSpPr>
          <p:spPr>
            <a:xfrm>
              <a:off x="872769" y="4817551"/>
              <a:ext cx="4807900" cy="412048"/>
            </a:xfrm>
            <a:prstGeom prst="rect">
              <a:avLst/>
            </a:prstGeom>
            <a:noFill/>
            <a:ln w="3175" cap="flat" cmpd="sng" algn="ctr">
              <a:solidFill>
                <a:srgbClr val="000000"/>
              </a:solidFill>
              <a:prstDash val="solid"/>
            </a:ln>
            <a:effectLst/>
          </p:spPr>
          <p:txBody>
            <a:bodyPr rot="0" spcFirstLastPara="0" vertOverflow="overflow" horzOverflow="overflow" vert="horz" wrap="square" lIns="80486" tIns="40242" rIns="80486" bIns="40242" numCol="1" spcCol="0" rtlCol="0" fromWordArt="0" anchor="ctr" anchorCtr="0" forceAA="0" compatLnSpc="1">
              <a:noAutofit/>
            </a:bodyPr>
            <a:lstStyle/>
            <a:p>
              <a:pPr algn="ctr" defTabSz="804974" eaLnBrk="0" hangingPunct="0">
                <a:defRPr/>
              </a:pPr>
              <a:r>
                <a:rPr lang="zh-CN" altLang="en-US" sz="970" b="1" kern="0" dirty="0">
                  <a:solidFill>
                    <a:srgbClr val="000000"/>
                  </a:solidFill>
                  <a:latin typeface="微软雅黑" panose="020B0503020204020204" pitchFamily="34" charset="-122"/>
                  <a:ea typeface="微软雅黑" panose="020B0503020204020204" pitchFamily="34" charset="-122"/>
                </a:rPr>
                <a:t>编译优化</a:t>
              </a:r>
              <a:endParaRPr lang="en-US" altLang="zh-CN" sz="970" b="1" kern="0" dirty="0">
                <a:solidFill>
                  <a:srgbClr val="000000"/>
                </a:solidFill>
                <a:latin typeface="微软雅黑" panose="020B0503020204020204" pitchFamily="34" charset="-122"/>
                <a:ea typeface="微软雅黑" panose="020B0503020204020204" pitchFamily="34" charset="-122"/>
              </a:endParaRPr>
            </a:p>
            <a:p>
              <a:pPr algn="ctr" defTabSz="804974" eaLnBrk="0" hangingPunct="0">
                <a:defRPr/>
              </a:pPr>
              <a:r>
                <a:rPr lang="zh-CN" altLang="en-US" sz="794" kern="0" dirty="0">
                  <a:solidFill>
                    <a:srgbClr val="000000"/>
                  </a:solidFill>
                  <a:latin typeface="微软雅黑" panose="020B0503020204020204" pitchFamily="34" charset="-122"/>
                  <a:ea typeface="微软雅黑" panose="020B0503020204020204" pitchFamily="34" charset="-122"/>
                </a:rPr>
                <a:t>动</a:t>
              </a:r>
              <a:r>
                <a:rPr lang="en-US" altLang="zh-CN" sz="794" kern="0" dirty="0">
                  <a:solidFill>
                    <a:srgbClr val="000000"/>
                  </a:solidFill>
                  <a:latin typeface="微软雅黑" panose="020B0503020204020204" pitchFamily="34" charset="-122"/>
                  <a:ea typeface="微软雅黑" panose="020B0503020204020204" pitchFamily="34" charset="-122"/>
                </a:rPr>
                <a:t>/</a:t>
              </a:r>
              <a:r>
                <a:rPr lang="zh-CN" altLang="en-US" sz="794" kern="0" dirty="0">
                  <a:solidFill>
                    <a:srgbClr val="000000"/>
                  </a:solidFill>
                  <a:latin typeface="微软雅黑" panose="020B0503020204020204" pitchFamily="34" charset="-122"/>
                  <a:ea typeface="微软雅黑" panose="020B0503020204020204" pitchFamily="34" charset="-122"/>
                </a:rPr>
                <a:t>静态图、自动微分、分布式并行、图算融合、高阶微分等</a:t>
              </a:r>
            </a:p>
          </p:txBody>
        </p:sp>
        <p:sp>
          <p:nvSpPr>
            <p:cNvPr id="27" name="矩形 26"/>
            <p:cNvSpPr/>
            <p:nvPr/>
          </p:nvSpPr>
          <p:spPr>
            <a:xfrm>
              <a:off x="875643" y="5274197"/>
              <a:ext cx="4807900" cy="396983"/>
            </a:xfrm>
            <a:prstGeom prst="rect">
              <a:avLst/>
            </a:prstGeom>
            <a:noFill/>
            <a:ln w="3175" cap="flat" cmpd="sng" algn="ctr">
              <a:solidFill>
                <a:srgbClr val="000000"/>
              </a:solidFill>
              <a:prstDash val="solid"/>
            </a:ln>
            <a:effectLst/>
          </p:spPr>
          <p:txBody>
            <a:bodyPr rot="0" spcFirstLastPara="0" vertOverflow="overflow" horzOverflow="overflow" vert="horz" wrap="square" lIns="80486" tIns="40242" rIns="80486" bIns="40242" numCol="1" spcCol="0" rtlCol="0" fromWordArt="0" anchor="t" anchorCtr="0" forceAA="0" compatLnSpc="1">
              <a:noAutofit/>
            </a:bodyPr>
            <a:lstStyle/>
            <a:p>
              <a:pPr algn="ctr" defTabSz="804974" eaLnBrk="0" hangingPunct="0">
                <a:defRPr/>
              </a:pPr>
              <a:r>
                <a:rPr lang="zh-CN" altLang="en-US" sz="970" b="1" kern="0" dirty="0">
                  <a:solidFill>
                    <a:srgbClr val="000000"/>
                  </a:solidFill>
                  <a:latin typeface="微软雅黑" panose="020B0503020204020204" pitchFamily="34" charset="-122"/>
                  <a:ea typeface="微软雅黑" panose="020B0503020204020204" pitchFamily="34" charset="-122"/>
                </a:rPr>
                <a:t>运行时管理</a:t>
              </a:r>
              <a:endParaRPr lang="en-US" altLang="zh-CN" sz="970" b="1" kern="0" dirty="0">
                <a:solidFill>
                  <a:srgbClr val="000000"/>
                </a:solidFill>
                <a:latin typeface="微软雅黑" panose="020B0503020204020204" pitchFamily="34" charset="-122"/>
                <a:ea typeface="微软雅黑" panose="020B0503020204020204" pitchFamily="34" charset="-122"/>
              </a:endParaRPr>
            </a:p>
            <a:p>
              <a:pPr algn="ctr" defTabSz="804974" eaLnBrk="0" hangingPunct="0">
                <a:defRPr/>
              </a:pPr>
              <a:r>
                <a:rPr lang="zh-CN" altLang="en-US" sz="882" kern="0" dirty="0">
                  <a:solidFill>
                    <a:srgbClr val="000000"/>
                  </a:solidFill>
                  <a:latin typeface="微软雅黑" panose="020B0503020204020204" pitchFamily="34" charset="-122"/>
                  <a:ea typeface="微软雅黑" panose="020B0503020204020204" pitchFamily="34" charset="-122"/>
                </a:rPr>
                <a:t>整图下沉、异构并行、分布式并行调度等</a:t>
              </a:r>
            </a:p>
          </p:txBody>
        </p:sp>
        <p:sp>
          <p:nvSpPr>
            <p:cNvPr id="28" name="矩形 27"/>
            <p:cNvSpPr/>
            <p:nvPr/>
          </p:nvSpPr>
          <p:spPr>
            <a:xfrm>
              <a:off x="872768" y="5738701"/>
              <a:ext cx="4807900" cy="204899"/>
            </a:xfrm>
            <a:prstGeom prst="rect">
              <a:avLst/>
            </a:prstGeom>
            <a:noFill/>
            <a:ln w="3175" cap="flat" cmpd="sng" algn="ctr">
              <a:solidFill>
                <a:srgbClr val="000000"/>
              </a:solidFill>
              <a:prstDash val="solid"/>
            </a:ln>
            <a:effectLst/>
          </p:spPr>
          <p:txBody>
            <a:bodyPr rot="0" spcFirstLastPara="0" vertOverflow="overflow" horzOverflow="overflow" vert="horz" wrap="square" lIns="80486" tIns="40242" rIns="80486" bIns="40242" numCol="1" spcCol="0" rtlCol="0" fromWordArt="0" anchor="ctr" anchorCtr="0" forceAA="0" compatLnSpc="1">
              <a:noAutofit/>
            </a:bodyPr>
            <a:lstStyle/>
            <a:p>
              <a:pPr algn="ctr" defTabSz="804974" eaLnBrk="0" hangingPunct="0">
                <a:defRPr/>
              </a:pPr>
              <a:r>
                <a:rPr lang="zh-CN" altLang="en-US" sz="970" b="1" kern="0" dirty="0">
                  <a:solidFill>
                    <a:srgbClr val="000000"/>
                  </a:solidFill>
                  <a:latin typeface="微软雅黑" panose="020B0503020204020204" pitchFamily="34" charset="-122"/>
                  <a:ea typeface="微软雅黑" panose="020B0503020204020204" pitchFamily="34" charset="-122"/>
                </a:rPr>
                <a:t>硬件抽象层</a:t>
              </a:r>
              <a:endParaRPr lang="en-US" altLang="zh-CN" sz="970" kern="0" dirty="0">
                <a:solidFill>
                  <a:srgbClr val="000000"/>
                </a:solidFill>
                <a:latin typeface="微软雅黑" panose="020B0503020204020204" pitchFamily="34" charset="-122"/>
                <a:ea typeface="微软雅黑" panose="020B0503020204020204" pitchFamily="34" charset="-122"/>
              </a:endParaRPr>
            </a:p>
          </p:txBody>
        </p:sp>
      </p:grpSp>
      <p:sp>
        <p:nvSpPr>
          <p:cNvPr id="29" name="矩形 28"/>
          <p:cNvSpPr/>
          <p:nvPr/>
        </p:nvSpPr>
        <p:spPr>
          <a:xfrm>
            <a:off x="502087" y="2853648"/>
            <a:ext cx="5134306" cy="708739"/>
          </a:xfrm>
          <a:prstGeom prst="rect">
            <a:avLst/>
          </a:prstGeom>
          <a:solidFill>
            <a:srgbClr val="D4F1F5"/>
          </a:solidFill>
          <a:ln w="3175" cap="flat" cmpd="sng" algn="ctr">
            <a:solidFill>
              <a:srgbClr val="000000"/>
            </a:solidFill>
            <a:prstDash val="solid"/>
          </a:ln>
          <a:effectLst/>
        </p:spPr>
        <p:txBody>
          <a:bodyPr rot="0" spcFirstLastPara="0" vertOverflow="overflow" horzOverflow="overflow" vert="horz" wrap="square" lIns="80486" tIns="40242" rIns="80486" bIns="40242" numCol="1" spcCol="0" rtlCol="0" fromWordArt="0" anchor="ctr" anchorCtr="0" forceAA="0" compatLnSpc="1">
            <a:noAutofit/>
          </a:bodyPr>
          <a:lstStyle/>
          <a:p>
            <a:pPr algn="ctr" defTabSz="804974" eaLnBrk="0" hangingPunct="0">
              <a:lnSpc>
                <a:spcPct val="150000"/>
              </a:lnSpc>
              <a:defRPr/>
            </a:pPr>
            <a:r>
              <a:rPr lang="en-US" altLang="zh-CN" sz="1235" b="1" kern="0" dirty="0" err="1">
                <a:solidFill>
                  <a:srgbClr val="000000"/>
                </a:solidFill>
                <a:latin typeface="微软雅黑" panose="020B0503020204020204" pitchFamily="34" charset="-122"/>
                <a:ea typeface="微软雅黑" panose="020B0503020204020204" pitchFamily="34" charset="-122"/>
              </a:rPr>
              <a:t>MSAdapter</a:t>
            </a:r>
          </a:p>
          <a:p>
            <a:pPr algn="ctr" defTabSz="804974" eaLnBrk="0" hangingPunct="0">
              <a:lnSpc>
                <a:spcPct val="150000"/>
              </a:lnSpc>
              <a:defRPr/>
            </a:pPr>
            <a:r>
              <a:rPr lang="en-US" altLang="zh-CN" sz="1235" kern="0" dirty="0">
                <a:solidFill>
                  <a:srgbClr val="000000"/>
                </a:solidFill>
                <a:latin typeface="微软雅黑" panose="020B0503020204020204" pitchFamily="34" charset="-122"/>
                <a:ea typeface="微软雅黑" panose="020B0503020204020204" pitchFamily="34" charset="-122"/>
              </a:rPr>
              <a:t>API(</a:t>
            </a:r>
            <a:r>
              <a:rPr lang="en-US" altLang="zh-CN" sz="1235" kern="0" dirty="0" err="1">
                <a:solidFill>
                  <a:srgbClr val="000000"/>
                </a:solidFill>
                <a:latin typeface="微软雅黑" panose="020B0503020204020204" pitchFamily="34" charset="-122"/>
                <a:ea typeface="微软雅黑" panose="020B0503020204020204" pitchFamily="34" charset="-122"/>
              </a:rPr>
              <a:t>nn</a:t>
            </a:r>
            <a:r>
              <a:rPr lang="en-US" altLang="zh-CN" sz="1235" kern="0" dirty="0">
                <a:solidFill>
                  <a:srgbClr val="000000"/>
                </a:solidFill>
                <a:latin typeface="微软雅黑" panose="020B0503020204020204" pitchFamily="34" charset="-122"/>
                <a:ea typeface="微软雅黑" panose="020B0503020204020204" pitchFamily="34" charset="-122"/>
              </a:rPr>
              <a:t>/ops)/</a:t>
            </a:r>
            <a:r>
              <a:rPr lang="zh-CN" altLang="en-US" sz="1235" kern="0" dirty="0">
                <a:solidFill>
                  <a:srgbClr val="000000"/>
                </a:solidFill>
                <a:latin typeface="微软雅黑" panose="020B0503020204020204" pitchFamily="34" charset="-122"/>
                <a:ea typeface="微软雅黑" panose="020B0503020204020204" pitchFamily="34" charset="-122"/>
              </a:rPr>
              <a:t>数据处理兼容</a:t>
            </a:r>
            <a:r>
              <a:rPr lang="en-US" altLang="zh-CN" sz="1235" kern="0" dirty="0">
                <a:solidFill>
                  <a:srgbClr val="000000"/>
                </a:solidFill>
                <a:latin typeface="微软雅黑" panose="020B0503020204020204" pitchFamily="34" charset="-122"/>
                <a:ea typeface="微软雅黑" panose="020B0503020204020204" pitchFamily="34" charset="-122"/>
              </a:rPr>
              <a:t>/</a:t>
            </a:r>
            <a:r>
              <a:rPr lang="zh-CN" altLang="en-US" sz="1235" kern="0" dirty="0">
                <a:solidFill>
                  <a:srgbClr val="000000"/>
                </a:solidFill>
                <a:latin typeface="微软雅黑" panose="020B0503020204020204" pitchFamily="34" charset="-122"/>
                <a:ea typeface="微软雅黑" panose="020B0503020204020204" pitchFamily="34" charset="-122"/>
              </a:rPr>
              <a:t>微分管理等</a:t>
            </a:r>
            <a:endParaRPr lang="en-US" altLang="zh-CN" sz="1235" kern="0" dirty="0">
              <a:solidFill>
                <a:srgbClr val="000000"/>
              </a:solidFill>
              <a:latin typeface="微软雅黑" panose="020B0503020204020204" pitchFamily="34" charset="-122"/>
              <a:ea typeface="微软雅黑" panose="020B0503020204020204" pitchFamily="34" charset="-122"/>
            </a:endParaRPr>
          </a:p>
        </p:txBody>
      </p:sp>
      <p:sp>
        <p:nvSpPr>
          <p:cNvPr id="30" name="矩形 29"/>
          <p:cNvSpPr/>
          <p:nvPr/>
        </p:nvSpPr>
        <p:spPr>
          <a:xfrm>
            <a:off x="481462" y="1702286"/>
            <a:ext cx="5138794" cy="823391"/>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5925">
              <a:lnSpc>
                <a:spcPct val="150000"/>
              </a:lnSpc>
            </a:pPr>
            <a:r>
              <a:rPr lang="en-US" altLang="zh-CN" sz="1410" b="1" dirty="0" err="1">
                <a:solidFill>
                  <a:srgbClr val="1D1D1A"/>
                </a:solidFill>
                <a:latin typeface="微软雅黑" panose="020B0503020204020204" pitchFamily="34" charset="-122"/>
                <a:ea typeface="微软雅黑" panose="020B0503020204020204" pitchFamily="34" charset="-122"/>
              </a:rPr>
              <a:t>Pytorch</a:t>
            </a:r>
            <a:r>
              <a:rPr lang="zh-CN" altLang="en-US" sz="1410" b="1" dirty="0">
                <a:solidFill>
                  <a:srgbClr val="1D1D1A"/>
                </a:solidFill>
                <a:latin typeface="微软雅黑" panose="020B0503020204020204" pitchFamily="34" charset="-122"/>
                <a:ea typeface="微软雅黑" panose="020B0503020204020204" pitchFamily="34" charset="-122"/>
              </a:rPr>
              <a:t>模型库</a:t>
            </a:r>
            <a:r>
              <a:rPr lang="en-US" altLang="zh-CN" sz="1410" b="1" dirty="0">
                <a:solidFill>
                  <a:srgbClr val="1D1D1A"/>
                </a:solidFill>
                <a:latin typeface="微软雅黑" panose="020B0503020204020204" pitchFamily="34" charset="-122"/>
                <a:ea typeface="微软雅黑" panose="020B0503020204020204" pitchFamily="34" charset="-122"/>
              </a:rPr>
              <a:t>/</a:t>
            </a:r>
            <a:r>
              <a:rPr lang="zh-CN" altLang="en-US" sz="1410" b="1" dirty="0">
                <a:solidFill>
                  <a:srgbClr val="1D1D1A"/>
                </a:solidFill>
                <a:latin typeface="微软雅黑" panose="020B0503020204020204" pitchFamily="34" charset="-122"/>
                <a:ea typeface="微软雅黑" panose="020B0503020204020204" pitchFamily="34" charset="-122"/>
              </a:rPr>
              <a:t>开发套件</a:t>
            </a:r>
            <a:r>
              <a:rPr lang="en-US" altLang="zh-CN" sz="1410" b="1" dirty="0">
                <a:solidFill>
                  <a:srgbClr val="1D1D1A"/>
                </a:solidFill>
                <a:latin typeface="微软雅黑" panose="020B0503020204020204" pitchFamily="34" charset="-122"/>
                <a:ea typeface="微软雅黑" panose="020B0503020204020204" pitchFamily="34" charset="-122"/>
              </a:rPr>
              <a:t>/</a:t>
            </a:r>
          </a:p>
          <a:p>
            <a:pPr algn="ctr" defTabSz="805925">
              <a:lnSpc>
                <a:spcPct val="150000"/>
              </a:lnSpc>
            </a:pPr>
            <a:r>
              <a:rPr lang="zh-CN" altLang="en-US" sz="1410" b="1" dirty="0">
                <a:solidFill>
                  <a:srgbClr val="1D1D1A"/>
                </a:solidFill>
                <a:latin typeface="微软雅黑" panose="020B0503020204020204" pitchFamily="34" charset="-122"/>
                <a:ea typeface="微软雅黑" panose="020B0503020204020204" pitchFamily="34" charset="-122"/>
              </a:rPr>
              <a:t>工具组件</a:t>
            </a:r>
            <a:r>
              <a:rPr lang="en-US" altLang="zh-CN" sz="1410" b="1" dirty="0">
                <a:solidFill>
                  <a:srgbClr val="1D1D1A"/>
                </a:solidFill>
                <a:latin typeface="微软雅黑" panose="020B0503020204020204" pitchFamily="34" charset="-122"/>
                <a:ea typeface="微软雅黑" panose="020B0503020204020204" pitchFamily="34" charset="-122"/>
              </a:rPr>
              <a:t>/…</a:t>
            </a:r>
          </a:p>
        </p:txBody>
      </p:sp>
      <p:sp>
        <p:nvSpPr>
          <p:cNvPr id="31" name="文本框 30"/>
          <p:cNvSpPr txBox="1"/>
          <p:nvPr/>
        </p:nvSpPr>
        <p:spPr>
          <a:xfrm>
            <a:off x="2025899" y="1306196"/>
            <a:ext cx="1994146" cy="244267"/>
          </a:xfrm>
          <a:prstGeom prst="rect">
            <a:avLst/>
          </a:prstGeom>
          <a:noFill/>
        </p:spPr>
        <p:txBody>
          <a:bodyPr wrap="square" lIns="0" tIns="0" rIns="0" bIns="0" rtlCol="0">
            <a:spAutoFit/>
          </a:bodyPr>
          <a:lstStyle/>
          <a:p>
            <a:pPr algn="ctr" defTabSz="914034"/>
            <a:r>
              <a:rPr kumimoji="1" lang="zh-CN" altLang="en-US" sz="1587" b="1" dirty="0">
                <a:solidFill>
                  <a:srgbClr val="000000"/>
                </a:solidFill>
                <a:latin typeface="Microsoft YaHei" panose="020B0503020204020204" pitchFamily="34" charset="-122"/>
                <a:ea typeface="Microsoft YaHei" panose="020B0503020204020204" pitchFamily="34" charset="-122"/>
              </a:rPr>
              <a:t>三方生态</a:t>
            </a:r>
          </a:p>
        </p:txBody>
      </p:sp>
      <p:sp>
        <p:nvSpPr>
          <p:cNvPr id="32" name="上箭头 31"/>
          <p:cNvSpPr/>
          <p:nvPr/>
        </p:nvSpPr>
        <p:spPr>
          <a:xfrm>
            <a:off x="2809772" y="3575307"/>
            <a:ext cx="363571" cy="189437"/>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18" tIns="40309" rIns="80618" bIns="40309" numCol="1" spcCol="0" rtlCol="0" fromWordArt="0" anchor="ctr" anchorCtr="0" forceAA="0" compatLnSpc="1">
            <a:prstTxWarp prst="textNoShape">
              <a:avLst/>
            </a:prstTxWarp>
            <a:noAutofit/>
          </a:bodyPr>
          <a:lstStyle/>
          <a:p>
            <a:pPr algn="ctr" defTabSz="914034"/>
            <a:endParaRPr lang="zh-CN" altLang="en-US" sz="1587">
              <a:solidFill>
                <a:srgbClr val="666666"/>
              </a:solidFill>
              <a:latin typeface="Huawei Sans" panose="020B0604020202020204"/>
              <a:ea typeface="微软雅黑"/>
            </a:endParaRPr>
          </a:p>
        </p:txBody>
      </p:sp>
      <p:sp>
        <p:nvSpPr>
          <p:cNvPr id="33" name="右箭头 32"/>
          <p:cNvSpPr/>
          <p:nvPr/>
        </p:nvSpPr>
        <p:spPr>
          <a:xfrm>
            <a:off x="10519612" y="5200192"/>
            <a:ext cx="421267" cy="1346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587">
              <a:solidFill>
                <a:srgbClr val="666666"/>
              </a:solidFill>
              <a:latin typeface="Huawei Sans" panose="020B0604020202020204"/>
              <a:ea typeface="微软雅黑"/>
            </a:endParaRPr>
          </a:p>
        </p:txBody>
      </p:sp>
      <p:sp>
        <p:nvSpPr>
          <p:cNvPr id="34" name="上箭头 33"/>
          <p:cNvSpPr/>
          <p:nvPr/>
        </p:nvSpPr>
        <p:spPr>
          <a:xfrm>
            <a:off x="2809772" y="2612260"/>
            <a:ext cx="363571" cy="189437"/>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0618" tIns="40309" rIns="80618" bIns="40309" numCol="1" spcCol="0" rtlCol="0" fromWordArt="0" anchor="ctr" anchorCtr="0" forceAA="0" compatLnSpc="1">
            <a:prstTxWarp prst="textNoShape">
              <a:avLst/>
            </a:prstTxWarp>
            <a:noAutofit/>
          </a:bodyPr>
          <a:lstStyle/>
          <a:p>
            <a:pPr algn="ctr" defTabSz="914034"/>
            <a:endParaRPr lang="zh-CN" altLang="en-US" sz="1587">
              <a:solidFill>
                <a:srgbClr val="666666"/>
              </a:solidFill>
              <a:latin typeface="Huawei Sans" panose="020B0604020202020204"/>
              <a:ea typeface="微软雅黑"/>
            </a:endParaRPr>
          </a:p>
        </p:txBody>
      </p:sp>
      <p:pic>
        <p:nvPicPr>
          <p:cNvPr id="2" name="图片 1"/>
          <p:cNvPicPr>
            <a:picLocks noChangeAspect="1"/>
          </p:cNvPicPr>
          <p:nvPr/>
        </p:nvPicPr>
        <p:blipFill>
          <a:blip r:embed="rId4"/>
          <a:stretch>
            <a:fillRect/>
          </a:stretch>
        </p:blipFill>
        <p:spPr>
          <a:xfrm>
            <a:off x="6081481" y="3162169"/>
            <a:ext cx="5588766" cy="1590084"/>
          </a:xfrm>
          <a:prstGeom prst="rect">
            <a:avLst/>
          </a:prstGeom>
        </p:spPr>
      </p:pic>
    </p:spTree>
    <p:extLst>
      <p:ext uri="{BB962C8B-B14F-4D97-AF65-F5344CB8AC3E}">
        <p14:creationId xmlns:p14="http://schemas.microsoft.com/office/powerpoint/2010/main" val="469340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7C8EB85-121C-4929-8B1F-C7F21771CD03}"/>
              </a:ext>
            </a:extLst>
          </p:cNvPr>
          <p:cNvSpPr>
            <a:spLocks noGrp="1"/>
          </p:cNvSpPr>
          <p:nvPr>
            <p:ph type="title"/>
          </p:nvPr>
        </p:nvSpPr>
        <p:spPr>
          <a:xfrm>
            <a:off x="120231" y="276399"/>
            <a:ext cx="10515600" cy="694283"/>
          </a:xfrm>
        </p:spPr>
        <p:txBody>
          <a:bodyPr>
            <a:normAutofit/>
          </a:bodyPr>
          <a:lstStyle/>
          <a:p>
            <a:pPr algn="ctr"/>
            <a:r>
              <a:rPr kumimoji="1" lang="zh-CN" altLang="en-US" dirty="0">
                <a:solidFill>
                  <a:srgbClr val="C00000"/>
                </a:solidFill>
                <a:latin typeface="+mj-ea"/>
                <a:cs typeface="+mn-ea"/>
                <a:sym typeface="+mn-lt"/>
              </a:rPr>
              <a:t>大模型套件，提供一站式大模型训练能力，降低开发成本</a:t>
            </a:r>
          </a:p>
        </p:txBody>
      </p:sp>
      <p:sp>
        <p:nvSpPr>
          <p:cNvPr id="163" name="流程图: 过程 162"/>
          <p:cNvSpPr/>
          <p:nvPr/>
        </p:nvSpPr>
        <p:spPr>
          <a:xfrm>
            <a:off x="559311" y="1042838"/>
            <a:ext cx="3503695" cy="350141"/>
          </a:xfrm>
          <a:prstGeom prst="flowChartProcess">
            <a:avLst/>
          </a:prstGeom>
          <a:solidFill>
            <a:srgbClr val="0070C0">
              <a:alpha val="30000"/>
            </a:srgbClr>
          </a:solidFill>
          <a:ln w="12700" cap="flat" cmpd="sng" algn="ctr">
            <a:noFill/>
            <a:prstDash val="solid"/>
            <a:miter lim="800000"/>
          </a:ln>
          <a:effectLst/>
        </p:spPr>
        <p:txBody>
          <a:bodyPr rtlCol="0" anchor="ctr"/>
          <a:lstStyle/>
          <a:p>
            <a:pPr algn="ctr" defTabSz="805776"/>
            <a:r>
              <a:rPr lang="zh-CN" altLang="en-US" sz="1587" b="1" dirty="0">
                <a:solidFill>
                  <a:srgbClr val="C00000"/>
                </a:solidFill>
                <a:latin typeface="微软雅黑" panose="020B0503020204020204" pitchFamily="34" charset="-122"/>
                <a:ea typeface="微软雅黑"/>
                <a:cs typeface="Arial" panose="020B0604020202020204" pitchFamily="34" charset="0"/>
              </a:rPr>
              <a:t>大模型开发</a:t>
            </a:r>
          </a:p>
        </p:txBody>
      </p:sp>
      <p:sp>
        <p:nvSpPr>
          <p:cNvPr id="164" name="流程图: 过程 163"/>
          <p:cNvSpPr/>
          <p:nvPr/>
        </p:nvSpPr>
        <p:spPr>
          <a:xfrm>
            <a:off x="7847631" y="1042837"/>
            <a:ext cx="2928151" cy="350141"/>
          </a:xfrm>
          <a:prstGeom prst="flowChartProcess">
            <a:avLst/>
          </a:prstGeom>
          <a:solidFill>
            <a:srgbClr val="0070C0">
              <a:alpha val="30000"/>
            </a:srgbClr>
          </a:solidFill>
          <a:ln w="12700" cap="flat" cmpd="sng" algn="ctr">
            <a:noFill/>
            <a:prstDash val="solid"/>
            <a:miter lim="800000"/>
          </a:ln>
          <a:effectLst/>
        </p:spPr>
        <p:txBody>
          <a:bodyPr rtlCol="0" anchor="ctr"/>
          <a:lstStyle/>
          <a:p>
            <a:pPr algn="ctr" defTabSz="805776"/>
            <a:r>
              <a:rPr lang="zh-CN" altLang="en-US" sz="1587" b="1" dirty="0">
                <a:solidFill>
                  <a:srgbClr val="C00000"/>
                </a:solidFill>
                <a:latin typeface="微软雅黑" panose="020B0503020204020204" pitchFamily="34" charset="-122"/>
                <a:ea typeface="微软雅黑"/>
                <a:cs typeface="Arial" panose="020B0604020202020204" pitchFamily="34" charset="0"/>
              </a:rPr>
              <a:t>大模型微调</a:t>
            </a:r>
          </a:p>
        </p:txBody>
      </p:sp>
      <p:sp>
        <p:nvSpPr>
          <p:cNvPr id="171" name="流程图: 过程 170"/>
          <p:cNvSpPr/>
          <p:nvPr/>
        </p:nvSpPr>
        <p:spPr>
          <a:xfrm>
            <a:off x="559311" y="1732699"/>
            <a:ext cx="3529305" cy="1745319"/>
          </a:xfrm>
          <a:prstGeom prst="flowChartProcess">
            <a:avLst/>
          </a:prstGeom>
          <a:solidFill>
            <a:srgbClr val="A5A5A5">
              <a:lumMod val="20000"/>
              <a:lumOff val="80000"/>
            </a:srgbClr>
          </a:solidFill>
          <a:ln w="12700" cap="flat" cmpd="sng" algn="ctr">
            <a:noFill/>
            <a:prstDash val="solid"/>
            <a:miter lim="800000"/>
          </a:ln>
          <a:effectLst/>
        </p:spPr>
        <p:txBody>
          <a:bodyPr rtlCol="0" anchor="t"/>
          <a:lstStyle/>
          <a:p>
            <a:pPr algn="ctr" defTabSz="805776">
              <a:defRPr/>
            </a:pPr>
            <a:r>
              <a:rPr lang="en-US" altLang="zh-CN" sz="1410" b="1" kern="0" dirty="0">
                <a:solidFill>
                  <a:srgbClr val="C00000"/>
                </a:solidFill>
                <a:latin typeface="微软雅黑" panose="020B0503020204020204" pitchFamily="34" charset="-122"/>
                <a:ea typeface="微软雅黑"/>
                <a:cs typeface="Huawei Sans" panose="020C0503030203020204" pitchFamily="34" charset="0"/>
                <a:sym typeface="Huawei Sans" panose="020C0503030203020204" pitchFamily="34" charset="0"/>
              </a:rPr>
              <a:t>MindSpore Formers</a:t>
            </a:r>
            <a:endParaRPr lang="zh-CN" altLang="en-US" sz="1410" b="1" kern="0" dirty="0">
              <a:solidFill>
                <a:srgbClr val="C00000"/>
              </a:solidFill>
              <a:latin typeface="微软雅黑" panose="020B0503020204020204" pitchFamily="34" charset="-122"/>
              <a:ea typeface="微软雅黑"/>
              <a:cs typeface="Huawei Sans" panose="020C0503030203020204" pitchFamily="34" charset="0"/>
              <a:sym typeface="Huawei Sans" panose="020C0503030203020204" pitchFamily="34" charset="0"/>
            </a:endParaRPr>
          </a:p>
        </p:txBody>
      </p:sp>
      <p:sp>
        <p:nvSpPr>
          <p:cNvPr id="177" name="文本框 176"/>
          <p:cNvSpPr txBox="1"/>
          <p:nvPr/>
        </p:nvSpPr>
        <p:spPr>
          <a:xfrm>
            <a:off x="1691027" y="2064716"/>
            <a:ext cx="953415" cy="162737"/>
          </a:xfrm>
          <a:prstGeom prst="rect">
            <a:avLst/>
          </a:prstGeom>
          <a:noFill/>
        </p:spPr>
        <p:txBody>
          <a:bodyPr wrap="none" lIns="0" tIns="0" rIns="0" bIns="0" rtlCol="0">
            <a:spAutoFit/>
          </a:bodyPr>
          <a:lstStyle/>
          <a:p>
            <a:pPr defTabSz="403089"/>
            <a:r>
              <a:rPr kumimoji="1" lang="zh-CN" altLang="en-US" sz="1058" dirty="0">
                <a:solidFill>
                  <a:srgbClr val="000000"/>
                </a:solidFill>
                <a:latin typeface="Microsoft YaHei" panose="020B0503020204020204" pitchFamily="34" charset="-122"/>
                <a:ea typeface="微软雅黑"/>
              </a:rPr>
              <a:t>预制预训练模型</a:t>
            </a:r>
          </a:p>
        </p:txBody>
      </p:sp>
      <p:grpSp>
        <p:nvGrpSpPr>
          <p:cNvPr id="178" name="组合 177"/>
          <p:cNvGrpSpPr/>
          <p:nvPr/>
        </p:nvGrpSpPr>
        <p:grpSpPr>
          <a:xfrm>
            <a:off x="699314" y="2262033"/>
            <a:ext cx="3249299" cy="302875"/>
            <a:chOff x="1493807" y="3102085"/>
            <a:chExt cx="2765044" cy="393137"/>
          </a:xfrm>
        </p:grpSpPr>
        <p:sp>
          <p:nvSpPr>
            <p:cNvPr id="179" name="矩形 178"/>
            <p:cNvSpPr/>
            <p:nvPr/>
          </p:nvSpPr>
          <p:spPr>
            <a:xfrm>
              <a:off x="1493807" y="3102085"/>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a:solidFill>
                    <a:prstClr val="white"/>
                  </a:solidFill>
                  <a:latin typeface="微软雅黑" panose="020B0503020204020204" pitchFamily="34" charset="-122"/>
                  <a:ea typeface="等线" panose="02010600030101010101" pitchFamily="2" charset="-122"/>
                </a:rPr>
                <a:t>GPT</a:t>
              </a:r>
              <a:endParaRPr lang="zh-CN" altLang="en-US" sz="882" kern="0" dirty="0">
                <a:solidFill>
                  <a:prstClr val="white"/>
                </a:solidFill>
                <a:latin typeface="微软雅黑" panose="020B0503020204020204" pitchFamily="34" charset="-122"/>
                <a:ea typeface="等线" panose="02010600030101010101" pitchFamily="2" charset="-122"/>
              </a:endParaRPr>
            </a:p>
          </p:txBody>
        </p:sp>
        <p:sp>
          <p:nvSpPr>
            <p:cNvPr id="180" name="矩形 179"/>
            <p:cNvSpPr/>
            <p:nvPr/>
          </p:nvSpPr>
          <p:spPr>
            <a:xfrm>
              <a:off x="2426329" y="3102085"/>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a:solidFill>
                    <a:prstClr val="white"/>
                  </a:solidFill>
                  <a:latin typeface="微软雅黑" panose="020B0503020204020204" pitchFamily="34" charset="-122"/>
                  <a:ea typeface="等线" panose="02010600030101010101" pitchFamily="2" charset="-122"/>
                </a:rPr>
                <a:t>VIT/MAE</a:t>
              </a:r>
              <a:endParaRPr lang="zh-CN" altLang="en-US" sz="882" kern="0" dirty="0">
                <a:solidFill>
                  <a:prstClr val="white"/>
                </a:solidFill>
                <a:latin typeface="微软雅黑" panose="020B0503020204020204" pitchFamily="34" charset="-122"/>
                <a:ea typeface="等线" panose="02010600030101010101" pitchFamily="2" charset="-122"/>
              </a:endParaRPr>
            </a:p>
          </p:txBody>
        </p:sp>
        <p:sp>
          <p:nvSpPr>
            <p:cNvPr id="181" name="矩形 180"/>
            <p:cNvSpPr/>
            <p:nvPr/>
          </p:nvSpPr>
          <p:spPr>
            <a:xfrm>
              <a:off x="3358851" y="3102085"/>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a:solidFill>
                    <a:prstClr val="white"/>
                  </a:solidFill>
                  <a:latin typeface="微软雅黑" panose="020B0503020204020204" pitchFamily="34" charset="-122"/>
                  <a:ea typeface="等线" panose="02010600030101010101" pitchFamily="2" charset="-122"/>
                </a:rPr>
                <a:t>BERT</a:t>
              </a:r>
              <a:endParaRPr lang="zh-CN" altLang="en-US" sz="882" kern="0" dirty="0">
                <a:solidFill>
                  <a:prstClr val="white"/>
                </a:solidFill>
                <a:latin typeface="微软雅黑" panose="020B0503020204020204" pitchFamily="34" charset="-122"/>
                <a:ea typeface="等线" panose="02010600030101010101" pitchFamily="2" charset="-122"/>
              </a:endParaRPr>
            </a:p>
          </p:txBody>
        </p:sp>
        <p:sp>
          <p:nvSpPr>
            <p:cNvPr id="182" name="矩形 181"/>
            <p:cNvSpPr/>
            <p:nvPr/>
          </p:nvSpPr>
          <p:spPr>
            <a:xfrm>
              <a:off x="1493807" y="3315222"/>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a:solidFill>
                    <a:prstClr val="white"/>
                  </a:solidFill>
                  <a:latin typeface="微软雅黑" panose="020B0503020204020204" pitchFamily="34" charset="-122"/>
                  <a:ea typeface="等线" panose="02010600030101010101" pitchFamily="2" charset="-122"/>
                </a:rPr>
                <a:t>BLOOM</a:t>
              </a:r>
              <a:endParaRPr lang="zh-CN" altLang="en-US" sz="882" kern="0" dirty="0">
                <a:solidFill>
                  <a:prstClr val="white"/>
                </a:solidFill>
                <a:latin typeface="微软雅黑" panose="020B0503020204020204" pitchFamily="34" charset="-122"/>
                <a:ea typeface="等线" panose="02010600030101010101" pitchFamily="2" charset="-122"/>
              </a:endParaRPr>
            </a:p>
          </p:txBody>
        </p:sp>
        <p:sp>
          <p:nvSpPr>
            <p:cNvPr id="183" name="矩形 182"/>
            <p:cNvSpPr/>
            <p:nvPr/>
          </p:nvSpPr>
          <p:spPr>
            <a:xfrm>
              <a:off x="2426329" y="3315222"/>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err="1">
                  <a:solidFill>
                    <a:prstClr val="white"/>
                  </a:solidFill>
                  <a:latin typeface="微软雅黑" panose="020B0503020204020204" pitchFamily="34" charset="-122"/>
                  <a:ea typeface="等线" panose="02010600030101010101" pitchFamily="2" charset="-122"/>
                </a:rPr>
                <a:t>LLaMA</a:t>
              </a:r>
              <a:endParaRPr lang="zh-CN" altLang="en-US" sz="882" kern="0" dirty="0">
                <a:solidFill>
                  <a:prstClr val="white"/>
                </a:solidFill>
                <a:latin typeface="微软雅黑" panose="020B0503020204020204" pitchFamily="34" charset="-122"/>
                <a:ea typeface="等线" panose="02010600030101010101" pitchFamily="2" charset="-122"/>
              </a:endParaRPr>
            </a:p>
          </p:txBody>
        </p:sp>
        <p:sp>
          <p:nvSpPr>
            <p:cNvPr id="184" name="矩形 183"/>
            <p:cNvSpPr/>
            <p:nvPr/>
          </p:nvSpPr>
          <p:spPr>
            <a:xfrm>
              <a:off x="3358851" y="3315222"/>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a:solidFill>
                    <a:prstClr val="white"/>
                  </a:solidFill>
                  <a:latin typeface="微软雅黑" panose="020B0503020204020204" pitchFamily="34" charset="-122"/>
                  <a:ea typeface="等线" panose="02010600030101010101" pitchFamily="2" charset="-122"/>
                </a:rPr>
                <a:t>GLM</a:t>
              </a:r>
              <a:endParaRPr lang="zh-CN" altLang="en-US" sz="882" kern="0" dirty="0">
                <a:solidFill>
                  <a:prstClr val="white"/>
                </a:solidFill>
                <a:latin typeface="微软雅黑" panose="020B0503020204020204" pitchFamily="34" charset="-122"/>
                <a:ea typeface="等线" panose="02010600030101010101" pitchFamily="2" charset="-122"/>
              </a:endParaRPr>
            </a:p>
          </p:txBody>
        </p:sp>
      </p:grpSp>
      <p:sp>
        <p:nvSpPr>
          <p:cNvPr id="185" name="文本框 184"/>
          <p:cNvSpPr txBox="1"/>
          <p:nvPr/>
        </p:nvSpPr>
        <p:spPr>
          <a:xfrm>
            <a:off x="1781447" y="2733195"/>
            <a:ext cx="817212" cy="162737"/>
          </a:xfrm>
          <a:prstGeom prst="rect">
            <a:avLst/>
          </a:prstGeom>
          <a:noFill/>
        </p:spPr>
        <p:txBody>
          <a:bodyPr wrap="none" lIns="0" tIns="0" rIns="0" bIns="0" rtlCol="0">
            <a:spAutoFit/>
          </a:bodyPr>
          <a:lstStyle/>
          <a:p>
            <a:pPr defTabSz="403089"/>
            <a:r>
              <a:rPr kumimoji="1" lang="zh-CN" altLang="en-US" sz="1058" dirty="0">
                <a:solidFill>
                  <a:srgbClr val="000000"/>
                </a:solidFill>
                <a:latin typeface="Microsoft YaHei" panose="020B0503020204020204" pitchFamily="34" charset="-122"/>
                <a:ea typeface="微软雅黑"/>
              </a:rPr>
              <a:t>预制下游任务</a:t>
            </a:r>
          </a:p>
        </p:txBody>
      </p:sp>
      <p:grpSp>
        <p:nvGrpSpPr>
          <p:cNvPr id="186" name="组合 185"/>
          <p:cNvGrpSpPr/>
          <p:nvPr/>
        </p:nvGrpSpPr>
        <p:grpSpPr>
          <a:xfrm>
            <a:off x="699314" y="2960682"/>
            <a:ext cx="3249299" cy="414666"/>
            <a:chOff x="1493807" y="3825674"/>
            <a:chExt cx="2765044" cy="393137"/>
          </a:xfrm>
        </p:grpSpPr>
        <p:sp>
          <p:nvSpPr>
            <p:cNvPr id="187" name="矩形 186"/>
            <p:cNvSpPr/>
            <p:nvPr/>
          </p:nvSpPr>
          <p:spPr>
            <a:xfrm>
              <a:off x="1493807" y="3825674"/>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zh-CN" altLang="en-US" sz="882" kern="0" dirty="0">
                  <a:solidFill>
                    <a:prstClr val="white"/>
                  </a:solidFill>
                  <a:latin typeface="微软雅黑" panose="020B0503020204020204" pitchFamily="34" charset="-122"/>
                  <a:ea typeface="等线" panose="02010600030101010101" pitchFamily="2" charset="-122"/>
                </a:rPr>
                <a:t>文本生成</a:t>
              </a:r>
            </a:p>
          </p:txBody>
        </p:sp>
        <p:sp>
          <p:nvSpPr>
            <p:cNvPr id="188" name="矩形 187"/>
            <p:cNvSpPr/>
            <p:nvPr/>
          </p:nvSpPr>
          <p:spPr>
            <a:xfrm>
              <a:off x="2426329" y="3825674"/>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zh-CN" altLang="en-US" sz="882" kern="0" dirty="0">
                  <a:solidFill>
                    <a:prstClr val="white"/>
                  </a:solidFill>
                  <a:latin typeface="微软雅黑" panose="020B0503020204020204" pitchFamily="34" charset="-122"/>
                  <a:ea typeface="等线" panose="02010600030101010101" pitchFamily="2" charset="-122"/>
                </a:rPr>
                <a:t>问答</a:t>
              </a:r>
            </a:p>
          </p:txBody>
        </p:sp>
        <p:sp>
          <p:nvSpPr>
            <p:cNvPr id="189" name="矩形 188"/>
            <p:cNvSpPr/>
            <p:nvPr/>
          </p:nvSpPr>
          <p:spPr>
            <a:xfrm>
              <a:off x="3358851" y="3825674"/>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zh-CN" altLang="en-US" sz="882" kern="0" dirty="0">
                  <a:solidFill>
                    <a:prstClr val="white"/>
                  </a:solidFill>
                  <a:latin typeface="微软雅黑" panose="020B0503020204020204" pitchFamily="34" charset="-122"/>
                  <a:ea typeface="等线" panose="02010600030101010101" pitchFamily="2" charset="-122"/>
                </a:rPr>
                <a:t>翻译</a:t>
              </a:r>
            </a:p>
          </p:txBody>
        </p:sp>
        <p:sp>
          <p:nvSpPr>
            <p:cNvPr id="190" name="矩形 189"/>
            <p:cNvSpPr/>
            <p:nvPr/>
          </p:nvSpPr>
          <p:spPr>
            <a:xfrm>
              <a:off x="1493807" y="4038811"/>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zh-CN" altLang="en-US" sz="882" kern="0" dirty="0">
                  <a:solidFill>
                    <a:prstClr val="white"/>
                  </a:solidFill>
                  <a:latin typeface="微软雅黑" panose="020B0503020204020204" pitchFamily="34" charset="-122"/>
                  <a:ea typeface="等线" panose="02010600030101010101" pitchFamily="2" charset="-122"/>
                </a:rPr>
                <a:t>图像分类</a:t>
              </a:r>
            </a:p>
          </p:txBody>
        </p:sp>
        <p:sp>
          <p:nvSpPr>
            <p:cNvPr id="191" name="矩形 190"/>
            <p:cNvSpPr/>
            <p:nvPr/>
          </p:nvSpPr>
          <p:spPr>
            <a:xfrm>
              <a:off x="2426329" y="4038811"/>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zh-CN" altLang="en-US" sz="882" kern="0" dirty="0">
                  <a:solidFill>
                    <a:prstClr val="white"/>
                  </a:solidFill>
                  <a:latin typeface="微软雅黑" panose="020B0503020204020204" pitchFamily="34" charset="-122"/>
                  <a:ea typeface="等线" panose="02010600030101010101" pitchFamily="2" charset="-122"/>
                </a:rPr>
                <a:t>填词</a:t>
              </a:r>
            </a:p>
          </p:txBody>
        </p:sp>
        <p:sp>
          <p:nvSpPr>
            <p:cNvPr id="192" name="矩形 191"/>
            <p:cNvSpPr/>
            <p:nvPr/>
          </p:nvSpPr>
          <p:spPr>
            <a:xfrm>
              <a:off x="3358851" y="4038811"/>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a:solidFill>
                    <a:prstClr val="white"/>
                  </a:solidFill>
                  <a:latin typeface="微软雅黑" panose="020B0503020204020204" pitchFamily="34" charset="-122"/>
                  <a:ea typeface="等线" panose="02010600030101010101" pitchFamily="2" charset="-122"/>
                </a:rPr>
                <a:t>……</a:t>
              </a:r>
              <a:endParaRPr lang="zh-CN" altLang="en-US" sz="882" kern="0" dirty="0">
                <a:solidFill>
                  <a:prstClr val="white"/>
                </a:solidFill>
                <a:latin typeface="微软雅黑" panose="020B0503020204020204" pitchFamily="34" charset="-122"/>
                <a:ea typeface="等线" panose="02010600030101010101" pitchFamily="2" charset="-122"/>
              </a:endParaRPr>
            </a:p>
          </p:txBody>
        </p:sp>
      </p:grpSp>
      <p:sp>
        <p:nvSpPr>
          <p:cNvPr id="204" name="流程图: 过程 203"/>
          <p:cNvSpPr/>
          <p:nvPr/>
        </p:nvSpPr>
        <p:spPr>
          <a:xfrm>
            <a:off x="559311" y="4244972"/>
            <a:ext cx="3529305" cy="873116"/>
          </a:xfrm>
          <a:prstGeom prst="flowChartProcess">
            <a:avLst/>
          </a:prstGeom>
          <a:solidFill>
            <a:srgbClr val="A5A5A5">
              <a:lumMod val="20000"/>
              <a:lumOff val="80000"/>
            </a:srgbClr>
          </a:solidFill>
          <a:ln w="12700" cap="flat" cmpd="sng" algn="ctr">
            <a:noFill/>
            <a:prstDash val="solid"/>
            <a:miter lim="800000"/>
          </a:ln>
          <a:effectLst/>
        </p:spPr>
        <p:txBody>
          <a:bodyPr rtlCol="0" anchor="t"/>
          <a:lstStyle/>
          <a:p>
            <a:pPr algn="ctr" defTabSz="805776">
              <a:defRPr/>
            </a:pPr>
            <a:r>
              <a:rPr lang="en-US" altLang="zh-CN" sz="1410" b="1" kern="0" dirty="0">
                <a:solidFill>
                  <a:srgbClr val="C00000"/>
                </a:solidFill>
                <a:latin typeface="微软雅黑" panose="020B0503020204020204" pitchFamily="34" charset="-122"/>
                <a:ea typeface="微软雅黑"/>
                <a:cs typeface="Huawei Sans" panose="020C0503030203020204" pitchFamily="34" charset="0"/>
                <a:sym typeface="Huawei Sans" panose="020C0503030203020204" pitchFamily="34" charset="0"/>
              </a:rPr>
              <a:t>MindSpore Rec</a:t>
            </a:r>
            <a:endParaRPr lang="zh-CN" altLang="en-US" sz="1410" b="1" kern="0" dirty="0">
              <a:solidFill>
                <a:srgbClr val="C00000"/>
              </a:solidFill>
              <a:latin typeface="微软雅黑" panose="020B0503020204020204" pitchFamily="34" charset="-122"/>
              <a:ea typeface="微软雅黑"/>
              <a:cs typeface="Huawei Sans" panose="020C0503030203020204" pitchFamily="34" charset="0"/>
              <a:sym typeface="Huawei Sans" panose="020C0503030203020204" pitchFamily="34" charset="0"/>
            </a:endParaRPr>
          </a:p>
        </p:txBody>
      </p:sp>
      <p:sp>
        <p:nvSpPr>
          <p:cNvPr id="205" name="文本框 204"/>
          <p:cNvSpPr txBox="1"/>
          <p:nvPr/>
        </p:nvSpPr>
        <p:spPr>
          <a:xfrm>
            <a:off x="641737" y="5303229"/>
            <a:ext cx="3455433" cy="369188"/>
          </a:xfrm>
          <a:prstGeom prst="rect">
            <a:avLst/>
          </a:prstGeom>
          <a:noFill/>
        </p:spPr>
        <p:txBody>
          <a:bodyPr wrap="square" lIns="0" tIns="0" rIns="0" bIns="0" rtlCol="0">
            <a:spAutoFit/>
          </a:bodyPr>
          <a:lstStyle/>
          <a:p>
            <a:pPr defTabSz="403089"/>
            <a:r>
              <a:rPr kumimoji="1" lang="zh-CN" altLang="en-US" sz="1200" dirty="0">
                <a:solidFill>
                  <a:srgbClr val="000000"/>
                </a:solidFill>
                <a:latin typeface="微软雅黑"/>
                <a:ea typeface="微软雅黑"/>
              </a:rPr>
              <a:t>支持</a:t>
            </a:r>
            <a:r>
              <a:rPr kumimoji="1" lang="en-US" altLang="zh-CN" sz="1200" dirty="0">
                <a:solidFill>
                  <a:srgbClr val="000000"/>
                </a:solidFill>
                <a:latin typeface="微软雅黑"/>
                <a:ea typeface="微软雅黑"/>
              </a:rPr>
              <a:t>TB</a:t>
            </a:r>
            <a:r>
              <a:rPr kumimoji="1" lang="zh-CN" altLang="en-US" sz="1200" dirty="0">
                <a:solidFill>
                  <a:srgbClr val="000000"/>
                </a:solidFill>
                <a:latin typeface="微软雅黑"/>
                <a:ea typeface="微软雅黑"/>
              </a:rPr>
              <a:t>级推荐模型，以及</a:t>
            </a:r>
            <a:r>
              <a:rPr lang="zh-CN" altLang="zh-CN" sz="1200" dirty="0">
                <a:solidFill>
                  <a:srgbClr val="1D1D1A"/>
                </a:solidFill>
                <a:latin typeface="微软雅黑"/>
                <a:ea typeface="微软雅黑"/>
              </a:rPr>
              <a:t>在线训练、动态特征能力</a:t>
            </a:r>
            <a:r>
              <a:rPr lang="zh-CN" altLang="en-US" sz="1200" dirty="0">
                <a:solidFill>
                  <a:srgbClr val="1D1D1A"/>
                </a:solidFill>
                <a:latin typeface="微软雅黑"/>
                <a:ea typeface="微软雅黑"/>
              </a:rPr>
              <a:t>，</a:t>
            </a:r>
            <a:r>
              <a:rPr lang="zh-CN" altLang="zh-CN" sz="1200" dirty="0">
                <a:solidFill>
                  <a:srgbClr val="1D1D1A"/>
                </a:solidFill>
                <a:latin typeface="Huawei Sans" panose="020B0604020202020204"/>
                <a:ea typeface="微软雅黑"/>
              </a:rPr>
              <a:t>实现分钟级端到端增量训练</a:t>
            </a:r>
            <a:r>
              <a:rPr lang="en-US" altLang="zh-CN" sz="1200" dirty="0">
                <a:solidFill>
                  <a:srgbClr val="1D1D1A"/>
                </a:solidFill>
                <a:latin typeface="Huawei Sans" panose="020B0604020202020204"/>
                <a:ea typeface="微软雅黑"/>
              </a:rPr>
              <a:t>+</a:t>
            </a:r>
            <a:r>
              <a:rPr lang="zh-CN" altLang="zh-CN" sz="1200" dirty="0">
                <a:solidFill>
                  <a:srgbClr val="1D1D1A"/>
                </a:solidFill>
                <a:latin typeface="Huawei Sans" panose="020B0604020202020204"/>
                <a:ea typeface="微软雅黑"/>
              </a:rPr>
              <a:t>模型增量更新</a:t>
            </a:r>
            <a:endParaRPr kumimoji="1" lang="en-US" altLang="zh-CN" sz="1200" dirty="0">
              <a:solidFill>
                <a:srgbClr val="000000"/>
              </a:solidFill>
              <a:latin typeface="微软雅黑"/>
              <a:ea typeface="微软雅黑"/>
            </a:endParaRPr>
          </a:p>
        </p:txBody>
      </p:sp>
      <p:sp>
        <p:nvSpPr>
          <p:cNvPr id="209" name="流程图: 过程 208"/>
          <p:cNvSpPr/>
          <p:nvPr/>
        </p:nvSpPr>
        <p:spPr>
          <a:xfrm>
            <a:off x="7847632" y="1732699"/>
            <a:ext cx="2928151" cy="3385389"/>
          </a:xfrm>
          <a:prstGeom prst="flowChartProcess">
            <a:avLst/>
          </a:prstGeom>
          <a:solidFill>
            <a:srgbClr val="A5A5A5">
              <a:lumMod val="20000"/>
              <a:lumOff val="80000"/>
            </a:srgbClr>
          </a:solidFill>
          <a:ln w="12700" cap="flat" cmpd="sng" algn="ctr">
            <a:noFill/>
            <a:prstDash val="solid"/>
            <a:miter lim="800000"/>
          </a:ln>
          <a:effectLst/>
        </p:spPr>
        <p:txBody>
          <a:bodyPr rtlCol="0" anchor="t"/>
          <a:lstStyle/>
          <a:p>
            <a:pPr algn="ctr" defTabSz="805776">
              <a:defRPr/>
            </a:pPr>
            <a:r>
              <a:rPr lang="en-US" altLang="zh-CN" sz="1410" b="1" kern="0" dirty="0">
                <a:solidFill>
                  <a:srgbClr val="C00000"/>
                </a:solidFill>
                <a:latin typeface="微软雅黑" panose="020B0503020204020204" pitchFamily="34" charset="-122"/>
                <a:ea typeface="微软雅黑"/>
                <a:cs typeface="Huawei Sans" panose="020C0503030203020204" pitchFamily="34" charset="0"/>
                <a:sym typeface="Huawei Sans" panose="020C0503030203020204" pitchFamily="34" charset="0"/>
              </a:rPr>
              <a:t>MindSpore Pet</a:t>
            </a:r>
            <a:endParaRPr lang="zh-CN" altLang="en-US" sz="1410" b="1" kern="0" dirty="0">
              <a:solidFill>
                <a:srgbClr val="C00000"/>
              </a:solidFill>
              <a:latin typeface="微软雅黑" panose="020B0503020204020204" pitchFamily="34" charset="-122"/>
              <a:ea typeface="微软雅黑"/>
              <a:cs typeface="Huawei Sans" panose="020C0503030203020204" pitchFamily="34" charset="0"/>
              <a:sym typeface="Huawei Sans" panose="020C0503030203020204" pitchFamily="34" charset="0"/>
            </a:endParaRPr>
          </a:p>
        </p:txBody>
      </p:sp>
      <p:sp>
        <p:nvSpPr>
          <p:cNvPr id="210" name="文本框 209"/>
          <p:cNvSpPr txBox="1"/>
          <p:nvPr/>
        </p:nvSpPr>
        <p:spPr>
          <a:xfrm>
            <a:off x="8564907" y="2096498"/>
            <a:ext cx="1431476" cy="162737"/>
          </a:xfrm>
          <a:prstGeom prst="rect">
            <a:avLst/>
          </a:prstGeom>
          <a:noFill/>
        </p:spPr>
        <p:txBody>
          <a:bodyPr wrap="square" lIns="0" tIns="0" rIns="0" bIns="0" rtlCol="0">
            <a:spAutoFit/>
          </a:bodyPr>
          <a:lstStyle/>
          <a:p>
            <a:pPr defTabSz="403089"/>
            <a:r>
              <a:rPr kumimoji="1" lang="zh-CN" altLang="en-US" sz="1058" dirty="0">
                <a:solidFill>
                  <a:srgbClr val="000000"/>
                </a:solidFill>
                <a:latin typeface="Microsoft YaHei" panose="020B0503020204020204" pitchFamily="34" charset="-122"/>
                <a:ea typeface="微软雅黑"/>
              </a:rPr>
              <a:t>多种低参微调算法</a:t>
            </a:r>
            <a:endParaRPr kumimoji="1" lang="en-US" altLang="zh-CN" sz="1058" dirty="0">
              <a:solidFill>
                <a:srgbClr val="000000"/>
              </a:solidFill>
              <a:latin typeface="Microsoft YaHei" panose="020B0503020204020204" pitchFamily="34" charset="-122"/>
              <a:ea typeface="微软雅黑"/>
            </a:endParaRPr>
          </a:p>
        </p:txBody>
      </p:sp>
      <p:graphicFrame>
        <p:nvGraphicFramePr>
          <p:cNvPr id="212" name="表格 211"/>
          <p:cNvGraphicFramePr>
            <a:graphicFrameLocks noGrp="1"/>
          </p:cNvGraphicFramePr>
          <p:nvPr>
            <p:extLst/>
          </p:nvPr>
        </p:nvGraphicFramePr>
        <p:xfrm>
          <a:off x="8018871" y="3100139"/>
          <a:ext cx="2616060" cy="1823326"/>
        </p:xfrm>
        <a:graphic>
          <a:graphicData uri="http://schemas.openxmlformats.org/drawingml/2006/table">
            <a:tbl>
              <a:tblPr/>
              <a:tblGrid>
                <a:gridCol w="911569">
                  <a:extLst>
                    <a:ext uri="{9D8B030D-6E8A-4147-A177-3AD203B41FA5}">
                      <a16:colId xmlns:a16="http://schemas.microsoft.com/office/drawing/2014/main" val="20000"/>
                    </a:ext>
                  </a:extLst>
                </a:gridCol>
                <a:gridCol w="733370">
                  <a:extLst>
                    <a:ext uri="{9D8B030D-6E8A-4147-A177-3AD203B41FA5}">
                      <a16:colId xmlns:a16="http://schemas.microsoft.com/office/drawing/2014/main" val="20001"/>
                    </a:ext>
                  </a:extLst>
                </a:gridCol>
                <a:gridCol w="971121">
                  <a:extLst>
                    <a:ext uri="{9D8B030D-6E8A-4147-A177-3AD203B41FA5}">
                      <a16:colId xmlns:a16="http://schemas.microsoft.com/office/drawing/2014/main" val="20002"/>
                    </a:ext>
                  </a:extLst>
                </a:gridCol>
              </a:tblGrid>
              <a:tr h="314869">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zh-CN" altLang="en-US" sz="900" b="1" dirty="0">
                          <a:effectLst/>
                          <a:latin typeface="微软雅黑" panose="020B0503020204020204" pitchFamily="34" charset="-122"/>
                          <a:ea typeface="微软雅黑" panose="020B0503020204020204" pitchFamily="34" charset="-122"/>
                        </a:rPr>
                        <a:t>微调</a:t>
                      </a:r>
                      <a:endParaRPr lang="en-US" altLang="zh-CN" sz="900" b="1" dirty="0">
                        <a:effectLst/>
                        <a:latin typeface="微软雅黑" panose="020B0503020204020204" pitchFamily="34" charset="-122"/>
                        <a:ea typeface="微软雅黑" panose="020B0503020204020204" pitchFamily="34" charset="-122"/>
                      </a:endParaRPr>
                    </a:p>
                    <a:p>
                      <a:pPr algn="ctr"/>
                      <a:r>
                        <a:rPr lang="zh-CN" altLang="en-US" sz="900" b="1" dirty="0">
                          <a:effectLst/>
                          <a:latin typeface="微软雅黑" panose="020B0503020204020204" pitchFamily="34" charset="-122"/>
                          <a:ea typeface="微软雅黑" panose="020B0503020204020204" pitchFamily="34" charset="-122"/>
                        </a:rPr>
                        <a:t>算法</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zh-CN" altLang="en-US" sz="900" b="1" dirty="0">
                          <a:effectLst/>
                          <a:latin typeface="微软雅黑" panose="020B0503020204020204" pitchFamily="34" charset="-122"/>
                          <a:ea typeface="微软雅黑" panose="020B0503020204020204" pitchFamily="34" charset="-122"/>
                        </a:rPr>
                        <a:t>精度</a:t>
                      </a:r>
                      <a:endParaRPr lang="en-US" altLang="zh-CN" sz="900" b="1" dirty="0">
                        <a:effectLst/>
                        <a:latin typeface="微软雅黑" panose="020B0503020204020204" pitchFamily="34" charset="-122"/>
                        <a:ea typeface="微软雅黑" panose="020B0503020204020204" pitchFamily="34" charset="-122"/>
                      </a:endParaRP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zh-CN" altLang="en-US" sz="900" b="1" dirty="0">
                          <a:effectLst/>
                          <a:latin typeface="微软雅黑" panose="020B0503020204020204" pitchFamily="34" charset="-122"/>
                          <a:ea typeface="微软雅黑" panose="020B0503020204020204" pitchFamily="34" charset="-122"/>
                        </a:rPr>
                        <a:t>微调</a:t>
                      </a:r>
                      <a:endParaRPr lang="en-US" altLang="zh-CN" sz="900" b="1" dirty="0">
                        <a:effectLst/>
                        <a:latin typeface="微软雅黑" panose="020B0503020204020204" pitchFamily="34" charset="-122"/>
                        <a:ea typeface="微软雅黑" panose="020B0503020204020204" pitchFamily="34" charset="-122"/>
                      </a:endParaRPr>
                    </a:p>
                    <a:p>
                      <a:pPr algn="ctr"/>
                      <a:r>
                        <a:rPr lang="zh-CN" altLang="en-US" sz="900" b="1" dirty="0">
                          <a:effectLst/>
                          <a:latin typeface="微软雅黑" panose="020B0503020204020204" pitchFamily="34" charset="-122"/>
                          <a:ea typeface="微软雅黑" panose="020B0503020204020204" pitchFamily="34" charset="-122"/>
                        </a:rPr>
                        <a:t>参数量</a:t>
                      </a:r>
                      <a:endParaRPr lang="en-US" altLang="zh-CN" sz="900" b="1" dirty="0">
                        <a:effectLst/>
                        <a:latin typeface="微软雅黑" panose="020B0503020204020204" pitchFamily="34" charset="-122"/>
                        <a:ea typeface="微软雅黑" panose="020B0503020204020204" pitchFamily="34" charset="-122"/>
                      </a:endParaRP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solidFill>
                      <a:sysClr val="window" lastClr="FFFFFF">
                        <a:lumMod val="85000"/>
                      </a:sysClr>
                    </a:solidFill>
                  </a:tcPr>
                </a:tc>
                <a:extLst>
                  <a:ext uri="{0D108BD9-81ED-4DB2-BD59-A6C34878D82A}">
                    <a16:rowId xmlns:a16="http://schemas.microsoft.com/office/drawing/2014/main" val="10000"/>
                  </a:ext>
                </a:extLst>
              </a:tr>
              <a:tr h="301670">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zh-CN" altLang="en-US" sz="800" dirty="0">
                          <a:latin typeface="微软雅黑" panose="020B0503020204020204" pitchFamily="34" charset="-122"/>
                          <a:ea typeface="微软雅黑" panose="020B0503020204020204" pitchFamily="34" charset="-122"/>
                        </a:rPr>
                        <a:t>无</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latin typeface="微软雅黑" panose="020B0503020204020204" pitchFamily="34" charset="-122"/>
                          <a:ea typeface="微软雅黑" panose="020B0503020204020204" pitchFamily="34" charset="-122"/>
                        </a:rPr>
                        <a:t>0.555</a:t>
                      </a:r>
                      <a:endParaRPr lang="zh-CN" altLang="en-US" sz="800" dirty="0">
                        <a:latin typeface="微软雅黑" panose="020B0503020204020204" pitchFamily="34" charset="-122"/>
                        <a:ea typeface="微软雅黑" panose="020B0503020204020204" pitchFamily="34" charset="-122"/>
                      </a:endParaRP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effectLst/>
                          <a:latin typeface="微软雅黑" panose="020B0503020204020204" pitchFamily="34" charset="-122"/>
                          <a:ea typeface="微软雅黑" panose="020B0503020204020204" pitchFamily="34" charset="-122"/>
                        </a:rPr>
                        <a:t>100%(26</a:t>
                      </a:r>
                      <a:r>
                        <a:rPr lang="zh-CN" altLang="en-US" sz="800" dirty="0">
                          <a:effectLst/>
                          <a:latin typeface="微软雅黑" panose="020B0503020204020204" pitchFamily="34" charset="-122"/>
                          <a:ea typeface="微软雅黑" panose="020B0503020204020204" pitchFamily="34" charset="-122"/>
                        </a:rPr>
                        <a:t>亿</a:t>
                      </a:r>
                      <a:r>
                        <a:rPr lang="en-US" altLang="zh-CN" sz="800" dirty="0">
                          <a:effectLst/>
                          <a:latin typeface="微软雅黑" panose="020B0503020204020204" pitchFamily="34" charset="-122"/>
                          <a:ea typeface="微软雅黑" panose="020B0503020204020204" pitchFamily="34" charset="-122"/>
                        </a:rPr>
                        <a:t>)</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01670">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sz="800" dirty="0">
                          <a:effectLst/>
                          <a:latin typeface="微软雅黑" panose="020B0503020204020204" pitchFamily="34" charset="-122"/>
                          <a:ea typeface="微软雅黑" panose="020B0503020204020204" pitchFamily="34" charset="-122"/>
                        </a:rPr>
                        <a:t>lora</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effectLst/>
                          <a:latin typeface="微软雅黑" panose="020B0503020204020204" pitchFamily="34" charset="-122"/>
                          <a:ea typeface="微软雅黑" panose="020B0503020204020204" pitchFamily="34" charset="-122"/>
                        </a:rPr>
                        <a:t>0.5512</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effectLst/>
                          <a:latin typeface="微软雅黑" panose="020B0503020204020204" pitchFamily="34" charset="-122"/>
                          <a:ea typeface="微软雅黑" panose="020B0503020204020204" pitchFamily="34" charset="-122"/>
                        </a:rPr>
                        <a:t>1.67%</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01670">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sz="800" dirty="0">
                          <a:effectLst/>
                          <a:latin typeface="微软雅黑" panose="020B0503020204020204" pitchFamily="34" charset="-122"/>
                          <a:ea typeface="微软雅黑" panose="020B0503020204020204" pitchFamily="34" charset="-122"/>
                        </a:rPr>
                        <a:t>prefix</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effectLst/>
                          <a:latin typeface="微软雅黑" panose="020B0503020204020204" pitchFamily="34" charset="-122"/>
                          <a:ea typeface="微软雅黑" panose="020B0503020204020204" pitchFamily="34" charset="-122"/>
                        </a:rPr>
                        <a:t>0.5420</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effectLst/>
                          <a:latin typeface="微软雅黑" panose="020B0503020204020204" pitchFamily="34" charset="-122"/>
                          <a:ea typeface="微软雅黑" panose="020B0503020204020204" pitchFamily="34" charset="-122"/>
                        </a:rPr>
                        <a:t>5.5%</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01670">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sz="800" dirty="0" err="1">
                          <a:effectLst/>
                          <a:latin typeface="微软雅黑" panose="020B0503020204020204" pitchFamily="34" charset="-122"/>
                          <a:ea typeface="微软雅黑" panose="020B0503020204020204" pitchFamily="34" charset="-122"/>
                        </a:rPr>
                        <a:t>lowrank</a:t>
                      </a:r>
                      <a:r>
                        <a:rPr lang="en-US" sz="800" dirty="0">
                          <a:effectLst/>
                          <a:latin typeface="微软雅黑" panose="020B0503020204020204" pitchFamily="34" charset="-122"/>
                          <a:ea typeface="微软雅黑" panose="020B0503020204020204" pitchFamily="34" charset="-122"/>
                        </a:rPr>
                        <a:t>-adapter</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effectLst/>
                          <a:latin typeface="微软雅黑" panose="020B0503020204020204" pitchFamily="34" charset="-122"/>
                          <a:ea typeface="微软雅黑" panose="020B0503020204020204" pitchFamily="34" charset="-122"/>
                        </a:rPr>
                        <a:t>0.5570</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effectLst/>
                          <a:latin typeface="微软雅黑" panose="020B0503020204020204" pitchFamily="34" charset="-122"/>
                          <a:ea typeface="微软雅黑" panose="020B0503020204020204" pitchFamily="34" charset="-122"/>
                        </a:rPr>
                        <a:t>1.58%</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01670">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sz="800" dirty="0" err="1">
                          <a:effectLst/>
                          <a:latin typeface="微软雅黑" panose="020B0503020204020204" pitchFamily="34" charset="-122"/>
                          <a:ea typeface="微软雅黑" panose="020B0503020204020204" pitchFamily="34" charset="-122"/>
                        </a:rPr>
                        <a:t>bitfit</a:t>
                      </a:r>
                      <a:endParaRPr lang="en-US" sz="800" dirty="0">
                        <a:effectLst/>
                        <a:latin typeface="微软雅黑" panose="020B0503020204020204" pitchFamily="34" charset="-122"/>
                        <a:ea typeface="微软雅黑" panose="020B0503020204020204" pitchFamily="34" charset="-122"/>
                      </a:endParaRP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effectLst/>
                          <a:latin typeface="微软雅黑" panose="020B0503020204020204" pitchFamily="34" charset="-122"/>
                          <a:ea typeface="微软雅黑" panose="020B0503020204020204" pitchFamily="34" charset="-122"/>
                        </a:rPr>
                        <a:t>0.5517</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1" hangingPunct="1">
                        <a:defRPr sz="1800" kern="1200">
                          <a:solidFill>
                            <a:schemeClr val="tx1"/>
                          </a:solidFill>
                          <a:latin typeface="Calibri" panose="020F0502020204030204"/>
                        </a:defRPr>
                      </a:lvl1pPr>
                      <a:lvl2pPr marL="457200" algn="l" defTabSz="914400" rtl="0" eaLnBrk="1" latinLnBrk="1" hangingPunct="1">
                        <a:defRPr sz="1800" kern="1200">
                          <a:solidFill>
                            <a:schemeClr val="tx1"/>
                          </a:solidFill>
                          <a:latin typeface="Calibri" panose="020F0502020204030204"/>
                        </a:defRPr>
                      </a:lvl2pPr>
                      <a:lvl3pPr marL="914400" algn="l" defTabSz="914400" rtl="0" eaLnBrk="1" latinLnBrk="1" hangingPunct="1">
                        <a:defRPr sz="1800" kern="1200">
                          <a:solidFill>
                            <a:schemeClr val="tx1"/>
                          </a:solidFill>
                          <a:latin typeface="Calibri" panose="020F0502020204030204"/>
                        </a:defRPr>
                      </a:lvl3pPr>
                      <a:lvl4pPr marL="1371600" algn="l" defTabSz="914400" rtl="0" eaLnBrk="1" latinLnBrk="1" hangingPunct="1">
                        <a:defRPr sz="1800" kern="1200">
                          <a:solidFill>
                            <a:schemeClr val="tx1"/>
                          </a:solidFill>
                          <a:latin typeface="Calibri" panose="020F0502020204030204"/>
                        </a:defRPr>
                      </a:lvl4pPr>
                      <a:lvl5pPr marL="1828800" algn="l" defTabSz="914400" rtl="0" eaLnBrk="1" latinLnBrk="1" hangingPunct="1">
                        <a:defRPr sz="1800" kern="1200">
                          <a:solidFill>
                            <a:schemeClr val="tx1"/>
                          </a:solidFill>
                          <a:latin typeface="Calibri" panose="020F0502020204030204"/>
                        </a:defRPr>
                      </a:lvl5pPr>
                      <a:lvl6pPr marL="2286000" algn="l" defTabSz="914400" rtl="0" eaLnBrk="1" latinLnBrk="1" hangingPunct="1">
                        <a:defRPr sz="1800" kern="1200">
                          <a:solidFill>
                            <a:schemeClr val="tx1"/>
                          </a:solidFill>
                          <a:latin typeface="Calibri" panose="020F0502020204030204"/>
                        </a:defRPr>
                      </a:lvl6pPr>
                      <a:lvl7pPr marL="2743200" algn="l" defTabSz="914400" rtl="0" eaLnBrk="1" latinLnBrk="1" hangingPunct="1">
                        <a:defRPr sz="1800" kern="1200">
                          <a:solidFill>
                            <a:schemeClr val="tx1"/>
                          </a:solidFill>
                          <a:latin typeface="Calibri" panose="020F0502020204030204"/>
                        </a:defRPr>
                      </a:lvl7pPr>
                      <a:lvl8pPr marL="3200400" algn="l" defTabSz="914400" rtl="0" eaLnBrk="1" latinLnBrk="1" hangingPunct="1">
                        <a:defRPr sz="1800" kern="1200">
                          <a:solidFill>
                            <a:schemeClr val="tx1"/>
                          </a:solidFill>
                          <a:latin typeface="Calibri" panose="020F0502020204030204"/>
                        </a:defRPr>
                      </a:lvl8pPr>
                      <a:lvl9pPr marL="3657600" algn="l" defTabSz="914400" rtl="0" eaLnBrk="1" latinLnBrk="1" hangingPunct="1">
                        <a:defRPr sz="1800" kern="1200">
                          <a:solidFill>
                            <a:schemeClr val="tx1"/>
                          </a:solidFill>
                          <a:latin typeface="Calibri" panose="020F0502020204030204"/>
                        </a:defRPr>
                      </a:lvl9pPr>
                    </a:lstStyle>
                    <a:p>
                      <a:pPr algn="ctr"/>
                      <a:r>
                        <a:rPr lang="en-US" altLang="zh-CN" sz="800" dirty="0">
                          <a:effectLst/>
                          <a:latin typeface="微软雅黑" panose="020B0503020204020204" pitchFamily="34" charset="-122"/>
                          <a:ea typeface="微软雅黑" panose="020B0503020204020204" pitchFamily="34" charset="-122"/>
                        </a:rPr>
                        <a:t>1.5%</a:t>
                      </a:r>
                    </a:p>
                  </a:txBody>
                  <a:tcPr marL="44045" marR="44045" marT="20328" marB="20328"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sp>
        <p:nvSpPr>
          <p:cNvPr id="224" name="矩形 223"/>
          <p:cNvSpPr/>
          <p:nvPr/>
        </p:nvSpPr>
        <p:spPr>
          <a:xfrm>
            <a:off x="1466033" y="1389084"/>
            <a:ext cx="1533353" cy="307721"/>
          </a:xfrm>
          <a:prstGeom prst="rect">
            <a:avLst/>
          </a:prstGeom>
        </p:spPr>
        <p:txBody>
          <a:bodyPr wrap="square">
            <a:spAutoFit/>
          </a:bodyPr>
          <a:lstStyle/>
          <a:p>
            <a:pPr defTabSz="403089">
              <a:lnSpc>
                <a:spcPct val="150000"/>
              </a:lnSpc>
            </a:pPr>
            <a:r>
              <a:rPr lang="zh-CN" altLang="en-US" sz="1058" b="1" dirty="0">
                <a:solidFill>
                  <a:srgbClr val="1D1D1A"/>
                </a:solidFill>
                <a:latin typeface="微软雅黑" panose="020B0503020204020204" pitchFamily="34" charset="-122"/>
                <a:ea typeface="微软雅黑"/>
              </a:rPr>
              <a:t>高模块化，开箱即用</a:t>
            </a:r>
          </a:p>
        </p:txBody>
      </p:sp>
      <p:sp>
        <p:nvSpPr>
          <p:cNvPr id="225" name="矩形 224"/>
          <p:cNvSpPr/>
          <p:nvPr/>
        </p:nvSpPr>
        <p:spPr>
          <a:xfrm>
            <a:off x="8344917" y="1382681"/>
            <a:ext cx="1410413" cy="307721"/>
          </a:xfrm>
          <a:prstGeom prst="rect">
            <a:avLst/>
          </a:prstGeom>
        </p:spPr>
        <p:txBody>
          <a:bodyPr wrap="none">
            <a:spAutoFit/>
          </a:bodyPr>
          <a:lstStyle/>
          <a:p>
            <a:pPr defTabSz="403089">
              <a:lnSpc>
                <a:spcPct val="150000"/>
              </a:lnSpc>
            </a:pPr>
            <a:r>
              <a:rPr lang="zh-CN" altLang="en-US" sz="1058" b="1" dirty="0">
                <a:solidFill>
                  <a:srgbClr val="1D1D1A"/>
                </a:solidFill>
                <a:latin typeface="微软雅黑" panose="020B0503020204020204" pitchFamily="34" charset="-122"/>
                <a:ea typeface="微软雅黑"/>
              </a:rPr>
              <a:t>低参微调，降低内存</a:t>
            </a:r>
          </a:p>
        </p:txBody>
      </p:sp>
      <p:grpSp>
        <p:nvGrpSpPr>
          <p:cNvPr id="227" name="组合 226"/>
          <p:cNvGrpSpPr/>
          <p:nvPr/>
        </p:nvGrpSpPr>
        <p:grpSpPr>
          <a:xfrm>
            <a:off x="7987515" y="2318169"/>
            <a:ext cx="2647416" cy="534566"/>
            <a:chOff x="5471015" y="3221224"/>
            <a:chExt cx="2803110" cy="400955"/>
          </a:xfrm>
        </p:grpSpPr>
        <p:sp>
          <p:nvSpPr>
            <p:cNvPr id="228" name="矩形 227"/>
            <p:cNvSpPr/>
            <p:nvPr/>
          </p:nvSpPr>
          <p:spPr>
            <a:xfrm>
              <a:off x="5471015" y="3221224"/>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err="1">
                  <a:solidFill>
                    <a:prstClr val="white"/>
                  </a:solidFill>
                  <a:latin typeface="微软雅黑" panose="020B0503020204020204" pitchFamily="34" charset="-122"/>
                  <a:ea typeface="等线" panose="02010600030101010101" pitchFamily="2" charset="-122"/>
                </a:rPr>
                <a:t>LoRA</a:t>
              </a:r>
              <a:endParaRPr lang="zh-CN" altLang="en-US" sz="882" kern="0" dirty="0">
                <a:solidFill>
                  <a:prstClr val="white"/>
                </a:solidFill>
                <a:latin typeface="微软雅黑" panose="020B0503020204020204" pitchFamily="34" charset="-122"/>
                <a:ea typeface="等线" panose="02010600030101010101" pitchFamily="2" charset="-122"/>
              </a:endParaRPr>
            </a:p>
          </p:txBody>
        </p:sp>
        <p:sp>
          <p:nvSpPr>
            <p:cNvPr id="229" name="矩形 228"/>
            <p:cNvSpPr/>
            <p:nvPr/>
          </p:nvSpPr>
          <p:spPr>
            <a:xfrm>
              <a:off x="6906125" y="3442179"/>
              <a:ext cx="1368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err="1">
                  <a:solidFill>
                    <a:prstClr val="white"/>
                  </a:solidFill>
                  <a:latin typeface="微软雅黑" panose="020B0503020204020204" pitchFamily="34" charset="-122"/>
                  <a:ea typeface="等线" panose="02010600030101010101" pitchFamily="2" charset="-122"/>
                </a:rPr>
                <a:t>PrefixTuning</a:t>
              </a:r>
              <a:endParaRPr lang="zh-CN" altLang="en-US" sz="882" kern="0" dirty="0">
                <a:solidFill>
                  <a:prstClr val="white"/>
                </a:solidFill>
                <a:latin typeface="微软雅黑" panose="020B0503020204020204" pitchFamily="34" charset="-122"/>
                <a:ea typeface="等线" panose="02010600030101010101" pitchFamily="2" charset="-122"/>
              </a:endParaRPr>
            </a:p>
          </p:txBody>
        </p:sp>
        <p:sp>
          <p:nvSpPr>
            <p:cNvPr id="230" name="矩形 229"/>
            <p:cNvSpPr/>
            <p:nvPr/>
          </p:nvSpPr>
          <p:spPr>
            <a:xfrm>
              <a:off x="5471015" y="3437372"/>
              <a:ext cx="1368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err="1">
                  <a:solidFill>
                    <a:prstClr val="white"/>
                  </a:solidFill>
                  <a:latin typeface="微软雅黑" panose="020B0503020204020204" pitchFamily="34" charset="-122"/>
                  <a:ea typeface="等线" panose="02010600030101010101" pitchFamily="2" charset="-122"/>
                </a:rPr>
                <a:t>LowRankAdapter</a:t>
              </a:r>
              <a:endParaRPr lang="zh-CN" altLang="en-US" sz="882" kern="0" dirty="0">
                <a:solidFill>
                  <a:prstClr val="white"/>
                </a:solidFill>
                <a:latin typeface="微软雅黑" panose="020B0503020204020204" pitchFamily="34" charset="-122"/>
                <a:ea typeface="等线" panose="02010600030101010101" pitchFamily="2" charset="-122"/>
              </a:endParaRPr>
            </a:p>
          </p:txBody>
        </p:sp>
        <p:sp>
          <p:nvSpPr>
            <p:cNvPr id="231" name="矩形 230"/>
            <p:cNvSpPr/>
            <p:nvPr/>
          </p:nvSpPr>
          <p:spPr>
            <a:xfrm>
              <a:off x="6422570" y="3221224"/>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err="1">
                  <a:solidFill>
                    <a:prstClr val="white"/>
                  </a:solidFill>
                  <a:latin typeface="微软雅黑" panose="020B0503020204020204" pitchFamily="34" charset="-122"/>
                  <a:ea typeface="等线" panose="02010600030101010101" pitchFamily="2" charset="-122"/>
                </a:rPr>
                <a:t>BitFit</a:t>
              </a:r>
              <a:endParaRPr lang="zh-CN" altLang="en-US" sz="882" kern="0" dirty="0">
                <a:solidFill>
                  <a:prstClr val="white"/>
                </a:solidFill>
                <a:latin typeface="微软雅黑" panose="020B0503020204020204" pitchFamily="34" charset="-122"/>
                <a:ea typeface="等线" panose="02010600030101010101" pitchFamily="2" charset="-122"/>
              </a:endParaRPr>
            </a:p>
          </p:txBody>
        </p:sp>
        <p:sp>
          <p:nvSpPr>
            <p:cNvPr id="232" name="矩形 231"/>
            <p:cNvSpPr/>
            <p:nvPr/>
          </p:nvSpPr>
          <p:spPr>
            <a:xfrm>
              <a:off x="7374125" y="3221224"/>
              <a:ext cx="900000" cy="180000"/>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defRPr/>
              </a:pPr>
              <a:r>
                <a:rPr lang="en-US" altLang="zh-CN" sz="882" kern="0" dirty="0">
                  <a:solidFill>
                    <a:prstClr val="white"/>
                  </a:solidFill>
                  <a:latin typeface="微软雅黑" panose="020B0503020204020204" pitchFamily="34" charset="-122"/>
                  <a:ea typeface="等线" panose="02010600030101010101" pitchFamily="2" charset="-122"/>
                </a:rPr>
                <a:t>Adapter</a:t>
              </a:r>
              <a:endParaRPr lang="zh-CN" altLang="en-US" sz="882" kern="0" dirty="0">
                <a:solidFill>
                  <a:prstClr val="white"/>
                </a:solidFill>
                <a:latin typeface="微软雅黑" panose="020B0503020204020204" pitchFamily="34" charset="-122"/>
                <a:ea typeface="等线" panose="02010600030101010101" pitchFamily="2" charset="-122"/>
              </a:endParaRPr>
            </a:p>
          </p:txBody>
        </p:sp>
      </p:grpSp>
      <p:sp>
        <p:nvSpPr>
          <p:cNvPr id="233" name="流程图: 过程 232"/>
          <p:cNvSpPr/>
          <p:nvPr/>
        </p:nvSpPr>
        <p:spPr>
          <a:xfrm>
            <a:off x="4444653" y="1042839"/>
            <a:ext cx="2936923" cy="350141"/>
          </a:xfrm>
          <a:prstGeom prst="flowChartProcess">
            <a:avLst/>
          </a:prstGeom>
          <a:solidFill>
            <a:srgbClr val="0070C0">
              <a:alpha val="30000"/>
            </a:srgbClr>
          </a:solidFill>
          <a:ln w="12700" cap="flat" cmpd="sng" algn="ctr">
            <a:noFill/>
            <a:prstDash val="solid"/>
            <a:miter lim="800000"/>
          </a:ln>
          <a:effectLst/>
        </p:spPr>
        <p:txBody>
          <a:bodyPr rtlCol="0" anchor="ctr"/>
          <a:lstStyle/>
          <a:p>
            <a:pPr algn="ctr" defTabSz="805776"/>
            <a:r>
              <a:rPr lang="zh-CN" altLang="en-US" sz="1399" b="1" dirty="0">
                <a:solidFill>
                  <a:srgbClr val="C00000"/>
                </a:solidFill>
                <a:latin typeface="微软雅黑" panose="020B0503020204020204" pitchFamily="34" charset="-122"/>
                <a:ea typeface="微软雅黑"/>
                <a:cs typeface="Arial" panose="020B0604020202020204" pitchFamily="34" charset="0"/>
              </a:rPr>
              <a:t>人类反馈强化学习</a:t>
            </a:r>
          </a:p>
        </p:txBody>
      </p:sp>
      <p:sp>
        <p:nvSpPr>
          <p:cNvPr id="264" name="矩形 263"/>
          <p:cNvSpPr/>
          <p:nvPr/>
        </p:nvSpPr>
        <p:spPr>
          <a:xfrm>
            <a:off x="5061486" y="1399355"/>
            <a:ext cx="1221332" cy="307721"/>
          </a:xfrm>
          <a:prstGeom prst="rect">
            <a:avLst/>
          </a:prstGeom>
        </p:spPr>
        <p:txBody>
          <a:bodyPr wrap="none">
            <a:spAutoFit/>
          </a:bodyPr>
          <a:lstStyle/>
          <a:p>
            <a:pPr defTabSz="403089">
              <a:lnSpc>
                <a:spcPct val="150000"/>
              </a:lnSpc>
            </a:pPr>
            <a:r>
              <a:rPr lang="zh-CN" altLang="en-US" sz="1058" b="1" dirty="0">
                <a:solidFill>
                  <a:srgbClr val="1D1D1A"/>
                </a:solidFill>
                <a:latin typeface="微软雅黑" panose="020B0503020204020204" pitchFamily="34" charset="-122"/>
                <a:ea typeface="微软雅黑"/>
              </a:rPr>
              <a:t>百亿级</a:t>
            </a:r>
            <a:r>
              <a:rPr lang="en-US" altLang="zh-CN" sz="1058" b="1" dirty="0">
                <a:solidFill>
                  <a:srgbClr val="1D1D1A"/>
                </a:solidFill>
                <a:latin typeface="微软雅黑" panose="020B0503020204020204" pitchFamily="34" charset="-122"/>
                <a:ea typeface="微软雅黑"/>
              </a:rPr>
              <a:t>RLHF</a:t>
            </a:r>
            <a:r>
              <a:rPr lang="zh-CN" altLang="en-US" sz="1058" b="1" dirty="0">
                <a:solidFill>
                  <a:srgbClr val="1D1D1A"/>
                </a:solidFill>
                <a:latin typeface="微软雅黑" panose="020B0503020204020204" pitchFamily="34" charset="-122"/>
                <a:ea typeface="微软雅黑"/>
              </a:rPr>
              <a:t>算法</a:t>
            </a:r>
          </a:p>
        </p:txBody>
      </p:sp>
      <p:grpSp>
        <p:nvGrpSpPr>
          <p:cNvPr id="6" name="组合 5"/>
          <p:cNvGrpSpPr/>
          <p:nvPr/>
        </p:nvGrpSpPr>
        <p:grpSpPr>
          <a:xfrm>
            <a:off x="4444653" y="1743408"/>
            <a:ext cx="3160132" cy="3354152"/>
            <a:chOff x="4104764" y="2079177"/>
            <a:chExt cx="2621647" cy="3839973"/>
          </a:xfrm>
        </p:grpSpPr>
        <p:sp>
          <p:nvSpPr>
            <p:cNvPr id="235" name="流程图: 过程 234"/>
            <p:cNvSpPr/>
            <p:nvPr/>
          </p:nvSpPr>
          <p:spPr>
            <a:xfrm>
              <a:off x="4104764" y="2079177"/>
              <a:ext cx="2621647" cy="3839973"/>
            </a:xfrm>
            <a:prstGeom prst="flowChartProcess">
              <a:avLst/>
            </a:prstGeom>
            <a:solidFill>
              <a:srgbClr val="A5A5A5">
                <a:lumMod val="20000"/>
                <a:lumOff val="80000"/>
              </a:srgbClr>
            </a:solidFill>
            <a:ln w="12700" cap="flat" cmpd="sng" algn="ctr">
              <a:noFill/>
              <a:prstDash val="solid"/>
              <a:miter lim="800000"/>
            </a:ln>
            <a:effectLst/>
          </p:spPr>
          <p:txBody>
            <a:bodyPr rtlCol="0" anchor="t"/>
            <a:lstStyle/>
            <a:p>
              <a:pPr algn="ctr" defTabSz="805776">
                <a:defRPr/>
              </a:pPr>
              <a:r>
                <a:rPr lang="en-US" altLang="zh-CN" sz="1410" b="1" kern="0" dirty="0">
                  <a:solidFill>
                    <a:srgbClr val="C00000"/>
                  </a:solidFill>
                  <a:latin typeface="微软雅黑" panose="020B0503020204020204" pitchFamily="34" charset="-122"/>
                  <a:ea typeface="微软雅黑"/>
                  <a:cs typeface="Huawei Sans" panose="020C0503030203020204" pitchFamily="34" charset="0"/>
                  <a:sym typeface="Huawei Sans" panose="020C0503030203020204" pitchFamily="34" charset="0"/>
                </a:rPr>
                <a:t>MindSpore RLHF</a:t>
              </a:r>
            </a:p>
          </p:txBody>
        </p:sp>
        <p:sp>
          <p:nvSpPr>
            <p:cNvPr id="254" name="矩形 253">
              <a:extLst>
                <a:ext uri="{FF2B5EF4-FFF2-40B4-BE49-F238E27FC236}">
                  <a16:creationId xmlns:a16="http://schemas.microsoft.com/office/drawing/2014/main" id="{799D8AF6-56E1-4280-A5DA-A8EA6739A0C8}"/>
                </a:ext>
              </a:extLst>
            </p:cNvPr>
            <p:cNvSpPr/>
            <p:nvPr/>
          </p:nvSpPr>
          <p:spPr>
            <a:xfrm>
              <a:off x="4261629" y="2654296"/>
              <a:ext cx="883801" cy="626462"/>
            </a:xfrm>
            <a:prstGeom prst="rect">
              <a:avLst/>
            </a:prstGeom>
            <a:solidFill>
              <a:srgbClr val="44546A"/>
            </a:solidFill>
            <a:ln w="12700" cap="flat" cmpd="sng" algn="ctr">
              <a:solidFill>
                <a:schemeClr val="bg2">
                  <a:lumMod val="90000"/>
                </a:schemeClr>
              </a:solidFill>
              <a:prstDash val="solid"/>
              <a:miter lim="800000"/>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746">
                <a:defRPr/>
              </a:pPr>
              <a:r>
                <a:rPr lang="en-US" altLang="zh-CN" sz="1000" b="1" kern="0" dirty="0">
                  <a:solidFill>
                    <a:srgbClr val="FFFFFF"/>
                  </a:solidFill>
                  <a:latin typeface="Huawei Sans" panose="020B0604020202020204"/>
                  <a:ea typeface="微软雅黑"/>
                  <a:cs typeface="+mn-ea"/>
                  <a:sym typeface="+mn-lt"/>
                </a:rPr>
                <a:t>Data</a:t>
              </a:r>
            </a:p>
          </p:txBody>
        </p:sp>
        <p:sp>
          <p:nvSpPr>
            <p:cNvPr id="255" name="矩形 254">
              <a:extLst>
                <a:ext uri="{FF2B5EF4-FFF2-40B4-BE49-F238E27FC236}">
                  <a16:creationId xmlns:a16="http://schemas.microsoft.com/office/drawing/2014/main" id="{CE4007B1-C8E3-46E5-947B-CBF6766C75EA}"/>
                </a:ext>
              </a:extLst>
            </p:cNvPr>
            <p:cNvSpPr/>
            <p:nvPr/>
          </p:nvSpPr>
          <p:spPr>
            <a:xfrm>
              <a:off x="4382984" y="2893428"/>
              <a:ext cx="600771" cy="280207"/>
            </a:xfrm>
            <a:prstGeom prst="rect">
              <a:avLst/>
            </a:prstGeom>
            <a:solidFill>
              <a:srgbClr val="FFFFFF"/>
            </a:solidFill>
            <a:ln w="12700" cap="flat" cmpd="sng" algn="ctr">
              <a:noFill/>
              <a:prstDash val="solid"/>
              <a:miter lim="800000"/>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746">
                <a:lnSpc>
                  <a:spcPct val="120000"/>
                </a:lnSpc>
                <a:defRPr/>
              </a:pPr>
              <a:r>
                <a:rPr lang="en-US" altLang="zh-CN" sz="600" kern="0" dirty="0">
                  <a:solidFill>
                    <a:srgbClr val="1D1D1A"/>
                  </a:solidFill>
                  <a:latin typeface="Huawei Sans" panose="020B0604020202020204"/>
                  <a:ea typeface="微软雅黑"/>
                  <a:cs typeface="+mn-ea"/>
                  <a:sym typeface="+mn-lt"/>
                </a:rPr>
                <a:t>Prompts</a:t>
              </a:r>
            </a:p>
          </p:txBody>
        </p:sp>
        <p:sp>
          <p:nvSpPr>
            <p:cNvPr id="256" name="矩形 255">
              <a:extLst>
                <a:ext uri="{FF2B5EF4-FFF2-40B4-BE49-F238E27FC236}">
                  <a16:creationId xmlns:a16="http://schemas.microsoft.com/office/drawing/2014/main" id="{03EA5642-E0BE-4662-A46B-DA6FE66405B3}"/>
                </a:ext>
              </a:extLst>
            </p:cNvPr>
            <p:cNvSpPr/>
            <p:nvPr/>
          </p:nvSpPr>
          <p:spPr>
            <a:xfrm>
              <a:off x="5213698" y="2659003"/>
              <a:ext cx="1430829" cy="621755"/>
            </a:xfrm>
            <a:prstGeom prst="rect">
              <a:avLst/>
            </a:prstGeom>
            <a:solidFill>
              <a:srgbClr val="44546A"/>
            </a:solidFill>
            <a:ln w="12700" cap="flat" cmpd="sng" algn="ctr">
              <a:solidFill>
                <a:schemeClr val="bg2">
                  <a:lumMod val="90000"/>
                </a:schemeClr>
              </a:solidFill>
              <a:prstDash val="solid"/>
              <a:miter lim="800000"/>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746">
                <a:defRPr/>
              </a:pPr>
              <a:r>
                <a:rPr lang="en-US" altLang="zh-CN" sz="1000" b="1" kern="0" dirty="0">
                  <a:solidFill>
                    <a:srgbClr val="FFFFFF"/>
                  </a:solidFill>
                  <a:latin typeface="Huawei Sans" panose="020B0604020202020204"/>
                  <a:ea typeface="微软雅黑"/>
                  <a:cs typeface="+mn-ea"/>
                  <a:sym typeface="+mn-lt"/>
                </a:rPr>
                <a:t>SFT</a:t>
              </a:r>
            </a:p>
          </p:txBody>
        </p:sp>
        <p:sp>
          <p:nvSpPr>
            <p:cNvPr id="257" name="矩形 256">
              <a:extLst>
                <a:ext uri="{FF2B5EF4-FFF2-40B4-BE49-F238E27FC236}">
                  <a16:creationId xmlns:a16="http://schemas.microsoft.com/office/drawing/2014/main" id="{D8733FB4-994A-473A-AB04-864A08C53B56}"/>
                </a:ext>
              </a:extLst>
            </p:cNvPr>
            <p:cNvSpPr/>
            <p:nvPr/>
          </p:nvSpPr>
          <p:spPr>
            <a:xfrm>
              <a:off x="5351534" y="2901361"/>
              <a:ext cx="457094" cy="280207"/>
            </a:xfrm>
            <a:prstGeom prst="rect">
              <a:avLst/>
            </a:prstGeom>
            <a:solidFill>
              <a:srgbClr val="FFFFFF"/>
            </a:solidFill>
            <a:ln w="12700" cap="flat" cmpd="sng" algn="ctr">
              <a:noFill/>
              <a:prstDash val="solid"/>
              <a:miter lim="800000"/>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746">
                <a:lnSpc>
                  <a:spcPct val="120000"/>
                </a:lnSpc>
                <a:defRPr/>
              </a:pPr>
              <a:r>
                <a:rPr lang="en-US" altLang="zh-CN" sz="600" kern="0" dirty="0">
                  <a:solidFill>
                    <a:srgbClr val="1D1D1A"/>
                  </a:solidFill>
                  <a:latin typeface="Huawei Sans" panose="020B0604020202020204"/>
                  <a:ea typeface="微软雅黑"/>
                  <a:cs typeface="+mn-ea"/>
                  <a:sym typeface="+mn-lt"/>
                </a:rPr>
                <a:t>GPT</a:t>
              </a:r>
            </a:p>
          </p:txBody>
        </p:sp>
        <p:sp>
          <p:nvSpPr>
            <p:cNvPr id="258" name="矩形 257">
              <a:extLst>
                <a:ext uri="{FF2B5EF4-FFF2-40B4-BE49-F238E27FC236}">
                  <a16:creationId xmlns:a16="http://schemas.microsoft.com/office/drawing/2014/main" id="{4E6974D8-3E5D-4925-A4CD-19FE166F41C8}"/>
                </a:ext>
              </a:extLst>
            </p:cNvPr>
            <p:cNvSpPr/>
            <p:nvPr/>
          </p:nvSpPr>
          <p:spPr>
            <a:xfrm>
              <a:off x="5953216" y="2901360"/>
              <a:ext cx="457094" cy="280207"/>
            </a:xfrm>
            <a:prstGeom prst="rect">
              <a:avLst/>
            </a:prstGeom>
            <a:solidFill>
              <a:srgbClr val="FFFFFF"/>
            </a:solidFill>
            <a:ln w="12700" cap="flat" cmpd="sng" algn="ctr">
              <a:noFill/>
              <a:prstDash val="solid"/>
              <a:miter lim="800000"/>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746">
                <a:lnSpc>
                  <a:spcPct val="120000"/>
                </a:lnSpc>
                <a:defRPr/>
              </a:pPr>
              <a:r>
                <a:rPr lang="en-US" altLang="zh-CN" sz="600" kern="0" dirty="0">
                  <a:solidFill>
                    <a:srgbClr val="1D1D1A"/>
                  </a:solidFill>
                  <a:latin typeface="Huawei Sans" panose="020B0604020202020204"/>
                  <a:ea typeface="微软雅黑"/>
                  <a:cs typeface="+mn-ea"/>
                  <a:sym typeface="+mn-lt"/>
                </a:rPr>
                <a:t>…</a:t>
              </a:r>
            </a:p>
          </p:txBody>
        </p:sp>
        <p:sp>
          <p:nvSpPr>
            <p:cNvPr id="259" name="矩形 258">
              <a:extLst>
                <a:ext uri="{FF2B5EF4-FFF2-40B4-BE49-F238E27FC236}">
                  <a16:creationId xmlns:a16="http://schemas.microsoft.com/office/drawing/2014/main" id="{3B24BED8-E381-4235-B558-67459EAD8102}"/>
                </a:ext>
              </a:extLst>
            </p:cNvPr>
            <p:cNvSpPr/>
            <p:nvPr/>
          </p:nvSpPr>
          <p:spPr>
            <a:xfrm>
              <a:off x="4279793" y="3553788"/>
              <a:ext cx="926084" cy="621755"/>
            </a:xfrm>
            <a:prstGeom prst="rect">
              <a:avLst/>
            </a:prstGeom>
            <a:solidFill>
              <a:srgbClr val="44546A"/>
            </a:solidFill>
            <a:ln w="12700" cap="flat" cmpd="sng" algn="ctr">
              <a:solidFill>
                <a:schemeClr val="bg2">
                  <a:lumMod val="90000"/>
                </a:schemeClr>
              </a:solidFill>
              <a:prstDash val="solid"/>
              <a:miter lim="800000"/>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746">
                <a:defRPr/>
              </a:pPr>
              <a:r>
                <a:rPr lang="en-US" altLang="zh-CN" sz="1000" b="1" kern="0" dirty="0">
                  <a:solidFill>
                    <a:srgbClr val="FFFFFF"/>
                  </a:solidFill>
                  <a:latin typeface="Huawei Sans" panose="020B0604020202020204"/>
                  <a:ea typeface="微软雅黑"/>
                  <a:cs typeface="+mn-ea"/>
                  <a:sym typeface="+mn-lt"/>
                </a:rPr>
                <a:t>Reward</a:t>
              </a:r>
            </a:p>
          </p:txBody>
        </p:sp>
        <p:sp>
          <p:nvSpPr>
            <p:cNvPr id="260" name="矩形 259">
              <a:extLst>
                <a:ext uri="{FF2B5EF4-FFF2-40B4-BE49-F238E27FC236}">
                  <a16:creationId xmlns:a16="http://schemas.microsoft.com/office/drawing/2014/main" id="{0102AF7E-9E96-439C-B1A4-CC425BD687A5}"/>
                </a:ext>
              </a:extLst>
            </p:cNvPr>
            <p:cNvSpPr/>
            <p:nvPr/>
          </p:nvSpPr>
          <p:spPr>
            <a:xfrm>
              <a:off x="5253484" y="3552049"/>
              <a:ext cx="1373442" cy="617521"/>
            </a:xfrm>
            <a:prstGeom prst="rect">
              <a:avLst/>
            </a:prstGeom>
            <a:solidFill>
              <a:srgbClr val="44546A"/>
            </a:solidFill>
            <a:ln w="12700" cap="flat" cmpd="sng" algn="ctr">
              <a:solidFill>
                <a:schemeClr val="bg2">
                  <a:lumMod val="90000"/>
                </a:schemeClr>
              </a:solidFill>
              <a:prstDash val="solid"/>
              <a:miter lim="800000"/>
            </a:ln>
            <a:effectLst/>
          </p:spPr>
          <p:txBody>
            <a:bodyPr rot="0" spcFirstLastPara="0" vertOverflow="overflow" horzOverflow="overflow" vert="horz" wrap="square" lIns="91368" tIns="45684" rIns="91368" bIns="45684" numCol="1" spcCol="0" rtlCol="0" fromWordArt="0" anchor="t" anchorCtr="0" forceAA="0" compatLnSpc="1">
              <a:prstTxWarp prst="textNoShape">
                <a:avLst/>
              </a:prstTxWarp>
              <a:noAutofit/>
            </a:bodyPr>
            <a:lstStyle/>
            <a:p>
              <a:pPr algn="ctr" defTabSz="913746">
                <a:defRPr/>
              </a:pPr>
              <a:r>
                <a:rPr lang="en-US" altLang="zh-CN" sz="1000" b="1" kern="0" dirty="0">
                  <a:solidFill>
                    <a:srgbClr val="FFFFFF"/>
                  </a:solidFill>
                  <a:latin typeface="Huawei Sans" panose="020B0604020202020204"/>
                  <a:ea typeface="微软雅黑"/>
                  <a:cs typeface="+mn-ea"/>
                  <a:sym typeface="+mn-lt"/>
                </a:rPr>
                <a:t>RL</a:t>
              </a:r>
            </a:p>
          </p:txBody>
        </p:sp>
        <p:sp>
          <p:nvSpPr>
            <p:cNvPr id="261" name="矩形 260">
              <a:extLst>
                <a:ext uri="{FF2B5EF4-FFF2-40B4-BE49-F238E27FC236}">
                  <a16:creationId xmlns:a16="http://schemas.microsoft.com/office/drawing/2014/main" id="{40A2A2C7-E3EA-406F-BB90-AB4F8E564699}"/>
                </a:ext>
              </a:extLst>
            </p:cNvPr>
            <p:cNvSpPr/>
            <p:nvPr/>
          </p:nvSpPr>
          <p:spPr>
            <a:xfrm>
              <a:off x="5415054" y="3784823"/>
              <a:ext cx="455060" cy="280207"/>
            </a:xfrm>
            <a:prstGeom prst="rect">
              <a:avLst/>
            </a:prstGeom>
            <a:solidFill>
              <a:srgbClr val="FFFFFF"/>
            </a:solidFill>
            <a:ln w="12700" cap="flat" cmpd="sng" algn="ctr">
              <a:noFill/>
              <a:prstDash val="solid"/>
              <a:miter lim="800000"/>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746">
                <a:lnSpc>
                  <a:spcPct val="120000"/>
                </a:lnSpc>
                <a:defRPr/>
              </a:pPr>
              <a:r>
                <a:rPr lang="zh-CN" altLang="en-US" sz="600" kern="0" dirty="0">
                  <a:solidFill>
                    <a:srgbClr val="1D1D1A"/>
                  </a:solidFill>
                  <a:latin typeface="Huawei Sans" panose="020B0604020202020204"/>
                  <a:ea typeface="微软雅黑"/>
                  <a:cs typeface="+mn-ea"/>
                  <a:sym typeface="+mn-lt"/>
                </a:rPr>
                <a:t>分布式</a:t>
              </a:r>
              <a:r>
                <a:rPr lang="en-US" altLang="zh-CN" sz="600" kern="0" dirty="0">
                  <a:solidFill>
                    <a:srgbClr val="1D1D1A"/>
                  </a:solidFill>
                  <a:latin typeface="Huawei Sans" panose="020B0604020202020204"/>
                  <a:ea typeface="微软雅黑"/>
                  <a:cs typeface="+mn-ea"/>
                  <a:sym typeface="+mn-lt"/>
                </a:rPr>
                <a:t>PPO</a:t>
              </a:r>
            </a:p>
          </p:txBody>
        </p:sp>
        <p:sp>
          <p:nvSpPr>
            <p:cNvPr id="262" name="矩形 261">
              <a:extLst>
                <a:ext uri="{FF2B5EF4-FFF2-40B4-BE49-F238E27FC236}">
                  <a16:creationId xmlns:a16="http://schemas.microsoft.com/office/drawing/2014/main" id="{2D1F6C07-05E5-4718-957E-1630229FB11D}"/>
                </a:ext>
              </a:extLst>
            </p:cNvPr>
            <p:cNvSpPr/>
            <p:nvPr/>
          </p:nvSpPr>
          <p:spPr>
            <a:xfrm>
              <a:off x="4442316" y="3800415"/>
              <a:ext cx="573420" cy="280207"/>
            </a:xfrm>
            <a:prstGeom prst="rect">
              <a:avLst/>
            </a:prstGeom>
            <a:solidFill>
              <a:srgbClr val="FFFFFF"/>
            </a:solidFill>
            <a:ln w="12700" cap="flat" cmpd="sng" algn="ctr">
              <a:noFill/>
              <a:prstDash val="solid"/>
              <a:miter lim="800000"/>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746">
                <a:lnSpc>
                  <a:spcPct val="120000"/>
                </a:lnSpc>
                <a:defRPr/>
              </a:pPr>
              <a:r>
                <a:rPr lang="en-US" altLang="zh-CN" sz="600" kern="0" dirty="0">
                  <a:solidFill>
                    <a:srgbClr val="1D1D1A"/>
                  </a:solidFill>
                  <a:latin typeface="Huawei Sans" panose="020B0604020202020204"/>
                  <a:ea typeface="微软雅黑"/>
                  <a:cs typeface="+mn-ea"/>
                  <a:sym typeface="+mn-lt"/>
                </a:rPr>
                <a:t>Human feedback</a:t>
              </a:r>
            </a:p>
          </p:txBody>
        </p:sp>
        <p:sp>
          <p:nvSpPr>
            <p:cNvPr id="263" name="矩形 262">
              <a:extLst>
                <a:ext uri="{FF2B5EF4-FFF2-40B4-BE49-F238E27FC236}">
                  <a16:creationId xmlns:a16="http://schemas.microsoft.com/office/drawing/2014/main" id="{B6C00B93-ECAA-4C70-B73D-7B58A73C7CA0}"/>
                </a:ext>
              </a:extLst>
            </p:cNvPr>
            <p:cNvSpPr/>
            <p:nvPr/>
          </p:nvSpPr>
          <p:spPr>
            <a:xfrm>
              <a:off x="6024461" y="3784823"/>
              <a:ext cx="439191" cy="280207"/>
            </a:xfrm>
            <a:prstGeom prst="rect">
              <a:avLst/>
            </a:prstGeom>
            <a:solidFill>
              <a:srgbClr val="FFFFFF"/>
            </a:solidFill>
            <a:ln w="12700" cap="flat" cmpd="sng" algn="ctr">
              <a:noFill/>
              <a:prstDash val="solid"/>
              <a:miter lim="800000"/>
            </a:ln>
            <a:effectLst/>
          </p:spPr>
          <p:txBody>
            <a:bodyPr rot="0" spcFirstLastPara="0" vertOverflow="overflow" horzOverflow="overflow" vert="horz" wrap="square" lIns="91368" tIns="45684" rIns="91368" bIns="45684" numCol="1" spcCol="0" rtlCol="0" fromWordArt="0" anchor="ctr" anchorCtr="0" forceAA="0" compatLnSpc="1">
              <a:prstTxWarp prst="textNoShape">
                <a:avLst/>
              </a:prstTxWarp>
              <a:noAutofit/>
            </a:bodyPr>
            <a:lstStyle/>
            <a:p>
              <a:pPr algn="ctr" defTabSz="913746">
                <a:lnSpc>
                  <a:spcPct val="120000"/>
                </a:lnSpc>
                <a:defRPr/>
              </a:pPr>
              <a:r>
                <a:rPr lang="en-US" altLang="zh-CN" sz="600" kern="0" dirty="0">
                  <a:solidFill>
                    <a:srgbClr val="1D1D1A"/>
                  </a:solidFill>
                  <a:latin typeface="Huawei Sans" panose="020B0604020202020204"/>
                  <a:ea typeface="微软雅黑"/>
                  <a:cs typeface="+mn-ea"/>
                  <a:sym typeface="+mn-lt"/>
                </a:rPr>
                <a:t>…</a:t>
              </a:r>
            </a:p>
          </p:txBody>
        </p:sp>
        <p:sp>
          <p:nvSpPr>
            <p:cNvPr id="4" name="矩形 3"/>
            <p:cNvSpPr/>
            <p:nvPr/>
          </p:nvSpPr>
          <p:spPr>
            <a:xfrm>
              <a:off x="4622846" y="2373232"/>
              <a:ext cx="1396066" cy="291974"/>
            </a:xfrm>
            <a:prstGeom prst="rect">
              <a:avLst/>
            </a:prstGeom>
          </p:spPr>
          <p:txBody>
            <a:bodyPr wrap="none">
              <a:spAutoFit/>
            </a:bodyPr>
            <a:lstStyle/>
            <a:p>
              <a:pPr defTabSz="914034"/>
              <a:r>
                <a:rPr kumimoji="1" lang="zh-CN" altLang="zh-CN" sz="1058" dirty="0">
                  <a:solidFill>
                    <a:srgbClr val="000000"/>
                  </a:solidFill>
                  <a:latin typeface="Microsoft YaHei" panose="020B0503020204020204" pitchFamily="34" charset="-122"/>
                  <a:ea typeface="微软雅黑"/>
                </a:rPr>
                <a:t>基于人工反馈的强化学习</a:t>
              </a:r>
              <a:endParaRPr kumimoji="1" lang="zh-CN" altLang="en-US" sz="1058" dirty="0">
                <a:solidFill>
                  <a:srgbClr val="000000"/>
                </a:solidFill>
                <a:latin typeface="Microsoft YaHei" panose="020B0503020204020204" pitchFamily="34" charset="-122"/>
                <a:ea typeface="微软雅黑"/>
              </a:endParaRPr>
            </a:p>
          </p:txBody>
        </p:sp>
      </p:grpSp>
      <p:graphicFrame>
        <p:nvGraphicFramePr>
          <p:cNvPr id="3" name="表格 2"/>
          <p:cNvGraphicFramePr>
            <a:graphicFrameLocks noGrp="1"/>
          </p:cNvGraphicFramePr>
          <p:nvPr>
            <p:extLst/>
          </p:nvPr>
        </p:nvGraphicFramePr>
        <p:xfrm>
          <a:off x="4583688" y="3887426"/>
          <a:ext cx="2859640" cy="1020231"/>
        </p:xfrm>
        <a:graphic>
          <a:graphicData uri="http://schemas.openxmlformats.org/drawingml/2006/table">
            <a:tbl>
              <a:tblPr firstRow="1" firstCol="1" bandRow="1">
                <a:tableStyleId>{5C22544A-7EE6-4342-B048-85BDC9FD1C3A}</a:tableStyleId>
              </a:tblPr>
              <a:tblGrid>
                <a:gridCol w="714910">
                  <a:extLst>
                    <a:ext uri="{9D8B030D-6E8A-4147-A177-3AD203B41FA5}">
                      <a16:colId xmlns:a16="http://schemas.microsoft.com/office/drawing/2014/main" val="20000"/>
                    </a:ext>
                  </a:extLst>
                </a:gridCol>
                <a:gridCol w="714910">
                  <a:extLst>
                    <a:ext uri="{9D8B030D-6E8A-4147-A177-3AD203B41FA5}">
                      <a16:colId xmlns:a16="http://schemas.microsoft.com/office/drawing/2014/main" val="20001"/>
                    </a:ext>
                  </a:extLst>
                </a:gridCol>
                <a:gridCol w="714910">
                  <a:extLst>
                    <a:ext uri="{9D8B030D-6E8A-4147-A177-3AD203B41FA5}">
                      <a16:colId xmlns:a16="http://schemas.microsoft.com/office/drawing/2014/main" val="20002"/>
                    </a:ext>
                  </a:extLst>
                </a:gridCol>
                <a:gridCol w="714910">
                  <a:extLst>
                    <a:ext uri="{9D8B030D-6E8A-4147-A177-3AD203B41FA5}">
                      <a16:colId xmlns:a16="http://schemas.microsoft.com/office/drawing/2014/main" val="20003"/>
                    </a:ext>
                  </a:extLst>
                </a:gridCol>
              </a:tblGrid>
              <a:tr h="342001">
                <a:tc>
                  <a:txBody>
                    <a:bodyPr/>
                    <a:lstStyle/>
                    <a:p>
                      <a:pPr>
                        <a:lnSpc>
                          <a:spcPct val="150000"/>
                        </a:lnSpc>
                        <a:spcAft>
                          <a:spcPts val="0"/>
                        </a:spcAft>
                      </a:pPr>
                      <a:r>
                        <a:rPr lang="zh-CN" sz="1000" dirty="0">
                          <a:effectLst/>
                        </a:rPr>
                        <a:t>模型</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chemeClr val="bg2">
                        <a:lumMod val="90000"/>
                      </a:schemeClr>
                    </a:solidFill>
                  </a:tcPr>
                </a:tc>
                <a:tc>
                  <a:txBody>
                    <a:bodyPr/>
                    <a:lstStyle/>
                    <a:p>
                      <a:pPr>
                        <a:lnSpc>
                          <a:spcPct val="100000"/>
                        </a:lnSpc>
                        <a:spcAft>
                          <a:spcPts val="0"/>
                        </a:spcAft>
                      </a:pPr>
                      <a:r>
                        <a:rPr lang="en-US" altLang="zh-CN" sz="1000" dirty="0">
                          <a:effectLst/>
                        </a:rPr>
                        <a:t>X</a:t>
                      </a:r>
                      <a:r>
                        <a:rPr lang="en-US" sz="1000" dirty="0">
                          <a:effectLst/>
                        </a:rPr>
                        <a:t>-alpha</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chemeClr val="bg2">
                        <a:lumMod val="90000"/>
                      </a:schemeClr>
                    </a:solidFill>
                  </a:tcPr>
                </a:tc>
                <a:tc>
                  <a:txBody>
                    <a:bodyPr/>
                    <a:lstStyle/>
                    <a:p>
                      <a:pPr>
                        <a:lnSpc>
                          <a:spcPct val="100000"/>
                        </a:lnSpc>
                        <a:spcAft>
                          <a:spcPts val="0"/>
                        </a:spcAft>
                      </a:pPr>
                      <a:r>
                        <a:rPr lang="en-US" altLang="zh-CN" sz="1000" dirty="0">
                          <a:effectLst/>
                        </a:rPr>
                        <a:t>X</a:t>
                      </a:r>
                      <a:r>
                        <a:rPr lang="en-US" sz="1000" dirty="0">
                          <a:effectLst/>
                        </a:rPr>
                        <a:t>-alpha</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chemeClr val="bg2">
                        <a:lumMod val="90000"/>
                      </a:schemeClr>
                    </a:solidFill>
                  </a:tcPr>
                </a:tc>
                <a:tc>
                  <a:txBody>
                    <a:bodyPr/>
                    <a:lstStyle/>
                    <a:p>
                      <a:pPr>
                        <a:lnSpc>
                          <a:spcPct val="150000"/>
                        </a:lnSpc>
                        <a:spcAft>
                          <a:spcPts val="0"/>
                        </a:spcAft>
                      </a:pPr>
                      <a:r>
                        <a:rPr lang="en-US" sz="1000" dirty="0">
                          <a:effectLst/>
                        </a:rPr>
                        <a:t>GPT</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chemeClr val="bg2">
                        <a:lumMod val="90000"/>
                      </a:schemeClr>
                    </a:solidFill>
                  </a:tcPr>
                </a:tc>
                <a:extLst>
                  <a:ext uri="{0D108BD9-81ED-4DB2-BD59-A6C34878D82A}">
                    <a16:rowId xmlns:a16="http://schemas.microsoft.com/office/drawing/2014/main" val="10000"/>
                  </a:ext>
                </a:extLst>
              </a:tr>
              <a:tr h="249874">
                <a:tc>
                  <a:txBody>
                    <a:bodyPr/>
                    <a:lstStyle/>
                    <a:p>
                      <a:pPr>
                        <a:lnSpc>
                          <a:spcPct val="150000"/>
                        </a:lnSpc>
                        <a:spcAft>
                          <a:spcPts val="0"/>
                        </a:spcAft>
                      </a:pPr>
                      <a:r>
                        <a:rPr lang="zh-CN" sz="1000" dirty="0">
                          <a:effectLst/>
                        </a:rPr>
                        <a:t>规模</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chemeClr val="tx2">
                        <a:lumMod val="95000"/>
                      </a:schemeClr>
                    </a:solidFill>
                  </a:tcPr>
                </a:tc>
                <a:tc>
                  <a:txBody>
                    <a:bodyPr/>
                    <a:lstStyle/>
                    <a:p>
                      <a:pPr>
                        <a:lnSpc>
                          <a:spcPct val="150000"/>
                        </a:lnSpc>
                        <a:spcAft>
                          <a:spcPts val="0"/>
                        </a:spcAft>
                      </a:pPr>
                      <a:r>
                        <a:rPr lang="en-US" sz="1000" dirty="0">
                          <a:effectLst/>
                        </a:rPr>
                        <a:t>2.6B</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rgbClr val="EBEBEB"/>
                    </a:solidFill>
                  </a:tcPr>
                </a:tc>
                <a:tc>
                  <a:txBody>
                    <a:bodyPr/>
                    <a:lstStyle/>
                    <a:p>
                      <a:pPr>
                        <a:lnSpc>
                          <a:spcPct val="150000"/>
                        </a:lnSpc>
                        <a:spcAft>
                          <a:spcPts val="0"/>
                        </a:spcAft>
                      </a:pPr>
                      <a:r>
                        <a:rPr lang="en-US" sz="1000" dirty="0">
                          <a:effectLst/>
                        </a:rPr>
                        <a:t>13B</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rgbClr val="EBEBEB"/>
                    </a:solidFill>
                  </a:tcPr>
                </a:tc>
                <a:tc>
                  <a:txBody>
                    <a:bodyPr/>
                    <a:lstStyle/>
                    <a:p>
                      <a:pPr>
                        <a:lnSpc>
                          <a:spcPct val="150000"/>
                        </a:lnSpc>
                        <a:spcAft>
                          <a:spcPts val="0"/>
                        </a:spcAft>
                      </a:pPr>
                      <a:r>
                        <a:rPr lang="en-US" sz="1000" dirty="0">
                          <a:effectLst/>
                        </a:rPr>
                        <a:t>124M</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rgbClr val="EBEBEB"/>
                    </a:solidFill>
                  </a:tcPr>
                </a:tc>
                <a:extLst>
                  <a:ext uri="{0D108BD9-81ED-4DB2-BD59-A6C34878D82A}">
                    <a16:rowId xmlns:a16="http://schemas.microsoft.com/office/drawing/2014/main" val="10001"/>
                  </a:ext>
                </a:extLst>
              </a:tr>
              <a:tr h="428356">
                <a:tc>
                  <a:txBody>
                    <a:bodyPr/>
                    <a:lstStyle/>
                    <a:p>
                      <a:pPr>
                        <a:lnSpc>
                          <a:spcPct val="100000"/>
                        </a:lnSpc>
                        <a:spcAft>
                          <a:spcPts val="0"/>
                        </a:spcAft>
                      </a:pPr>
                      <a:r>
                        <a:rPr lang="zh-CN" sz="900" dirty="0">
                          <a:effectLst/>
                        </a:rPr>
                        <a:t>最少硬件需求</a:t>
                      </a:r>
                      <a:endParaRPr lang="en-US" altLang="zh-CN" sz="900" dirty="0">
                        <a:effectLst/>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zh-CN" sz="900" dirty="0">
                          <a:effectLst/>
                        </a:rPr>
                        <a:t>(</a:t>
                      </a:r>
                      <a:r>
                        <a:rPr lang="zh-CN" altLang="en-US" sz="900" dirty="0">
                          <a:effectLst/>
                        </a:rPr>
                        <a:t>昇腾</a:t>
                      </a:r>
                      <a:r>
                        <a:rPr lang="en-US" altLang="zh-CN" sz="900" dirty="0">
                          <a:effectLst/>
                        </a:rPr>
                        <a:t>910)</a:t>
                      </a:r>
                      <a:endParaRPr lang="zh-CN" altLang="zh-CN" sz="900" dirty="0">
                        <a:effectLst/>
                        <a:latin typeface="Times New Roman" panose="02020603050405020304" pitchFamily="18" charset="0"/>
                        <a:ea typeface="宋体" panose="02010600030101010101" pitchFamily="2" charset="-122"/>
                      </a:endParaRPr>
                    </a:p>
                  </a:txBody>
                  <a:tcPr marL="68553" marR="68553" marT="0" marB="0" anchor="ctr">
                    <a:solidFill>
                      <a:schemeClr val="tx2">
                        <a:lumMod val="95000"/>
                      </a:schemeClr>
                    </a:solidFill>
                  </a:tcPr>
                </a:tc>
                <a:tc>
                  <a:txBody>
                    <a:bodyPr/>
                    <a:lstStyle/>
                    <a:p>
                      <a:pPr>
                        <a:lnSpc>
                          <a:spcPct val="150000"/>
                        </a:lnSpc>
                        <a:spcAft>
                          <a:spcPts val="0"/>
                        </a:spcAft>
                      </a:pPr>
                      <a:r>
                        <a:rPr lang="zh-CN" sz="1000" dirty="0">
                          <a:effectLst/>
                        </a:rPr>
                        <a:t>单卡</a:t>
                      </a:r>
                      <a:endParaRPr lang="en-US" altLang="zh-CN" sz="1000" dirty="0">
                        <a:effectLst/>
                      </a:endParaRPr>
                    </a:p>
                  </a:txBody>
                  <a:tcPr marL="68553" marR="68553" marT="0" marB="0" anchor="ctr">
                    <a:solidFill>
                      <a:srgbClr val="EBEBEB"/>
                    </a:solidFill>
                  </a:tcPr>
                </a:tc>
                <a:tc>
                  <a:txBody>
                    <a:bodyPr/>
                    <a:lstStyle/>
                    <a:p>
                      <a:pPr>
                        <a:lnSpc>
                          <a:spcPct val="150000"/>
                        </a:lnSpc>
                        <a:spcAft>
                          <a:spcPts val="0"/>
                        </a:spcAft>
                      </a:pPr>
                      <a:r>
                        <a:rPr lang="en-US" sz="1000" dirty="0">
                          <a:effectLst/>
                        </a:rPr>
                        <a:t>16</a:t>
                      </a:r>
                      <a:r>
                        <a:rPr lang="zh-CN" sz="1000" dirty="0">
                          <a:effectLst/>
                        </a:rPr>
                        <a:t>卡</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rgbClr val="EBEBEB"/>
                    </a:solidFill>
                  </a:tcPr>
                </a:tc>
                <a:tc>
                  <a:txBody>
                    <a:bodyPr/>
                    <a:lstStyle/>
                    <a:p>
                      <a:pPr>
                        <a:lnSpc>
                          <a:spcPct val="150000"/>
                        </a:lnSpc>
                        <a:spcAft>
                          <a:spcPts val="0"/>
                        </a:spcAft>
                      </a:pPr>
                      <a:r>
                        <a:rPr lang="zh-CN" sz="1000" dirty="0">
                          <a:effectLst/>
                        </a:rPr>
                        <a:t>单卡</a:t>
                      </a:r>
                      <a:endParaRPr lang="zh-CN" sz="1000" dirty="0">
                        <a:effectLst/>
                        <a:latin typeface="Times New Roman" panose="02020603050405020304" pitchFamily="18" charset="0"/>
                        <a:ea typeface="宋体" panose="02010600030101010101" pitchFamily="2" charset="-122"/>
                      </a:endParaRPr>
                    </a:p>
                  </a:txBody>
                  <a:tcPr marL="68553" marR="68553" marT="0" marB="0" anchor="ctr">
                    <a:solidFill>
                      <a:srgbClr val="EBEBEB"/>
                    </a:solidFill>
                  </a:tcPr>
                </a:tc>
                <a:extLst>
                  <a:ext uri="{0D108BD9-81ED-4DB2-BD59-A6C34878D82A}">
                    <a16:rowId xmlns:a16="http://schemas.microsoft.com/office/drawing/2014/main" val="10002"/>
                  </a:ext>
                </a:extLst>
              </a:tr>
            </a:tbl>
          </a:graphicData>
        </a:graphic>
      </p:graphicFrame>
      <p:sp>
        <p:nvSpPr>
          <p:cNvPr id="8" name="矩形 7"/>
          <p:cNvSpPr/>
          <p:nvPr/>
        </p:nvSpPr>
        <p:spPr>
          <a:xfrm>
            <a:off x="442158" y="3480257"/>
            <a:ext cx="3759648" cy="461485"/>
          </a:xfrm>
          <a:prstGeom prst="rect">
            <a:avLst/>
          </a:prstGeom>
        </p:spPr>
        <p:txBody>
          <a:bodyPr wrap="square">
            <a:spAutoFit/>
          </a:bodyPr>
          <a:lstStyle/>
          <a:p>
            <a:pPr defTabSz="914034">
              <a:spcBef>
                <a:spcPts val="600"/>
              </a:spcBef>
            </a:pPr>
            <a:r>
              <a:rPr kumimoji="1" lang="en-US" altLang="zh-CN" sz="1200" dirty="0">
                <a:solidFill>
                  <a:srgbClr val="000000"/>
                </a:solidFill>
                <a:latin typeface="微软雅黑"/>
                <a:ea typeface="微软雅黑"/>
              </a:rPr>
              <a:t>MindSpore Formers </a:t>
            </a:r>
            <a:r>
              <a:rPr kumimoji="1" lang="zh-CN" altLang="zh-CN" sz="1200" dirty="0">
                <a:solidFill>
                  <a:srgbClr val="000000"/>
                </a:solidFill>
                <a:latin typeface="微软雅黑"/>
                <a:ea typeface="微软雅黑"/>
              </a:rPr>
              <a:t>提供</a:t>
            </a:r>
            <a:r>
              <a:rPr kumimoji="1" lang="en-US" altLang="zh-CN" sz="1200" dirty="0">
                <a:solidFill>
                  <a:srgbClr val="000000"/>
                </a:solidFill>
                <a:latin typeface="微软雅黑"/>
                <a:ea typeface="微软雅黑"/>
              </a:rPr>
              <a:t>BERT/T5/GPT/MAE/</a:t>
            </a:r>
            <a:r>
              <a:rPr kumimoji="1" lang="en-US" altLang="zh-CN" sz="1200" dirty="0" err="1">
                <a:solidFill>
                  <a:srgbClr val="000000"/>
                </a:solidFill>
                <a:latin typeface="微软雅黑"/>
                <a:ea typeface="微软雅黑"/>
              </a:rPr>
              <a:t>Swin</a:t>
            </a:r>
            <a:r>
              <a:rPr kumimoji="1" lang="zh-CN" altLang="zh-CN" sz="1200" dirty="0">
                <a:solidFill>
                  <a:srgbClr val="000000"/>
                </a:solidFill>
                <a:latin typeface="微软雅黑"/>
                <a:ea typeface="微软雅黑"/>
              </a:rPr>
              <a:t>等热门领域模型</a:t>
            </a:r>
            <a:r>
              <a:rPr kumimoji="1" lang="zh-CN" altLang="en-US" sz="1200" dirty="0">
                <a:solidFill>
                  <a:srgbClr val="000000"/>
                </a:solidFill>
                <a:latin typeface="微软雅黑"/>
                <a:ea typeface="微软雅黑"/>
              </a:rPr>
              <a:t>，开箱即用</a:t>
            </a:r>
            <a:endParaRPr kumimoji="1" lang="en-US" altLang="zh-CN" sz="1200" dirty="0">
              <a:solidFill>
                <a:srgbClr val="000000"/>
              </a:solidFill>
              <a:latin typeface="微软雅黑"/>
              <a:ea typeface="微软雅黑"/>
            </a:endParaRPr>
          </a:p>
        </p:txBody>
      </p:sp>
      <p:sp>
        <p:nvSpPr>
          <p:cNvPr id="85" name="矩形 84"/>
          <p:cNvSpPr/>
          <p:nvPr/>
        </p:nvSpPr>
        <p:spPr>
          <a:xfrm>
            <a:off x="4369765" y="5260535"/>
            <a:ext cx="3298445" cy="461485"/>
          </a:xfrm>
          <a:prstGeom prst="rect">
            <a:avLst/>
          </a:prstGeom>
        </p:spPr>
        <p:txBody>
          <a:bodyPr wrap="square">
            <a:spAutoFit/>
          </a:bodyPr>
          <a:lstStyle/>
          <a:p>
            <a:pPr defTabSz="914034">
              <a:spcBef>
                <a:spcPts val="600"/>
              </a:spcBef>
            </a:pPr>
            <a:r>
              <a:rPr lang="zh-CN" altLang="en-US" sz="1200" dirty="0">
                <a:solidFill>
                  <a:srgbClr val="1D1D1A"/>
                </a:solidFill>
                <a:latin typeface="微软雅黑"/>
                <a:ea typeface="微软雅黑"/>
              </a:rPr>
              <a:t>百</a:t>
            </a:r>
            <a:r>
              <a:rPr lang="zh-CN" altLang="zh-CN" sz="1200" dirty="0">
                <a:solidFill>
                  <a:srgbClr val="1D1D1A"/>
                </a:solidFill>
                <a:latin typeface="微软雅黑"/>
                <a:ea typeface="微软雅黑"/>
              </a:rPr>
              <a:t>行代码即可实现百亿级模型的</a:t>
            </a:r>
            <a:r>
              <a:rPr lang="en-US" altLang="zh-CN" sz="1200" dirty="0">
                <a:solidFill>
                  <a:srgbClr val="1D1D1A"/>
                </a:solidFill>
                <a:latin typeface="微软雅黑"/>
                <a:ea typeface="微软雅黑"/>
              </a:rPr>
              <a:t>RLHF</a:t>
            </a:r>
            <a:r>
              <a:rPr lang="zh-CN" altLang="zh-CN" sz="1200" dirty="0">
                <a:solidFill>
                  <a:srgbClr val="1D1D1A"/>
                </a:solidFill>
                <a:latin typeface="微软雅黑"/>
                <a:ea typeface="微软雅黑"/>
              </a:rPr>
              <a:t>训练，助力用户快速实现自己的“</a:t>
            </a:r>
            <a:r>
              <a:rPr lang="en-US" altLang="zh-CN" sz="1200" dirty="0" err="1">
                <a:solidFill>
                  <a:srgbClr val="1D1D1A"/>
                </a:solidFill>
                <a:latin typeface="微软雅黑"/>
                <a:ea typeface="微软雅黑"/>
              </a:rPr>
              <a:t>ChatGPT</a:t>
            </a:r>
            <a:r>
              <a:rPr lang="en-US" altLang="zh-CN" sz="1200" dirty="0">
                <a:solidFill>
                  <a:srgbClr val="1D1D1A"/>
                </a:solidFill>
                <a:latin typeface="微软雅黑"/>
                <a:ea typeface="微软雅黑"/>
              </a:rPr>
              <a:t>”</a:t>
            </a:r>
            <a:endParaRPr kumimoji="1" lang="en-US" altLang="zh-CN" sz="1200" dirty="0">
              <a:solidFill>
                <a:srgbClr val="000000"/>
              </a:solidFill>
              <a:latin typeface="微软雅黑"/>
              <a:ea typeface="微软雅黑"/>
            </a:endParaRPr>
          </a:p>
        </p:txBody>
      </p:sp>
      <p:sp>
        <p:nvSpPr>
          <p:cNvPr id="9" name="矩形 8"/>
          <p:cNvSpPr/>
          <p:nvPr/>
        </p:nvSpPr>
        <p:spPr>
          <a:xfrm>
            <a:off x="7863276" y="5247247"/>
            <a:ext cx="2928151" cy="461485"/>
          </a:xfrm>
          <a:prstGeom prst="rect">
            <a:avLst/>
          </a:prstGeom>
        </p:spPr>
        <p:txBody>
          <a:bodyPr wrap="square">
            <a:spAutoFit/>
          </a:bodyPr>
          <a:lstStyle/>
          <a:p>
            <a:pPr defTabSz="914034">
              <a:spcBef>
                <a:spcPts val="600"/>
              </a:spcBef>
            </a:pPr>
            <a:r>
              <a:rPr lang="zh-CN" altLang="zh-CN" sz="1200" dirty="0">
                <a:solidFill>
                  <a:srgbClr val="1D1D1A"/>
                </a:solidFill>
                <a:latin typeface="微软雅黑"/>
                <a:ea typeface="微软雅黑"/>
              </a:rPr>
              <a:t>极致低参微调，高效优化大模型，节约计算存储，满足各类任务需求</a:t>
            </a:r>
            <a:endParaRPr lang="zh-CN" altLang="en-US" sz="1200" dirty="0">
              <a:solidFill>
                <a:srgbClr val="1D1D1A"/>
              </a:solidFill>
              <a:latin typeface="微软雅黑"/>
              <a:ea typeface="微软雅黑"/>
            </a:endParaRPr>
          </a:p>
        </p:txBody>
      </p:sp>
      <p:sp>
        <p:nvSpPr>
          <p:cNvPr id="87" name="矩形 86"/>
          <p:cNvSpPr/>
          <p:nvPr/>
        </p:nvSpPr>
        <p:spPr>
          <a:xfrm>
            <a:off x="699315" y="4569323"/>
            <a:ext cx="1461099" cy="236597"/>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r>
              <a:rPr lang="zh-CN" altLang="en-US" sz="882" kern="0" dirty="0">
                <a:solidFill>
                  <a:prstClr val="white"/>
                </a:solidFill>
                <a:latin typeface="微软雅黑"/>
                <a:ea typeface="微软雅黑"/>
              </a:rPr>
              <a:t>在线训练</a:t>
            </a:r>
          </a:p>
        </p:txBody>
      </p:sp>
      <p:sp>
        <p:nvSpPr>
          <p:cNvPr id="88" name="矩形 87"/>
          <p:cNvSpPr/>
          <p:nvPr/>
        </p:nvSpPr>
        <p:spPr>
          <a:xfrm>
            <a:off x="2361217" y="4569323"/>
            <a:ext cx="1526597" cy="236597"/>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r>
              <a:rPr lang="zh-CN" altLang="en-US" sz="882" kern="0" dirty="0">
                <a:solidFill>
                  <a:prstClr val="white"/>
                </a:solidFill>
                <a:latin typeface="微软雅黑"/>
                <a:ea typeface="微软雅黑"/>
              </a:rPr>
              <a:t>动态特征</a:t>
            </a:r>
          </a:p>
        </p:txBody>
      </p:sp>
      <p:sp>
        <p:nvSpPr>
          <p:cNvPr id="89" name="矩形 88"/>
          <p:cNvSpPr/>
          <p:nvPr/>
        </p:nvSpPr>
        <p:spPr>
          <a:xfrm>
            <a:off x="699315" y="4861261"/>
            <a:ext cx="3188499" cy="170284"/>
          </a:xfrm>
          <a:prstGeom prst="rect">
            <a:avLst/>
          </a:prstGeom>
          <a:solidFill>
            <a:srgbClr val="44546A"/>
          </a:solidFill>
          <a:ln w="12700" cap="flat" cmpd="sng" algn="ctr">
            <a:noFill/>
            <a:prstDash val="solid"/>
            <a:miter lim="800000"/>
          </a:ln>
          <a:effectLst/>
        </p:spPr>
        <p:txBody>
          <a:bodyPr rot="0" spcFirstLastPara="0" vertOverflow="overflow" horzOverflow="overflow" vert="horz" wrap="square" lIns="80618" tIns="40309" rIns="80618" bIns="40309" numCol="1" spcCol="0" rtlCol="0" fromWordArt="0" anchor="ctr" anchorCtr="0" forceAA="0" compatLnSpc="1">
            <a:noAutofit/>
          </a:bodyPr>
          <a:lstStyle/>
          <a:p>
            <a:pPr algn="ctr" defTabSz="403089"/>
            <a:r>
              <a:rPr lang="zh-CN" altLang="en-US" sz="882" kern="0" dirty="0">
                <a:solidFill>
                  <a:prstClr val="white"/>
                </a:solidFill>
                <a:latin typeface="微软雅黑"/>
                <a:ea typeface="微软雅黑"/>
              </a:rPr>
              <a:t>多级特征缓存</a:t>
            </a:r>
          </a:p>
        </p:txBody>
      </p:sp>
    </p:spTree>
    <p:extLst>
      <p:ext uri="{BB962C8B-B14F-4D97-AF65-F5344CB8AC3E}">
        <p14:creationId xmlns:p14="http://schemas.microsoft.com/office/powerpoint/2010/main" val="1072319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副标题 1"/>
          <p:cNvSpPr txBox="1"/>
          <p:nvPr/>
        </p:nvSpPr>
        <p:spPr>
          <a:xfrm>
            <a:off x="131597" y="211322"/>
            <a:ext cx="11049569" cy="332269"/>
          </a:xfrm>
          <a:prstGeom prst="rect">
            <a:avLst/>
          </a:prstGeom>
        </p:spPr>
        <p:txBody>
          <a:bodyPr wrap="square" lIns="0" tIns="0" rIns="0" bIns="0">
            <a:spAutoFit/>
          </a:bodyPr>
          <a:lstStyle>
            <a:defPPr>
              <a:defRPr lang="zh-CN"/>
            </a:defPPr>
            <a:lvl1pPr indent="0" algn="ctr" defTabSz="1188085">
              <a:lnSpc>
                <a:spcPct val="90000"/>
              </a:lnSpc>
              <a:spcBef>
                <a:spcPts val="1300"/>
              </a:spcBef>
              <a:buFont typeface="Arial" panose="020B0604020202020204" pitchFamily="34" charset="0"/>
              <a:buNone/>
              <a:defRPr sz="2800" b="1">
                <a:latin typeface="Huawei Sans" panose="020C0503030203020204" pitchFamily="34" charset="0"/>
                <a:ea typeface="微软雅黑" pitchFamily="34" charset="-122"/>
              </a:defRPr>
            </a:lvl1pPr>
            <a:lvl2pPr marL="890905" indent="-297180" defTabSz="1188085">
              <a:lnSpc>
                <a:spcPct val="90000"/>
              </a:lnSpc>
              <a:spcBef>
                <a:spcPts val="650"/>
              </a:spcBef>
              <a:buFont typeface="Arial" panose="020B0604020202020204" pitchFamily="34" charset="0"/>
              <a:buChar char="•"/>
              <a:defRPr sz="3120"/>
            </a:lvl2pPr>
            <a:lvl3pPr marL="1484630" indent="-297180" defTabSz="1188085">
              <a:lnSpc>
                <a:spcPct val="90000"/>
              </a:lnSpc>
              <a:spcBef>
                <a:spcPts val="650"/>
              </a:spcBef>
              <a:buFont typeface="Arial" panose="020B0604020202020204" pitchFamily="34" charset="0"/>
              <a:buChar char="•"/>
              <a:defRPr sz="2600"/>
            </a:lvl3pPr>
            <a:lvl4pPr marL="2078355" indent="-297180" defTabSz="1188085">
              <a:lnSpc>
                <a:spcPct val="90000"/>
              </a:lnSpc>
              <a:spcBef>
                <a:spcPts val="650"/>
              </a:spcBef>
              <a:buFont typeface="Arial" panose="020B0604020202020204" pitchFamily="34" charset="0"/>
              <a:buChar char="•"/>
              <a:defRPr sz="2340"/>
            </a:lvl4pPr>
            <a:lvl5pPr marL="2672715" indent="-297180" defTabSz="1188085">
              <a:lnSpc>
                <a:spcPct val="90000"/>
              </a:lnSpc>
              <a:spcBef>
                <a:spcPts val="650"/>
              </a:spcBef>
              <a:buFont typeface="Arial" panose="020B0604020202020204" pitchFamily="34" charset="0"/>
              <a:buChar char="•"/>
              <a:defRPr sz="2340"/>
            </a:lvl5pPr>
            <a:lvl6pPr marL="3266440" indent="-297180" defTabSz="1188085">
              <a:lnSpc>
                <a:spcPct val="90000"/>
              </a:lnSpc>
              <a:spcBef>
                <a:spcPts val="650"/>
              </a:spcBef>
              <a:buFont typeface="Arial" panose="020B0604020202020204" pitchFamily="34" charset="0"/>
              <a:buChar char="•"/>
              <a:defRPr sz="2340"/>
            </a:lvl6pPr>
            <a:lvl7pPr marL="3860165" indent="-297180" defTabSz="1188085">
              <a:lnSpc>
                <a:spcPct val="90000"/>
              </a:lnSpc>
              <a:spcBef>
                <a:spcPts val="650"/>
              </a:spcBef>
              <a:buFont typeface="Arial" panose="020B0604020202020204" pitchFamily="34" charset="0"/>
              <a:buChar char="•"/>
              <a:defRPr sz="2340"/>
            </a:lvl7pPr>
            <a:lvl8pPr marL="4454525" indent="-297180" defTabSz="1188085">
              <a:lnSpc>
                <a:spcPct val="90000"/>
              </a:lnSpc>
              <a:spcBef>
                <a:spcPts val="650"/>
              </a:spcBef>
              <a:buFont typeface="Arial" panose="020B0604020202020204" pitchFamily="34" charset="0"/>
              <a:buChar char="•"/>
              <a:defRPr sz="2340"/>
            </a:lvl8pPr>
            <a:lvl9pPr marL="5048250" indent="-297180" defTabSz="1188085">
              <a:lnSpc>
                <a:spcPct val="90000"/>
              </a:lnSpc>
              <a:spcBef>
                <a:spcPts val="650"/>
              </a:spcBef>
              <a:buFont typeface="Arial" panose="020B0604020202020204" pitchFamily="34" charset="0"/>
              <a:buChar char="•"/>
              <a:defRPr sz="2340"/>
            </a:lvl9pPr>
          </a:lstStyle>
          <a:p>
            <a:pPr defTabSz="1187610">
              <a:spcBef>
                <a:spcPts val="1299"/>
              </a:spcBef>
            </a:pPr>
            <a:r>
              <a:rPr kumimoji="1" lang="zh-CN" altLang="en-US" sz="2399" dirty="0">
                <a:solidFill>
                  <a:srgbClr val="1D1D1A"/>
                </a:solidFill>
              </a:rPr>
              <a:t>大模型推理加速，高效无损压缩与轻量化部署，使能服务与应用快速上线</a:t>
            </a:r>
          </a:p>
        </p:txBody>
      </p:sp>
      <p:grpSp>
        <p:nvGrpSpPr>
          <p:cNvPr id="190" name="组合 189"/>
          <p:cNvGrpSpPr/>
          <p:nvPr/>
        </p:nvGrpSpPr>
        <p:grpSpPr>
          <a:xfrm>
            <a:off x="338734" y="872368"/>
            <a:ext cx="11425318" cy="5392853"/>
            <a:chOff x="4388499" y="471797"/>
            <a:chExt cx="6772987" cy="2808280"/>
          </a:xfrm>
        </p:grpSpPr>
        <p:sp>
          <p:nvSpPr>
            <p:cNvPr id="191" name="流程图: 过程 190"/>
            <p:cNvSpPr/>
            <p:nvPr/>
          </p:nvSpPr>
          <p:spPr>
            <a:xfrm>
              <a:off x="4388499" y="714374"/>
              <a:ext cx="3326752" cy="2565703"/>
            </a:xfrm>
            <a:prstGeom prst="flowChartProcess">
              <a:avLst/>
            </a:prstGeom>
            <a:solidFill>
              <a:srgbClr val="B9C1D7">
                <a:alpha val="10000"/>
              </a:srgbClr>
            </a:solidFill>
            <a:ln w="25400">
              <a:miter lim="400000"/>
            </a:ln>
          </p:spPr>
          <p:txBody>
            <a:bodyPr lIns="0" tIns="0" rIns="0" bIns="0" anchor="t" anchorCtr="0"/>
            <a:lstStyle/>
            <a:p>
              <a:pPr algn="ctr" defTabSz="914034">
                <a:lnSpc>
                  <a:spcPct val="150000"/>
                </a:lnSpc>
              </a:pPr>
              <a:endParaRPr lang="en-US" altLang="zh-CN" sz="1100" b="1" dirty="0">
                <a:gradFill>
                  <a:gsLst>
                    <a:gs pos="0">
                      <a:srgbClr val="FFF89B"/>
                    </a:gs>
                    <a:gs pos="100000">
                      <a:srgbClr val="E3AF4B"/>
                    </a:gs>
                  </a:gsLst>
                  <a:lin ang="4200000" scaled="0"/>
                </a:gradFill>
                <a:latin typeface="微软雅黑" pitchFamily="34" charset="-122"/>
                <a:ea typeface="微软雅黑" pitchFamily="34" charset="-122"/>
                <a:sym typeface="Huawei Sans" panose="020C0503030203020204" pitchFamily="34" charset="0"/>
              </a:endParaRPr>
            </a:p>
          </p:txBody>
        </p:sp>
        <p:sp>
          <p:nvSpPr>
            <p:cNvPr id="192" name="矩形 191"/>
            <p:cNvSpPr/>
            <p:nvPr/>
          </p:nvSpPr>
          <p:spPr>
            <a:xfrm>
              <a:off x="4858078" y="927820"/>
              <a:ext cx="2682749" cy="277362"/>
            </a:xfrm>
            <a:prstGeom prst="rect">
              <a:avLst/>
            </a:prstGeom>
            <a:noFill/>
            <a:ln>
              <a:noFill/>
            </a:ln>
          </p:spPr>
          <p:txBody>
            <a:bodyPr wrap="square" lIns="0" tIns="0" rIns="0" bIns="0">
              <a:spAutoFit/>
            </a:bodyPr>
            <a:lstStyle/>
            <a:p>
              <a:pPr algn="ctr" defTabSz="914034">
                <a:lnSpc>
                  <a:spcPct val="130000"/>
                </a:lnSpc>
              </a:pPr>
              <a:r>
                <a:rPr lang="zh-CN" altLang="en-US" sz="1399" dirty="0">
                  <a:solidFill>
                    <a:srgbClr val="666666"/>
                  </a:solidFill>
                  <a:latin typeface="微软雅黑" pitchFamily="34" charset="-122"/>
                  <a:ea typeface="微软雅黑" pitchFamily="34" charset="-122"/>
                  <a:cs typeface="+mn-ea"/>
                  <a:sym typeface="+mn-lt"/>
                </a:rPr>
                <a:t>一键完成模型</a:t>
              </a:r>
              <a:r>
                <a:rPr lang="en-US" altLang="zh-CN" sz="1399" dirty="0">
                  <a:solidFill>
                    <a:srgbClr val="666666"/>
                  </a:solidFill>
                  <a:latin typeface="微软雅黑" pitchFamily="34" charset="-122"/>
                  <a:ea typeface="微软雅黑" pitchFamily="34" charset="-122"/>
                </a:rPr>
                <a:t>5-10</a:t>
              </a:r>
              <a:r>
                <a:rPr lang="zh-CN" altLang="en-US" sz="1399" dirty="0">
                  <a:solidFill>
                    <a:srgbClr val="666666"/>
                  </a:solidFill>
                  <a:latin typeface="微软雅黑" pitchFamily="34" charset="-122"/>
                  <a:ea typeface="微软雅黑" pitchFamily="34" charset="-122"/>
                </a:rPr>
                <a:t>倍</a:t>
              </a:r>
              <a:r>
                <a:rPr lang="zh-CN" altLang="en-US" sz="1399" dirty="0">
                  <a:solidFill>
                    <a:srgbClr val="666666"/>
                  </a:solidFill>
                  <a:latin typeface="微软雅黑" pitchFamily="34" charset="-122"/>
                  <a:ea typeface="微软雅黑" pitchFamily="34" charset="-122"/>
                  <a:cs typeface="+mn-ea"/>
                  <a:sym typeface="+mn-lt"/>
                </a:rPr>
                <a:t>压缩，提高模型计算强度</a:t>
              </a:r>
            </a:p>
            <a:p>
              <a:pPr algn="ctr" defTabSz="914034">
                <a:lnSpc>
                  <a:spcPct val="130000"/>
                </a:lnSpc>
              </a:pPr>
              <a:r>
                <a:rPr lang="zh-CN" altLang="en-US" sz="1399" dirty="0">
                  <a:solidFill>
                    <a:srgbClr val="666666"/>
                  </a:solidFill>
                  <a:latin typeface="微软雅黑" pitchFamily="34" charset="-122"/>
                  <a:ea typeface="微软雅黑" pitchFamily="34" charset="-122"/>
                  <a:cs typeface="+mn-ea"/>
                  <a:sym typeface="+mn-lt"/>
                </a:rPr>
                <a:t>保持精度前提下，实现典型模型性能提升</a:t>
              </a:r>
              <a:r>
                <a:rPr lang="en-US" altLang="zh-CN" sz="1399" dirty="0">
                  <a:solidFill>
                    <a:srgbClr val="666666"/>
                  </a:solidFill>
                  <a:latin typeface="微软雅黑" pitchFamily="34" charset="-122"/>
                  <a:ea typeface="微软雅黑" pitchFamily="34" charset="-122"/>
                  <a:cs typeface="+mn-ea"/>
                  <a:sym typeface="+mn-lt"/>
                </a:rPr>
                <a:t>30%-120%</a:t>
              </a:r>
              <a:endParaRPr lang="en-US" altLang="zh-CN" sz="1200" dirty="0">
                <a:solidFill>
                  <a:srgbClr val="666666"/>
                </a:solidFill>
                <a:latin typeface="微软雅黑" pitchFamily="34" charset="-122"/>
                <a:ea typeface="微软雅黑" pitchFamily="34" charset="-122"/>
                <a:cs typeface="+mn-ea"/>
                <a:sym typeface="+mn-lt"/>
              </a:endParaRPr>
            </a:p>
          </p:txBody>
        </p:sp>
        <p:sp>
          <p:nvSpPr>
            <p:cNvPr id="193" name="矩形 192"/>
            <p:cNvSpPr/>
            <p:nvPr/>
          </p:nvSpPr>
          <p:spPr>
            <a:xfrm>
              <a:off x="5873328" y="1541058"/>
              <a:ext cx="334364" cy="176230"/>
            </a:xfrm>
            <a:prstGeom prst="rect">
              <a:avLst/>
            </a:prstGeom>
            <a:noFill/>
            <a:ln w="3175">
              <a:noFill/>
            </a:ln>
          </p:spPr>
          <p:txBody>
            <a:bodyPr wrap="none" lIns="0" tIns="0" rIns="0" bIns="0" rtlCol="0">
              <a:spAutoFit/>
            </a:bodyPr>
            <a:lstStyle/>
            <a:p>
              <a:pPr algn="ctr" defTabSz="403064"/>
              <a:r>
                <a:rPr kumimoji="1" lang="zh-CN" altLang="en-US" sz="1100" dirty="0">
                  <a:solidFill>
                    <a:srgbClr val="0000FF"/>
                  </a:solidFill>
                  <a:latin typeface="微软雅黑" pitchFamily="34" charset="-122"/>
                  <a:ea typeface="微软雅黑" pitchFamily="34" charset="-122"/>
                  <a:sym typeface="+mn-lt"/>
                </a:rPr>
                <a:t>裁剪模型</a:t>
              </a:r>
              <a:endParaRPr kumimoji="1" lang="en-US" altLang="zh-CN" sz="1100" dirty="0">
                <a:solidFill>
                  <a:srgbClr val="0000FF"/>
                </a:solidFill>
                <a:latin typeface="微软雅黑" pitchFamily="34" charset="-122"/>
                <a:ea typeface="微软雅黑" pitchFamily="34" charset="-122"/>
                <a:sym typeface="+mn-lt"/>
              </a:endParaRPr>
            </a:p>
            <a:p>
              <a:pPr algn="ctr" defTabSz="403064"/>
              <a:r>
                <a:rPr kumimoji="1" lang="zh-CN" altLang="en-US" sz="1100" dirty="0">
                  <a:solidFill>
                    <a:srgbClr val="0000FF"/>
                  </a:solidFill>
                  <a:latin typeface="微软雅黑" pitchFamily="34" charset="-122"/>
                  <a:ea typeface="微软雅黑" pitchFamily="34" charset="-122"/>
                  <a:sym typeface="+mn-lt"/>
                </a:rPr>
                <a:t>冗余结构</a:t>
              </a:r>
            </a:p>
          </p:txBody>
        </p:sp>
        <p:sp>
          <p:nvSpPr>
            <p:cNvPr id="194" name="矩形 193"/>
            <p:cNvSpPr/>
            <p:nvPr/>
          </p:nvSpPr>
          <p:spPr>
            <a:xfrm>
              <a:off x="4851872" y="1541058"/>
              <a:ext cx="417955" cy="176230"/>
            </a:xfrm>
            <a:prstGeom prst="rect">
              <a:avLst/>
            </a:prstGeom>
            <a:noFill/>
            <a:ln w="3175">
              <a:noFill/>
            </a:ln>
          </p:spPr>
          <p:txBody>
            <a:bodyPr wrap="none" lIns="0" tIns="0" rIns="0" bIns="0" rtlCol="0">
              <a:spAutoFit/>
            </a:bodyPr>
            <a:lstStyle/>
            <a:p>
              <a:pPr algn="ctr" defTabSz="403064"/>
              <a:r>
                <a:rPr kumimoji="1" lang="zh-CN" altLang="en-US" sz="1100" dirty="0">
                  <a:solidFill>
                    <a:srgbClr val="0000FF"/>
                  </a:solidFill>
                  <a:latin typeface="微软雅黑" pitchFamily="34" charset="-122"/>
                  <a:ea typeface="微软雅黑" pitchFamily="34" charset="-122"/>
                  <a:sym typeface="+mn-lt"/>
                </a:rPr>
                <a:t>适配不同</a:t>
              </a:r>
              <a:endParaRPr kumimoji="1" lang="en-US" altLang="zh-CN" sz="1100" dirty="0">
                <a:solidFill>
                  <a:srgbClr val="0000FF"/>
                </a:solidFill>
                <a:latin typeface="微软雅黑" pitchFamily="34" charset="-122"/>
                <a:ea typeface="微软雅黑" pitchFamily="34" charset="-122"/>
                <a:sym typeface="+mn-lt"/>
              </a:endParaRPr>
            </a:p>
            <a:p>
              <a:pPr algn="ctr" defTabSz="403064"/>
              <a:r>
                <a:rPr kumimoji="1" lang="zh-CN" altLang="en-US" sz="1100" dirty="0">
                  <a:solidFill>
                    <a:srgbClr val="0000FF"/>
                  </a:solidFill>
                  <a:latin typeface="微软雅黑" pitchFamily="34" charset="-122"/>
                  <a:ea typeface="微软雅黑" pitchFamily="34" charset="-122"/>
                  <a:sym typeface="+mn-lt"/>
                </a:rPr>
                <a:t>数据集场景</a:t>
              </a:r>
            </a:p>
          </p:txBody>
        </p:sp>
        <p:sp>
          <p:nvSpPr>
            <p:cNvPr id="195" name="流程"/>
            <p:cNvSpPr/>
            <p:nvPr/>
          </p:nvSpPr>
          <p:spPr>
            <a:xfrm>
              <a:off x="4646850" y="1296430"/>
              <a:ext cx="828000" cy="216000"/>
            </a:xfrm>
            <a:prstGeom prst="roundRect">
              <a:avLst>
                <a:gd name="adj" fmla="val 0"/>
              </a:avLst>
            </a:prstGeom>
            <a:gradFill flip="none" rotWithShape="1">
              <a:gsLst>
                <a:gs pos="75000">
                  <a:srgbClr val="B9C1D7">
                    <a:alpha val="5000"/>
                  </a:srgbClr>
                </a:gs>
                <a:gs pos="0">
                  <a:srgbClr val="B9C1D7">
                    <a:alpha val="25000"/>
                  </a:srgbClr>
                </a:gs>
              </a:gsLst>
              <a:lin ang="5400000" scaled="0"/>
              <a:tileRect/>
            </a:gradFill>
            <a:ln w="3175" cap="flat" cmpd="sng" algn="ctr">
              <a:gradFill flip="none" rotWithShape="1">
                <a:gsLst>
                  <a:gs pos="0">
                    <a:srgbClr val="BDCEFF">
                      <a:alpha val="60000"/>
                    </a:srgbClr>
                  </a:gs>
                  <a:gs pos="100000">
                    <a:srgbClr val="BDCEFF">
                      <a:alpha val="10000"/>
                    </a:srgbClr>
                  </a:gs>
                </a:gsLst>
                <a:lin ang="5400000" scaled="0"/>
                <a:tileRect/>
              </a:gradFill>
              <a:prstDash val="solid"/>
              <a:miter lim="800000"/>
              <a:headEnd type="none" w="med" len="med"/>
              <a:tailEnd type="none" w="med" len="med"/>
            </a:ln>
            <a:effectLst/>
          </p:spPr>
          <p:txBody>
            <a:bodyPr wrap="square" lIns="0" tIns="0" rIns="0" bIns="0" anchor="ctr" anchorCtr="1"/>
            <a:lstStyle/>
            <a:p>
              <a:pPr algn="ctr" defTabSz="2900789"/>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模型</a:t>
              </a:r>
              <a:r>
                <a:rPr lang="en-US" altLang="zh-CN" sz="1100" dirty="0">
                  <a:solidFill>
                    <a:srgbClr val="666666"/>
                  </a:solidFill>
                  <a:latin typeface="微软雅黑" pitchFamily="34" charset="-122"/>
                  <a:ea typeface="微软雅黑" pitchFamily="34" charset="-122"/>
                  <a:cs typeface="FZLanTingHeiS-DB-GB" panose="02000000000000000000" charset="-122"/>
                  <a:sym typeface="+mn-lt"/>
                </a:rPr>
                <a:t> </a:t>
              </a:r>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自动微调</a:t>
              </a:r>
              <a:endParaRPr sz="1100" dirty="0">
                <a:solidFill>
                  <a:srgbClr val="666666"/>
                </a:solidFill>
                <a:latin typeface="微软雅黑" pitchFamily="34" charset="-122"/>
                <a:ea typeface="微软雅黑" pitchFamily="34" charset="-122"/>
                <a:cs typeface="FZLanTingHeiS-DB-GB" panose="02000000000000000000" charset="-122"/>
                <a:sym typeface="+mn-lt"/>
              </a:endParaRPr>
            </a:p>
          </p:txBody>
        </p:sp>
        <p:sp>
          <p:nvSpPr>
            <p:cNvPr id="196" name="流程"/>
            <p:cNvSpPr/>
            <p:nvPr/>
          </p:nvSpPr>
          <p:spPr>
            <a:xfrm>
              <a:off x="5626510" y="1292147"/>
              <a:ext cx="828000" cy="216000"/>
            </a:xfrm>
            <a:prstGeom prst="roundRect">
              <a:avLst>
                <a:gd name="adj" fmla="val 0"/>
              </a:avLst>
            </a:prstGeom>
            <a:gradFill flip="none" rotWithShape="1">
              <a:gsLst>
                <a:gs pos="75000">
                  <a:srgbClr val="B9C1D7">
                    <a:alpha val="5000"/>
                  </a:srgbClr>
                </a:gs>
                <a:gs pos="0">
                  <a:srgbClr val="B9C1D7">
                    <a:alpha val="25000"/>
                  </a:srgbClr>
                </a:gs>
              </a:gsLst>
              <a:lin ang="5400000" scaled="0"/>
              <a:tileRect/>
            </a:gradFill>
            <a:ln w="3175" cap="flat" cmpd="sng" algn="ctr">
              <a:gradFill flip="none" rotWithShape="1">
                <a:gsLst>
                  <a:gs pos="0">
                    <a:srgbClr val="BDCEFF">
                      <a:alpha val="60000"/>
                    </a:srgbClr>
                  </a:gs>
                  <a:gs pos="100000">
                    <a:srgbClr val="BDCEFF">
                      <a:alpha val="10000"/>
                    </a:srgbClr>
                  </a:gs>
                </a:gsLst>
                <a:lin ang="5400000" scaled="0"/>
                <a:tileRect/>
              </a:gradFill>
              <a:prstDash val="solid"/>
              <a:miter lim="800000"/>
              <a:headEnd type="none" w="med" len="med"/>
              <a:tailEnd type="none" w="med" len="med"/>
            </a:ln>
            <a:effectLst/>
          </p:spPr>
          <p:txBody>
            <a:bodyPr wrap="square" lIns="0" tIns="0" rIns="0" bIns="0" anchor="ctr" anchorCtr="1"/>
            <a:lstStyle/>
            <a:p>
              <a:pPr algn="ctr" defTabSz="2900789"/>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模型</a:t>
              </a:r>
              <a:r>
                <a:rPr lang="en-US" altLang="zh-CN" sz="1100" dirty="0">
                  <a:solidFill>
                    <a:srgbClr val="666666"/>
                  </a:solidFill>
                  <a:latin typeface="微软雅黑" pitchFamily="34" charset="-122"/>
                  <a:ea typeface="微软雅黑" pitchFamily="34" charset="-122"/>
                  <a:cs typeface="FZLanTingHeiS-DB-GB" panose="02000000000000000000" charset="-122"/>
                  <a:sym typeface="+mn-lt"/>
                </a:rPr>
                <a:t> </a:t>
              </a:r>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自动剪枝</a:t>
              </a:r>
              <a:endParaRPr sz="1100" dirty="0">
                <a:solidFill>
                  <a:srgbClr val="666666"/>
                </a:solidFill>
                <a:latin typeface="微软雅黑" pitchFamily="34" charset="-122"/>
                <a:ea typeface="微软雅黑" pitchFamily="34" charset="-122"/>
                <a:cs typeface="FZLanTingHeiS-DB-GB" panose="02000000000000000000" charset="-122"/>
                <a:sym typeface="+mn-lt"/>
              </a:endParaRPr>
            </a:p>
          </p:txBody>
        </p:sp>
        <p:sp>
          <p:nvSpPr>
            <p:cNvPr id="197" name="流程"/>
            <p:cNvSpPr/>
            <p:nvPr/>
          </p:nvSpPr>
          <p:spPr>
            <a:xfrm>
              <a:off x="6629602" y="1292146"/>
              <a:ext cx="828000" cy="216000"/>
            </a:xfrm>
            <a:prstGeom prst="roundRect">
              <a:avLst>
                <a:gd name="adj" fmla="val 0"/>
              </a:avLst>
            </a:prstGeom>
            <a:gradFill flip="none" rotWithShape="1">
              <a:gsLst>
                <a:gs pos="75000">
                  <a:srgbClr val="B9C1D7">
                    <a:alpha val="5000"/>
                  </a:srgbClr>
                </a:gs>
                <a:gs pos="0">
                  <a:srgbClr val="B9C1D7">
                    <a:alpha val="25000"/>
                  </a:srgbClr>
                </a:gs>
              </a:gsLst>
              <a:lin ang="5400000" scaled="0"/>
              <a:tileRect/>
            </a:gradFill>
            <a:ln w="3175" cap="flat" cmpd="sng" algn="ctr">
              <a:gradFill flip="none" rotWithShape="1">
                <a:gsLst>
                  <a:gs pos="0">
                    <a:srgbClr val="BDCEFF">
                      <a:alpha val="60000"/>
                    </a:srgbClr>
                  </a:gs>
                  <a:gs pos="100000">
                    <a:srgbClr val="BDCEFF">
                      <a:alpha val="10000"/>
                    </a:srgbClr>
                  </a:gs>
                </a:gsLst>
                <a:lin ang="5400000" scaled="0"/>
                <a:tileRect/>
              </a:gradFill>
              <a:prstDash val="solid"/>
              <a:miter lim="800000"/>
              <a:headEnd type="none" w="med" len="med"/>
              <a:tailEnd type="none" w="med" len="med"/>
            </a:ln>
            <a:effectLst/>
          </p:spPr>
          <p:txBody>
            <a:bodyPr wrap="square" lIns="0" tIns="0" rIns="0" bIns="0" anchor="ctr" anchorCtr="1"/>
            <a:lstStyle/>
            <a:p>
              <a:pPr algn="ctr" defTabSz="2900789"/>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模型</a:t>
              </a:r>
              <a:r>
                <a:rPr lang="en-US" altLang="zh-CN" sz="1100" dirty="0">
                  <a:solidFill>
                    <a:srgbClr val="666666"/>
                  </a:solidFill>
                  <a:latin typeface="微软雅黑" pitchFamily="34" charset="-122"/>
                  <a:ea typeface="微软雅黑" pitchFamily="34" charset="-122"/>
                  <a:cs typeface="FZLanTingHeiS-DB-GB" panose="02000000000000000000" charset="-122"/>
                  <a:sym typeface="+mn-lt"/>
                </a:rPr>
                <a:t> </a:t>
              </a:r>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自动量化</a:t>
              </a:r>
              <a:endParaRPr sz="1100" dirty="0">
                <a:solidFill>
                  <a:srgbClr val="666666"/>
                </a:solidFill>
                <a:latin typeface="微软雅黑" pitchFamily="34" charset="-122"/>
                <a:ea typeface="微软雅黑" pitchFamily="34" charset="-122"/>
                <a:cs typeface="FZLanTingHeiS-DB-GB" panose="02000000000000000000" charset="-122"/>
                <a:sym typeface="+mn-lt"/>
              </a:endParaRPr>
            </a:p>
          </p:txBody>
        </p:sp>
        <p:sp>
          <p:nvSpPr>
            <p:cNvPr id="198" name="矩形 197"/>
            <p:cNvSpPr/>
            <p:nvPr/>
          </p:nvSpPr>
          <p:spPr>
            <a:xfrm>
              <a:off x="6834624" y="1541058"/>
              <a:ext cx="417955" cy="176230"/>
            </a:xfrm>
            <a:prstGeom prst="rect">
              <a:avLst/>
            </a:prstGeom>
            <a:noFill/>
            <a:ln w="3175">
              <a:noFill/>
            </a:ln>
          </p:spPr>
          <p:txBody>
            <a:bodyPr wrap="none" lIns="0" tIns="0" rIns="0" bIns="0" rtlCol="0">
              <a:spAutoFit/>
            </a:bodyPr>
            <a:lstStyle/>
            <a:p>
              <a:pPr algn="ctr" defTabSz="403064"/>
              <a:r>
                <a:rPr kumimoji="1" lang="en-US" altLang="zh-CN" sz="1100" dirty="0">
                  <a:solidFill>
                    <a:srgbClr val="0000FF"/>
                  </a:solidFill>
                  <a:latin typeface="微软雅黑" pitchFamily="34" charset="-122"/>
                  <a:ea typeface="微软雅黑" pitchFamily="34" charset="-122"/>
                  <a:sym typeface="+mn-lt"/>
                </a:rPr>
                <a:t>8bit</a:t>
              </a:r>
              <a:r>
                <a:rPr kumimoji="1" lang="zh-CN" altLang="en-US" sz="1100" dirty="0">
                  <a:solidFill>
                    <a:srgbClr val="0000FF"/>
                  </a:solidFill>
                  <a:latin typeface="微软雅黑" pitchFamily="34" charset="-122"/>
                  <a:ea typeface="微软雅黑" pitchFamily="34" charset="-122"/>
                  <a:sym typeface="+mn-lt"/>
                </a:rPr>
                <a:t>量化</a:t>
              </a:r>
              <a:endParaRPr kumimoji="1" lang="en-US" altLang="zh-CN" sz="1100" dirty="0">
                <a:solidFill>
                  <a:srgbClr val="0000FF"/>
                </a:solidFill>
                <a:latin typeface="微软雅黑" pitchFamily="34" charset="-122"/>
                <a:ea typeface="微软雅黑" pitchFamily="34" charset="-122"/>
                <a:sym typeface="+mn-lt"/>
              </a:endParaRPr>
            </a:p>
            <a:p>
              <a:pPr algn="ctr" defTabSz="403064"/>
              <a:r>
                <a:rPr kumimoji="1" lang="zh-CN" altLang="en-US" sz="1100" dirty="0">
                  <a:solidFill>
                    <a:srgbClr val="0000FF"/>
                  </a:solidFill>
                  <a:latin typeface="微软雅黑" pitchFamily="34" charset="-122"/>
                  <a:ea typeface="微软雅黑" pitchFamily="34" charset="-122"/>
                  <a:sym typeface="+mn-lt"/>
                </a:rPr>
                <a:t>减少计算量</a:t>
              </a:r>
            </a:p>
          </p:txBody>
        </p:sp>
        <p:grpSp>
          <p:nvGrpSpPr>
            <p:cNvPr id="199" name="组合 198"/>
            <p:cNvGrpSpPr/>
            <p:nvPr/>
          </p:nvGrpSpPr>
          <p:grpSpPr>
            <a:xfrm>
              <a:off x="4528264" y="2243154"/>
              <a:ext cx="3051845" cy="955927"/>
              <a:chOff x="4423250" y="2378614"/>
              <a:chExt cx="3206651" cy="1004417"/>
            </a:xfrm>
          </p:grpSpPr>
          <p:pic>
            <p:nvPicPr>
              <p:cNvPr id="282" name="图片 281"/>
              <p:cNvPicPr/>
              <p:nvPr/>
            </p:nvPicPr>
            <p:blipFill rotWithShape="1">
              <a:blip r:embed="rId4"/>
              <a:srcRect l="3253" r="5213"/>
              <a:stretch>
                <a:fillRect/>
              </a:stretch>
            </p:blipFill>
            <p:spPr>
              <a:xfrm>
                <a:off x="4423250" y="2378614"/>
                <a:ext cx="1568549" cy="1004416"/>
              </a:xfrm>
              <a:prstGeom prst="rect">
                <a:avLst/>
              </a:prstGeom>
              <a:noFill/>
              <a:ln>
                <a:noFill/>
              </a:ln>
            </p:spPr>
          </p:pic>
          <p:pic>
            <p:nvPicPr>
              <p:cNvPr id="283" name="图片 282"/>
              <p:cNvPicPr/>
              <p:nvPr/>
            </p:nvPicPr>
            <p:blipFill rotWithShape="1">
              <a:blip r:embed="rId5"/>
              <a:srcRect r="5330"/>
              <a:stretch>
                <a:fillRect/>
              </a:stretch>
            </p:blipFill>
            <p:spPr>
              <a:xfrm>
                <a:off x="6007618" y="2378615"/>
                <a:ext cx="1622283" cy="1004416"/>
              </a:xfrm>
              <a:prstGeom prst="rect">
                <a:avLst/>
              </a:prstGeom>
              <a:noFill/>
              <a:ln>
                <a:noFill/>
              </a:ln>
            </p:spPr>
          </p:pic>
        </p:grpSp>
        <p:sp>
          <p:nvSpPr>
            <p:cNvPr id="200" name="矩形 199"/>
            <p:cNvSpPr/>
            <p:nvPr/>
          </p:nvSpPr>
          <p:spPr>
            <a:xfrm>
              <a:off x="5571936" y="796278"/>
              <a:ext cx="990657" cy="112147"/>
            </a:xfrm>
            <a:prstGeom prst="rect">
              <a:avLst/>
            </a:prstGeom>
          </p:spPr>
          <p:txBody>
            <a:bodyPr wrap="square" lIns="0" tIns="0" rIns="0" bIns="0">
              <a:spAutoFit/>
            </a:bodyPr>
            <a:lstStyle/>
            <a:p>
              <a:pPr algn="ctr" defTabSz="914034"/>
              <a:r>
                <a:rPr kumimoji="1" lang="en-US" altLang="zh-CN" sz="1399" b="1" dirty="0" err="1">
                  <a:solidFill>
                    <a:srgbClr val="C00000"/>
                  </a:solidFill>
                  <a:latin typeface="微软雅黑" pitchFamily="34" charset="-122"/>
                  <a:ea typeface="微软雅黑" pitchFamily="34" charset="-122"/>
                  <a:sym typeface="+mn-lt"/>
                </a:rPr>
                <a:t>MindSpore</a:t>
              </a:r>
              <a:r>
                <a:rPr kumimoji="1" lang="en-US" altLang="zh-CN" sz="1399" b="1" dirty="0">
                  <a:solidFill>
                    <a:srgbClr val="C00000"/>
                  </a:solidFill>
                  <a:latin typeface="微软雅黑" pitchFamily="34" charset="-122"/>
                  <a:ea typeface="微软雅黑" pitchFamily="34" charset="-122"/>
                  <a:sym typeface="+mn-lt"/>
                </a:rPr>
                <a:t> Lite</a:t>
              </a:r>
            </a:p>
          </p:txBody>
        </p:sp>
        <p:sp>
          <p:nvSpPr>
            <p:cNvPr id="201" name="矩形 200"/>
            <p:cNvSpPr/>
            <p:nvPr/>
          </p:nvSpPr>
          <p:spPr>
            <a:xfrm>
              <a:off x="5179917" y="1776335"/>
              <a:ext cx="1755410" cy="217951"/>
            </a:xfrm>
            <a:prstGeom prst="rect">
              <a:avLst/>
            </a:prstGeom>
            <a:noFill/>
            <a:ln>
              <a:noFill/>
            </a:ln>
          </p:spPr>
          <p:txBody>
            <a:bodyPr wrap="none" lIns="0" tIns="0" rIns="0" bIns="0">
              <a:spAutoFit/>
            </a:bodyPr>
            <a:lstStyle/>
            <a:p>
              <a:pPr algn="ctr" defTabSz="914034">
                <a:lnSpc>
                  <a:spcPct val="130000"/>
                </a:lnSpc>
              </a:pPr>
              <a:r>
                <a:rPr lang="zh-CN" altLang="en-US" sz="1100" dirty="0">
                  <a:solidFill>
                    <a:srgbClr val="666666"/>
                  </a:solidFill>
                  <a:latin typeface="微软雅黑" pitchFamily="34" charset="-122"/>
                  <a:ea typeface="微软雅黑" pitchFamily="34" charset="-122"/>
                  <a:cs typeface="+mn-ea"/>
                  <a:sym typeface="Arial" panose="020B0604020202020204" pitchFamily="34" charset="0"/>
                </a:rPr>
                <a:t>支持磨光量化、张量分解，通道稀疏等算法</a:t>
              </a:r>
              <a:endParaRPr lang="en-US" altLang="zh-CN" sz="1100" dirty="0">
                <a:solidFill>
                  <a:srgbClr val="666666"/>
                </a:solidFill>
                <a:latin typeface="微软雅黑" pitchFamily="34" charset="-122"/>
                <a:ea typeface="微软雅黑" pitchFamily="34" charset="-122"/>
                <a:cs typeface="+mn-ea"/>
                <a:sym typeface="Arial" panose="020B0604020202020204" pitchFamily="34" charset="0"/>
              </a:endParaRPr>
            </a:p>
            <a:p>
              <a:pPr algn="ctr" defTabSz="914034">
                <a:lnSpc>
                  <a:spcPct val="130000"/>
                </a:lnSpc>
              </a:pPr>
              <a:r>
                <a:rPr lang="zh-CN" altLang="en-US" sz="1100" dirty="0">
                  <a:solidFill>
                    <a:srgbClr val="666666"/>
                  </a:solidFill>
                  <a:latin typeface="微软雅黑" pitchFamily="34" charset="-122"/>
                  <a:ea typeface="微软雅黑" pitchFamily="34" charset="-122"/>
                  <a:cs typeface="+mn-ea"/>
                  <a:sym typeface="Arial" panose="020B0604020202020204" pitchFamily="34" charset="0"/>
                </a:rPr>
                <a:t>提高模型计算强度，最优化计算存储空间利用率</a:t>
              </a:r>
              <a:endParaRPr lang="en-US" altLang="zh-CN" sz="1100" dirty="0">
                <a:solidFill>
                  <a:srgbClr val="666666"/>
                </a:solidFill>
                <a:latin typeface="微软雅黑" pitchFamily="34" charset="-122"/>
                <a:ea typeface="微软雅黑" pitchFamily="34" charset="-122"/>
                <a:cs typeface="+mn-ea"/>
                <a:sym typeface="Arial" panose="020B0604020202020204" pitchFamily="34" charset="0"/>
              </a:endParaRPr>
            </a:p>
          </p:txBody>
        </p:sp>
        <p:sp>
          <p:nvSpPr>
            <p:cNvPr id="202" name="任意多边形: 形状 86"/>
            <p:cNvSpPr/>
            <p:nvPr/>
          </p:nvSpPr>
          <p:spPr>
            <a:xfrm>
              <a:off x="7956124" y="1621982"/>
              <a:ext cx="3205362" cy="1658095"/>
            </a:xfrm>
            <a:custGeom>
              <a:avLst/>
              <a:gdLst>
                <a:gd name="connsiteX0" fmla="*/ 0 w 3427204"/>
                <a:gd name="connsiteY0" fmla="*/ 0 h 2340437"/>
                <a:gd name="connsiteX1" fmla="*/ 3427204 w 3427204"/>
                <a:gd name="connsiteY1" fmla="*/ 0 h 2340437"/>
                <a:gd name="connsiteX2" fmla="*/ 3427204 w 3427204"/>
                <a:gd name="connsiteY2" fmla="*/ 2340437 h 2340437"/>
                <a:gd name="connsiteX3" fmla="*/ 0 w 3427204"/>
                <a:gd name="connsiteY3" fmla="*/ 2340437 h 2340437"/>
              </a:gdLst>
              <a:ahLst/>
              <a:cxnLst>
                <a:cxn ang="0">
                  <a:pos x="connsiteX0" y="connsiteY0"/>
                </a:cxn>
                <a:cxn ang="0">
                  <a:pos x="connsiteX1" y="connsiteY1"/>
                </a:cxn>
                <a:cxn ang="0">
                  <a:pos x="connsiteX2" y="connsiteY2"/>
                </a:cxn>
                <a:cxn ang="0">
                  <a:pos x="connsiteX3" y="connsiteY3"/>
                </a:cxn>
              </a:cxnLst>
              <a:rect l="l" t="t" r="r" b="b"/>
              <a:pathLst>
                <a:path w="3427204" h="2340437">
                  <a:moveTo>
                    <a:pt x="0" y="0"/>
                  </a:moveTo>
                  <a:lnTo>
                    <a:pt x="3427204" y="0"/>
                  </a:lnTo>
                  <a:lnTo>
                    <a:pt x="3427204" y="2340437"/>
                  </a:lnTo>
                  <a:lnTo>
                    <a:pt x="0" y="2340437"/>
                  </a:lnTo>
                  <a:close/>
                </a:path>
              </a:pathLst>
            </a:custGeom>
            <a:solidFill>
              <a:srgbClr val="B9C1D7">
                <a:alpha val="10000"/>
              </a:srgbClr>
            </a:solidFill>
            <a:ln w="25400">
              <a:miter lim="400000"/>
            </a:ln>
          </p:spPr>
          <p:txBody>
            <a:bodyPr lIns="0" tIns="0" rIns="0" bIns="0" anchor="t" anchorCtr="0"/>
            <a:lstStyle/>
            <a:p>
              <a:pPr algn="ctr" defTabSz="914034">
                <a:lnSpc>
                  <a:spcPct val="150000"/>
                </a:lnSpc>
              </a:pPr>
              <a:endParaRPr lang="zh-CN" altLang="en-US" sz="1100" b="1" dirty="0">
                <a:gradFill>
                  <a:gsLst>
                    <a:gs pos="0">
                      <a:srgbClr val="FFF89B"/>
                    </a:gs>
                    <a:gs pos="100000">
                      <a:srgbClr val="E3AF4B"/>
                    </a:gs>
                  </a:gsLst>
                  <a:lin ang="4200000" scaled="0"/>
                </a:gradFill>
                <a:latin typeface="微软雅黑" pitchFamily="34" charset="-122"/>
                <a:ea typeface="微软雅黑" pitchFamily="34" charset="-122"/>
                <a:sym typeface="+mn-lt"/>
              </a:endParaRPr>
            </a:p>
          </p:txBody>
        </p:sp>
        <p:sp>
          <p:nvSpPr>
            <p:cNvPr id="203" name="任意多边形: 形状 248"/>
            <p:cNvSpPr/>
            <p:nvPr/>
          </p:nvSpPr>
          <p:spPr>
            <a:xfrm>
              <a:off x="7956124" y="714374"/>
              <a:ext cx="3205362" cy="846000"/>
            </a:xfrm>
            <a:custGeom>
              <a:avLst/>
              <a:gdLst>
                <a:gd name="connsiteX0" fmla="*/ 0 w 3427204"/>
                <a:gd name="connsiteY0" fmla="*/ 0 h 2340437"/>
                <a:gd name="connsiteX1" fmla="*/ 3427204 w 3427204"/>
                <a:gd name="connsiteY1" fmla="*/ 0 h 2340437"/>
                <a:gd name="connsiteX2" fmla="*/ 3427204 w 3427204"/>
                <a:gd name="connsiteY2" fmla="*/ 2340437 h 2340437"/>
                <a:gd name="connsiteX3" fmla="*/ 0 w 3427204"/>
                <a:gd name="connsiteY3" fmla="*/ 2340437 h 2340437"/>
              </a:gdLst>
              <a:ahLst/>
              <a:cxnLst>
                <a:cxn ang="0">
                  <a:pos x="connsiteX0" y="connsiteY0"/>
                </a:cxn>
                <a:cxn ang="0">
                  <a:pos x="connsiteX1" y="connsiteY1"/>
                </a:cxn>
                <a:cxn ang="0">
                  <a:pos x="connsiteX2" y="connsiteY2"/>
                </a:cxn>
                <a:cxn ang="0">
                  <a:pos x="connsiteX3" y="connsiteY3"/>
                </a:cxn>
              </a:cxnLst>
              <a:rect l="l" t="t" r="r" b="b"/>
              <a:pathLst>
                <a:path w="3427204" h="2340437">
                  <a:moveTo>
                    <a:pt x="0" y="0"/>
                  </a:moveTo>
                  <a:lnTo>
                    <a:pt x="3427204" y="0"/>
                  </a:lnTo>
                  <a:lnTo>
                    <a:pt x="3427204" y="2340437"/>
                  </a:lnTo>
                  <a:lnTo>
                    <a:pt x="0" y="2340437"/>
                  </a:lnTo>
                  <a:close/>
                </a:path>
              </a:pathLst>
            </a:custGeom>
            <a:solidFill>
              <a:srgbClr val="B9C1D7">
                <a:alpha val="10000"/>
              </a:srgbClr>
            </a:solidFill>
            <a:ln w="25400">
              <a:miter lim="400000"/>
            </a:ln>
          </p:spPr>
          <p:txBody>
            <a:bodyPr lIns="0" tIns="0" rIns="0" bIns="0" anchor="t" anchorCtr="0"/>
            <a:lstStyle/>
            <a:p>
              <a:pPr algn="ctr" defTabSz="914034">
                <a:lnSpc>
                  <a:spcPct val="150000"/>
                </a:lnSpc>
              </a:pPr>
              <a:endParaRPr lang="zh-CN" altLang="en-US" sz="1100" b="1" dirty="0">
                <a:gradFill>
                  <a:gsLst>
                    <a:gs pos="0">
                      <a:srgbClr val="FFF89B"/>
                    </a:gs>
                    <a:gs pos="100000">
                      <a:srgbClr val="E3AF4B"/>
                    </a:gs>
                  </a:gsLst>
                  <a:lin ang="4200000" scaled="0"/>
                </a:gradFill>
                <a:latin typeface="微软雅黑" pitchFamily="34" charset="-122"/>
                <a:ea typeface="微软雅黑" pitchFamily="34" charset="-122"/>
                <a:sym typeface="+mn-lt"/>
              </a:endParaRPr>
            </a:p>
          </p:txBody>
        </p:sp>
        <p:sp>
          <p:nvSpPr>
            <p:cNvPr id="204" name="矩形 203"/>
            <p:cNvSpPr/>
            <p:nvPr/>
          </p:nvSpPr>
          <p:spPr>
            <a:xfrm>
              <a:off x="8362005" y="1840920"/>
              <a:ext cx="2393604" cy="217951"/>
            </a:xfrm>
            <a:prstGeom prst="rect">
              <a:avLst/>
            </a:prstGeom>
            <a:noFill/>
            <a:ln>
              <a:noFill/>
            </a:ln>
          </p:spPr>
          <p:txBody>
            <a:bodyPr wrap="square" lIns="0" tIns="0" rIns="0" bIns="0">
              <a:spAutoFit/>
            </a:bodyPr>
            <a:lstStyle/>
            <a:p>
              <a:pPr algn="ctr" defTabSz="914034">
                <a:lnSpc>
                  <a:spcPct val="130000"/>
                </a:lnSpc>
              </a:pPr>
              <a:r>
                <a:rPr lang="zh-CN" altLang="en-US" sz="1100" dirty="0">
                  <a:solidFill>
                    <a:srgbClr val="666666"/>
                  </a:solidFill>
                  <a:latin typeface="微软雅黑" pitchFamily="34" charset="-122"/>
                  <a:ea typeface="微软雅黑" pitchFamily="34" charset="-122"/>
                  <a:cs typeface="+mn-ea"/>
                  <a:sym typeface="+mn-lt"/>
                </a:rPr>
                <a:t> </a:t>
              </a:r>
              <a:r>
                <a:rPr lang="en-US" altLang="zh-CN" sz="1100" dirty="0">
                  <a:solidFill>
                    <a:srgbClr val="666666"/>
                  </a:solidFill>
                  <a:latin typeface="微软雅黑" pitchFamily="34" charset="-122"/>
                  <a:ea typeface="微软雅黑" pitchFamily="34" charset="-122"/>
                  <a:cs typeface="+mn-ea"/>
                  <a:sym typeface="+mn-lt"/>
                </a:rPr>
                <a:t> </a:t>
              </a:r>
              <a:r>
                <a:rPr lang="zh-CN" altLang="en-US" sz="1100" dirty="0">
                  <a:solidFill>
                    <a:srgbClr val="666666"/>
                  </a:solidFill>
                  <a:latin typeface="微软雅黑" pitchFamily="34" charset="-122"/>
                  <a:ea typeface="微软雅黑" pitchFamily="34" charset="-122"/>
                  <a:cs typeface="+mn-ea"/>
                  <a:sym typeface="+mn-lt"/>
                </a:rPr>
                <a:t>融合核心操作，提供三大</a:t>
              </a:r>
              <a:r>
                <a:rPr lang="en-US" altLang="zh-CN" sz="1100" dirty="0">
                  <a:solidFill>
                    <a:srgbClr val="666666"/>
                  </a:solidFill>
                  <a:latin typeface="微软雅黑" pitchFamily="34" charset="-122"/>
                  <a:ea typeface="微软雅黑" pitchFamily="34" charset="-122"/>
                  <a:cs typeface="+mn-ea"/>
                  <a:sym typeface="+mn-lt"/>
                </a:rPr>
                <a:t>Kernel</a:t>
              </a:r>
              <a:r>
                <a:rPr lang="zh-CN" altLang="en-US" sz="1100" dirty="0">
                  <a:solidFill>
                    <a:srgbClr val="666666"/>
                  </a:solidFill>
                  <a:latin typeface="微软雅黑" pitchFamily="34" charset="-122"/>
                  <a:ea typeface="微软雅黑" pitchFamily="34" charset="-122"/>
                  <a:cs typeface="+mn-ea"/>
                  <a:sym typeface="+mn-lt"/>
                </a:rPr>
                <a:t>基类</a:t>
              </a:r>
              <a:endParaRPr lang="en-US" altLang="zh-CN" sz="1100" dirty="0">
                <a:solidFill>
                  <a:srgbClr val="666666"/>
                </a:solidFill>
                <a:latin typeface="微软雅黑" pitchFamily="34" charset="-122"/>
                <a:ea typeface="微软雅黑" pitchFamily="34" charset="-122"/>
                <a:cs typeface="+mn-ea"/>
                <a:sym typeface="+mn-lt"/>
              </a:endParaRPr>
            </a:p>
            <a:p>
              <a:pPr algn="ctr" defTabSz="914034">
                <a:lnSpc>
                  <a:spcPct val="130000"/>
                </a:lnSpc>
              </a:pPr>
              <a:r>
                <a:rPr lang="zh-CN" altLang="en-US" sz="1100" dirty="0">
                  <a:solidFill>
                    <a:srgbClr val="666666"/>
                  </a:solidFill>
                  <a:latin typeface="微软雅黑" pitchFamily="34" charset="-122"/>
                  <a:ea typeface="微软雅黑" pitchFamily="34" charset="-122"/>
                  <a:cs typeface="+mn-ea"/>
                  <a:sym typeface="+mn-lt"/>
                </a:rPr>
                <a:t>单层</a:t>
              </a:r>
              <a:r>
                <a:rPr lang="en-US" altLang="zh-CN" sz="1100" dirty="0">
                  <a:solidFill>
                    <a:srgbClr val="666666"/>
                  </a:solidFill>
                  <a:latin typeface="微软雅黑" pitchFamily="34" charset="-122"/>
                  <a:ea typeface="微软雅黑" pitchFamily="34" charset="-122"/>
                  <a:cs typeface="+mn-ea"/>
                  <a:sym typeface="+mn-lt"/>
                </a:rPr>
                <a:t>Kernel</a:t>
              </a:r>
              <a:r>
                <a:rPr lang="zh-CN" altLang="en-US" sz="1100" dirty="0">
                  <a:solidFill>
                    <a:srgbClr val="666666"/>
                  </a:solidFill>
                  <a:latin typeface="微软雅黑" pitchFamily="34" charset="-122"/>
                  <a:ea typeface="微软雅黑" pitchFamily="34" charset="-122"/>
                  <a:cs typeface="+mn-ea"/>
                  <a:sym typeface="+mn-lt"/>
                </a:rPr>
                <a:t>数量由</a:t>
              </a:r>
              <a:r>
                <a:rPr lang="en-US" altLang="zh-CN" sz="1100" dirty="0">
                  <a:solidFill>
                    <a:srgbClr val="666666"/>
                  </a:solidFill>
                  <a:latin typeface="微软雅黑" pitchFamily="34" charset="-122"/>
                  <a:ea typeface="微软雅黑" pitchFamily="34" charset="-122"/>
                  <a:cs typeface="+mn-ea"/>
                  <a:sym typeface="+mn-lt"/>
                </a:rPr>
                <a:t>40+</a:t>
              </a:r>
              <a:r>
                <a:rPr lang="zh-CN" altLang="en-US" sz="1100" dirty="0">
                  <a:solidFill>
                    <a:srgbClr val="666666"/>
                  </a:solidFill>
                  <a:latin typeface="微软雅黑" pitchFamily="34" charset="-122"/>
                  <a:ea typeface="微软雅黑" pitchFamily="34" charset="-122"/>
                  <a:cs typeface="+mn-ea"/>
                  <a:sym typeface="+mn-lt"/>
                </a:rPr>
                <a:t>减少到</a:t>
              </a:r>
              <a:r>
                <a:rPr lang="en-US" altLang="zh-CN" sz="1100" dirty="0">
                  <a:solidFill>
                    <a:srgbClr val="666666"/>
                  </a:solidFill>
                  <a:latin typeface="微软雅黑" pitchFamily="34" charset="-122"/>
                  <a:ea typeface="微软雅黑" pitchFamily="34" charset="-122"/>
                  <a:cs typeface="+mn-ea"/>
                  <a:sym typeface="+mn-lt"/>
                </a:rPr>
                <a:t>6</a:t>
              </a:r>
              <a:r>
                <a:rPr lang="zh-CN" altLang="en-US" sz="1100" dirty="0">
                  <a:solidFill>
                    <a:srgbClr val="666666"/>
                  </a:solidFill>
                  <a:latin typeface="微软雅黑" pitchFamily="34" charset="-122"/>
                  <a:ea typeface="微软雅黑" pitchFamily="34" charset="-122"/>
                  <a:cs typeface="+mn-ea"/>
                  <a:sym typeface="+mn-lt"/>
                </a:rPr>
                <a:t>个，提升计算效率</a:t>
              </a:r>
            </a:p>
          </p:txBody>
        </p:sp>
        <p:sp>
          <p:nvSpPr>
            <p:cNvPr id="205" name="矩形 204"/>
            <p:cNvSpPr/>
            <p:nvPr/>
          </p:nvSpPr>
          <p:spPr>
            <a:xfrm>
              <a:off x="8970343" y="810326"/>
              <a:ext cx="1176925" cy="112147"/>
            </a:xfrm>
            <a:prstGeom prst="rect">
              <a:avLst/>
            </a:prstGeom>
          </p:spPr>
          <p:txBody>
            <a:bodyPr wrap="square" lIns="0" tIns="0" rIns="0" bIns="0">
              <a:spAutoFit/>
            </a:bodyPr>
            <a:lstStyle/>
            <a:p>
              <a:pPr algn="ctr" defTabSz="914034"/>
              <a:r>
                <a:rPr kumimoji="1" lang="en-US" altLang="zh-CN" sz="1399" b="1" dirty="0">
                  <a:solidFill>
                    <a:srgbClr val="C00000"/>
                  </a:solidFill>
                  <a:latin typeface="微软雅黑" pitchFamily="34" charset="-122"/>
                  <a:ea typeface="微软雅黑" pitchFamily="34" charset="-122"/>
                  <a:sym typeface="+mn-lt"/>
                </a:rPr>
                <a:t>MindSpore Serving</a:t>
              </a:r>
            </a:p>
          </p:txBody>
        </p:sp>
        <p:sp>
          <p:nvSpPr>
            <p:cNvPr id="206" name="文本框 205"/>
            <p:cNvSpPr txBox="1"/>
            <p:nvPr/>
          </p:nvSpPr>
          <p:spPr>
            <a:xfrm>
              <a:off x="9152766" y="2239940"/>
              <a:ext cx="812078" cy="103402"/>
            </a:xfrm>
            <a:prstGeom prst="rect">
              <a:avLst/>
            </a:prstGeom>
            <a:noFill/>
            <a:ln>
              <a:noFill/>
            </a:ln>
          </p:spPr>
          <p:txBody>
            <a:bodyPr wrap="square" lIns="0" tIns="0" rIns="0" bIns="0">
              <a:spAutoFit/>
            </a:bodyPr>
            <a:lstStyle>
              <a:defPPr>
                <a:defRPr lang="en-US"/>
              </a:defPPr>
              <a:lvl1pPr algn="ctr">
                <a:lnSpc>
                  <a:spcPct val="130000"/>
                </a:lnSpc>
                <a:defRPr sz="800">
                  <a:solidFill>
                    <a:schemeClr val="bg1"/>
                  </a:solidFill>
                  <a:latin typeface="微软雅黑" pitchFamily="34" charset="-122"/>
                  <a:ea typeface="微软雅黑" pitchFamily="34" charset="-122"/>
                  <a:cs typeface="+mn-ea"/>
                </a:defRPr>
              </a:lvl1pPr>
            </a:lstStyle>
            <a:p>
              <a:pPr defTabSz="914034"/>
              <a:r>
                <a:rPr lang="zh-CN" altLang="en-US" sz="1100" b="1" dirty="0">
                  <a:solidFill>
                    <a:srgbClr val="666666"/>
                  </a:solidFill>
                  <a:sym typeface="Helvetica"/>
                </a:rPr>
                <a:t>核心</a:t>
              </a:r>
              <a:r>
                <a:rPr lang="en-US" altLang="zh-CN" sz="1100" b="1" dirty="0">
                  <a:solidFill>
                    <a:srgbClr val="666666"/>
                  </a:solidFill>
                  <a:sym typeface="Helvetica"/>
                </a:rPr>
                <a:t>Kernel</a:t>
              </a:r>
              <a:r>
                <a:rPr lang="zh-CN" altLang="en-US" sz="1100" b="1" dirty="0">
                  <a:solidFill>
                    <a:srgbClr val="666666"/>
                  </a:solidFill>
                  <a:sym typeface="Helvetica"/>
                </a:rPr>
                <a:t>性能</a:t>
              </a:r>
            </a:p>
          </p:txBody>
        </p:sp>
        <p:sp>
          <p:nvSpPr>
            <p:cNvPr id="207" name="文本框 206"/>
            <p:cNvSpPr txBox="1"/>
            <p:nvPr/>
          </p:nvSpPr>
          <p:spPr>
            <a:xfrm>
              <a:off x="9301383" y="2425905"/>
              <a:ext cx="514845" cy="88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034" hangingPunct="0">
                <a:defRPr/>
              </a:pPr>
              <a:r>
                <a:rPr lang="en-US" altLang="zh-CN" sz="1100" b="1" dirty="0">
                  <a:solidFill>
                    <a:srgbClr val="C00000"/>
                  </a:solidFill>
                  <a:latin typeface="微软雅黑" pitchFamily="34" charset="-122"/>
                  <a:ea typeface="微软雅黑" pitchFamily="34" charset="-122"/>
                  <a:sym typeface="Helvetica"/>
                </a:rPr>
                <a:t>50%-150% </a:t>
              </a:r>
              <a:r>
                <a:rPr lang="zh-CN" altLang="en-US" sz="1100" b="1" kern="0" dirty="0">
                  <a:solidFill>
                    <a:srgbClr val="C00000"/>
                  </a:solidFill>
                  <a:latin typeface="微软雅黑" pitchFamily="34" charset="-122"/>
                  <a:ea typeface="微软雅黑" pitchFamily="34" charset="-122"/>
                  <a:cs typeface="Helvetica"/>
                  <a:sym typeface="Helvetica"/>
                </a:rPr>
                <a:t>↑</a:t>
              </a:r>
              <a:endParaRPr lang="en-US" altLang="zh-CN" sz="1100" b="1" kern="0" dirty="0">
                <a:solidFill>
                  <a:srgbClr val="C00000"/>
                </a:solidFill>
                <a:latin typeface="微软雅黑" pitchFamily="34" charset="-122"/>
                <a:ea typeface="微软雅黑" pitchFamily="34" charset="-122"/>
                <a:cs typeface="Helvetica"/>
                <a:sym typeface="Helvetica"/>
              </a:endParaRPr>
            </a:p>
          </p:txBody>
        </p:sp>
        <p:grpSp>
          <p:nvGrpSpPr>
            <p:cNvPr id="208" name="组合 207"/>
            <p:cNvGrpSpPr/>
            <p:nvPr/>
          </p:nvGrpSpPr>
          <p:grpSpPr>
            <a:xfrm>
              <a:off x="8519855" y="2590891"/>
              <a:ext cx="2077901" cy="88115"/>
              <a:chOff x="8472113" y="2633406"/>
              <a:chExt cx="2077901" cy="88115"/>
            </a:xfrm>
          </p:grpSpPr>
          <p:sp>
            <p:nvSpPr>
              <p:cNvPr id="280" name="文本框 279"/>
              <p:cNvSpPr txBox="1"/>
              <p:nvPr/>
            </p:nvSpPr>
            <p:spPr>
              <a:xfrm>
                <a:off x="8472113" y="2633406"/>
                <a:ext cx="501546" cy="88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034" hangingPunct="0">
                  <a:defRPr/>
                </a:pPr>
                <a:r>
                  <a:rPr lang="zh-CN" altLang="en-US" sz="1100" dirty="0">
                    <a:solidFill>
                      <a:srgbClr val="666666"/>
                    </a:solidFill>
                    <a:latin typeface="微软雅黑" pitchFamily="34" charset="-122"/>
                    <a:ea typeface="微软雅黑" pitchFamily="34" charset="-122"/>
                    <a:sym typeface="Helvetica"/>
                  </a:rPr>
                  <a:t>简化特征数据</a:t>
                </a:r>
              </a:p>
            </p:txBody>
          </p:sp>
          <p:sp>
            <p:nvSpPr>
              <p:cNvPr id="281" name="文本框 280"/>
              <p:cNvSpPr txBox="1"/>
              <p:nvPr/>
            </p:nvSpPr>
            <p:spPr>
              <a:xfrm>
                <a:off x="10048468" y="2633406"/>
                <a:ext cx="501546" cy="88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spAutoFit/>
              </a:bodyPr>
              <a:lstStyle/>
              <a:p>
                <a:pPr algn="ctr" defTabSz="914034" hangingPunct="0">
                  <a:defRPr/>
                </a:pPr>
                <a:r>
                  <a:rPr lang="zh-CN" altLang="en-US" sz="1100" dirty="0">
                    <a:solidFill>
                      <a:srgbClr val="666666"/>
                    </a:solidFill>
                    <a:latin typeface="微软雅黑" pitchFamily="34" charset="-122"/>
                    <a:ea typeface="微软雅黑" pitchFamily="34" charset="-122"/>
                    <a:sym typeface="Helvetica"/>
                  </a:rPr>
                  <a:t>降低调度开销</a:t>
                </a:r>
              </a:p>
            </p:txBody>
          </p:sp>
        </p:grpSp>
        <p:sp>
          <p:nvSpPr>
            <p:cNvPr id="209" name="Rectangle 12"/>
            <p:cNvSpPr/>
            <p:nvPr/>
          </p:nvSpPr>
          <p:spPr>
            <a:xfrm>
              <a:off x="8243375" y="945596"/>
              <a:ext cx="2630860" cy="277362"/>
            </a:xfrm>
            <a:prstGeom prst="rect">
              <a:avLst/>
            </a:prstGeom>
            <a:noFill/>
            <a:ln>
              <a:noFill/>
            </a:ln>
          </p:spPr>
          <p:txBody>
            <a:bodyPr wrap="square" lIns="0" tIns="0" rIns="0" bIns="0">
              <a:spAutoFit/>
            </a:bodyPr>
            <a:lstStyle/>
            <a:p>
              <a:pPr algn="ctr" defTabSz="914034">
                <a:lnSpc>
                  <a:spcPct val="130000"/>
                </a:lnSpc>
              </a:pPr>
              <a:r>
                <a:rPr lang="zh-CN" altLang="en-US" sz="1399" dirty="0">
                  <a:solidFill>
                    <a:srgbClr val="666666"/>
                  </a:solidFill>
                  <a:latin typeface="微软雅黑" pitchFamily="34" charset="-122"/>
                  <a:ea typeface="微软雅黑" pitchFamily="34" charset="-122"/>
                  <a:cs typeface="+mn-ea"/>
                  <a:sym typeface="+mn-lt"/>
                </a:rPr>
                <a:t>自动选择最优并行策略，规避通信带宽瓶颈</a:t>
              </a:r>
              <a:endParaRPr lang="en-US" altLang="zh-CN" sz="1399" dirty="0">
                <a:solidFill>
                  <a:srgbClr val="666666"/>
                </a:solidFill>
                <a:latin typeface="微软雅黑" pitchFamily="34" charset="-122"/>
                <a:ea typeface="微软雅黑" pitchFamily="34" charset="-122"/>
                <a:cs typeface="+mn-ea"/>
                <a:sym typeface="+mn-lt"/>
              </a:endParaRPr>
            </a:p>
            <a:p>
              <a:pPr algn="ctr" defTabSz="914034">
                <a:lnSpc>
                  <a:spcPct val="130000"/>
                </a:lnSpc>
              </a:pPr>
              <a:r>
                <a:rPr lang="zh-CN" altLang="en-US" sz="1399" dirty="0">
                  <a:solidFill>
                    <a:srgbClr val="666666"/>
                  </a:solidFill>
                  <a:latin typeface="微软雅黑" pitchFamily="34" charset="-122"/>
                  <a:ea typeface="微软雅黑" pitchFamily="34" charset="-122"/>
                  <a:cs typeface="+mn-ea"/>
                  <a:sym typeface="+mn-lt"/>
                </a:rPr>
                <a:t>提升计算资源利用率</a:t>
              </a:r>
              <a:endParaRPr lang="en-US" sz="1399" dirty="0">
                <a:solidFill>
                  <a:srgbClr val="666666"/>
                </a:solidFill>
                <a:latin typeface="微软雅黑" pitchFamily="34" charset="-122"/>
                <a:ea typeface="微软雅黑" pitchFamily="34" charset="-122"/>
                <a:cs typeface="+mn-ea"/>
              </a:endParaRPr>
            </a:p>
          </p:txBody>
        </p:sp>
        <p:sp>
          <p:nvSpPr>
            <p:cNvPr id="210" name="Rectangle 15"/>
            <p:cNvSpPr/>
            <p:nvPr/>
          </p:nvSpPr>
          <p:spPr>
            <a:xfrm>
              <a:off x="8829267" y="1693735"/>
              <a:ext cx="1337226" cy="112147"/>
            </a:xfrm>
            <a:prstGeom prst="rect">
              <a:avLst/>
            </a:prstGeom>
          </p:spPr>
          <p:txBody>
            <a:bodyPr wrap="square" lIns="0" tIns="0" rIns="0" bIns="0">
              <a:spAutoFit/>
            </a:bodyPr>
            <a:lstStyle/>
            <a:p>
              <a:pPr algn="ctr" defTabSz="914034"/>
              <a:r>
                <a:rPr kumimoji="1" lang="en-US" altLang="zh-CN" sz="1399" b="1" dirty="0">
                  <a:solidFill>
                    <a:srgbClr val="C00000"/>
                  </a:solidFill>
                  <a:latin typeface="微软雅黑" pitchFamily="34" charset="-122"/>
                  <a:ea typeface="微软雅黑" pitchFamily="34" charset="-122"/>
                  <a:sym typeface="+mn-lt"/>
                </a:rPr>
                <a:t>Transformer</a:t>
              </a:r>
              <a:r>
                <a:rPr kumimoji="1" lang="zh-CN" altLang="en-US" sz="1399" b="1" dirty="0">
                  <a:solidFill>
                    <a:srgbClr val="C00000"/>
                  </a:solidFill>
                  <a:latin typeface="微软雅黑" pitchFamily="34" charset="-122"/>
                  <a:ea typeface="微软雅黑" pitchFamily="34" charset="-122"/>
                  <a:sym typeface="+mn-lt"/>
                </a:rPr>
                <a:t>推理加速库</a:t>
              </a:r>
            </a:p>
          </p:txBody>
        </p:sp>
        <p:sp>
          <p:nvSpPr>
            <p:cNvPr id="211" name="文本框 74"/>
            <p:cNvSpPr txBox="1"/>
            <p:nvPr/>
          </p:nvSpPr>
          <p:spPr>
            <a:xfrm>
              <a:off x="8288086" y="2799168"/>
              <a:ext cx="535742" cy="88115"/>
            </a:xfrm>
            <a:prstGeom prst="rect">
              <a:avLst/>
            </a:prstGeom>
            <a:noFill/>
            <a:ln w="12700" cap="flat">
              <a:noFill/>
              <a:miter lim="400000"/>
            </a:ln>
            <a:effectLst/>
          </p:spPr>
          <p:txBody>
            <a:bodyPr rot="0" spcFirstLastPara="1" vertOverflow="overflow" horzOverflow="overflow" vert="horz" wrap="none" lIns="0" tIns="0" rIns="0" bIns="0" numCol="1" spcCol="38100" rtlCol="0" anchor="ctr">
              <a:spAutoFit/>
            </a:bodyPr>
            <a:lstStyle/>
            <a:p>
              <a:pPr algn="ctr" defTabSz="914034" hangingPunct="0">
                <a:defRPr/>
              </a:pPr>
              <a:r>
                <a:rPr lang="en-US" altLang="zh-CN" sz="1100" kern="0" dirty="0">
                  <a:solidFill>
                    <a:srgbClr val="666666"/>
                  </a:solidFill>
                  <a:latin typeface="微软雅黑" pitchFamily="34" charset="-122"/>
                  <a:ea typeface="微软雅黑" pitchFamily="34" charset="-122"/>
                  <a:cs typeface="Helvetica"/>
                  <a:sym typeface="Helvetica"/>
                </a:rPr>
                <a:t>AttentionFFN</a:t>
              </a:r>
            </a:p>
          </p:txBody>
        </p:sp>
        <p:sp>
          <p:nvSpPr>
            <p:cNvPr id="212" name="文本框 76"/>
            <p:cNvSpPr txBox="1"/>
            <p:nvPr/>
          </p:nvSpPr>
          <p:spPr>
            <a:xfrm>
              <a:off x="8179797" y="3093875"/>
              <a:ext cx="752318" cy="88115"/>
            </a:xfrm>
            <a:prstGeom prst="rect">
              <a:avLst/>
            </a:prstGeom>
            <a:noFill/>
            <a:ln w="12700" cap="flat">
              <a:noFill/>
              <a:miter lim="400000"/>
            </a:ln>
            <a:effectLst/>
          </p:spPr>
          <p:txBody>
            <a:bodyPr rot="0" spcFirstLastPara="1" vertOverflow="overflow" horzOverflow="overflow" vert="horz" wrap="none" lIns="0" tIns="0" rIns="0" bIns="0" numCol="1" spcCol="38100" rtlCol="0" anchor="ctr">
              <a:spAutoFit/>
            </a:bodyPr>
            <a:lstStyle/>
            <a:p>
              <a:pPr algn="ctr" defTabSz="914034" hangingPunct="0">
                <a:defRPr/>
              </a:pPr>
              <a:r>
                <a:rPr lang="zh-CN" altLang="en-US" sz="1100" kern="0" dirty="0">
                  <a:solidFill>
                    <a:srgbClr val="666666"/>
                  </a:solidFill>
                  <a:latin typeface="微软雅黑" pitchFamily="34" charset="-122"/>
                  <a:ea typeface="微软雅黑" pitchFamily="34" charset="-122"/>
                  <a:cs typeface="Helvetica"/>
                  <a:sym typeface="Helvetica"/>
                </a:rPr>
                <a:t>编码特征非线性处理</a:t>
              </a:r>
            </a:p>
          </p:txBody>
        </p:sp>
        <p:sp>
          <p:nvSpPr>
            <p:cNvPr id="213" name="文本框 75"/>
            <p:cNvSpPr txBox="1"/>
            <p:nvPr/>
          </p:nvSpPr>
          <p:spPr>
            <a:xfrm>
              <a:off x="8327905" y="2916364"/>
              <a:ext cx="456104" cy="88115"/>
            </a:xfrm>
            <a:prstGeom prst="rect">
              <a:avLst/>
            </a:prstGeom>
            <a:noFill/>
            <a:ln w="12700" cap="flat">
              <a:noFill/>
              <a:miter lim="400000"/>
            </a:ln>
            <a:effectLst/>
          </p:spPr>
          <p:txBody>
            <a:bodyPr rot="0" spcFirstLastPara="1" vertOverflow="overflow" horzOverflow="overflow" vert="horz" wrap="square" lIns="0" tIns="0" rIns="0" bIns="0" numCol="1" spcCol="38100" rtlCol="0" anchor="t">
              <a:spAutoFit/>
            </a:bodyPr>
            <a:lstStyle/>
            <a:p>
              <a:pPr algn="ctr" defTabSz="914034" hangingPunct="0">
                <a:defRPr/>
              </a:pPr>
              <a:r>
                <a:rPr lang="en-US" altLang="zh-CN" sz="1100" b="1" kern="0" dirty="0">
                  <a:solidFill>
                    <a:srgbClr val="C00000"/>
                  </a:solidFill>
                  <a:latin typeface="微软雅黑" pitchFamily="34" charset="-122"/>
                  <a:ea typeface="微软雅黑" pitchFamily="34" charset="-122"/>
                  <a:cs typeface="Helvetica"/>
                  <a:sym typeface="Helvetica"/>
                </a:rPr>
                <a:t>85% </a:t>
              </a:r>
              <a:r>
                <a:rPr lang="zh-CN" altLang="en-US" sz="1100" b="1" kern="0" dirty="0">
                  <a:solidFill>
                    <a:srgbClr val="C00000"/>
                  </a:solidFill>
                  <a:latin typeface="微软雅黑" pitchFamily="34" charset="-122"/>
                  <a:ea typeface="微软雅黑" pitchFamily="34" charset="-122"/>
                  <a:cs typeface="Helvetica"/>
                  <a:sym typeface="Helvetica"/>
                </a:rPr>
                <a:t>↑</a:t>
              </a:r>
              <a:endParaRPr lang="en-US" altLang="zh-CN" sz="1100" b="1" kern="0" dirty="0">
                <a:solidFill>
                  <a:srgbClr val="C00000"/>
                </a:solidFill>
                <a:latin typeface="微软雅黑" pitchFamily="34" charset="-122"/>
                <a:ea typeface="微软雅黑" pitchFamily="34" charset="-122"/>
                <a:cs typeface="Helvetica"/>
                <a:sym typeface="Helvetica"/>
              </a:endParaRPr>
            </a:p>
          </p:txBody>
        </p:sp>
        <p:sp>
          <p:nvSpPr>
            <p:cNvPr id="214" name="文本框 81"/>
            <p:cNvSpPr txBox="1"/>
            <p:nvPr/>
          </p:nvSpPr>
          <p:spPr>
            <a:xfrm>
              <a:off x="10242008" y="3093875"/>
              <a:ext cx="668728" cy="88115"/>
            </a:xfrm>
            <a:prstGeom prst="rect">
              <a:avLst/>
            </a:prstGeom>
            <a:noFill/>
            <a:ln w="12700" cap="flat">
              <a:noFill/>
              <a:miter lim="400000"/>
            </a:ln>
            <a:effectLst/>
          </p:spPr>
          <p:txBody>
            <a:bodyPr rot="0" spcFirstLastPara="1" vertOverflow="overflow" horzOverflow="overflow" vert="horz" wrap="none" lIns="0" tIns="0" rIns="0" bIns="0" numCol="1" spcCol="38100" rtlCol="0" anchor="ctr">
              <a:spAutoFit/>
            </a:bodyPr>
            <a:lstStyle/>
            <a:p>
              <a:pPr algn="ctr" defTabSz="914034" hangingPunct="0">
                <a:defRPr/>
              </a:pPr>
              <a:r>
                <a:rPr lang="zh-CN" altLang="en-US" sz="1100" kern="0" dirty="0">
                  <a:solidFill>
                    <a:srgbClr val="666666"/>
                  </a:solidFill>
                  <a:latin typeface="微软雅黑" pitchFamily="34" charset="-122"/>
                  <a:ea typeface="微软雅黑" pitchFamily="34" charset="-122"/>
                  <a:cs typeface="Helvetica"/>
                  <a:sym typeface="Helvetica"/>
                </a:rPr>
                <a:t>编码获得特征信息</a:t>
              </a:r>
            </a:p>
          </p:txBody>
        </p:sp>
        <p:sp>
          <p:nvSpPr>
            <p:cNvPr id="215" name="文本框 79"/>
            <p:cNvSpPr txBox="1"/>
            <p:nvPr/>
          </p:nvSpPr>
          <p:spPr>
            <a:xfrm>
              <a:off x="10275729" y="2793588"/>
              <a:ext cx="601284" cy="88115"/>
            </a:xfrm>
            <a:prstGeom prst="rect">
              <a:avLst/>
            </a:prstGeom>
            <a:noFill/>
            <a:ln w="12700" cap="flat">
              <a:noFill/>
              <a:miter lim="400000"/>
            </a:ln>
            <a:effectLst/>
          </p:spPr>
          <p:txBody>
            <a:bodyPr rot="0" spcFirstLastPara="1" vertOverflow="overflow" horzOverflow="overflow" vert="horz" wrap="none" lIns="0" tIns="0" rIns="0" bIns="0" numCol="1" spcCol="38100" rtlCol="0" anchor="ctr">
              <a:spAutoFit/>
            </a:bodyPr>
            <a:lstStyle/>
            <a:p>
              <a:pPr algn="ctr" defTabSz="914034" hangingPunct="0">
                <a:defRPr/>
              </a:pPr>
              <a:r>
                <a:rPr lang="en-US" altLang="zh-CN" sz="1100" kern="0" dirty="0">
                  <a:solidFill>
                    <a:srgbClr val="666666"/>
                  </a:solidFill>
                  <a:latin typeface="微软雅黑" pitchFamily="34" charset="-122"/>
                  <a:ea typeface="微软雅黑" pitchFamily="34" charset="-122"/>
                  <a:cs typeface="Helvetica"/>
                  <a:sym typeface="Helvetica"/>
                </a:rPr>
                <a:t>AttentionScore</a:t>
              </a:r>
            </a:p>
          </p:txBody>
        </p:sp>
        <p:sp>
          <p:nvSpPr>
            <p:cNvPr id="216" name="文本框 80"/>
            <p:cNvSpPr txBox="1"/>
            <p:nvPr/>
          </p:nvSpPr>
          <p:spPr>
            <a:xfrm>
              <a:off x="10304121" y="2916364"/>
              <a:ext cx="544505" cy="88115"/>
            </a:xfrm>
            <a:prstGeom prst="rect">
              <a:avLst/>
            </a:prstGeom>
            <a:noFill/>
            <a:ln w="12700" cap="flat">
              <a:noFill/>
              <a:miter lim="400000"/>
            </a:ln>
            <a:effectLst/>
          </p:spPr>
          <p:txBody>
            <a:bodyPr rot="0" spcFirstLastPara="1" vertOverflow="overflow" horzOverflow="overflow" vert="horz" wrap="square" lIns="0" tIns="0" rIns="0" bIns="0" numCol="1" spcCol="38100" rtlCol="0" anchor="t">
              <a:spAutoFit/>
            </a:bodyPr>
            <a:lstStyle/>
            <a:p>
              <a:pPr algn="ctr" defTabSz="914034" hangingPunct="0">
                <a:defRPr/>
              </a:pPr>
              <a:r>
                <a:rPr lang="en-US" altLang="zh-CN" sz="1100" b="1" kern="0" dirty="0">
                  <a:solidFill>
                    <a:srgbClr val="C00000"/>
                  </a:solidFill>
                  <a:latin typeface="微软雅黑" pitchFamily="34" charset="-122"/>
                  <a:ea typeface="微软雅黑" pitchFamily="34" charset="-122"/>
                  <a:cs typeface="Helvetica"/>
                  <a:sym typeface="Helvetica"/>
                </a:rPr>
                <a:t>140% </a:t>
              </a:r>
              <a:r>
                <a:rPr lang="zh-CN" altLang="en-US" sz="1100" b="1" kern="0" dirty="0">
                  <a:solidFill>
                    <a:srgbClr val="C00000"/>
                  </a:solidFill>
                  <a:latin typeface="微软雅黑" pitchFamily="34" charset="-122"/>
                  <a:ea typeface="微软雅黑" pitchFamily="34" charset="-122"/>
                  <a:cs typeface="Helvetica"/>
                  <a:sym typeface="Helvetica"/>
                </a:rPr>
                <a:t>↑</a:t>
              </a:r>
              <a:endParaRPr lang="en-US" altLang="zh-CN" sz="1100" b="1" kern="0" dirty="0">
                <a:solidFill>
                  <a:srgbClr val="C00000"/>
                </a:solidFill>
                <a:latin typeface="微软雅黑" pitchFamily="34" charset="-122"/>
                <a:ea typeface="微软雅黑" pitchFamily="34" charset="-122"/>
                <a:cs typeface="Helvetica"/>
                <a:sym typeface="Helvetica"/>
              </a:endParaRPr>
            </a:p>
          </p:txBody>
        </p:sp>
        <p:sp>
          <p:nvSpPr>
            <p:cNvPr id="217" name="文本框 69"/>
            <p:cNvSpPr txBox="1"/>
            <p:nvPr/>
          </p:nvSpPr>
          <p:spPr>
            <a:xfrm>
              <a:off x="9282834" y="2800965"/>
              <a:ext cx="556640" cy="88115"/>
            </a:xfrm>
            <a:prstGeom prst="rect">
              <a:avLst/>
            </a:prstGeom>
            <a:noFill/>
            <a:ln w="12700" cap="flat">
              <a:noFill/>
              <a:miter lim="400000"/>
            </a:ln>
            <a:effectLst/>
          </p:spPr>
          <p:txBody>
            <a:bodyPr rot="0" spcFirstLastPara="1" vertOverflow="overflow" horzOverflow="overflow" vert="horz" wrap="none" lIns="0" tIns="0" rIns="0" bIns="0" numCol="1" spcCol="38100" rtlCol="0" anchor="ctr">
              <a:spAutoFit/>
            </a:bodyPr>
            <a:lstStyle/>
            <a:p>
              <a:pPr algn="ctr" defTabSz="914034" hangingPunct="0">
                <a:defRPr/>
              </a:pPr>
              <a:r>
                <a:rPr lang="en-US" altLang="zh-CN" sz="1100" kern="0" dirty="0">
                  <a:solidFill>
                    <a:srgbClr val="666666"/>
                  </a:solidFill>
                  <a:latin typeface="微软雅黑" pitchFamily="34" charset="-122"/>
                  <a:ea typeface="微软雅黑" pitchFamily="34" charset="-122"/>
                  <a:cs typeface="Helvetica"/>
                  <a:sym typeface="Helvetica"/>
                </a:rPr>
                <a:t>AttentionQKV</a:t>
              </a:r>
            </a:p>
          </p:txBody>
        </p:sp>
        <p:sp>
          <p:nvSpPr>
            <p:cNvPr id="218" name="文本框 70"/>
            <p:cNvSpPr txBox="1"/>
            <p:nvPr/>
          </p:nvSpPr>
          <p:spPr>
            <a:xfrm>
              <a:off x="9333101" y="2916364"/>
              <a:ext cx="456104" cy="88115"/>
            </a:xfrm>
            <a:prstGeom prst="rect">
              <a:avLst/>
            </a:prstGeom>
            <a:noFill/>
            <a:ln w="12700" cap="flat">
              <a:noFill/>
              <a:miter lim="400000"/>
            </a:ln>
            <a:effectLst/>
          </p:spPr>
          <p:txBody>
            <a:bodyPr rot="0" spcFirstLastPara="1" vertOverflow="overflow" horzOverflow="overflow" vert="horz" wrap="square" lIns="0" tIns="0" rIns="0" bIns="0" numCol="1" spcCol="38100" rtlCol="0" anchor="t">
              <a:spAutoFit/>
            </a:bodyPr>
            <a:lstStyle/>
            <a:p>
              <a:pPr algn="ctr" defTabSz="914034" hangingPunct="0">
                <a:defRPr/>
              </a:pPr>
              <a:r>
                <a:rPr lang="en-US" altLang="zh-CN" sz="1100" b="1" kern="0" dirty="0">
                  <a:solidFill>
                    <a:srgbClr val="C00000"/>
                  </a:solidFill>
                  <a:latin typeface="微软雅黑" pitchFamily="34" charset="-122"/>
                  <a:ea typeface="微软雅黑" pitchFamily="34" charset="-122"/>
                  <a:cs typeface="Helvetica"/>
                  <a:sym typeface="Helvetica"/>
                </a:rPr>
                <a:t>95% </a:t>
              </a:r>
              <a:r>
                <a:rPr lang="zh-CN" altLang="en-US" sz="1100" b="1" kern="0" dirty="0">
                  <a:solidFill>
                    <a:srgbClr val="C00000"/>
                  </a:solidFill>
                  <a:latin typeface="微软雅黑" pitchFamily="34" charset="-122"/>
                  <a:ea typeface="微软雅黑" pitchFamily="34" charset="-122"/>
                  <a:cs typeface="Helvetica"/>
                  <a:sym typeface="Helvetica"/>
                </a:rPr>
                <a:t>↑</a:t>
              </a:r>
              <a:endParaRPr lang="en-US" altLang="zh-CN" sz="1100" b="1" kern="0" dirty="0">
                <a:solidFill>
                  <a:srgbClr val="C00000"/>
                </a:solidFill>
                <a:latin typeface="微软雅黑" pitchFamily="34" charset="-122"/>
                <a:ea typeface="微软雅黑" pitchFamily="34" charset="-122"/>
                <a:cs typeface="Helvetica"/>
                <a:sym typeface="Helvetica"/>
              </a:endParaRPr>
            </a:p>
          </p:txBody>
        </p:sp>
        <p:sp>
          <p:nvSpPr>
            <p:cNvPr id="219" name="文本框 71"/>
            <p:cNvSpPr txBox="1"/>
            <p:nvPr/>
          </p:nvSpPr>
          <p:spPr>
            <a:xfrm>
              <a:off x="9393972" y="3093875"/>
              <a:ext cx="334364" cy="88115"/>
            </a:xfrm>
            <a:prstGeom prst="rect">
              <a:avLst/>
            </a:prstGeom>
            <a:noFill/>
            <a:ln w="12700" cap="flat">
              <a:noFill/>
              <a:miter lim="400000"/>
            </a:ln>
            <a:effectLst/>
          </p:spPr>
          <p:txBody>
            <a:bodyPr rot="0" spcFirstLastPara="1" vertOverflow="overflow" horzOverflow="overflow" vert="horz" wrap="none" lIns="0" tIns="0" rIns="0" bIns="0" numCol="1" spcCol="38100" rtlCol="0" anchor="ctr">
              <a:spAutoFit/>
            </a:bodyPr>
            <a:lstStyle/>
            <a:p>
              <a:pPr algn="ctr" defTabSz="914034" hangingPunct="0">
                <a:defRPr/>
              </a:pPr>
              <a:r>
                <a:rPr lang="zh-CN" altLang="en-US" sz="1100" kern="0" dirty="0">
                  <a:solidFill>
                    <a:srgbClr val="666666"/>
                  </a:solidFill>
                  <a:latin typeface="微软雅黑" pitchFamily="34" charset="-122"/>
                  <a:ea typeface="微软雅黑" pitchFamily="34" charset="-122"/>
                  <a:cs typeface="Helvetica"/>
                  <a:sym typeface="Helvetica"/>
                </a:rPr>
                <a:t>向量表示</a:t>
              </a:r>
            </a:p>
          </p:txBody>
        </p:sp>
        <p:grpSp>
          <p:nvGrpSpPr>
            <p:cNvPr id="220" name="组合 219"/>
            <p:cNvGrpSpPr/>
            <p:nvPr/>
          </p:nvGrpSpPr>
          <p:grpSpPr>
            <a:xfrm>
              <a:off x="9078653" y="2831878"/>
              <a:ext cx="960304" cy="317555"/>
              <a:chOff x="9147672" y="2917603"/>
              <a:chExt cx="960304" cy="317555"/>
            </a:xfrm>
          </p:grpSpPr>
          <p:cxnSp>
            <p:nvCxnSpPr>
              <p:cNvPr id="278" name="Straight Connector 20"/>
              <p:cNvCxnSpPr/>
              <p:nvPr/>
            </p:nvCxnSpPr>
            <p:spPr>
              <a:xfrm flipV="1">
                <a:off x="9147672" y="2917603"/>
                <a:ext cx="0" cy="317555"/>
              </a:xfrm>
              <a:prstGeom prst="line">
                <a:avLst/>
              </a:prstGeom>
              <a:ln>
                <a:solidFill>
                  <a:schemeClr val="accent1">
                    <a:lumMod val="40000"/>
                    <a:lumOff val="60000"/>
                    <a:alpha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100"/>
              <p:cNvCxnSpPr/>
              <p:nvPr/>
            </p:nvCxnSpPr>
            <p:spPr>
              <a:xfrm flipV="1">
                <a:off x="10107976" y="2917603"/>
                <a:ext cx="0" cy="317555"/>
              </a:xfrm>
              <a:prstGeom prst="line">
                <a:avLst/>
              </a:prstGeom>
              <a:ln>
                <a:solidFill>
                  <a:schemeClr val="accent1">
                    <a:lumMod val="40000"/>
                    <a:lumOff val="60000"/>
                    <a:alpha val="50000"/>
                  </a:schemeClr>
                </a:solidFill>
              </a:ln>
            </p:spPr>
            <p:style>
              <a:lnRef idx="1">
                <a:schemeClr val="accent1"/>
              </a:lnRef>
              <a:fillRef idx="0">
                <a:schemeClr val="accent1"/>
              </a:fillRef>
              <a:effectRef idx="0">
                <a:schemeClr val="accent1"/>
              </a:effectRef>
              <a:fontRef idx="minor">
                <a:schemeClr val="tx1"/>
              </a:fontRef>
            </p:style>
          </p:cxnSp>
        </p:grpSp>
        <p:cxnSp>
          <p:nvCxnSpPr>
            <p:cNvPr id="221" name="Straight Connector 23"/>
            <p:cNvCxnSpPr/>
            <p:nvPr/>
          </p:nvCxnSpPr>
          <p:spPr>
            <a:xfrm>
              <a:off x="4522380" y="2129384"/>
              <a:ext cx="3058124" cy="0"/>
            </a:xfrm>
            <a:prstGeom prst="line">
              <a:avLst/>
            </a:prstGeom>
            <a:ln>
              <a:solidFill>
                <a:schemeClr val="accent1">
                  <a:lumMod val="40000"/>
                  <a:lumOff val="60000"/>
                  <a:alpha val="50000"/>
                </a:schemeClr>
              </a:solidFill>
            </a:ln>
          </p:spPr>
          <p:style>
            <a:lnRef idx="1">
              <a:schemeClr val="accent1"/>
            </a:lnRef>
            <a:fillRef idx="0">
              <a:schemeClr val="accent1"/>
            </a:fillRef>
            <a:effectRef idx="0">
              <a:schemeClr val="accent1"/>
            </a:effectRef>
            <a:fontRef idx="minor">
              <a:schemeClr val="tx1"/>
            </a:fontRef>
          </p:style>
        </p:cxnSp>
        <p:grpSp>
          <p:nvGrpSpPr>
            <p:cNvPr id="222" name="组合 221"/>
            <p:cNvGrpSpPr/>
            <p:nvPr/>
          </p:nvGrpSpPr>
          <p:grpSpPr>
            <a:xfrm>
              <a:off x="8044625" y="1292146"/>
              <a:ext cx="3028360" cy="216000"/>
              <a:chOff x="8134765" y="1377871"/>
              <a:chExt cx="3896914" cy="216000"/>
            </a:xfrm>
          </p:grpSpPr>
          <p:sp>
            <p:nvSpPr>
              <p:cNvPr id="274" name="流程"/>
              <p:cNvSpPr/>
              <p:nvPr/>
            </p:nvSpPr>
            <p:spPr>
              <a:xfrm>
                <a:off x="8134765" y="1377871"/>
                <a:ext cx="924790" cy="216000"/>
              </a:xfrm>
              <a:prstGeom prst="roundRect">
                <a:avLst>
                  <a:gd name="adj" fmla="val 0"/>
                </a:avLst>
              </a:prstGeom>
              <a:gradFill flip="none" rotWithShape="1">
                <a:gsLst>
                  <a:gs pos="75000">
                    <a:srgbClr val="B9C1D7">
                      <a:alpha val="5000"/>
                    </a:srgbClr>
                  </a:gs>
                  <a:gs pos="0">
                    <a:srgbClr val="B9C1D7">
                      <a:alpha val="25000"/>
                    </a:srgbClr>
                  </a:gs>
                </a:gsLst>
                <a:lin ang="5400000" scaled="0"/>
                <a:tileRect/>
              </a:gradFill>
              <a:ln w="3175" cap="flat" cmpd="sng" algn="ctr">
                <a:gradFill flip="none" rotWithShape="1">
                  <a:gsLst>
                    <a:gs pos="0">
                      <a:srgbClr val="BDCEFF">
                        <a:alpha val="60000"/>
                      </a:srgbClr>
                    </a:gs>
                    <a:gs pos="100000">
                      <a:srgbClr val="BDCEFF">
                        <a:alpha val="10000"/>
                      </a:srgbClr>
                    </a:gs>
                  </a:gsLst>
                  <a:lin ang="5400000" scaled="0"/>
                  <a:tileRect/>
                </a:gradFill>
                <a:prstDash val="solid"/>
                <a:miter lim="800000"/>
                <a:headEnd type="none" w="med" len="med"/>
                <a:tailEnd type="none" w="med" len="med"/>
              </a:ln>
              <a:effectLst/>
            </p:spPr>
            <p:txBody>
              <a:bodyPr wrap="square" lIns="0" tIns="0" rIns="0" bIns="0" anchor="ctr" anchorCtr="1"/>
              <a:lstStyle/>
              <a:p>
                <a:pPr algn="ctr" defTabSz="2900789"/>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多进程并行</a:t>
                </a:r>
              </a:p>
            </p:txBody>
          </p:sp>
          <p:sp>
            <p:nvSpPr>
              <p:cNvPr id="275" name="流程"/>
              <p:cNvSpPr/>
              <p:nvPr/>
            </p:nvSpPr>
            <p:spPr>
              <a:xfrm>
                <a:off x="9125473" y="1377871"/>
                <a:ext cx="924790" cy="216000"/>
              </a:xfrm>
              <a:prstGeom prst="roundRect">
                <a:avLst>
                  <a:gd name="adj" fmla="val 0"/>
                </a:avLst>
              </a:prstGeom>
              <a:gradFill flip="none" rotWithShape="1">
                <a:gsLst>
                  <a:gs pos="75000">
                    <a:srgbClr val="B9C1D7">
                      <a:alpha val="5000"/>
                    </a:srgbClr>
                  </a:gs>
                  <a:gs pos="0">
                    <a:srgbClr val="B9C1D7">
                      <a:alpha val="25000"/>
                    </a:srgbClr>
                  </a:gs>
                </a:gsLst>
                <a:lin ang="5400000" scaled="0"/>
                <a:tileRect/>
              </a:gradFill>
              <a:ln w="3175" cap="flat" cmpd="sng" algn="ctr">
                <a:gradFill flip="none" rotWithShape="1">
                  <a:gsLst>
                    <a:gs pos="0">
                      <a:srgbClr val="BDCEFF">
                        <a:alpha val="60000"/>
                      </a:srgbClr>
                    </a:gs>
                    <a:gs pos="100000">
                      <a:srgbClr val="BDCEFF">
                        <a:alpha val="10000"/>
                      </a:srgbClr>
                    </a:gs>
                  </a:gsLst>
                  <a:lin ang="5400000" scaled="0"/>
                  <a:tileRect/>
                </a:gradFill>
                <a:prstDash val="solid"/>
                <a:miter lim="800000"/>
                <a:headEnd type="none" w="med" len="med"/>
                <a:tailEnd type="none" w="med" len="med"/>
              </a:ln>
              <a:effectLst/>
            </p:spPr>
            <p:txBody>
              <a:bodyPr wrap="square" lIns="0" tIns="0" rIns="0" bIns="0" anchor="ctr" anchorCtr="1"/>
              <a:lstStyle/>
              <a:p>
                <a:pPr algn="ctr" defTabSz="2900789"/>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多机多卡</a:t>
                </a:r>
              </a:p>
            </p:txBody>
          </p:sp>
          <p:sp>
            <p:nvSpPr>
              <p:cNvPr id="276" name="流程"/>
              <p:cNvSpPr/>
              <p:nvPr/>
            </p:nvSpPr>
            <p:spPr>
              <a:xfrm>
                <a:off x="10116181" y="1377871"/>
                <a:ext cx="924790" cy="216000"/>
              </a:xfrm>
              <a:prstGeom prst="roundRect">
                <a:avLst>
                  <a:gd name="adj" fmla="val 0"/>
                </a:avLst>
              </a:prstGeom>
              <a:gradFill flip="none" rotWithShape="1">
                <a:gsLst>
                  <a:gs pos="75000">
                    <a:srgbClr val="B9C1D7">
                      <a:alpha val="5000"/>
                    </a:srgbClr>
                  </a:gs>
                  <a:gs pos="0">
                    <a:srgbClr val="B9C1D7">
                      <a:alpha val="25000"/>
                    </a:srgbClr>
                  </a:gs>
                </a:gsLst>
                <a:lin ang="5400000" scaled="0"/>
                <a:tileRect/>
              </a:gradFill>
              <a:ln w="3175" cap="flat" cmpd="sng" algn="ctr">
                <a:gradFill flip="none" rotWithShape="1">
                  <a:gsLst>
                    <a:gs pos="0">
                      <a:srgbClr val="BDCEFF">
                        <a:alpha val="60000"/>
                      </a:srgbClr>
                    </a:gs>
                    <a:gs pos="100000">
                      <a:srgbClr val="BDCEFF">
                        <a:alpha val="10000"/>
                      </a:srgbClr>
                    </a:gs>
                  </a:gsLst>
                  <a:lin ang="5400000" scaled="0"/>
                  <a:tileRect/>
                </a:gradFill>
                <a:prstDash val="solid"/>
                <a:miter lim="800000"/>
                <a:headEnd type="none" w="med" len="med"/>
                <a:tailEnd type="none" w="med" len="med"/>
              </a:ln>
              <a:effectLst/>
            </p:spPr>
            <p:txBody>
              <a:bodyPr wrap="square" lIns="0" tIns="0" rIns="0" bIns="0" anchor="ctr" anchorCtr="1"/>
              <a:lstStyle/>
              <a:p>
                <a:pPr algn="ctr" defTabSz="2900789"/>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多模型组合</a:t>
                </a:r>
              </a:p>
            </p:txBody>
          </p:sp>
          <p:sp>
            <p:nvSpPr>
              <p:cNvPr id="277" name="流程"/>
              <p:cNvSpPr/>
              <p:nvPr/>
            </p:nvSpPr>
            <p:spPr>
              <a:xfrm>
                <a:off x="11106889" y="1377871"/>
                <a:ext cx="924790" cy="216000"/>
              </a:xfrm>
              <a:prstGeom prst="roundRect">
                <a:avLst>
                  <a:gd name="adj" fmla="val 0"/>
                </a:avLst>
              </a:prstGeom>
              <a:gradFill flip="none" rotWithShape="1">
                <a:gsLst>
                  <a:gs pos="75000">
                    <a:srgbClr val="B9C1D7">
                      <a:alpha val="5000"/>
                    </a:srgbClr>
                  </a:gs>
                  <a:gs pos="0">
                    <a:srgbClr val="B9C1D7">
                      <a:alpha val="25000"/>
                    </a:srgbClr>
                  </a:gs>
                </a:gsLst>
                <a:lin ang="5400000" scaled="0"/>
                <a:tileRect/>
              </a:gradFill>
              <a:ln w="3175" cap="flat" cmpd="sng" algn="ctr">
                <a:gradFill flip="none" rotWithShape="1">
                  <a:gsLst>
                    <a:gs pos="0">
                      <a:srgbClr val="BDCEFF">
                        <a:alpha val="60000"/>
                      </a:srgbClr>
                    </a:gs>
                    <a:gs pos="100000">
                      <a:srgbClr val="BDCEFF">
                        <a:alpha val="10000"/>
                      </a:srgbClr>
                    </a:gs>
                  </a:gsLst>
                  <a:lin ang="5400000" scaled="0"/>
                  <a:tileRect/>
                </a:gradFill>
                <a:prstDash val="solid"/>
                <a:miter lim="800000"/>
                <a:headEnd type="none" w="med" len="med"/>
                <a:tailEnd type="none" w="med" len="med"/>
              </a:ln>
              <a:effectLst/>
            </p:spPr>
            <p:txBody>
              <a:bodyPr wrap="square" lIns="0" tIns="0" rIns="0" bIns="0" anchor="ctr" anchorCtr="1"/>
              <a:lstStyle/>
              <a:p>
                <a:pPr algn="ctr" defTabSz="2900789"/>
                <a:r>
                  <a:rPr lang="zh-CN" altLang="en-US" sz="1100" dirty="0">
                    <a:solidFill>
                      <a:srgbClr val="666666"/>
                    </a:solidFill>
                    <a:latin typeface="微软雅黑" pitchFamily="34" charset="-122"/>
                    <a:ea typeface="微软雅黑" pitchFamily="34" charset="-122"/>
                    <a:cs typeface="FZLanTingHeiS-DB-GB" panose="02000000000000000000" charset="-122"/>
                    <a:sym typeface="+mn-lt"/>
                  </a:rPr>
                  <a:t>多</a:t>
                </a:r>
                <a:r>
                  <a:rPr lang="en-US" altLang="zh-CN" sz="1100" dirty="0">
                    <a:solidFill>
                      <a:srgbClr val="666666"/>
                    </a:solidFill>
                    <a:latin typeface="微软雅黑" pitchFamily="34" charset="-122"/>
                    <a:ea typeface="微软雅黑" pitchFamily="34" charset="-122"/>
                    <a:cs typeface="FZLanTingHeiS-DB-GB" panose="02000000000000000000" charset="-122"/>
                    <a:sym typeface="+mn-lt"/>
                  </a:rPr>
                  <a:t>Batching</a:t>
                </a:r>
              </a:p>
            </p:txBody>
          </p:sp>
        </p:grpSp>
        <p:grpSp>
          <p:nvGrpSpPr>
            <p:cNvPr id="223" name="组 63"/>
            <p:cNvGrpSpPr/>
            <p:nvPr/>
          </p:nvGrpSpPr>
          <p:grpSpPr>
            <a:xfrm rot="5400000">
              <a:off x="9452567" y="1822908"/>
              <a:ext cx="212475" cy="1696093"/>
              <a:chOff x="0" y="0"/>
              <a:chExt cx="7060744" cy="17081963"/>
            </a:xfrm>
          </p:grpSpPr>
          <p:sp>
            <p:nvSpPr>
              <p:cNvPr id="226" name="形状"/>
              <p:cNvSpPr/>
              <p:nvPr/>
            </p:nvSpPr>
            <p:spPr>
              <a:xfrm rot="16200000" flipH="1">
                <a:off x="-5010612" y="5010611"/>
                <a:ext cx="17081965" cy="7060742"/>
              </a:xfrm>
              <a:custGeom>
                <a:avLst/>
                <a:gdLst/>
                <a:ahLst/>
                <a:cxnLst>
                  <a:cxn ang="0">
                    <a:pos x="wd2" y="hd2"/>
                  </a:cxn>
                  <a:cxn ang="5400000">
                    <a:pos x="wd2" y="hd2"/>
                  </a:cxn>
                  <a:cxn ang="10800000">
                    <a:pos x="wd2" y="hd2"/>
                  </a:cxn>
                  <a:cxn ang="16200000">
                    <a:pos x="wd2" y="hd2"/>
                  </a:cxn>
                </a:cxnLst>
                <a:rect l="0" t="0" r="r" b="b"/>
                <a:pathLst>
                  <a:path w="21600" h="21600" extrusionOk="0">
                    <a:moveTo>
                      <a:pt x="8786" y="0"/>
                    </a:moveTo>
                    <a:lnTo>
                      <a:pt x="0" y="21600"/>
                    </a:lnTo>
                    <a:lnTo>
                      <a:pt x="21600" y="21600"/>
                    </a:lnTo>
                    <a:lnTo>
                      <a:pt x="12814" y="0"/>
                    </a:lnTo>
                    <a:lnTo>
                      <a:pt x="8786" y="0"/>
                    </a:lnTo>
                    <a:close/>
                  </a:path>
                </a:pathLst>
              </a:custGeom>
              <a:gradFill flip="none" rotWithShape="1">
                <a:gsLst>
                  <a:gs pos="0">
                    <a:srgbClr val="ABB5CD">
                      <a:alpha val="0"/>
                    </a:srgbClr>
                  </a:gs>
                  <a:gs pos="100000">
                    <a:srgbClr val="ABB5CD">
                      <a:alpha val="29596"/>
                    </a:srgbClr>
                  </a:gs>
                </a:gsLst>
                <a:lin ang="16200000" scaled="0"/>
              </a:gradFill>
              <a:ln w="25400" cap="flat">
                <a:noFill/>
                <a:miter lim="400000"/>
              </a:ln>
              <a:effectLst/>
            </p:spPr>
            <p:txBody>
              <a:bodyPr wrap="square" lIns="14455" tIns="14455" rIns="14455" bIns="14455" numCol="1" anchor="ctr">
                <a:noAutofit/>
              </a:bodyPr>
              <a:lstStyle/>
              <a:p>
                <a:pPr defTabSz="159321">
                  <a:lnSpc>
                    <a:spcPct val="90000"/>
                  </a:lnSpc>
                  <a:defRPr sz="3400" b="1"/>
                </a:pPr>
                <a:endParaRPr sz="1100" b="1">
                  <a:solidFill>
                    <a:srgbClr val="1D1D1A"/>
                  </a:solidFill>
                  <a:latin typeface="Huawei Sans"/>
                  <a:ea typeface="微软雅黑"/>
                </a:endParaRPr>
              </a:p>
            </p:txBody>
          </p:sp>
          <p:sp>
            <p:nvSpPr>
              <p:cNvPr id="262" name="形状"/>
              <p:cNvSpPr/>
              <p:nvPr/>
            </p:nvSpPr>
            <p:spPr>
              <a:xfrm rot="16200000" flipH="1">
                <a:off x="-1673721" y="4982622"/>
                <a:ext cx="10408187" cy="7060742"/>
              </a:xfrm>
              <a:custGeom>
                <a:avLst/>
                <a:gdLst/>
                <a:ahLst/>
                <a:cxnLst>
                  <a:cxn ang="0">
                    <a:pos x="wd2" y="hd2"/>
                  </a:cxn>
                  <a:cxn ang="5400000">
                    <a:pos x="wd2" y="hd2"/>
                  </a:cxn>
                  <a:cxn ang="10800000">
                    <a:pos x="wd2" y="hd2"/>
                  </a:cxn>
                  <a:cxn ang="16200000">
                    <a:pos x="wd2" y="hd2"/>
                  </a:cxn>
                </a:cxnLst>
                <a:rect l="0" t="0" r="r" b="b"/>
                <a:pathLst>
                  <a:path w="21600" h="21600" extrusionOk="0">
                    <a:moveTo>
                      <a:pt x="9277" y="0"/>
                    </a:moveTo>
                    <a:lnTo>
                      <a:pt x="0" y="21600"/>
                    </a:lnTo>
                    <a:lnTo>
                      <a:pt x="21600" y="21600"/>
                    </a:lnTo>
                    <a:lnTo>
                      <a:pt x="12439" y="0"/>
                    </a:lnTo>
                    <a:lnTo>
                      <a:pt x="9277" y="0"/>
                    </a:lnTo>
                    <a:close/>
                  </a:path>
                </a:pathLst>
              </a:custGeom>
              <a:gradFill flip="none" rotWithShape="1">
                <a:gsLst>
                  <a:gs pos="0">
                    <a:srgbClr val="ABB5CD">
                      <a:alpha val="0"/>
                    </a:srgbClr>
                  </a:gs>
                  <a:gs pos="100000">
                    <a:srgbClr val="ABB5CD">
                      <a:alpha val="29596"/>
                    </a:srgbClr>
                  </a:gs>
                </a:gsLst>
                <a:lin ang="16200000" scaled="0"/>
              </a:gradFill>
              <a:ln w="25400" cap="flat">
                <a:noFill/>
                <a:miter lim="400000"/>
              </a:ln>
              <a:effectLst/>
            </p:spPr>
            <p:txBody>
              <a:bodyPr wrap="square" lIns="14455" tIns="14455" rIns="14455" bIns="14455" numCol="1" anchor="ctr">
                <a:noAutofit/>
              </a:bodyPr>
              <a:lstStyle/>
              <a:p>
                <a:pPr defTabSz="159321">
                  <a:lnSpc>
                    <a:spcPct val="90000"/>
                  </a:lnSpc>
                  <a:defRPr sz="3400" b="1"/>
                </a:pPr>
                <a:endParaRPr sz="1100" b="1">
                  <a:solidFill>
                    <a:srgbClr val="1D1D1A"/>
                  </a:solidFill>
                  <a:latin typeface="Huawei Sans"/>
                  <a:ea typeface="微软雅黑"/>
                </a:endParaRPr>
              </a:p>
            </p:txBody>
          </p:sp>
        </p:grpSp>
        <p:sp>
          <p:nvSpPr>
            <p:cNvPr id="224" name="文本框 223"/>
            <p:cNvSpPr txBox="1"/>
            <p:nvPr/>
          </p:nvSpPr>
          <p:spPr>
            <a:xfrm>
              <a:off x="4857130" y="471797"/>
              <a:ext cx="2389490" cy="112147"/>
            </a:xfrm>
            <a:prstGeom prst="rect">
              <a:avLst/>
            </a:prstGeom>
          </p:spPr>
          <p:txBody>
            <a:bodyPr wrap="square" lIns="0" tIns="0" rIns="0" bIns="0">
              <a:spAutoFit/>
            </a:bodyPr>
            <a:lstStyle>
              <a:defPPr>
                <a:defRPr lang="en-US"/>
              </a:defPPr>
              <a:lvl1pPr algn="ctr">
                <a:defRPr kumimoji="1" sz="1000" b="1">
                  <a:gradFill>
                    <a:gsLst>
                      <a:gs pos="0">
                        <a:srgbClr val="FFF89B"/>
                      </a:gs>
                      <a:gs pos="100000">
                        <a:srgbClr val="E3AF4B"/>
                      </a:gs>
                    </a:gsLst>
                    <a:lin ang="4200000" scaled="0"/>
                  </a:gradFill>
                  <a:latin typeface="微软雅黑" pitchFamily="34" charset="-122"/>
                  <a:ea typeface="微软雅黑" pitchFamily="34" charset="-122"/>
                </a:defRPr>
              </a:lvl1pPr>
            </a:lstStyle>
            <a:p>
              <a:pPr defTabSz="914034"/>
              <a:r>
                <a:rPr lang="zh-CN" altLang="en-US" sz="1399" dirty="0">
                  <a:solidFill>
                    <a:srgbClr val="666666"/>
                  </a:solidFill>
                </a:rPr>
                <a:t>大模型无损压缩，推理成本更低</a:t>
              </a:r>
            </a:p>
          </p:txBody>
        </p:sp>
        <p:sp>
          <p:nvSpPr>
            <p:cNvPr id="225" name="文本框 224"/>
            <p:cNvSpPr txBox="1"/>
            <p:nvPr/>
          </p:nvSpPr>
          <p:spPr>
            <a:xfrm>
              <a:off x="8364060" y="471797"/>
              <a:ext cx="2389490" cy="112147"/>
            </a:xfrm>
            <a:prstGeom prst="rect">
              <a:avLst/>
            </a:prstGeom>
          </p:spPr>
          <p:txBody>
            <a:bodyPr wrap="square" lIns="0" tIns="0" rIns="0" bIns="0">
              <a:spAutoFit/>
            </a:bodyPr>
            <a:lstStyle>
              <a:defPPr>
                <a:defRPr lang="en-US"/>
              </a:defPPr>
              <a:lvl1pPr algn="ctr">
                <a:defRPr kumimoji="1" sz="1000" b="1">
                  <a:gradFill>
                    <a:gsLst>
                      <a:gs pos="0">
                        <a:srgbClr val="FFF89B"/>
                      </a:gs>
                      <a:gs pos="100000">
                        <a:srgbClr val="E3AF4B"/>
                      </a:gs>
                    </a:gsLst>
                    <a:lin ang="4200000" scaled="0"/>
                  </a:gradFill>
                  <a:latin typeface="微软雅黑" pitchFamily="34" charset="-122"/>
                  <a:ea typeface="微软雅黑" pitchFamily="34" charset="-122"/>
                </a:defRPr>
              </a:lvl1pPr>
            </a:lstStyle>
            <a:p>
              <a:pPr defTabSz="914034"/>
              <a:r>
                <a:rPr lang="zh-CN" altLang="en-US" sz="1399" dirty="0">
                  <a:solidFill>
                    <a:srgbClr val="666666"/>
                  </a:solidFill>
                </a:rPr>
                <a:t>自适应分布式推理，充分利用算力</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advClick="0" advTm="3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三角形"/>
          <p:cNvSpPr/>
          <p:nvPr/>
        </p:nvSpPr>
        <p:spPr>
          <a:xfrm>
            <a:off x="4855686" y="2576655"/>
            <a:ext cx="430777" cy="15352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800"/>
                </a:lnTo>
                <a:lnTo>
                  <a:pt x="0" y="0"/>
                </a:lnTo>
                <a:lnTo>
                  <a:pt x="0" y="21600"/>
                </a:lnTo>
                <a:close/>
              </a:path>
            </a:pathLst>
          </a:custGeom>
          <a:gradFill>
            <a:gsLst>
              <a:gs pos="0">
                <a:srgbClr val="3056D8">
                  <a:alpha val="0"/>
                </a:srgbClr>
              </a:gs>
              <a:gs pos="100000">
                <a:srgbClr val="6189FF">
                  <a:alpha val="50000"/>
                </a:srgbClr>
              </a:gs>
            </a:gsLst>
          </a:gradFill>
          <a:ln w="3175">
            <a:miter lim="400000"/>
          </a:ln>
        </p:spPr>
        <p:txBody>
          <a:bodyPr lIns="14461" tIns="14461" rIns="14461" bIns="14461" anchor="ctr"/>
          <a:lstStyle/>
          <a:p>
            <a:pPr algn="ctr" defTabSz="159321" hangingPunct="0">
              <a:lnSpc>
                <a:spcPct val="90000"/>
              </a:lnSpc>
              <a:defRPr sz="3400" b="1">
                <a:solidFill>
                  <a:srgbClr val="FFFFFF"/>
                </a:solidFill>
              </a:defRPr>
            </a:pPr>
            <a:endParaRPr sz="1399" b="1" kern="0">
              <a:solidFill>
                <a:srgbClr val="FFFFFF"/>
              </a:solidFill>
              <a:latin typeface="微软雅黑"/>
              <a:ea typeface="微软雅黑"/>
              <a:sym typeface="Microsoft YaHei"/>
            </a:endParaRPr>
          </a:p>
        </p:txBody>
      </p:sp>
      <p:sp>
        <p:nvSpPr>
          <p:cNvPr id="317" name="矩形"/>
          <p:cNvSpPr/>
          <p:nvPr/>
        </p:nvSpPr>
        <p:spPr>
          <a:xfrm>
            <a:off x="5478966" y="858256"/>
            <a:ext cx="6289337" cy="1636298"/>
          </a:xfrm>
          <a:prstGeom prst="rect">
            <a:avLst/>
          </a:prstGeom>
          <a:gradFill>
            <a:gsLst>
              <a:gs pos="0">
                <a:srgbClr val="5ABEFF">
                  <a:alpha val="23678"/>
                </a:srgbClr>
              </a:gs>
              <a:gs pos="100000">
                <a:srgbClr val="C8FFFF">
                  <a:alpha val="0"/>
                </a:srgbClr>
              </a:gs>
            </a:gsLst>
            <a:path path="circle">
              <a:fillToRect l="37721" t="-19636" r="62278" b="119636"/>
            </a:path>
          </a:gradFill>
          <a:ln w="3175">
            <a:miter lim="400000"/>
          </a:ln>
        </p:spPr>
        <p:txBody>
          <a:bodyPr lIns="34581" tIns="34581" rIns="34581" bIns="34581" anchor="ctr"/>
          <a:lstStyle/>
          <a:p>
            <a:pPr algn="ctr" defTabSz="620782" hangingPunct="0">
              <a:defRPr sz="1800">
                <a:solidFill>
                  <a:srgbClr val="666666"/>
                </a:solidFill>
              </a:defRPr>
            </a:pPr>
            <a:endParaRPr sz="1399" kern="0">
              <a:solidFill>
                <a:srgbClr val="666666"/>
              </a:solidFill>
              <a:latin typeface="Microsoft YaHei"/>
              <a:ea typeface="Microsoft YaHei"/>
              <a:sym typeface="Microsoft YaHei"/>
            </a:endParaRPr>
          </a:p>
        </p:txBody>
      </p:sp>
      <p:sp>
        <p:nvSpPr>
          <p:cNvPr id="318" name="矩形"/>
          <p:cNvSpPr/>
          <p:nvPr/>
        </p:nvSpPr>
        <p:spPr>
          <a:xfrm>
            <a:off x="5477162" y="2576655"/>
            <a:ext cx="6289337" cy="1636298"/>
          </a:xfrm>
          <a:prstGeom prst="rect">
            <a:avLst/>
          </a:prstGeom>
          <a:gradFill>
            <a:gsLst>
              <a:gs pos="0">
                <a:srgbClr val="5ABEFF">
                  <a:alpha val="23678"/>
                </a:srgbClr>
              </a:gs>
              <a:gs pos="100000">
                <a:srgbClr val="C8FFFF">
                  <a:alpha val="0"/>
                </a:srgbClr>
              </a:gs>
            </a:gsLst>
            <a:path path="circle">
              <a:fillToRect l="37721" t="-19636" r="62278" b="119636"/>
            </a:path>
          </a:gradFill>
          <a:ln w="3175">
            <a:miter lim="400000"/>
          </a:ln>
        </p:spPr>
        <p:txBody>
          <a:bodyPr lIns="34581" tIns="34581" rIns="34581" bIns="34581" anchor="ctr"/>
          <a:lstStyle/>
          <a:p>
            <a:pPr algn="ctr" defTabSz="620782" hangingPunct="0">
              <a:defRPr sz="1800">
                <a:solidFill>
                  <a:srgbClr val="666666"/>
                </a:solidFill>
              </a:defRPr>
            </a:pPr>
            <a:endParaRPr sz="1399" kern="0">
              <a:solidFill>
                <a:srgbClr val="666666"/>
              </a:solidFill>
              <a:latin typeface="Microsoft YaHei"/>
              <a:ea typeface="Microsoft YaHei"/>
              <a:sym typeface="Microsoft YaHei"/>
            </a:endParaRPr>
          </a:p>
        </p:txBody>
      </p:sp>
      <p:sp>
        <p:nvSpPr>
          <p:cNvPr id="319" name="S"/>
          <p:cNvSpPr/>
          <p:nvPr/>
        </p:nvSpPr>
        <p:spPr>
          <a:xfrm>
            <a:off x="5489983" y="4293627"/>
            <a:ext cx="6289337" cy="1636298"/>
          </a:xfrm>
          <a:prstGeom prst="rect">
            <a:avLst/>
          </a:prstGeom>
          <a:gradFill>
            <a:gsLst>
              <a:gs pos="0">
                <a:srgbClr val="5ABEFF">
                  <a:alpha val="23678"/>
                </a:srgbClr>
              </a:gs>
              <a:gs pos="100000">
                <a:srgbClr val="C8FFFF">
                  <a:alpha val="0"/>
                </a:srgbClr>
              </a:gs>
            </a:gsLst>
            <a:path path="circle">
              <a:fillToRect l="37721" t="-19636" r="62278" b="119636"/>
            </a:path>
          </a:gradFill>
          <a:ln w="3175">
            <a:miter lim="400000"/>
          </a:ln>
        </p:spPr>
        <p:txBody>
          <a:bodyPr lIns="34581" tIns="34581" rIns="34581" bIns="34581" anchor="ctr"/>
          <a:lstStyle>
            <a:lvl1pPr defTabSz="2484120">
              <a:defRPr sz="1800">
                <a:solidFill>
                  <a:srgbClr val="666666"/>
                </a:solidFill>
              </a:defRPr>
            </a:lvl1pPr>
          </a:lstStyle>
          <a:p>
            <a:pPr algn="ctr" defTabSz="620782" hangingPunct="0"/>
            <a:r>
              <a:rPr sz="1399" kern="0">
                <a:solidFill>
                  <a:srgbClr val="1D1D1A"/>
                </a:solidFill>
                <a:latin typeface="Microsoft YaHei"/>
                <a:ea typeface="Microsoft YaHei"/>
                <a:sym typeface="Microsoft YaHei"/>
              </a:rPr>
              <a:t>S</a:t>
            </a:r>
          </a:p>
        </p:txBody>
      </p:sp>
      <p:sp>
        <p:nvSpPr>
          <p:cNvPr id="320" name="电磁仿真"/>
          <p:cNvSpPr txBox="1"/>
          <p:nvPr/>
        </p:nvSpPr>
        <p:spPr>
          <a:xfrm>
            <a:off x="6206362" y="1176338"/>
            <a:ext cx="746553" cy="244048"/>
          </a:xfrm>
          <a:prstGeom prst="rect">
            <a:avLst/>
          </a:prstGeom>
          <a:ln w="3175">
            <a:miter lim="400000"/>
          </a:ln>
        </p:spPr>
        <p:txBody>
          <a:bodyPr wrap="none" lIns="14205" tIns="14205" rIns="14205" bIns="14205" anchor="ctr">
            <a:spAutoFit/>
          </a:bodyPr>
          <a:lstStyle>
            <a:lvl1pPr defTabSz="415925">
              <a:defRPr sz="4000" b="1">
                <a:solidFill>
                  <a:srgbClr val="FFFFFF"/>
                </a:solidFill>
              </a:defRPr>
            </a:lvl1pPr>
          </a:lstStyle>
          <a:p>
            <a:pPr algn="ctr" defTabSz="104098" hangingPunct="0"/>
            <a:r>
              <a:rPr sz="1399" kern="0" dirty="0" err="1">
                <a:solidFill>
                  <a:srgbClr val="1D1D1A"/>
                </a:solidFill>
                <a:latin typeface="Microsoft YaHei"/>
                <a:ea typeface="Microsoft YaHei"/>
                <a:sym typeface="Microsoft YaHei"/>
              </a:rPr>
              <a:t>电磁仿真</a:t>
            </a:r>
            <a:endParaRPr sz="1399" kern="0" dirty="0">
              <a:solidFill>
                <a:srgbClr val="1D1D1A"/>
              </a:solidFill>
              <a:latin typeface="Microsoft YaHei"/>
              <a:ea typeface="Microsoft YaHei"/>
              <a:sym typeface="Microsoft YaHei"/>
            </a:endParaRPr>
          </a:p>
        </p:txBody>
      </p:sp>
      <p:sp>
        <p:nvSpPr>
          <p:cNvPr id="321" name="昇思 &amp; 高校"/>
          <p:cNvSpPr txBox="1"/>
          <p:nvPr/>
        </p:nvSpPr>
        <p:spPr>
          <a:xfrm>
            <a:off x="6068106" y="2007336"/>
            <a:ext cx="1023062" cy="280521"/>
          </a:xfrm>
          <a:prstGeom prst="rect">
            <a:avLst/>
          </a:prstGeom>
          <a:ln w="3175">
            <a:miter lim="400000"/>
          </a:ln>
          <a:effectLst>
            <a:outerShdw blurRad="63500" rotWithShape="0">
              <a:srgbClr val="131E3E">
                <a:alpha val="60498"/>
              </a:srgbClr>
            </a:outerShdw>
          </a:effectLst>
        </p:spPr>
        <p:txBody>
          <a:bodyPr wrap="none" lIns="21792" tIns="21792" rIns="21792" bIns="21792" anchor="ctr">
            <a:spAutoFit/>
          </a:bodyPr>
          <a:lstStyle>
            <a:lvl1pPr defTabSz="2338705">
              <a:lnSpc>
                <a:spcPct val="120000"/>
              </a:lnSpc>
              <a:defRPr>
                <a:solidFill>
                  <a:srgbClr val="FFFFFF"/>
                </a:solidFill>
              </a:defRPr>
            </a:lvl1pPr>
          </a:lstStyle>
          <a:p>
            <a:pPr algn="ctr" defTabSz="584601" hangingPunct="0"/>
            <a:r>
              <a:rPr sz="1399" kern="0">
                <a:solidFill>
                  <a:srgbClr val="1D1D1A"/>
                </a:solidFill>
                <a:latin typeface="Microsoft YaHei"/>
                <a:ea typeface="Microsoft YaHei"/>
                <a:sym typeface="Microsoft YaHei"/>
              </a:rPr>
              <a:t>昇思 &amp; 高校</a:t>
            </a:r>
          </a:p>
        </p:txBody>
      </p:sp>
      <p:sp>
        <p:nvSpPr>
          <p:cNvPr id="322" name="矩形"/>
          <p:cNvSpPr/>
          <p:nvPr/>
        </p:nvSpPr>
        <p:spPr>
          <a:xfrm>
            <a:off x="6235016" y="1634380"/>
            <a:ext cx="689243" cy="8055"/>
          </a:xfrm>
          <a:prstGeom prst="rect">
            <a:avLst/>
          </a:prstGeom>
          <a:gradFill>
            <a:gsLst>
              <a:gs pos="0">
                <a:srgbClr val="5ABEFF"/>
              </a:gs>
              <a:gs pos="100000">
                <a:srgbClr val="5ABEFF">
                  <a:alpha val="0"/>
                </a:srgbClr>
              </a:gs>
            </a:gsLst>
            <a:path path="circle">
              <a:fillToRect l="37721" t="-19636" r="62278" b="119636"/>
            </a:path>
          </a:gradFill>
          <a:ln w="3175">
            <a:miter lim="400000"/>
          </a:ln>
        </p:spPr>
        <p:txBody>
          <a:bodyPr lIns="20339" tIns="20339" rIns="20339" bIns="20339" anchor="ctr"/>
          <a:lstStyle/>
          <a:p>
            <a:pPr algn="ctr" defTabSz="350380" hangingPunct="0">
              <a:defRPr sz="4600">
                <a:solidFill>
                  <a:srgbClr val="000000"/>
                </a:solidFill>
              </a:defRPr>
            </a:pPr>
            <a:endParaRPr sz="1399" kern="0">
              <a:solidFill>
                <a:srgbClr val="000000"/>
              </a:solidFill>
              <a:latin typeface="Microsoft YaHei"/>
              <a:ea typeface="Microsoft YaHei"/>
              <a:sym typeface="Microsoft YaHei"/>
            </a:endParaRPr>
          </a:p>
        </p:txBody>
      </p:sp>
      <p:sp>
        <p:nvSpPr>
          <p:cNvPr id="323" name="流体仿真"/>
          <p:cNvSpPr txBox="1"/>
          <p:nvPr/>
        </p:nvSpPr>
        <p:spPr>
          <a:xfrm>
            <a:off x="6206362" y="2894737"/>
            <a:ext cx="746553" cy="244048"/>
          </a:xfrm>
          <a:prstGeom prst="rect">
            <a:avLst/>
          </a:prstGeom>
          <a:ln w="3175">
            <a:miter lim="400000"/>
          </a:ln>
        </p:spPr>
        <p:txBody>
          <a:bodyPr wrap="none" lIns="14205" tIns="14205" rIns="14205" bIns="14205" anchor="ctr">
            <a:spAutoFit/>
          </a:bodyPr>
          <a:lstStyle>
            <a:lvl1pPr defTabSz="415925">
              <a:defRPr sz="4000" b="1">
                <a:solidFill>
                  <a:srgbClr val="FFFFFF"/>
                </a:solidFill>
              </a:defRPr>
            </a:lvl1pPr>
          </a:lstStyle>
          <a:p>
            <a:pPr algn="ctr" defTabSz="104098" hangingPunct="0"/>
            <a:r>
              <a:rPr sz="1399" kern="0">
                <a:solidFill>
                  <a:srgbClr val="1D1D1A"/>
                </a:solidFill>
                <a:latin typeface="Microsoft YaHei"/>
                <a:ea typeface="Microsoft YaHei"/>
                <a:sym typeface="Microsoft YaHei"/>
              </a:rPr>
              <a:t>流体仿真</a:t>
            </a:r>
          </a:p>
        </p:txBody>
      </p:sp>
      <p:sp>
        <p:nvSpPr>
          <p:cNvPr id="324" name="昇思 &amp; 企业"/>
          <p:cNvSpPr txBox="1"/>
          <p:nvPr/>
        </p:nvSpPr>
        <p:spPr>
          <a:xfrm>
            <a:off x="6068106" y="3725736"/>
            <a:ext cx="1023062" cy="280521"/>
          </a:xfrm>
          <a:prstGeom prst="rect">
            <a:avLst/>
          </a:prstGeom>
          <a:ln w="3175">
            <a:miter lim="400000"/>
          </a:ln>
          <a:effectLst>
            <a:outerShdw blurRad="63500" rotWithShape="0">
              <a:srgbClr val="131E3E">
                <a:alpha val="60498"/>
              </a:srgbClr>
            </a:outerShdw>
          </a:effectLst>
        </p:spPr>
        <p:txBody>
          <a:bodyPr wrap="none" lIns="21792" tIns="21792" rIns="21792" bIns="21792" anchor="ctr">
            <a:spAutoFit/>
          </a:bodyPr>
          <a:lstStyle>
            <a:lvl1pPr defTabSz="2338705">
              <a:lnSpc>
                <a:spcPct val="120000"/>
              </a:lnSpc>
              <a:defRPr>
                <a:solidFill>
                  <a:srgbClr val="FFFFFF"/>
                </a:solidFill>
              </a:defRPr>
            </a:lvl1pPr>
          </a:lstStyle>
          <a:p>
            <a:pPr algn="ctr" defTabSz="584601" hangingPunct="0"/>
            <a:r>
              <a:rPr sz="1399" kern="0">
                <a:solidFill>
                  <a:srgbClr val="1D1D1A"/>
                </a:solidFill>
                <a:latin typeface="Microsoft YaHei"/>
                <a:ea typeface="Microsoft YaHei"/>
                <a:sym typeface="Microsoft YaHei"/>
              </a:rPr>
              <a:t>昇思 &amp; 企业</a:t>
            </a:r>
          </a:p>
        </p:txBody>
      </p:sp>
      <p:sp>
        <p:nvSpPr>
          <p:cNvPr id="325" name="矩形"/>
          <p:cNvSpPr/>
          <p:nvPr/>
        </p:nvSpPr>
        <p:spPr>
          <a:xfrm>
            <a:off x="6235016" y="3354278"/>
            <a:ext cx="689243" cy="8055"/>
          </a:xfrm>
          <a:prstGeom prst="rect">
            <a:avLst/>
          </a:prstGeom>
          <a:gradFill>
            <a:gsLst>
              <a:gs pos="0">
                <a:srgbClr val="5ABEFF"/>
              </a:gs>
              <a:gs pos="100000">
                <a:srgbClr val="5ABEFF">
                  <a:alpha val="0"/>
                </a:srgbClr>
              </a:gs>
            </a:gsLst>
            <a:path path="circle">
              <a:fillToRect l="37721" t="-19636" r="62278" b="119636"/>
            </a:path>
          </a:gradFill>
          <a:ln w="3175">
            <a:miter lim="400000"/>
          </a:ln>
        </p:spPr>
        <p:txBody>
          <a:bodyPr lIns="20339" tIns="20339" rIns="20339" bIns="20339" anchor="ctr"/>
          <a:lstStyle/>
          <a:p>
            <a:pPr algn="ctr" defTabSz="350380" hangingPunct="0">
              <a:defRPr sz="4600">
                <a:solidFill>
                  <a:srgbClr val="000000"/>
                </a:solidFill>
              </a:defRPr>
            </a:pPr>
            <a:endParaRPr sz="1399" kern="0">
              <a:solidFill>
                <a:srgbClr val="000000"/>
              </a:solidFill>
              <a:latin typeface="Microsoft YaHei"/>
              <a:ea typeface="Microsoft YaHei"/>
              <a:sym typeface="Microsoft YaHei"/>
            </a:endParaRPr>
          </a:p>
        </p:txBody>
      </p:sp>
      <p:sp>
        <p:nvSpPr>
          <p:cNvPr id="326" name="分子模拟"/>
          <p:cNvSpPr txBox="1"/>
          <p:nvPr/>
        </p:nvSpPr>
        <p:spPr>
          <a:xfrm>
            <a:off x="6206362" y="4616826"/>
            <a:ext cx="746553" cy="244048"/>
          </a:xfrm>
          <a:prstGeom prst="rect">
            <a:avLst/>
          </a:prstGeom>
          <a:ln w="3175">
            <a:miter lim="400000"/>
          </a:ln>
        </p:spPr>
        <p:txBody>
          <a:bodyPr wrap="none" lIns="14205" tIns="14205" rIns="14205" bIns="14205" anchor="ctr">
            <a:spAutoFit/>
          </a:bodyPr>
          <a:lstStyle>
            <a:lvl1pPr defTabSz="415925">
              <a:defRPr sz="4000" b="1">
                <a:solidFill>
                  <a:srgbClr val="FFFFFF"/>
                </a:solidFill>
              </a:defRPr>
            </a:lvl1pPr>
          </a:lstStyle>
          <a:p>
            <a:pPr algn="ctr" defTabSz="104098" hangingPunct="0"/>
            <a:r>
              <a:rPr sz="1399" kern="0">
                <a:solidFill>
                  <a:srgbClr val="1D1D1A"/>
                </a:solidFill>
                <a:latin typeface="Microsoft YaHei"/>
                <a:ea typeface="Microsoft YaHei"/>
                <a:sym typeface="Microsoft YaHei"/>
              </a:rPr>
              <a:t>分子模拟</a:t>
            </a:r>
          </a:p>
        </p:txBody>
      </p:sp>
      <p:sp>
        <p:nvSpPr>
          <p:cNvPr id="327" name="昇思 &amp; 实验室"/>
          <p:cNvSpPr txBox="1"/>
          <p:nvPr/>
        </p:nvSpPr>
        <p:spPr>
          <a:xfrm>
            <a:off x="5978376" y="5442705"/>
            <a:ext cx="1202529" cy="280521"/>
          </a:xfrm>
          <a:prstGeom prst="rect">
            <a:avLst/>
          </a:prstGeom>
          <a:ln w="3175">
            <a:miter lim="400000"/>
          </a:ln>
          <a:effectLst>
            <a:outerShdw blurRad="63500" rotWithShape="0">
              <a:srgbClr val="131E3E">
                <a:alpha val="60498"/>
              </a:srgbClr>
            </a:outerShdw>
          </a:effectLst>
        </p:spPr>
        <p:txBody>
          <a:bodyPr wrap="none" lIns="21792" tIns="21792" rIns="21792" bIns="21792" anchor="ctr">
            <a:spAutoFit/>
          </a:bodyPr>
          <a:lstStyle>
            <a:lvl1pPr defTabSz="2338705">
              <a:lnSpc>
                <a:spcPct val="120000"/>
              </a:lnSpc>
              <a:defRPr>
                <a:solidFill>
                  <a:srgbClr val="FFFFFF"/>
                </a:solidFill>
              </a:defRPr>
            </a:lvl1pPr>
          </a:lstStyle>
          <a:p>
            <a:pPr algn="ctr" defTabSz="584601" hangingPunct="0"/>
            <a:r>
              <a:rPr sz="1399" kern="0">
                <a:solidFill>
                  <a:srgbClr val="1D1D1A"/>
                </a:solidFill>
                <a:latin typeface="Microsoft YaHei"/>
                <a:ea typeface="Microsoft YaHei"/>
                <a:sym typeface="Microsoft YaHei"/>
              </a:rPr>
              <a:t>昇思 &amp; 实验室</a:t>
            </a:r>
          </a:p>
        </p:txBody>
      </p:sp>
      <p:sp>
        <p:nvSpPr>
          <p:cNvPr id="328" name="矩形"/>
          <p:cNvSpPr/>
          <p:nvPr/>
        </p:nvSpPr>
        <p:spPr>
          <a:xfrm>
            <a:off x="6235016" y="5073349"/>
            <a:ext cx="689243" cy="8055"/>
          </a:xfrm>
          <a:prstGeom prst="rect">
            <a:avLst/>
          </a:prstGeom>
          <a:gradFill>
            <a:gsLst>
              <a:gs pos="0">
                <a:srgbClr val="5ABEFF"/>
              </a:gs>
              <a:gs pos="100000">
                <a:srgbClr val="5ABEFF">
                  <a:alpha val="0"/>
                </a:srgbClr>
              </a:gs>
            </a:gsLst>
            <a:path path="circle">
              <a:fillToRect l="37721" t="-19636" r="62278" b="119636"/>
            </a:path>
          </a:gradFill>
          <a:ln w="3175">
            <a:miter lim="400000"/>
          </a:ln>
        </p:spPr>
        <p:txBody>
          <a:bodyPr lIns="20339" tIns="20339" rIns="20339" bIns="20339" anchor="ctr"/>
          <a:lstStyle/>
          <a:p>
            <a:pPr algn="ctr" defTabSz="350380" hangingPunct="0">
              <a:defRPr sz="4600">
                <a:solidFill>
                  <a:srgbClr val="000000"/>
                </a:solidFill>
              </a:defRPr>
            </a:pPr>
            <a:endParaRPr sz="1399" kern="0">
              <a:solidFill>
                <a:srgbClr val="000000"/>
              </a:solidFill>
              <a:latin typeface="Microsoft YaHei"/>
              <a:ea typeface="Microsoft YaHei"/>
              <a:sym typeface="Microsoft YaHei"/>
            </a:endParaRPr>
          </a:p>
        </p:txBody>
      </p:sp>
      <p:sp>
        <p:nvSpPr>
          <p:cNvPr id="329" name="传统方法"/>
          <p:cNvSpPr txBox="1"/>
          <p:nvPr/>
        </p:nvSpPr>
        <p:spPr>
          <a:xfrm>
            <a:off x="7543415" y="1171220"/>
            <a:ext cx="746553" cy="244048"/>
          </a:xfrm>
          <a:prstGeom prst="rect">
            <a:avLst/>
          </a:prstGeom>
          <a:ln w="3175">
            <a:miter lim="400000"/>
          </a:ln>
        </p:spPr>
        <p:txBody>
          <a:bodyPr wrap="none" lIns="14205" tIns="14205" rIns="14205" bIns="14205" anchor="ctr">
            <a:spAutoFit/>
          </a:bodyPr>
          <a:lstStyle>
            <a:lvl1pPr defTabSz="415925">
              <a:defRPr sz="3200">
                <a:solidFill>
                  <a:srgbClr val="FFFFFF"/>
                </a:solidFill>
              </a:defRPr>
            </a:lvl1pPr>
          </a:lstStyle>
          <a:p>
            <a:pPr algn="ctr" defTabSz="104098" hangingPunct="0"/>
            <a:r>
              <a:rPr sz="1399" kern="0">
                <a:solidFill>
                  <a:srgbClr val="1D1D1A"/>
                </a:solidFill>
                <a:latin typeface="Microsoft YaHei"/>
                <a:ea typeface="Microsoft YaHei"/>
                <a:sym typeface="Microsoft YaHei"/>
              </a:rPr>
              <a:t>传统方法</a:t>
            </a:r>
          </a:p>
        </p:txBody>
      </p:sp>
      <p:sp>
        <p:nvSpPr>
          <p:cNvPr id="330" name="With AI"/>
          <p:cNvSpPr txBox="1"/>
          <p:nvPr/>
        </p:nvSpPr>
        <p:spPr>
          <a:xfrm>
            <a:off x="8745629" y="1171220"/>
            <a:ext cx="669639" cy="244048"/>
          </a:xfrm>
          <a:prstGeom prst="rect">
            <a:avLst/>
          </a:prstGeom>
          <a:ln w="3175">
            <a:miter lim="400000"/>
          </a:ln>
        </p:spPr>
        <p:txBody>
          <a:bodyPr wrap="none" lIns="14205" tIns="14205" rIns="14205" bIns="14205" anchor="ctr">
            <a:spAutoFit/>
          </a:bodyPr>
          <a:lstStyle>
            <a:lvl1pPr defTabSz="415925">
              <a:defRPr sz="3200">
                <a:solidFill>
                  <a:srgbClr val="FFFFFF"/>
                </a:solidFill>
              </a:defRPr>
            </a:lvl1pPr>
          </a:lstStyle>
          <a:p>
            <a:pPr algn="ctr" defTabSz="104098" hangingPunct="0"/>
            <a:r>
              <a:rPr sz="1399" kern="0">
                <a:solidFill>
                  <a:srgbClr val="1D1D1A"/>
                </a:solidFill>
                <a:latin typeface="Microsoft YaHei"/>
                <a:ea typeface="Microsoft YaHei"/>
                <a:sym typeface="Microsoft YaHei"/>
              </a:rPr>
              <a:t>With AI</a:t>
            </a:r>
          </a:p>
        </p:txBody>
      </p:sp>
      <p:pic>
        <p:nvPicPr>
          <p:cNvPr id="331" name="1慢.gif" descr="1慢.gif"/>
          <p:cNvPicPr/>
          <p:nvPr/>
        </p:nvPicPr>
        <p:blipFill>
          <a:blip r:embed="rId3"/>
          <a:stretch>
            <a:fillRect/>
          </a:stretch>
        </p:blipFill>
        <p:spPr>
          <a:xfrm>
            <a:off x="7485913" y="1636497"/>
            <a:ext cx="861553" cy="614102"/>
          </a:xfrm>
          <a:prstGeom prst="rect">
            <a:avLst/>
          </a:prstGeom>
          <a:ln w="3175">
            <a:miter lim="400000"/>
            <a:headEnd/>
            <a:tailEnd/>
          </a:ln>
        </p:spPr>
      </p:pic>
      <p:pic>
        <p:nvPicPr>
          <p:cNvPr id="332" name="1快.gif" descr="1快.gif"/>
          <p:cNvPicPr/>
          <p:nvPr/>
        </p:nvPicPr>
        <p:blipFill>
          <a:blip r:embed="rId4"/>
          <a:stretch>
            <a:fillRect/>
          </a:stretch>
        </p:blipFill>
        <p:spPr>
          <a:xfrm>
            <a:off x="8649673" y="1646732"/>
            <a:ext cx="861553" cy="588514"/>
          </a:xfrm>
          <a:prstGeom prst="rect">
            <a:avLst/>
          </a:prstGeom>
          <a:ln w="3175">
            <a:miter lim="400000"/>
            <a:headEnd/>
            <a:tailEnd/>
          </a:ln>
        </p:spPr>
      </p:pic>
      <p:sp>
        <p:nvSpPr>
          <p:cNvPr id="333" name="金陵·电磁脑"/>
          <p:cNvSpPr txBox="1"/>
          <p:nvPr/>
        </p:nvSpPr>
        <p:spPr>
          <a:xfrm>
            <a:off x="6148862" y="1670655"/>
            <a:ext cx="861553" cy="459408"/>
          </a:xfrm>
          <a:prstGeom prst="rect">
            <a:avLst/>
          </a:prstGeom>
          <a:ln w="3175">
            <a:miter lim="400000"/>
          </a:ln>
        </p:spPr>
        <p:txBody>
          <a:bodyPr lIns="14205" tIns="14205" rIns="14205" bIns="14205" anchor="ctr">
            <a:spAutoFit/>
          </a:bodyPr>
          <a:lstStyle>
            <a:lvl1pPr defTabSz="415925">
              <a:defRPr b="1">
                <a:gradFill flip="none" rotWithShape="1">
                  <a:gsLst>
                    <a:gs pos="0">
                      <a:srgbClr val="FFFE9B"/>
                    </a:gs>
                    <a:gs pos="100000">
                      <a:srgbClr val="FFB973"/>
                    </a:gs>
                  </a:gsLst>
                  <a:lin ang="0" scaled="0"/>
                </a:gradFill>
              </a:defRPr>
            </a:lvl1pPr>
          </a:lstStyle>
          <a:p>
            <a:pPr algn="ctr" defTabSz="104098" hangingPunct="0"/>
            <a:r>
              <a:rPr sz="1399" kern="0">
                <a:solidFill>
                  <a:srgbClr val="1D1D1A"/>
                </a:solidFill>
                <a:latin typeface="Microsoft YaHei"/>
                <a:ea typeface="Microsoft YaHei"/>
                <a:sym typeface="Microsoft YaHei"/>
              </a:rPr>
              <a:t>金陵·电磁脑</a:t>
            </a:r>
          </a:p>
        </p:txBody>
      </p:sp>
      <p:sp>
        <p:nvSpPr>
          <p:cNvPr id="334" name="传统方法"/>
          <p:cNvSpPr txBox="1"/>
          <p:nvPr/>
        </p:nvSpPr>
        <p:spPr>
          <a:xfrm>
            <a:off x="7543415" y="2889621"/>
            <a:ext cx="746553" cy="244048"/>
          </a:xfrm>
          <a:prstGeom prst="rect">
            <a:avLst/>
          </a:prstGeom>
          <a:ln w="3175">
            <a:miter lim="400000"/>
          </a:ln>
        </p:spPr>
        <p:txBody>
          <a:bodyPr wrap="none" lIns="14205" tIns="14205" rIns="14205" bIns="14205" anchor="ctr">
            <a:spAutoFit/>
          </a:bodyPr>
          <a:lstStyle>
            <a:lvl1pPr defTabSz="415925">
              <a:defRPr sz="3200">
                <a:solidFill>
                  <a:srgbClr val="FFFFFF"/>
                </a:solidFill>
              </a:defRPr>
            </a:lvl1pPr>
          </a:lstStyle>
          <a:p>
            <a:pPr algn="ctr" defTabSz="104098" hangingPunct="0"/>
            <a:r>
              <a:rPr sz="1399" kern="0">
                <a:solidFill>
                  <a:srgbClr val="1D1D1A"/>
                </a:solidFill>
                <a:latin typeface="Microsoft YaHei"/>
                <a:ea typeface="Microsoft YaHei"/>
                <a:sym typeface="Microsoft YaHei"/>
              </a:rPr>
              <a:t>传统方法</a:t>
            </a:r>
          </a:p>
        </p:txBody>
      </p:sp>
      <p:sp>
        <p:nvSpPr>
          <p:cNvPr id="335" name="With AI"/>
          <p:cNvSpPr txBox="1"/>
          <p:nvPr/>
        </p:nvSpPr>
        <p:spPr>
          <a:xfrm>
            <a:off x="8745629" y="2889621"/>
            <a:ext cx="669639" cy="244048"/>
          </a:xfrm>
          <a:prstGeom prst="rect">
            <a:avLst/>
          </a:prstGeom>
          <a:ln w="3175">
            <a:miter lim="400000"/>
          </a:ln>
        </p:spPr>
        <p:txBody>
          <a:bodyPr wrap="none" lIns="14205" tIns="14205" rIns="14205" bIns="14205" anchor="ctr">
            <a:spAutoFit/>
          </a:bodyPr>
          <a:lstStyle>
            <a:lvl1pPr defTabSz="415925">
              <a:defRPr sz="3200">
                <a:solidFill>
                  <a:srgbClr val="FFFFFF"/>
                </a:solidFill>
              </a:defRPr>
            </a:lvl1pPr>
          </a:lstStyle>
          <a:p>
            <a:pPr algn="ctr" defTabSz="104098" hangingPunct="0"/>
            <a:r>
              <a:rPr sz="1399" kern="0">
                <a:solidFill>
                  <a:srgbClr val="1D1D1A"/>
                </a:solidFill>
                <a:latin typeface="Microsoft YaHei"/>
                <a:ea typeface="Microsoft YaHei"/>
                <a:sym typeface="Microsoft YaHei"/>
              </a:rPr>
              <a:t>With AI</a:t>
            </a:r>
          </a:p>
        </p:txBody>
      </p:sp>
      <p:pic>
        <p:nvPicPr>
          <p:cNvPr id="336" name="2慢.gif" descr="2慢.gif"/>
          <p:cNvPicPr/>
          <p:nvPr/>
        </p:nvPicPr>
        <p:blipFill>
          <a:blip r:embed="rId5"/>
          <a:stretch>
            <a:fillRect/>
          </a:stretch>
        </p:blipFill>
        <p:spPr>
          <a:xfrm>
            <a:off x="7485912" y="3352338"/>
            <a:ext cx="861553" cy="614102"/>
          </a:xfrm>
          <a:prstGeom prst="rect">
            <a:avLst/>
          </a:prstGeom>
          <a:ln w="3175">
            <a:miter lim="400000"/>
            <a:headEnd/>
            <a:tailEnd/>
          </a:ln>
        </p:spPr>
      </p:pic>
      <p:pic>
        <p:nvPicPr>
          <p:cNvPr id="337" name="2快.gif" descr="2快.gif"/>
          <p:cNvPicPr/>
          <p:nvPr/>
        </p:nvPicPr>
        <p:blipFill>
          <a:blip r:embed="rId6"/>
          <a:stretch>
            <a:fillRect/>
          </a:stretch>
        </p:blipFill>
        <p:spPr>
          <a:xfrm>
            <a:off x="8649673" y="3352338"/>
            <a:ext cx="861553" cy="614102"/>
          </a:xfrm>
          <a:prstGeom prst="rect">
            <a:avLst/>
          </a:prstGeom>
          <a:ln w="3175">
            <a:miter lim="400000"/>
            <a:headEnd/>
            <a:tailEnd/>
          </a:ln>
        </p:spPr>
      </p:pic>
      <p:sp>
        <p:nvSpPr>
          <p:cNvPr id="338" name="东方·御风"/>
          <p:cNvSpPr txBox="1"/>
          <p:nvPr/>
        </p:nvSpPr>
        <p:spPr>
          <a:xfrm>
            <a:off x="6148862" y="3497818"/>
            <a:ext cx="861553" cy="244048"/>
          </a:xfrm>
          <a:prstGeom prst="rect">
            <a:avLst/>
          </a:prstGeom>
          <a:ln w="3175">
            <a:miter lim="400000"/>
          </a:ln>
        </p:spPr>
        <p:txBody>
          <a:bodyPr lIns="14205" tIns="14205" rIns="14205" bIns="14205" anchor="ctr">
            <a:spAutoFit/>
          </a:bodyPr>
          <a:lstStyle>
            <a:lvl1pPr defTabSz="415925">
              <a:defRPr b="1">
                <a:gradFill flip="none" rotWithShape="1">
                  <a:gsLst>
                    <a:gs pos="0">
                      <a:srgbClr val="FFFE9B"/>
                    </a:gs>
                    <a:gs pos="100000">
                      <a:srgbClr val="FFB973"/>
                    </a:gs>
                  </a:gsLst>
                  <a:lin ang="0" scaled="0"/>
                </a:gradFill>
              </a:defRPr>
            </a:lvl1pPr>
          </a:lstStyle>
          <a:p>
            <a:pPr algn="ctr" defTabSz="104098" hangingPunct="0"/>
            <a:r>
              <a:rPr sz="1399" kern="0">
                <a:solidFill>
                  <a:srgbClr val="1D1D1A"/>
                </a:solidFill>
                <a:latin typeface="Microsoft YaHei"/>
                <a:ea typeface="Microsoft YaHei"/>
                <a:sym typeface="Microsoft YaHei"/>
              </a:rPr>
              <a:t>东方·御风</a:t>
            </a:r>
          </a:p>
        </p:txBody>
      </p:sp>
      <p:sp>
        <p:nvSpPr>
          <p:cNvPr id="339" name="传统方法"/>
          <p:cNvSpPr txBox="1"/>
          <p:nvPr/>
        </p:nvSpPr>
        <p:spPr>
          <a:xfrm>
            <a:off x="7543415" y="4611708"/>
            <a:ext cx="746553" cy="244048"/>
          </a:xfrm>
          <a:prstGeom prst="rect">
            <a:avLst/>
          </a:prstGeom>
          <a:ln w="3175">
            <a:miter lim="400000"/>
          </a:ln>
        </p:spPr>
        <p:txBody>
          <a:bodyPr wrap="none" lIns="14205" tIns="14205" rIns="14205" bIns="14205" anchor="ctr">
            <a:spAutoFit/>
          </a:bodyPr>
          <a:lstStyle>
            <a:lvl1pPr defTabSz="415925">
              <a:defRPr sz="3200">
                <a:solidFill>
                  <a:srgbClr val="FFFFFF"/>
                </a:solidFill>
              </a:defRPr>
            </a:lvl1pPr>
          </a:lstStyle>
          <a:p>
            <a:pPr algn="ctr" defTabSz="104098" hangingPunct="0"/>
            <a:r>
              <a:rPr sz="1399" kern="0">
                <a:solidFill>
                  <a:srgbClr val="1D1D1A"/>
                </a:solidFill>
                <a:latin typeface="Microsoft YaHei"/>
                <a:ea typeface="Microsoft YaHei"/>
                <a:sym typeface="Microsoft YaHei"/>
              </a:rPr>
              <a:t>传统方法</a:t>
            </a:r>
          </a:p>
        </p:txBody>
      </p:sp>
      <p:sp>
        <p:nvSpPr>
          <p:cNvPr id="340" name="With AI"/>
          <p:cNvSpPr txBox="1"/>
          <p:nvPr/>
        </p:nvSpPr>
        <p:spPr>
          <a:xfrm>
            <a:off x="8745629" y="4611708"/>
            <a:ext cx="669639" cy="244048"/>
          </a:xfrm>
          <a:prstGeom prst="rect">
            <a:avLst/>
          </a:prstGeom>
          <a:ln w="3175">
            <a:miter lim="400000"/>
          </a:ln>
        </p:spPr>
        <p:txBody>
          <a:bodyPr wrap="none" lIns="14205" tIns="14205" rIns="14205" bIns="14205" anchor="ctr">
            <a:spAutoFit/>
          </a:bodyPr>
          <a:lstStyle>
            <a:lvl1pPr defTabSz="415925">
              <a:defRPr sz="3200">
                <a:solidFill>
                  <a:srgbClr val="FFFFFF"/>
                </a:solidFill>
              </a:defRPr>
            </a:lvl1pPr>
          </a:lstStyle>
          <a:p>
            <a:pPr algn="ctr" defTabSz="104098" hangingPunct="0"/>
            <a:r>
              <a:rPr sz="1399" kern="0">
                <a:solidFill>
                  <a:srgbClr val="1D1D1A"/>
                </a:solidFill>
                <a:latin typeface="Microsoft YaHei"/>
                <a:ea typeface="Microsoft YaHei"/>
                <a:sym typeface="Microsoft YaHei"/>
              </a:rPr>
              <a:t>With AI</a:t>
            </a:r>
          </a:p>
        </p:txBody>
      </p:sp>
      <p:pic>
        <p:nvPicPr>
          <p:cNvPr id="341" name="3慢.gif" descr="3慢.gif"/>
          <p:cNvPicPr/>
          <p:nvPr/>
        </p:nvPicPr>
        <p:blipFill>
          <a:blip r:embed="rId7"/>
          <a:stretch>
            <a:fillRect/>
          </a:stretch>
        </p:blipFill>
        <p:spPr>
          <a:xfrm>
            <a:off x="7485913" y="5073297"/>
            <a:ext cx="861553" cy="614102"/>
          </a:xfrm>
          <a:prstGeom prst="rect">
            <a:avLst/>
          </a:prstGeom>
          <a:ln w="3175">
            <a:miter lim="400000"/>
            <a:headEnd/>
            <a:tailEnd/>
          </a:ln>
        </p:spPr>
      </p:pic>
      <p:pic>
        <p:nvPicPr>
          <p:cNvPr id="342" name="3快.gif" descr="3快.gif"/>
          <p:cNvPicPr/>
          <p:nvPr/>
        </p:nvPicPr>
        <p:blipFill>
          <a:blip r:embed="rId8"/>
          <a:stretch>
            <a:fillRect/>
          </a:stretch>
        </p:blipFill>
        <p:spPr>
          <a:xfrm>
            <a:off x="8649673" y="5073297"/>
            <a:ext cx="861553" cy="614102"/>
          </a:xfrm>
          <a:prstGeom prst="rect">
            <a:avLst/>
          </a:prstGeom>
          <a:ln w="3175">
            <a:miter lim="400000"/>
            <a:headEnd/>
            <a:tailEnd/>
          </a:ln>
        </p:spPr>
      </p:pic>
      <p:sp>
        <p:nvSpPr>
          <p:cNvPr id="343" name="MEGA-Protein"/>
          <p:cNvSpPr txBox="1"/>
          <p:nvPr/>
        </p:nvSpPr>
        <p:spPr>
          <a:xfrm>
            <a:off x="6142620" y="5045004"/>
            <a:ext cx="861553" cy="459408"/>
          </a:xfrm>
          <a:prstGeom prst="rect">
            <a:avLst/>
          </a:prstGeom>
          <a:ln w="3175">
            <a:miter lim="400000"/>
          </a:ln>
        </p:spPr>
        <p:txBody>
          <a:bodyPr lIns="14205" tIns="14205" rIns="14205" bIns="14205" anchor="ctr">
            <a:spAutoFit/>
          </a:bodyPr>
          <a:lstStyle>
            <a:lvl1pPr defTabSz="415925">
              <a:defRPr b="1">
                <a:gradFill flip="none" rotWithShape="1">
                  <a:gsLst>
                    <a:gs pos="0">
                      <a:srgbClr val="FFFE9B"/>
                    </a:gs>
                    <a:gs pos="100000">
                      <a:srgbClr val="FFB973"/>
                    </a:gs>
                  </a:gsLst>
                  <a:lin ang="0" scaled="0"/>
                </a:gradFill>
              </a:defRPr>
            </a:lvl1pPr>
          </a:lstStyle>
          <a:p>
            <a:pPr algn="ctr" defTabSz="104098" hangingPunct="0"/>
            <a:r>
              <a:rPr sz="1399" kern="0" dirty="0">
                <a:solidFill>
                  <a:srgbClr val="1D1D1A"/>
                </a:solidFill>
                <a:latin typeface="Microsoft YaHei"/>
                <a:ea typeface="Microsoft YaHei"/>
                <a:sym typeface="Microsoft YaHei"/>
              </a:rPr>
              <a:t>MEGA-Protein</a:t>
            </a:r>
          </a:p>
        </p:txBody>
      </p:sp>
      <p:sp>
        <p:nvSpPr>
          <p:cNvPr id="344" name="矩形 182"/>
          <p:cNvSpPr txBox="1"/>
          <p:nvPr/>
        </p:nvSpPr>
        <p:spPr>
          <a:xfrm>
            <a:off x="10533590" y="1819657"/>
            <a:ext cx="387621" cy="244048"/>
          </a:xfrm>
          <a:prstGeom prst="rect">
            <a:avLst/>
          </a:prstGeom>
          <a:ln w="3175">
            <a:miter lim="400000"/>
          </a:ln>
        </p:spPr>
        <p:txBody>
          <a:bodyPr wrap="none" lIns="14205" tIns="14205" rIns="14205" bIns="14205" anchor="ctr">
            <a:spAutoFit/>
          </a:bodyPr>
          <a:lstStyle>
            <a:lvl1pPr algn="l" defTabSz="415925">
              <a:defRPr sz="4000" b="1">
                <a:gradFill flip="none" rotWithShape="1">
                  <a:gsLst>
                    <a:gs pos="0">
                      <a:srgbClr val="FFFE9B"/>
                    </a:gs>
                    <a:gs pos="100000">
                      <a:srgbClr val="FFB973"/>
                    </a:gs>
                  </a:gsLst>
                  <a:lin ang="0" scaled="0"/>
                </a:gradFill>
              </a:defRPr>
            </a:lvl1pPr>
          </a:lstStyle>
          <a:p>
            <a:pPr defTabSz="104098" hangingPunct="0"/>
            <a:r>
              <a:rPr sz="1399" kern="0" dirty="0" err="1">
                <a:solidFill>
                  <a:srgbClr val="C00000"/>
                </a:solidFill>
                <a:latin typeface="Microsoft YaHei"/>
                <a:ea typeface="Microsoft YaHei"/>
                <a:sym typeface="Microsoft YaHei"/>
              </a:rPr>
              <a:t>小时</a:t>
            </a:r>
            <a:endParaRPr sz="1399" kern="0" dirty="0">
              <a:solidFill>
                <a:srgbClr val="C00000"/>
              </a:solidFill>
              <a:latin typeface="Microsoft YaHei"/>
              <a:ea typeface="Microsoft YaHei"/>
              <a:sym typeface="Microsoft YaHei"/>
            </a:endParaRPr>
          </a:p>
        </p:txBody>
      </p:sp>
      <p:sp>
        <p:nvSpPr>
          <p:cNvPr id="345" name="天"/>
          <p:cNvSpPr txBox="1"/>
          <p:nvPr/>
        </p:nvSpPr>
        <p:spPr>
          <a:xfrm>
            <a:off x="10165152" y="1870482"/>
            <a:ext cx="208155" cy="244048"/>
          </a:xfrm>
          <a:prstGeom prst="rect">
            <a:avLst/>
          </a:prstGeom>
          <a:ln w="3175">
            <a:miter lim="400000"/>
          </a:ln>
        </p:spPr>
        <p:txBody>
          <a:bodyPr wrap="none" lIns="14205" tIns="14205" rIns="14205" bIns="14205" anchor="ctr">
            <a:spAutoFit/>
          </a:bodyPr>
          <a:lstStyle>
            <a:lvl1pPr algn="l" defTabSz="415925">
              <a:defRPr>
                <a:solidFill>
                  <a:srgbClr val="FFFFFF"/>
                </a:solidFill>
              </a:defRPr>
            </a:lvl1pPr>
          </a:lstStyle>
          <a:p>
            <a:pPr defTabSz="104098" hangingPunct="0"/>
            <a:r>
              <a:rPr sz="1399" kern="0" dirty="0">
                <a:solidFill>
                  <a:srgbClr val="1D1D1A"/>
                </a:solidFill>
                <a:latin typeface="Microsoft YaHei"/>
                <a:ea typeface="Microsoft YaHei"/>
                <a:sym typeface="Microsoft YaHei"/>
              </a:rPr>
              <a:t>天</a:t>
            </a:r>
          </a:p>
        </p:txBody>
      </p:sp>
      <p:sp>
        <p:nvSpPr>
          <p:cNvPr id="346" name="线条"/>
          <p:cNvSpPr/>
          <p:nvPr/>
        </p:nvSpPr>
        <p:spPr>
          <a:xfrm>
            <a:off x="10393913" y="1992507"/>
            <a:ext cx="131607" cy="0"/>
          </a:xfrm>
          <a:prstGeom prst="line">
            <a:avLst/>
          </a:prstGeom>
          <a:ln w="25400">
            <a:solidFill>
              <a:schemeClr val="accent1"/>
            </a:solidFill>
            <a:miter lim="400000"/>
            <a:tailEnd type="triangle"/>
          </a:ln>
        </p:spPr>
        <p:txBody>
          <a:bodyPr lIns="14205" tIns="14205" rIns="14205" bIns="14205" anchor="ctr"/>
          <a:lstStyle/>
          <a:p>
            <a:pPr algn="ctr" defTabSz="722341" hangingPunct="0"/>
            <a:endParaRPr sz="1399" kern="0">
              <a:solidFill>
                <a:srgbClr val="1D1D1A"/>
              </a:solidFill>
              <a:latin typeface="Microsoft YaHei"/>
              <a:ea typeface="Microsoft YaHei"/>
              <a:sym typeface="Microsoft YaHei"/>
            </a:endParaRPr>
          </a:p>
        </p:txBody>
      </p:sp>
      <p:sp>
        <p:nvSpPr>
          <p:cNvPr id="347" name="手机电磁仿真"/>
          <p:cNvSpPr txBox="1"/>
          <p:nvPr/>
        </p:nvSpPr>
        <p:spPr>
          <a:xfrm>
            <a:off x="10165742" y="2064683"/>
            <a:ext cx="1105486" cy="244048"/>
          </a:xfrm>
          <a:prstGeom prst="rect">
            <a:avLst/>
          </a:prstGeom>
          <a:ln w="3175">
            <a:miter lim="400000"/>
          </a:ln>
        </p:spPr>
        <p:txBody>
          <a:bodyPr wrap="none" lIns="14205" tIns="14205" rIns="14205" bIns="14205" anchor="ctr">
            <a:spAutoFit/>
          </a:bodyPr>
          <a:lstStyle>
            <a:lvl1pPr algn="l" defTabSz="415925">
              <a:defRPr>
                <a:solidFill>
                  <a:srgbClr val="FFFFFF"/>
                </a:solidFill>
              </a:defRPr>
            </a:lvl1pPr>
          </a:lstStyle>
          <a:p>
            <a:pPr defTabSz="104098" hangingPunct="0"/>
            <a:r>
              <a:rPr sz="1399" kern="0">
                <a:solidFill>
                  <a:srgbClr val="1D1D1A"/>
                </a:solidFill>
                <a:latin typeface="Microsoft YaHei"/>
                <a:ea typeface="Microsoft YaHei"/>
                <a:sym typeface="Microsoft YaHei"/>
              </a:rPr>
              <a:t>手机电磁仿真</a:t>
            </a:r>
          </a:p>
        </p:txBody>
      </p:sp>
      <p:sp>
        <p:nvSpPr>
          <p:cNvPr id="348" name="天线阵列仿真效率"/>
          <p:cNvSpPr txBox="1"/>
          <p:nvPr/>
        </p:nvSpPr>
        <p:spPr>
          <a:xfrm>
            <a:off x="10165924" y="1412218"/>
            <a:ext cx="1479740" cy="259370"/>
          </a:xfrm>
          <a:prstGeom prst="rect">
            <a:avLst/>
          </a:prstGeom>
          <a:ln w="3175">
            <a:miter lim="400000"/>
          </a:ln>
          <a:effectLst>
            <a:outerShdw blurRad="63500" rotWithShape="0">
              <a:srgbClr val="131E3E">
                <a:alpha val="60498"/>
              </a:srgbClr>
            </a:outerShdw>
          </a:effectLst>
        </p:spPr>
        <p:txBody>
          <a:bodyPr wrap="none" lIns="21792" tIns="21792" rIns="21792" bIns="21792" anchor="ctr">
            <a:spAutoFit/>
          </a:bodyPr>
          <a:lstStyle>
            <a:lvl1pPr algn="l" defTabSz="415925">
              <a:defRPr>
                <a:solidFill>
                  <a:srgbClr val="FFFFFF"/>
                </a:solidFill>
              </a:defRPr>
            </a:lvl1pPr>
          </a:lstStyle>
          <a:p>
            <a:pPr defTabSz="104098" hangingPunct="0"/>
            <a:r>
              <a:rPr sz="1399" kern="0" dirty="0" err="1">
                <a:solidFill>
                  <a:srgbClr val="1D1D1A"/>
                </a:solidFill>
                <a:latin typeface="Microsoft YaHei"/>
                <a:ea typeface="Microsoft YaHei"/>
                <a:sym typeface="Microsoft YaHei"/>
              </a:rPr>
              <a:t>天线阵列仿真效率</a:t>
            </a:r>
            <a:endParaRPr sz="1399" kern="0" dirty="0">
              <a:solidFill>
                <a:srgbClr val="1D1D1A"/>
              </a:solidFill>
              <a:latin typeface="Microsoft YaHei"/>
              <a:ea typeface="Microsoft YaHei"/>
              <a:sym typeface="Microsoft YaHei"/>
            </a:endParaRPr>
          </a:p>
        </p:txBody>
      </p:sp>
      <p:sp>
        <p:nvSpPr>
          <p:cNvPr id="349" name="矩形 182"/>
          <p:cNvSpPr txBox="1"/>
          <p:nvPr/>
        </p:nvSpPr>
        <p:spPr>
          <a:xfrm>
            <a:off x="10165924" y="1176338"/>
            <a:ext cx="355573" cy="244048"/>
          </a:xfrm>
          <a:prstGeom prst="rect">
            <a:avLst/>
          </a:prstGeom>
          <a:ln w="3175">
            <a:miter lim="400000"/>
          </a:ln>
        </p:spPr>
        <p:txBody>
          <a:bodyPr wrap="none" lIns="14205" tIns="14205" rIns="14205" bIns="14205" anchor="ctr">
            <a:spAutoFit/>
          </a:bodyPr>
          <a:lstStyle>
            <a:lvl1pPr algn="l" defTabSz="415925">
              <a:defRPr sz="4000" b="1">
                <a:gradFill flip="none" rotWithShape="1">
                  <a:gsLst>
                    <a:gs pos="0">
                      <a:srgbClr val="FFFE9B"/>
                    </a:gs>
                    <a:gs pos="100000">
                      <a:srgbClr val="FFB973"/>
                    </a:gs>
                  </a:gsLst>
                  <a:lin ang="0" scaled="0"/>
                </a:gradFill>
              </a:defRPr>
            </a:lvl1pPr>
          </a:lstStyle>
          <a:p>
            <a:pPr defTabSz="104098" hangingPunct="0"/>
            <a:r>
              <a:rPr sz="1399" kern="0" dirty="0">
                <a:solidFill>
                  <a:srgbClr val="C00000"/>
                </a:solidFill>
                <a:latin typeface="Microsoft YaHei"/>
                <a:ea typeface="Microsoft YaHei"/>
                <a:sym typeface="Microsoft YaHei"/>
              </a:rPr>
              <a:t>10x</a:t>
            </a:r>
          </a:p>
        </p:txBody>
      </p:sp>
      <p:sp>
        <p:nvSpPr>
          <p:cNvPr id="350" name="形状"/>
          <p:cNvSpPr/>
          <p:nvPr/>
        </p:nvSpPr>
        <p:spPr>
          <a:xfrm rot="5400000" flipH="1">
            <a:off x="9932626" y="1250714"/>
            <a:ext cx="186028" cy="135914"/>
          </a:xfrm>
          <a:custGeom>
            <a:avLst/>
            <a:gdLst/>
            <a:ahLst/>
            <a:cxnLst>
              <a:cxn ang="0">
                <a:pos x="wd2" y="hd2"/>
              </a:cxn>
              <a:cxn ang="5400000">
                <a:pos x="wd2" y="hd2"/>
              </a:cxn>
              <a:cxn ang="10800000">
                <a:pos x="wd2" y="hd2"/>
              </a:cxn>
              <a:cxn ang="16200000">
                <a:pos x="wd2" y="hd2"/>
              </a:cxn>
            </a:cxnLst>
            <a:rect l="0" t="0" r="r" b="b"/>
            <a:pathLst>
              <a:path w="21600" h="21600" extrusionOk="0">
                <a:moveTo>
                  <a:pt x="13291" y="15206"/>
                </a:moveTo>
                <a:lnTo>
                  <a:pt x="13291" y="21600"/>
                </a:lnTo>
                <a:lnTo>
                  <a:pt x="21600" y="10800"/>
                </a:lnTo>
                <a:lnTo>
                  <a:pt x="13291" y="0"/>
                </a:lnTo>
                <a:lnTo>
                  <a:pt x="13291" y="6394"/>
                </a:lnTo>
                <a:lnTo>
                  <a:pt x="0" y="6394"/>
                </a:lnTo>
                <a:lnTo>
                  <a:pt x="0" y="15206"/>
                </a:lnTo>
                <a:lnTo>
                  <a:pt x="13291" y="15206"/>
                </a:lnTo>
                <a:close/>
              </a:path>
            </a:pathLst>
          </a:custGeom>
          <a:gradFill>
            <a:gsLst>
              <a:gs pos="0">
                <a:srgbClr val="68DCFB">
                  <a:alpha val="0"/>
                </a:srgbClr>
              </a:gs>
              <a:gs pos="100000">
                <a:srgbClr val="68DCFB"/>
              </a:gs>
            </a:gsLst>
          </a:gradFill>
          <a:ln w="3175">
            <a:miter lim="400000"/>
          </a:ln>
          <a:effectLst>
            <a:outerShdw blurRad="63500" rotWithShape="0">
              <a:srgbClr val="131E3E">
                <a:alpha val="60000"/>
              </a:srgbClr>
            </a:outerShdw>
          </a:effectLst>
        </p:spPr>
        <p:txBody>
          <a:bodyPr lIns="18160" tIns="18160" rIns="18160" bIns="18160" anchor="ctr"/>
          <a:lstStyle/>
          <a:p>
            <a:pPr algn="ctr" defTabSz="312930" hangingPunct="0">
              <a:defRPr sz="4000" b="1">
                <a:solidFill>
                  <a:srgbClr val="000000"/>
                </a:solidFill>
              </a:defRPr>
            </a:pPr>
            <a:endParaRPr sz="1399" b="1" kern="0">
              <a:solidFill>
                <a:srgbClr val="000000"/>
              </a:solidFill>
              <a:latin typeface="Microsoft YaHei"/>
              <a:ea typeface="Microsoft YaHei"/>
              <a:sym typeface="Microsoft YaHei"/>
            </a:endParaRPr>
          </a:p>
        </p:txBody>
      </p:sp>
      <p:sp>
        <p:nvSpPr>
          <p:cNvPr id="351" name="形状"/>
          <p:cNvSpPr/>
          <p:nvPr/>
        </p:nvSpPr>
        <p:spPr>
          <a:xfrm rot="5400000">
            <a:off x="9932626" y="2087069"/>
            <a:ext cx="186028" cy="135914"/>
          </a:xfrm>
          <a:custGeom>
            <a:avLst/>
            <a:gdLst/>
            <a:ahLst/>
            <a:cxnLst>
              <a:cxn ang="0">
                <a:pos x="wd2" y="hd2"/>
              </a:cxn>
              <a:cxn ang="5400000">
                <a:pos x="wd2" y="hd2"/>
              </a:cxn>
              <a:cxn ang="10800000">
                <a:pos x="wd2" y="hd2"/>
              </a:cxn>
              <a:cxn ang="16200000">
                <a:pos x="wd2" y="hd2"/>
              </a:cxn>
            </a:cxnLst>
            <a:rect l="0" t="0" r="r" b="b"/>
            <a:pathLst>
              <a:path w="21600" h="21600" extrusionOk="0">
                <a:moveTo>
                  <a:pt x="13291" y="15206"/>
                </a:moveTo>
                <a:lnTo>
                  <a:pt x="13291" y="21600"/>
                </a:lnTo>
                <a:lnTo>
                  <a:pt x="21600" y="10800"/>
                </a:lnTo>
                <a:lnTo>
                  <a:pt x="13291" y="0"/>
                </a:lnTo>
                <a:lnTo>
                  <a:pt x="13291" y="6394"/>
                </a:lnTo>
                <a:lnTo>
                  <a:pt x="0" y="6394"/>
                </a:lnTo>
                <a:lnTo>
                  <a:pt x="0" y="15206"/>
                </a:lnTo>
                <a:lnTo>
                  <a:pt x="13291" y="15206"/>
                </a:lnTo>
                <a:close/>
              </a:path>
            </a:pathLst>
          </a:custGeom>
          <a:gradFill>
            <a:gsLst>
              <a:gs pos="0">
                <a:srgbClr val="68DCFB">
                  <a:alpha val="0"/>
                </a:srgbClr>
              </a:gs>
              <a:gs pos="100000">
                <a:srgbClr val="68DCFB"/>
              </a:gs>
            </a:gsLst>
          </a:gradFill>
          <a:ln w="3175">
            <a:miter lim="400000"/>
          </a:ln>
          <a:effectLst>
            <a:outerShdw blurRad="63500" rotWithShape="0">
              <a:srgbClr val="131E3E">
                <a:alpha val="60000"/>
              </a:srgbClr>
            </a:outerShdw>
          </a:effectLst>
        </p:spPr>
        <p:txBody>
          <a:bodyPr lIns="18160" tIns="18160" rIns="18160" bIns="18160" anchor="ctr"/>
          <a:lstStyle/>
          <a:p>
            <a:pPr algn="ctr" defTabSz="312930" hangingPunct="0">
              <a:defRPr sz="4000" b="1">
                <a:solidFill>
                  <a:srgbClr val="000000"/>
                </a:solidFill>
              </a:defRPr>
            </a:pPr>
            <a:endParaRPr sz="1399" b="1" kern="0">
              <a:solidFill>
                <a:srgbClr val="000000"/>
              </a:solidFill>
              <a:latin typeface="Microsoft YaHei"/>
              <a:ea typeface="Microsoft YaHei"/>
              <a:sym typeface="Microsoft YaHei"/>
            </a:endParaRPr>
          </a:p>
        </p:txBody>
      </p:sp>
      <p:sp>
        <p:nvSpPr>
          <p:cNvPr id="352" name="矩形 182"/>
          <p:cNvSpPr txBox="1"/>
          <p:nvPr/>
        </p:nvSpPr>
        <p:spPr>
          <a:xfrm>
            <a:off x="10695834" y="3562148"/>
            <a:ext cx="208155" cy="244048"/>
          </a:xfrm>
          <a:prstGeom prst="rect">
            <a:avLst/>
          </a:prstGeom>
          <a:ln w="3175">
            <a:miter lim="400000"/>
          </a:ln>
        </p:spPr>
        <p:txBody>
          <a:bodyPr wrap="none" lIns="14205" tIns="14205" rIns="14205" bIns="14205" anchor="ctr">
            <a:spAutoFit/>
          </a:bodyPr>
          <a:lstStyle>
            <a:lvl1pPr algn="l" defTabSz="415925">
              <a:defRPr sz="4000" b="1">
                <a:gradFill flip="none" rotWithShape="1">
                  <a:gsLst>
                    <a:gs pos="0">
                      <a:srgbClr val="FFFE9B"/>
                    </a:gs>
                    <a:gs pos="100000">
                      <a:srgbClr val="FFB973"/>
                    </a:gs>
                  </a:gsLst>
                  <a:lin ang="0" scaled="0"/>
                </a:gradFill>
              </a:defRPr>
            </a:lvl1pPr>
          </a:lstStyle>
          <a:p>
            <a:pPr defTabSz="104098" hangingPunct="0"/>
            <a:r>
              <a:rPr sz="1399" kern="0" dirty="0">
                <a:solidFill>
                  <a:srgbClr val="C00000"/>
                </a:solidFill>
                <a:latin typeface="Microsoft YaHei"/>
                <a:ea typeface="Microsoft YaHei"/>
                <a:sym typeface="Microsoft YaHei"/>
              </a:rPr>
              <a:t>秒</a:t>
            </a:r>
          </a:p>
        </p:txBody>
      </p:sp>
      <p:sp>
        <p:nvSpPr>
          <p:cNvPr id="353" name="小时"/>
          <p:cNvSpPr txBox="1"/>
          <p:nvPr/>
        </p:nvSpPr>
        <p:spPr>
          <a:xfrm>
            <a:off x="10163351" y="3588882"/>
            <a:ext cx="387621" cy="244048"/>
          </a:xfrm>
          <a:prstGeom prst="rect">
            <a:avLst/>
          </a:prstGeom>
          <a:ln w="3175">
            <a:miter lim="400000"/>
          </a:ln>
        </p:spPr>
        <p:txBody>
          <a:bodyPr wrap="none" lIns="14205" tIns="14205" rIns="14205" bIns="14205" anchor="ctr">
            <a:spAutoFit/>
          </a:bodyPr>
          <a:lstStyle>
            <a:lvl1pPr algn="l" defTabSz="415925">
              <a:defRPr>
                <a:solidFill>
                  <a:srgbClr val="FFFFFF"/>
                </a:solidFill>
              </a:defRPr>
            </a:lvl1pPr>
          </a:lstStyle>
          <a:p>
            <a:pPr defTabSz="104098" hangingPunct="0"/>
            <a:r>
              <a:rPr sz="1399" kern="0">
                <a:solidFill>
                  <a:srgbClr val="1D1D1A"/>
                </a:solidFill>
                <a:latin typeface="Microsoft YaHei"/>
                <a:ea typeface="Microsoft YaHei"/>
                <a:sym typeface="Microsoft YaHei"/>
              </a:rPr>
              <a:t>小时</a:t>
            </a:r>
          </a:p>
        </p:txBody>
      </p:sp>
      <p:sp>
        <p:nvSpPr>
          <p:cNvPr id="354" name="线条"/>
          <p:cNvSpPr/>
          <p:nvPr/>
        </p:nvSpPr>
        <p:spPr>
          <a:xfrm>
            <a:off x="10499696" y="3710905"/>
            <a:ext cx="131607" cy="0"/>
          </a:xfrm>
          <a:prstGeom prst="line">
            <a:avLst/>
          </a:prstGeom>
          <a:ln w="25400">
            <a:solidFill>
              <a:schemeClr val="accent1"/>
            </a:solidFill>
            <a:miter lim="400000"/>
            <a:tailEnd type="triangle"/>
          </a:ln>
        </p:spPr>
        <p:txBody>
          <a:bodyPr lIns="14205" tIns="14205" rIns="14205" bIns="14205" anchor="ctr"/>
          <a:lstStyle/>
          <a:p>
            <a:pPr algn="ctr" defTabSz="722341" hangingPunct="0"/>
            <a:endParaRPr sz="1399" kern="0">
              <a:solidFill>
                <a:srgbClr val="1D1D1A"/>
              </a:solidFill>
              <a:latin typeface="Microsoft YaHei"/>
              <a:ea typeface="Microsoft YaHei"/>
              <a:sym typeface="Microsoft YaHei"/>
            </a:endParaRPr>
          </a:p>
        </p:txBody>
      </p:sp>
      <p:sp>
        <p:nvSpPr>
          <p:cNvPr id="355" name="机翼气动仿真"/>
          <p:cNvSpPr txBox="1"/>
          <p:nvPr/>
        </p:nvSpPr>
        <p:spPr>
          <a:xfrm>
            <a:off x="10163939" y="3783084"/>
            <a:ext cx="1105486" cy="244048"/>
          </a:xfrm>
          <a:prstGeom prst="rect">
            <a:avLst/>
          </a:prstGeom>
          <a:ln w="3175">
            <a:miter lim="400000"/>
          </a:ln>
        </p:spPr>
        <p:txBody>
          <a:bodyPr wrap="none" lIns="14205" tIns="14205" rIns="14205" bIns="14205" anchor="ctr">
            <a:spAutoFit/>
          </a:bodyPr>
          <a:lstStyle>
            <a:lvl1pPr algn="l" defTabSz="415925">
              <a:defRPr>
                <a:solidFill>
                  <a:srgbClr val="FFFFFF"/>
                </a:solidFill>
              </a:defRPr>
            </a:lvl1pPr>
          </a:lstStyle>
          <a:p>
            <a:pPr defTabSz="104098" hangingPunct="0"/>
            <a:r>
              <a:rPr sz="1399" kern="0">
                <a:solidFill>
                  <a:srgbClr val="1D1D1A"/>
                </a:solidFill>
                <a:latin typeface="Microsoft YaHei"/>
                <a:ea typeface="Microsoft YaHei"/>
                <a:sym typeface="Microsoft YaHei"/>
              </a:rPr>
              <a:t>机翼气动仿真</a:t>
            </a:r>
          </a:p>
        </p:txBody>
      </p:sp>
      <p:sp>
        <p:nvSpPr>
          <p:cNvPr id="356" name="多尺度时空预测效率"/>
          <p:cNvSpPr txBox="1"/>
          <p:nvPr/>
        </p:nvSpPr>
        <p:spPr>
          <a:xfrm>
            <a:off x="10164119" y="3130619"/>
            <a:ext cx="1659207" cy="259370"/>
          </a:xfrm>
          <a:prstGeom prst="rect">
            <a:avLst/>
          </a:prstGeom>
          <a:ln w="3175">
            <a:miter lim="400000"/>
          </a:ln>
          <a:effectLst>
            <a:outerShdw blurRad="63500" rotWithShape="0">
              <a:srgbClr val="131E3E">
                <a:alpha val="60498"/>
              </a:srgbClr>
            </a:outerShdw>
          </a:effectLst>
        </p:spPr>
        <p:txBody>
          <a:bodyPr wrap="none" lIns="21792" tIns="21792" rIns="21792" bIns="21792" anchor="ctr">
            <a:spAutoFit/>
          </a:bodyPr>
          <a:lstStyle>
            <a:lvl1pPr algn="l" defTabSz="415925">
              <a:defRPr>
                <a:solidFill>
                  <a:srgbClr val="FFFFFF"/>
                </a:solidFill>
              </a:defRPr>
            </a:lvl1pPr>
          </a:lstStyle>
          <a:p>
            <a:pPr defTabSz="104098" hangingPunct="0"/>
            <a:r>
              <a:rPr sz="1399" kern="0">
                <a:solidFill>
                  <a:srgbClr val="1D1D1A"/>
                </a:solidFill>
                <a:latin typeface="Microsoft YaHei"/>
                <a:ea typeface="Microsoft YaHei"/>
                <a:sym typeface="Microsoft YaHei"/>
              </a:rPr>
              <a:t>多尺度时空预测效率</a:t>
            </a:r>
          </a:p>
        </p:txBody>
      </p:sp>
      <p:sp>
        <p:nvSpPr>
          <p:cNvPr id="357" name="矩形 182"/>
          <p:cNvSpPr txBox="1"/>
          <p:nvPr/>
        </p:nvSpPr>
        <p:spPr>
          <a:xfrm>
            <a:off x="10164119" y="2894737"/>
            <a:ext cx="355573" cy="244048"/>
          </a:xfrm>
          <a:prstGeom prst="rect">
            <a:avLst/>
          </a:prstGeom>
          <a:ln w="3175">
            <a:miter lim="400000"/>
          </a:ln>
        </p:spPr>
        <p:txBody>
          <a:bodyPr wrap="none" lIns="14205" tIns="14205" rIns="14205" bIns="14205" anchor="ctr">
            <a:spAutoFit/>
          </a:bodyPr>
          <a:lstStyle>
            <a:lvl1pPr algn="l" defTabSz="415925">
              <a:defRPr sz="4000" b="1">
                <a:gradFill flip="none" rotWithShape="1">
                  <a:gsLst>
                    <a:gs pos="0">
                      <a:srgbClr val="FFFE9B"/>
                    </a:gs>
                    <a:gs pos="100000">
                      <a:srgbClr val="FFB973"/>
                    </a:gs>
                  </a:gsLst>
                  <a:lin ang="0" scaled="0"/>
                </a:gradFill>
              </a:defRPr>
            </a:lvl1pPr>
          </a:lstStyle>
          <a:p>
            <a:pPr defTabSz="104098" hangingPunct="0"/>
            <a:r>
              <a:rPr sz="1399" kern="0" dirty="0">
                <a:solidFill>
                  <a:srgbClr val="C00000"/>
                </a:solidFill>
                <a:latin typeface="Microsoft YaHei"/>
                <a:ea typeface="Microsoft YaHei"/>
                <a:sym typeface="Microsoft YaHei"/>
              </a:rPr>
              <a:t>10x</a:t>
            </a:r>
          </a:p>
        </p:txBody>
      </p:sp>
      <p:sp>
        <p:nvSpPr>
          <p:cNvPr id="358" name="形状"/>
          <p:cNvSpPr/>
          <p:nvPr/>
        </p:nvSpPr>
        <p:spPr>
          <a:xfrm rot="5400000" flipH="1">
            <a:off x="9930822" y="2969114"/>
            <a:ext cx="186028" cy="135914"/>
          </a:xfrm>
          <a:custGeom>
            <a:avLst/>
            <a:gdLst/>
            <a:ahLst/>
            <a:cxnLst>
              <a:cxn ang="0">
                <a:pos x="wd2" y="hd2"/>
              </a:cxn>
              <a:cxn ang="5400000">
                <a:pos x="wd2" y="hd2"/>
              </a:cxn>
              <a:cxn ang="10800000">
                <a:pos x="wd2" y="hd2"/>
              </a:cxn>
              <a:cxn ang="16200000">
                <a:pos x="wd2" y="hd2"/>
              </a:cxn>
            </a:cxnLst>
            <a:rect l="0" t="0" r="r" b="b"/>
            <a:pathLst>
              <a:path w="21600" h="21600" extrusionOk="0">
                <a:moveTo>
                  <a:pt x="13291" y="15206"/>
                </a:moveTo>
                <a:lnTo>
                  <a:pt x="13291" y="21600"/>
                </a:lnTo>
                <a:lnTo>
                  <a:pt x="21600" y="10800"/>
                </a:lnTo>
                <a:lnTo>
                  <a:pt x="13291" y="0"/>
                </a:lnTo>
                <a:lnTo>
                  <a:pt x="13291" y="6394"/>
                </a:lnTo>
                <a:lnTo>
                  <a:pt x="0" y="6394"/>
                </a:lnTo>
                <a:lnTo>
                  <a:pt x="0" y="15206"/>
                </a:lnTo>
                <a:lnTo>
                  <a:pt x="13291" y="15206"/>
                </a:lnTo>
                <a:close/>
              </a:path>
            </a:pathLst>
          </a:custGeom>
          <a:gradFill>
            <a:gsLst>
              <a:gs pos="0">
                <a:srgbClr val="68DCFB">
                  <a:alpha val="0"/>
                </a:srgbClr>
              </a:gs>
              <a:gs pos="100000">
                <a:srgbClr val="68DCFB"/>
              </a:gs>
            </a:gsLst>
          </a:gradFill>
          <a:ln w="3175">
            <a:miter lim="400000"/>
          </a:ln>
          <a:effectLst>
            <a:outerShdw blurRad="63500" rotWithShape="0">
              <a:srgbClr val="131E3E">
                <a:alpha val="60000"/>
              </a:srgbClr>
            </a:outerShdw>
          </a:effectLst>
        </p:spPr>
        <p:txBody>
          <a:bodyPr lIns="18160" tIns="18160" rIns="18160" bIns="18160" anchor="ctr"/>
          <a:lstStyle/>
          <a:p>
            <a:pPr algn="ctr" defTabSz="312930" hangingPunct="0">
              <a:defRPr sz="4000" b="1">
                <a:solidFill>
                  <a:srgbClr val="000000"/>
                </a:solidFill>
              </a:defRPr>
            </a:pPr>
            <a:endParaRPr sz="1399" b="1" kern="0">
              <a:solidFill>
                <a:srgbClr val="000000"/>
              </a:solidFill>
              <a:latin typeface="Microsoft YaHei"/>
              <a:ea typeface="Microsoft YaHei"/>
              <a:sym typeface="Microsoft YaHei"/>
            </a:endParaRPr>
          </a:p>
        </p:txBody>
      </p:sp>
      <p:sp>
        <p:nvSpPr>
          <p:cNvPr id="359" name="形状"/>
          <p:cNvSpPr/>
          <p:nvPr/>
        </p:nvSpPr>
        <p:spPr>
          <a:xfrm rot="5400000">
            <a:off x="9930822" y="3805469"/>
            <a:ext cx="186028" cy="135914"/>
          </a:xfrm>
          <a:custGeom>
            <a:avLst/>
            <a:gdLst/>
            <a:ahLst/>
            <a:cxnLst>
              <a:cxn ang="0">
                <a:pos x="wd2" y="hd2"/>
              </a:cxn>
              <a:cxn ang="5400000">
                <a:pos x="wd2" y="hd2"/>
              </a:cxn>
              <a:cxn ang="10800000">
                <a:pos x="wd2" y="hd2"/>
              </a:cxn>
              <a:cxn ang="16200000">
                <a:pos x="wd2" y="hd2"/>
              </a:cxn>
            </a:cxnLst>
            <a:rect l="0" t="0" r="r" b="b"/>
            <a:pathLst>
              <a:path w="21600" h="21600" extrusionOk="0">
                <a:moveTo>
                  <a:pt x="13291" y="15206"/>
                </a:moveTo>
                <a:lnTo>
                  <a:pt x="13291" y="21600"/>
                </a:lnTo>
                <a:lnTo>
                  <a:pt x="21600" y="10800"/>
                </a:lnTo>
                <a:lnTo>
                  <a:pt x="13291" y="0"/>
                </a:lnTo>
                <a:lnTo>
                  <a:pt x="13291" y="6394"/>
                </a:lnTo>
                <a:lnTo>
                  <a:pt x="0" y="6394"/>
                </a:lnTo>
                <a:lnTo>
                  <a:pt x="0" y="15206"/>
                </a:lnTo>
                <a:lnTo>
                  <a:pt x="13291" y="15206"/>
                </a:lnTo>
                <a:close/>
              </a:path>
            </a:pathLst>
          </a:custGeom>
          <a:gradFill>
            <a:gsLst>
              <a:gs pos="0">
                <a:srgbClr val="68DCFB">
                  <a:alpha val="0"/>
                </a:srgbClr>
              </a:gs>
              <a:gs pos="100000">
                <a:srgbClr val="68DCFB"/>
              </a:gs>
            </a:gsLst>
          </a:gradFill>
          <a:ln w="3175">
            <a:miter lim="400000"/>
          </a:ln>
          <a:effectLst>
            <a:outerShdw blurRad="63500" rotWithShape="0">
              <a:srgbClr val="131E3E">
                <a:alpha val="60000"/>
              </a:srgbClr>
            </a:outerShdw>
          </a:effectLst>
        </p:spPr>
        <p:txBody>
          <a:bodyPr lIns="18160" tIns="18160" rIns="18160" bIns="18160" anchor="ctr"/>
          <a:lstStyle/>
          <a:p>
            <a:pPr algn="ctr" defTabSz="312930" hangingPunct="0">
              <a:defRPr sz="4000" b="1">
                <a:solidFill>
                  <a:srgbClr val="000000"/>
                </a:solidFill>
              </a:defRPr>
            </a:pPr>
            <a:endParaRPr sz="1399" b="1" kern="0">
              <a:solidFill>
                <a:srgbClr val="000000"/>
              </a:solidFill>
              <a:latin typeface="Microsoft YaHei"/>
              <a:ea typeface="Microsoft YaHei"/>
              <a:sym typeface="Microsoft YaHei"/>
            </a:endParaRPr>
          </a:p>
        </p:txBody>
      </p:sp>
      <p:sp>
        <p:nvSpPr>
          <p:cNvPr id="360" name="矩形 182"/>
          <p:cNvSpPr txBox="1"/>
          <p:nvPr/>
        </p:nvSpPr>
        <p:spPr>
          <a:xfrm>
            <a:off x="10613750" y="5267473"/>
            <a:ext cx="208155" cy="244048"/>
          </a:xfrm>
          <a:prstGeom prst="rect">
            <a:avLst/>
          </a:prstGeom>
          <a:ln w="3175">
            <a:miter lim="400000"/>
          </a:ln>
        </p:spPr>
        <p:txBody>
          <a:bodyPr wrap="none" lIns="14205" tIns="14205" rIns="14205" bIns="14205" anchor="ctr">
            <a:spAutoFit/>
          </a:bodyPr>
          <a:lstStyle>
            <a:lvl1pPr algn="l" defTabSz="415925">
              <a:defRPr sz="4000" b="1">
                <a:gradFill flip="none" rotWithShape="1">
                  <a:gsLst>
                    <a:gs pos="0">
                      <a:srgbClr val="FFFE9B"/>
                    </a:gs>
                    <a:gs pos="100000">
                      <a:srgbClr val="FFB973"/>
                    </a:gs>
                  </a:gsLst>
                  <a:lin ang="0" scaled="0"/>
                </a:gradFill>
              </a:defRPr>
            </a:lvl1pPr>
          </a:lstStyle>
          <a:p>
            <a:pPr defTabSz="104098" hangingPunct="0"/>
            <a:r>
              <a:rPr sz="1399" kern="0">
                <a:solidFill>
                  <a:srgbClr val="C00000"/>
                </a:solidFill>
                <a:latin typeface="Microsoft YaHei"/>
                <a:ea typeface="Microsoft YaHei"/>
                <a:sym typeface="Microsoft YaHei"/>
              </a:rPr>
              <a:t>月</a:t>
            </a:r>
          </a:p>
        </p:txBody>
      </p:sp>
      <p:sp>
        <p:nvSpPr>
          <p:cNvPr id="361" name="年"/>
          <p:cNvSpPr txBox="1"/>
          <p:nvPr/>
        </p:nvSpPr>
        <p:spPr>
          <a:xfrm>
            <a:off x="10164273" y="5305854"/>
            <a:ext cx="208155" cy="244048"/>
          </a:xfrm>
          <a:prstGeom prst="rect">
            <a:avLst/>
          </a:prstGeom>
          <a:ln w="3175">
            <a:miter lim="400000"/>
          </a:ln>
        </p:spPr>
        <p:txBody>
          <a:bodyPr wrap="none" lIns="14205" tIns="14205" rIns="14205" bIns="14205" anchor="ctr">
            <a:spAutoFit/>
          </a:bodyPr>
          <a:lstStyle>
            <a:lvl1pPr algn="l" defTabSz="415925">
              <a:defRPr>
                <a:solidFill>
                  <a:srgbClr val="FFFFFF"/>
                </a:solidFill>
              </a:defRPr>
            </a:lvl1pPr>
          </a:lstStyle>
          <a:p>
            <a:pPr defTabSz="104098" hangingPunct="0"/>
            <a:r>
              <a:rPr sz="1399" kern="0">
                <a:solidFill>
                  <a:srgbClr val="1D1D1A"/>
                </a:solidFill>
                <a:latin typeface="Microsoft YaHei"/>
                <a:ea typeface="Microsoft YaHei"/>
                <a:sym typeface="Microsoft YaHei"/>
              </a:rPr>
              <a:t>年</a:t>
            </a:r>
          </a:p>
        </p:txBody>
      </p:sp>
      <p:sp>
        <p:nvSpPr>
          <p:cNvPr id="362" name="线条"/>
          <p:cNvSpPr/>
          <p:nvPr/>
        </p:nvSpPr>
        <p:spPr>
          <a:xfrm>
            <a:off x="10413560" y="5427877"/>
            <a:ext cx="131607" cy="0"/>
          </a:xfrm>
          <a:prstGeom prst="line">
            <a:avLst/>
          </a:prstGeom>
          <a:ln w="25400">
            <a:solidFill>
              <a:schemeClr val="accent1"/>
            </a:solidFill>
            <a:miter lim="400000"/>
            <a:tailEnd type="triangle"/>
          </a:ln>
        </p:spPr>
        <p:txBody>
          <a:bodyPr lIns="14205" tIns="14205" rIns="14205" bIns="14205" anchor="ctr"/>
          <a:lstStyle/>
          <a:p>
            <a:pPr algn="ctr" defTabSz="722341" hangingPunct="0"/>
            <a:endParaRPr sz="1399" kern="0">
              <a:solidFill>
                <a:srgbClr val="1D1D1A"/>
              </a:solidFill>
              <a:latin typeface="Microsoft YaHei"/>
              <a:ea typeface="Microsoft YaHei"/>
              <a:sym typeface="Microsoft YaHei"/>
            </a:endParaRPr>
          </a:p>
        </p:txBody>
      </p:sp>
      <p:sp>
        <p:nvSpPr>
          <p:cNvPr id="363" name="药物临床研究"/>
          <p:cNvSpPr txBox="1"/>
          <p:nvPr/>
        </p:nvSpPr>
        <p:spPr>
          <a:xfrm>
            <a:off x="10165742" y="5500053"/>
            <a:ext cx="1105486" cy="244048"/>
          </a:xfrm>
          <a:prstGeom prst="rect">
            <a:avLst/>
          </a:prstGeom>
          <a:ln w="3175">
            <a:miter lim="400000"/>
          </a:ln>
        </p:spPr>
        <p:txBody>
          <a:bodyPr wrap="none" lIns="14205" tIns="14205" rIns="14205" bIns="14205" anchor="ctr">
            <a:spAutoFit/>
          </a:bodyPr>
          <a:lstStyle>
            <a:lvl1pPr algn="l" defTabSz="415925">
              <a:defRPr>
                <a:solidFill>
                  <a:srgbClr val="FFFFFF"/>
                </a:solidFill>
              </a:defRPr>
            </a:lvl1pPr>
          </a:lstStyle>
          <a:p>
            <a:pPr defTabSz="104098" hangingPunct="0"/>
            <a:r>
              <a:rPr sz="1399" kern="0">
                <a:solidFill>
                  <a:srgbClr val="1D1D1A"/>
                </a:solidFill>
                <a:latin typeface="Microsoft YaHei"/>
                <a:ea typeface="Microsoft YaHei"/>
                <a:sym typeface="Microsoft YaHei"/>
              </a:rPr>
              <a:t>药物临床研究</a:t>
            </a:r>
          </a:p>
        </p:txBody>
      </p:sp>
      <p:sp>
        <p:nvSpPr>
          <p:cNvPr id="364" name="蛋白质结构预测竞赛"/>
          <p:cNvSpPr txBox="1"/>
          <p:nvPr/>
        </p:nvSpPr>
        <p:spPr>
          <a:xfrm>
            <a:off x="10164119" y="4917333"/>
            <a:ext cx="1659207" cy="259370"/>
          </a:xfrm>
          <a:prstGeom prst="rect">
            <a:avLst/>
          </a:prstGeom>
          <a:ln w="3175">
            <a:miter lim="400000"/>
          </a:ln>
          <a:effectLst>
            <a:outerShdw blurRad="63500" rotWithShape="0">
              <a:srgbClr val="131E3E">
                <a:alpha val="60498"/>
              </a:srgbClr>
            </a:outerShdw>
          </a:effectLst>
        </p:spPr>
        <p:txBody>
          <a:bodyPr wrap="none" lIns="21792" tIns="21792" rIns="21792" bIns="21792" anchor="ctr">
            <a:spAutoFit/>
          </a:bodyPr>
          <a:lstStyle>
            <a:lvl1pPr algn="l" defTabSz="415925">
              <a:defRPr>
                <a:solidFill>
                  <a:srgbClr val="FFFFFF"/>
                </a:solidFill>
              </a:defRPr>
            </a:lvl1pPr>
          </a:lstStyle>
          <a:p>
            <a:pPr defTabSz="104098" hangingPunct="0"/>
            <a:r>
              <a:rPr sz="1399" kern="0" dirty="0" err="1">
                <a:solidFill>
                  <a:srgbClr val="1D1D1A"/>
                </a:solidFill>
                <a:latin typeface="Microsoft YaHei"/>
                <a:ea typeface="Microsoft YaHei"/>
                <a:sym typeface="Microsoft YaHei"/>
              </a:rPr>
              <a:t>蛋白质结构预测竞赛</a:t>
            </a:r>
            <a:endParaRPr sz="1399" kern="0" dirty="0">
              <a:solidFill>
                <a:srgbClr val="1D1D1A"/>
              </a:solidFill>
              <a:latin typeface="Microsoft YaHei"/>
              <a:ea typeface="Microsoft YaHei"/>
              <a:sym typeface="Microsoft YaHei"/>
            </a:endParaRPr>
          </a:p>
        </p:txBody>
      </p:sp>
      <p:sp>
        <p:nvSpPr>
          <p:cNvPr id="365" name="矩形 182"/>
          <p:cNvSpPr txBox="1"/>
          <p:nvPr/>
        </p:nvSpPr>
        <p:spPr>
          <a:xfrm>
            <a:off x="10496736" y="4618392"/>
            <a:ext cx="461330" cy="244048"/>
          </a:xfrm>
          <a:prstGeom prst="rect">
            <a:avLst/>
          </a:prstGeom>
          <a:ln w="3175">
            <a:miter lim="400000"/>
          </a:ln>
        </p:spPr>
        <p:txBody>
          <a:bodyPr wrap="none" lIns="14205" tIns="14205" rIns="14205" bIns="14205" anchor="ctr">
            <a:spAutoFit/>
          </a:bodyPr>
          <a:lstStyle>
            <a:lvl1pPr algn="l" defTabSz="415925">
              <a:defRPr sz="4000" b="1">
                <a:gradFill flip="none" rotWithShape="1">
                  <a:gsLst>
                    <a:gs pos="0">
                      <a:srgbClr val="FFFE9B"/>
                    </a:gs>
                    <a:gs pos="100000">
                      <a:srgbClr val="FFB973"/>
                    </a:gs>
                  </a:gsLst>
                  <a:lin ang="0" scaled="0"/>
                </a:gradFill>
              </a:defRPr>
            </a:lvl1pPr>
          </a:lstStyle>
          <a:p>
            <a:pPr defTabSz="104098" hangingPunct="0"/>
            <a:r>
              <a:rPr sz="1399" kern="0" dirty="0">
                <a:solidFill>
                  <a:srgbClr val="C00000"/>
                </a:solidFill>
                <a:latin typeface="Microsoft YaHei"/>
                <a:ea typeface="Microsoft YaHei"/>
                <a:sym typeface="Microsoft YaHei"/>
              </a:rPr>
              <a:t>No.1</a:t>
            </a:r>
          </a:p>
        </p:txBody>
      </p:sp>
      <p:sp>
        <p:nvSpPr>
          <p:cNvPr id="366" name="形状"/>
          <p:cNvSpPr/>
          <p:nvPr/>
        </p:nvSpPr>
        <p:spPr>
          <a:xfrm rot="5400000" flipH="1">
            <a:off x="9931745" y="4686085"/>
            <a:ext cx="186028" cy="135914"/>
          </a:xfrm>
          <a:custGeom>
            <a:avLst/>
            <a:gdLst/>
            <a:ahLst/>
            <a:cxnLst>
              <a:cxn ang="0">
                <a:pos x="wd2" y="hd2"/>
              </a:cxn>
              <a:cxn ang="5400000">
                <a:pos x="wd2" y="hd2"/>
              </a:cxn>
              <a:cxn ang="10800000">
                <a:pos x="wd2" y="hd2"/>
              </a:cxn>
              <a:cxn ang="16200000">
                <a:pos x="wd2" y="hd2"/>
              </a:cxn>
            </a:cxnLst>
            <a:rect l="0" t="0" r="r" b="b"/>
            <a:pathLst>
              <a:path w="21600" h="21600" extrusionOk="0">
                <a:moveTo>
                  <a:pt x="13291" y="15206"/>
                </a:moveTo>
                <a:lnTo>
                  <a:pt x="13291" y="21600"/>
                </a:lnTo>
                <a:lnTo>
                  <a:pt x="21600" y="10800"/>
                </a:lnTo>
                <a:lnTo>
                  <a:pt x="13291" y="0"/>
                </a:lnTo>
                <a:lnTo>
                  <a:pt x="13291" y="6394"/>
                </a:lnTo>
                <a:lnTo>
                  <a:pt x="0" y="6394"/>
                </a:lnTo>
                <a:lnTo>
                  <a:pt x="0" y="15206"/>
                </a:lnTo>
                <a:lnTo>
                  <a:pt x="13291" y="15206"/>
                </a:lnTo>
                <a:close/>
              </a:path>
            </a:pathLst>
          </a:custGeom>
          <a:gradFill>
            <a:gsLst>
              <a:gs pos="0">
                <a:srgbClr val="68DCFB">
                  <a:alpha val="0"/>
                </a:srgbClr>
              </a:gs>
              <a:gs pos="100000">
                <a:srgbClr val="68DCFB"/>
              </a:gs>
            </a:gsLst>
          </a:gradFill>
          <a:ln w="3175">
            <a:miter lim="400000"/>
          </a:ln>
          <a:effectLst>
            <a:outerShdw blurRad="63500" rotWithShape="0">
              <a:srgbClr val="131E3E">
                <a:alpha val="60000"/>
              </a:srgbClr>
            </a:outerShdw>
          </a:effectLst>
        </p:spPr>
        <p:txBody>
          <a:bodyPr lIns="18160" tIns="18160" rIns="18160" bIns="18160" anchor="ctr"/>
          <a:lstStyle/>
          <a:p>
            <a:pPr algn="ctr" defTabSz="312930" hangingPunct="0">
              <a:defRPr sz="4000" b="1">
                <a:solidFill>
                  <a:srgbClr val="000000"/>
                </a:solidFill>
              </a:defRPr>
            </a:pPr>
            <a:endParaRPr sz="1399" b="1" kern="0">
              <a:solidFill>
                <a:srgbClr val="000000"/>
              </a:solidFill>
              <a:latin typeface="Microsoft YaHei"/>
              <a:ea typeface="Microsoft YaHei"/>
              <a:sym typeface="Microsoft YaHei"/>
            </a:endParaRPr>
          </a:p>
        </p:txBody>
      </p:sp>
      <p:sp>
        <p:nvSpPr>
          <p:cNvPr id="367" name="形状"/>
          <p:cNvSpPr/>
          <p:nvPr/>
        </p:nvSpPr>
        <p:spPr>
          <a:xfrm rot="5400000">
            <a:off x="9931745" y="5522440"/>
            <a:ext cx="186028" cy="135914"/>
          </a:xfrm>
          <a:custGeom>
            <a:avLst/>
            <a:gdLst/>
            <a:ahLst/>
            <a:cxnLst>
              <a:cxn ang="0">
                <a:pos x="wd2" y="hd2"/>
              </a:cxn>
              <a:cxn ang="5400000">
                <a:pos x="wd2" y="hd2"/>
              </a:cxn>
              <a:cxn ang="10800000">
                <a:pos x="wd2" y="hd2"/>
              </a:cxn>
              <a:cxn ang="16200000">
                <a:pos x="wd2" y="hd2"/>
              </a:cxn>
            </a:cxnLst>
            <a:rect l="0" t="0" r="r" b="b"/>
            <a:pathLst>
              <a:path w="21600" h="21600" extrusionOk="0">
                <a:moveTo>
                  <a:pt x="13291" y="15206"/>
                </a:moveTo>
                <a:lnTo>
                  <a:pt x="13291" y="21600"/>
                </a:lnTo>
                <a:lnTo>
                  <a:pt x="21600" y="10800"/>
                </a:lnTo>
                <a:lnTo>
                  <a:pt x="13291" y="0"/>
                </a:lnTo>
                <a:lnTo>
                  <a:pt x="13291" y="6394"/>
                </a:lnTo>
                <a:lnTo>
                  <a:pt x="0" y="6394"/>
                </a:lnTo>
                <a:lnTo>
                  <a:pt x="0" y="15206"/>
                </a:lnTo>
                <a:lnTo>
                  <a:pt x="13291" y="15206"/>
                </a:lnTo>
                <a:close/>
              </a:path>
            </a:pathLst>
          </a:custGeom>
          <a:gradFill>
            <a:gsLst>
              <a:gs pos="0">
                <a:srgbClr val="68DCFB">
                  <a:alpha val="0"/>
                </a:srgbClr>
              </a:gs>
              <a:gs pos="100000">
                <a:srgbClr val="68DCFB"/>
              </a:gs>
            </a:gsLst>
          </a:gradFill>
          <a:ln w="3175">
            <a:miter lim="400000"/>
          </a:ln>
          <a:effectLst>
            <a:outerShdw blurRad="63500" rotWithShape="0">
              <a:srgbClr val="131E3E">
                <a:alpha val="60000"/>
              </a:srgbClr>
            </a:outerShdw>
          </a:effectLst>
        </p:spPr>
        <p:txBody>
          <a:bodyPr lIns="18160" tIns="18160" rIns="18160" bIns="18160" anchor="ctr"/>
          <a:lstStyle/>
          <a:p>
            <a:pPr algn="ctr" defTabSz="312930" hangingPunct="0">
              <a:defRPr sz="4000" b="1">
                <a:solidFill>
                  <a:srgbClr val="000000"/>
                </a:solidFill>
              </a:defRPr>
            </a:pPr>
            <a:endParaRPr sz="1399" b="1" kern="0">
              <a:solidFill>
                <a:srgbClr val="000000"/>
              </a:solidFill>
              <a:latin typeface="Microsoft YaHei"/>
              <a:ea typeface="Microsoft YaHei"/>
              <a:sym typeface="Microsoft YaHei"/>
            </a:endParaRPr>
          </a:p>
        </p:txBody>
      </p:sp>
      <p:sp>
        <p:nvSpPr>
          <p:cNvPr id="368" name="全球"/>
          <p:cNvSpPr txBox="1"/>
          <p:nvPr/>
        </p:nvSpPr>
        <p:spPr>
          <a:xfrm>
            <a:off x="10164273" y="4624519"/>
            <a:ext cx="402943" cy="259370"/>
          </a:xfrm>
          <a:prstGeom prst="rect">
            <a:avLst/>
          </a:prstGeom>
          <a:ln w="3175">
            <a:miter lim="400000"/>
          </a:ln>
          <a:effectLst>
            <a:outerShdw blurRad="63500" rotWithShape="0">
              <a:srgbClr val="131E3E">
                <a:alpha val="60498"/>
              </a:srgbClr>
            </a:outerShdw>
          </a:effectLst>
        </p:spPr>
        <p:txBody>
          <a:bodyPr wrap="none" lIns="21792" tIns="21792" rIns="21792" bIns="21792" anchor="ctr">
            <a:spAutoFit/>
          </a:bodyPr>
          <a:lstStyle>
            <a:lvl1pPr algn="l" defTabSz="415925">
              <a:defRPr>
                <a:solidFill>
                  <a:srgbClr val="FFFFFF"/>
                </a:solidFill>
              </a:defRPr>
            </a:lvl1pPr>
          </a:lstStyle>
          <a:p>
            <a:pPr defTabSz="104098" hangingPunct="0"/>
            <a:r>
              <a:rPr sz="1399" kern="0">
                <a:solidFill>
                  <a:srgbClr val="1D1D1A"/>
                </a:solidFill>
                <a:latin typeface="Microsoft YaHei"/>
                <a:ea typeface="Microsoft YaHei"/>
                <a:sym typeface="Microsoft YaHei"/>
              </a:rPr>
              <a:t>全球</a:t>
            </a:r>
          </a:p>
        </p:txBody>
      </p:sp>
      <p:sp>
        <p:nvSpPr>
          <p:cNvPr id="370" name="AI+HPC融合架构，引领科学智能"/>
          <p:cNvSpPr txBox="1"/>
          <p:nvPr/>
        </p:nvSpPr>
        <p:spPr>
          <a:xfrm>
            <a:off x="1036908" y="907821"/>
            <a:ext cx="2744872" cy="236511"/>
          </a:xfrm>
          <a:prstGeom prst="rect">
            <a:avLst/>
          </a:prstGeom>
          <a:noFill/>
          <a:ln w="3175" cap="flat">
            <a:noFill/>
            <a:miter lim="400000"/>
          </a:ln>
          <a:effectLst/>
        </p:spPr>
        <p:txBody>
          <a:bodyPr wrap="none" lIns="0" tIns="0" rIns="0" bIns="0" numCol="1" anchor="ctr">
            <a:spAutoFit/>
          </a:bodyPr>
          <a:lstStyle>
            <a:lvl1pPr defTabSz="2338705">
              <a:lnSpc>
                <a:spcPct val="120000"/>
              </a:lnSpc>
              <a:defRPr sz="4000" b="1">
                <a:gradFill flip="none" rotWithShape="1">
                  <a:gsLst>
                    <a:gs pos="0">
                      <a:srgbClr val="BCFCFC"/>
                    </a:gs>
                    <a:gs pos="100000">
                      <a:srgbClr val="86B6F7"/>
                    </a:gs>
                  </a:gsLst>
                  <a:lin ang="0" scaled="0"/>
                </a:gradFill>
              </a:defRPr>
            </a:lvl1pPr>
          </a:lstStyle>
          <a:p>
            <a:pPr algn="ctr" defTabSz="584601" hangingPunct="0"/>
            <a:r>
              <a:rPr sz="1399" kern="0" dirty="0" err="1">
                <a:solidFill>
                  <a:srgbClr val="1D1D1A"/>
                </a:solidFill>
                <a:latin typeface="微软雅黑"/>
                <a:ea typeface="微软雅黑"/>
                <a:sym typeface="Microsoft YaHei"/>
              </a:rPr>
              <a:t>AI+HPC融合架构，引领科学智能</a:t>
            </a:r>
            <a:r>
              <a:rPr sz="1399" kern="0" dirty="0">
                <a:solidFill>
                  <a:srgbClr val="1D1D1A"/>
                </a:solidFill>
                <a:latin typeface="微软雅黑"/>
                <a:ea typeface="微软雅黑"/>
                <a:sym typeface="Microsoft YaHei"/>
              </a:rPr>
              <a:t> </a:t>
            </a:r>
          </a:p>
        </p:txBody>
      </p:sp>
      <p:sp>
        <p:nvSpPr>
          <p:cNvPr id="371" name="形状"/>
          <p:cNvSpPr/>
          <p:nvPr/>
        </p:nvSpPr>
        <p:spPr>
          <a:xfrm>
            <a:off x="634752" y="2577437"/>
            <a:ext cx="3549186" cy="2867003"/>
          </a:xfrm>
          <a:custGeom>
            <a:avLst/>
            <a:gdLst/>
            <a:ahLst/>
            <a:cxnLst>
              <a:cxn ang="0">
                <a:pos x="wd2" y="hd2"/>
              </a:cxn>
              <a:cxn ang="5400000">
                <a:pos x="wd2" y="hd2"/>
              </a:cxn>
              <a:cxn ang="10800000">
                <a:pos x="wd2" y="hd2"/>
              </a:cxn>
              <a:cxn ang="16200000">
                <a:pos x="wd2" y="hd2"/>
              </a:cxn>
            </a:cxnLst>
            <a:rect l="0" t="0" r="r" b="b"/>
            <a:pathLst>
              <a:path w="21600" h="21600" extrusionOk="0">
                <a:moveTo>
                  <a:pt x="0" y="432"/>
                </a:moveTo>
                <a:lnTo>
                  <a:pt x="171" y="0"/>
                </a:lnTo>
                <a:lnTo>
                  <a:pt x="21373" y="36"/>
                </a:lnTo>
                <a:lnTo>
                  <a:pt x="21543" y="432"/>
                </a:lnTo>
                <a:lnTo>
                  <a:pt x="21600" y="21276"/>
                </a:lnTo>
                <a:lnTo>
                  <a:pt x="21373" y="21600"/>
                </a:lnTo>
                <a:lnTo>
                  <a:pt x="227" y="21600"/>
                </a:lnTo>
                <a:lnTo>
                  <a:pt x="0" y="21276"/>
                </a:lnTo>
                <a:lnTo>
                  <a:pt x="0" y="432"/>
                </a:lnTo>
                <a:close/>
              </a:path>
            </a:pathLst>
          </a:custGeom>
          <a:gradFill flip="none" rotWithShape="1">
            <a:gsLst>
              <a:gs pos="0">
                <a:srgbClr val="5ABEFF">
                  <a:alpha val="23678"/>
                </a:srgbClr>
              </a:gs>
              <a:gs pos="100000">
                <a:srgbClr val="C8FFFF">
                  <a:alpha val="0"/>
                </a:srgbClr>
              </a:gs>
            </a:gsLst>
            <a:path path="circle">
              <a:fillToRect l="37721" t="-19636" r="62278" b="119636"/>
            </a:path>
          </a:gradFill>
          <a:ln w="3175" cap="flat">
            <a:noFill/>
            <a:miter lim="400000"/>
          </a:ln>
          <a:effectLst/>
        </p:spPr>
        <p:txBody>
          <a:bodyPr wrap="square" lIns="34581" tIns="34581" rIns="34581" bIns="34581" numCol="1" anchor="ctr">
            <a:noAutofit/>
          </a:bodyPr>
          <a:lstStyle/>
          <a:p>
            <a:pPr algn="ctr" defTabSz="620782" hangingPunct="0">
              <a:defRPr sz="1800">
                <a:solidFill>
                  <a:srgbClr val="666666"/>
                </a:solidFill>
              </a:defRPr>
            </a:pPr>
            <a:endParaRPr sz="1399" kern="0">
              <a:solidFill>
                <a:srgbClr val="666666"/>
              </a:solidFill>
              <a:latin typeface="微软雅黑"/>
              <a:ea typeface="微软雅黑"/>
              <a:sym typeface="Microsoft YaHei"/>
            </a:endParaRPr>
          </a:p>
        </p:txBody>
      </p:sp>
      <p:sp>
        <p:nvSpPr>
          <p:cNvPr id="372" name="MindSpore 2.0"/>
          <p:cNvSpPr txBox="1"/>
          <p:nvPr/>
        </p:nvSpPr>
        <p:spPr>
          <a:xfrm>
            <a:off x="1623175" y="2647995"/>
            <a:ext cx="1572340" cy="327104"/>
          </a:xfrm>
          <a:prstGeom prst="rect">
            <a:avLst/>
          </a:prstGeom>
          <a:noFill/>
          <a:ln w="3175" cap="flat">
            <a:noFill/>
            <a:miter lim="400000"/>
          </a:ln>
          <a:effectLst/>
        </p:spPr>
        <p:txBody>
          <a:bodyPr wrap="square" lIns="0" tIns="0" rIns="0" bIns="0" numCol="1" anchor="ctr">
            <a:noAutofit/>
          </a:bodyPr>
          <a:lstStyle>
            <a:lvl1pPr defTabSz="2338705">
              <a:lnSpc>
                <a:spcPct val="120000"/>
              </a:lnSpc>
              <a:defRPr sz="3200" b="1">
                <a:gradFill flip="none" rotWithShape="1">
                  <a:gsLst>
                    <a:gs pos="0">
                      <a:srgbClr val="BCFCFC"/>
                    </a:gs>
                    <a:gs pos="100000">
                      <a:srgbClr val="86B6F7"/>
                    </a:gs>
                  </a:gsLst>
                  <a:lin ang="0" scaled="0"/>
                </a:gradFill>
              </a:defRPr>
            </a:lvl1pPr>
          </a:lstStyle>
          <a:p>
            <a:pPr algn="ctr" defTabSz="584601" hangingPunct="0"/>
            <a:r>
              <a:rPr sz="1399" kern="0">
                <a:solidFill>
                  <a:srgbClr val="1D1D1A"/>
                </a:solidFill>
                <a:latin typeface="微软雅黑"/>
                <a:ea typeface="微软雅黑"/>
                <a:sym typeface="Microsoft YaHei"/>
              </a:rPr>
              <a:t>MindSpore 2.0</a:t>
            </a:r>
          </a:p>
        </p:txBody>
      </p:sp>
      <p:grpSp>
        <p:nvGrpSpPr>
          <p:cNvPr id="373" name="成组"/>
          <p:cNvGrpSpPr/>
          <p:nvPr/>
        </p:nvGrpSpPr>
        <p:grpSpPr>
          <a:xfrm>
            <a:off x="1151272" y="4866578"/>
            <a:ext cx="2516147" cy="408985"/>
            <a:chOff x="0" y="0"/>
            <a:chExt cx="7418013" cy="1014965"/>
          </a:xfrm>
        </p:grpSpPr>
        <p:grpSp>
          <p:nvGrpSpPr>
            <p:cNvPr id="410" name="成组"/>
            <p:cNvGrpSpPr/>
            <p:nvPr/>
          </p:nvGrpSpPr>
          <p:grpSpPr>
            <a:xfrm>
              <a:off x="0" y="-1"/>
              <a:ext cx="7418014" cy="1014966"/>
              <a:chOff x="0" y="0"/>
              <a:chExt cx="7418013" cy="1014965"/>
            </a:xfrm>
          </p:grpSpPr>
          <p:sp>
            <p:nvSpPr>
              <p:cNvPr id="412" name="形状"/>
              <p:cNvSpPr/>
              <p:nvPr/>
            </p:nvSpPr>
            <p:spPr>
              <a:xfrm>
                <a:off x="0" y="2986"/>
                <a:ext cx="7418014" cy="1011979"/>
              </a:xfrm>
              <a:custGeom>
                <a:avLst/>
                <a:gdLst/>
                <a:ahLst/>
                <a:cxnLst>
                  <a:cxn ang="0">
                    <a:pos x="wd2" y="hd2"/>
                  </a:cxn>
                  <a:cxn ang="5400000">
                    <a:pos x="wd2" y="hd2"/>
                  </a:cxn>
                  <a:cxn ang="10800000">
                    <a:pos x="wd2" y="hd2"/>
                  </a:cxn>
                  <a:cxn ang="16200000">
                    <a:pos x="wd2" y="hd2"/>
                  </a:cxn>
                </a:cxnLst>
                <a:rect l="0" t="0" r="r" b="b"/>
                <a:pathLst>
                  <a:path w="21600" h="21600" extrusionOk="0">
                    <a:moveTo>
                      <a:pt x="0" y="649"/>
                    </a:moveTo>
                    <a:lnTo>
                      <a:pt x="171" y="0"/>
                    </a:lnTo>
                    <a:lnTo>
                      <a:pt x="21373" y="54"/>
                    </a:lnTo>
                    <a:lnTo>
                      <a:pt x="21543" y="649"/>
                    </a:lnTo>
                    <a:lnTo>
                      <a:pt x="21600" y="21113"/>
                    </a:lnTo>
                    <a:lnTo>
                      <a:pt x="21373" y="21600"/>
                    </a:lnTo>
                    <a:lnTo>
                      <a:pt x="227" y="21600"/>
                    </a:lnTo>
                    <a:lnTo>
                      <a:pt x="0" y="21113"/>
                    </a:lnTo>
                    <a:lnTo>
                      <a:pt x="0" y="649"/>
                    </a:lnTo>
                    <a:close/>
                  </a:path>
                </a:pathLst>
              </a:custGeom>
              <a:gradFill flip="none" rotWithShape="1">
                <a:gsLst>
                  <a:gs pos="0">
                    <a:srgbClr val="5ABEFF">
                      <a:alpha val="23678"/>
                    </a:srgbClr>
                  </a:gs>
                  <a:gs pos="100000">
                    <a:srgbClr val="C8FFFF">
                      <a:alpha val="0"/>
                    </a:srgbClr>
                  </a:gs>
                </a:gsLst>
                <a:path path="circle">
                  <a:fillToRect l="37721" t="-19636" r="62278" b="119636"/>
                </a:path>
              </a:gradFill>
              <a:ln w="3175" cap="flat">
                <a:noFill/>
                <a:miter lim="400000"/>
              </a:ln>
              <a:effectLst/>
            </p:spPr>
            <p:txBody>
              <a:bodyPr wrap="square" lIns="34581" tIns="34581" rIns="34581" bIns="34581" numCol="1" anchor="ctr">
                <a:noAutofit/>
              </a:bodyPr>
              <a:lstStyle/>
              <a:p>
                <a:pPr algn="ctr" defTabSz="620782" hangingPunct="0">
                  <a:defRPr sz="1800">
                    <a:solidFill>
                      <a:srgbClr val="666666"/>
                    </a:solidFill>
                  </a:defRPr>
                </a:pPr>
                <a:endParaRPr sz="1399" kern="0">
                  <a:solidFill>
                    <a:srgbClr val="666666"/>
                  </a:solidFill>
                  <a:latin typeface="微软雅黑"/>
                  <a:ea typeface="微软雅黑"/>
                  <a:sym typeface="Microsoft YaHei"/>
                </a:endParaRPr>
              </a:p>
            </p:txBody>
          </p:sp>
          <p:grpSp>
            <p:nvGrpSpPr>
              <p:cNvPr id="413" name="成组"/>
              <p:cNvGrpSpPr/>
              <p:nvPr/>
            </p:nvGrpSpPr>
            <p:grpSpPr>
              <a:xfrm>
                <a:off x="0" y="-1"/>
                <a:ext cx="7418014" cy="1014966"/>
                <a:chOff x="0" y="0"/>
                <a:chExt cx="7418013" cy="1014965"/>
              </a:xfrm>
            </p:grpSpPr>
            <p:sp>
              <p:nvSpPr>
                <p:cNvPr id="414" name="形状"/>
                <p:cNvSpPr/>
                <p:nvPr/>
              </p:nvSpPr>
              <p:spPr>
                <a:xfrm>
                  <a:off x="0" y="0"/>
                  <a:ext cx="19867" cy="1010805"/>
                </a:xfrm>
                <a:custGeom>
                  <a:avLst/>
                  <a:gdLst/>
                  <a:ahLst/>
                  <a:cxnLst>
                    <a:cxn ang="0">
                      <a:pos x="wd2" y="hd2"/>
                    </a:cxn>
                    <a:cxn ang="5400000">
                      <a:pos x="wd2" y="hd2"/>
                    </a:cxn>
                    <a:cxn ang="10800000">
                      <a:pos x="wd2" y="hd2"/>
                    </a:cxn>
                    <a:cxn ang="16200000">
                      <a:pos x="wd2" y="hd2"/>
                    </a:cxn>
                  </a:cxnLst>
                  <a:rect l="0" t="0" r="r" b="b"/>
                  <a:pathLst>
                    <a:path w="21600" h="21600" extrusionOk="0">
                      <a:moveTo>
                        <a:pt x="0" y="699"/>
                      </a:moveTo>
                      <a:lnTo>
                        <a:pt x="21600" y="0"/>
                      </a:lnTo>
                      <a:lnTo>
                        <a:pt x="21600" y="21600"/>
                      </a:lnTo>
                      <a:lnTo>
                        <a:pt x="0" y="20901"/>
                      </a:lnTo>
                      <a:lnTo>
                        <a:pt x="0" y="699"/>
                      </a:lnTo>
                      <a:close/>
                    </a:path>
                  </a:pathLst>
                </a:custGeom>
                <a:gradFill flip="none" rotWithShape="1">
                  <a:gsLst>
                    <a:gs pos="0">
                      <a:srgbClr val="B656FF">
                        <a:alpha val="10503"/>
                      </a:srgbClr>
                    </a:gs>
                    <a:gs pos="100000">
                      <a:srgbClr val="5CE8FF">
                        <a:alpha val="19612"/>
                      </a:srgbClr>
                    </a:gs>
                  </a:gsLst>
                  <a:lin ang="5400000" scaled="0"/>
                </a:gradFill>
                <a:ln w="3175" cap="flat">
                  <a:noFill/>
                  <a:miter lim="400000"/>
                </a:ln>
                <a:effectLst/>
              </p:spPr>
              <p:txBody>
                <a:bodyPr wrap="square" lIns="14205" tIns="14205" rIns="14205" bIns="14205" numCol="1" anchor="ctr">
                  <a:noAutofit/>
                </a:bodyPr>
                <a:lstStyle/>
                <a:p>
                  <a:pPr algn="ctr" defTabSz="244377" hangingPunct="0">
                    <a:defRPr sz="3600" b="1">
                      <a:solidFill>
                        <a:srgbClr val="FFFFFF"/>
                      </a:solidFill>
                    </a:defRPr>
                  </a:pPr>
                  <a:endParaRPr sz="1399" b="1" kern="0">
                    <a:solidFill>
                      <a:srgbClr val="FFFFFF"/>
                    </a:solidFill>
                    <a:latin typeface="微软雅黑"/>
                    <a:ea typeface="微软雅黑"/>
                    <a:sym typeface="Microsoft YaHei"/>
                  </a:endParaRPr>
                </a:p>
              </p:txBody>
            </p:sp>
            <p:sp>
              <p:nvSpPr>
                <p:cNvPr id="415" name="形状"/>
                <p:cNvSpPr/>
                <p:nvPr/>
              </p:nvSpPr>
              <p:spPr>
                <a:xfrm>
                  <a:off x="7398146" y="0"/>
                  <a:ext cx="19868" cy="10108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1"/>
                      </a:lnTo>
                      <a:lnTo>
                        <a:pt x="21600" y="20901"/>
                      </a:lnTo>
                      <a:lnTo>
                        <a:pt x="0" y="21600"/>
                      </a:lnTo>
                      <a:lnTo>
                        <a:pt x="0" y="0"/>
                      </a:lnTo>
                      <a:close/>
                    </a:path>
                  </a:pathLst>
                </a:custGeom>
                <a:gradFill flip="none" rotWithShape="1">
                  <a:gsLst>
                    <a:gs pos="0">
                      <a:srgbClr val="B656FF">
                        <a:alpha val="10503"/>
                      </a:srgbClr>
                    </a:gs>
                    <a:gs pos="100000">
                      <a:srgbClr val="5CE8FF">
                        <a:alpha val="19612"/>
                      </a:srgbClr>
                    </a:gs>
                  </a:gsLst>
                  <a:lin ang="5400000" scaled="0"/>
                </a:gradFill>
                <a:ln w="3175" cap="flat">
                  <a:noFill/>
                  <a:miter lim="400000"/>
                </a:ln>
                <a:effectLst/>
              </p:spPr>
              <p:txBody>
                <a:bodyPr wrap="square" lIns="14205" tIns="14205" rIns="14205" bIns="14205" numCol="1" anchor="ctr">
                  <a:noAutofit/>
                </a:bodyPr>
                <a:lstStyle/>
                <a:p>
                  <a:pPr algn="ctr" defTabSz="244377" hangingPunct="0">
                    <a:defRPr sz="3600" b="1">
                      <a:solidFill>
                        <a:srgbClr val="FFFFFF"/>
                      </a:solidFill>
                    </a:defRPr>
                  </a:pPr>
                  <a:endParaRPr sz="1399" b="1" kern="0">
                    <a:solidFill>
                      <a:srgbClr val="FFFFFF"/>
                    </a:solidFill>
                    <a:latin typeface="微软雅黑"/>
                    <a:ea typeface="微软雅黑"/>
                    <a:sym typeface="Microsoft YaHei"/>
                  </a:endParaRPr>
                </a:p>
              </p:txBody>
            </p:sp>
            <p:sp>
              <p:nvSpPr>
                <p:cNvPr id="416" name="形状"/>
                <p:cNvSpPr/>
                <p:nvPr/>
              </p:nvSpPr>
              <p:spPr>
                <a:xfrm rot="16200000">
                  <a:off x="3694987" y="-3694989"/>
                  <a:ext cx="23010" cy="74129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87"/>
                      </a:lnTo>
                      <a:lnTo>
                        <a:pt x="21600" y="21513"/>
                      </a:lnTo>
                      <a:lnTo>
                        <a:pt x="0" y="21600"/>
                      </a:lnTo>
                      <a:lnTo>
                        <a:pt x="0" y="0"/>
                      </a:lnTo>
                      <a:close/>
                    </a:path>
                  </a:pathLst>
                </a:custGeom>
                <a:solidFill>
                  <a:srgbClr val="B656FF">
                    <a:alpha val="10310"/>
                  </a:srgbClr>
                </a:solidFill>
                <a:ln w="3175" cap="flat">
                  <a:noFill/>
                  <a:miter lim="400000"/>
                </a:ln>
                <a:effectLst/>
              </p:spPr>
              <p:txBody>
                <a:bodyPr wrap="square" lIns="14205" tIns="14205" rIns="14205" bIns="14205" numCol="1" anchor="ctr">
                  <a:noAutofit/>
                </a:bodyPr>
                <a:lstStyle/>
                <a:p>
                  <a:pPr algn="ctr" defTabSz="244377" hangingPunct="0">
                    <a:defRPr sz="3600" b="1">
                      <a:solidFill>
                        <a:srgbClr val="FFFFFF"/>
                      </a:solidFill>
                    </a:defRPr>
                  </a:pPr>
                  <a:endParaRPr sz="1399" b="1" kern="0">
                    <a:solidFill>
                      <a:srgbClr val="FFFFFF"/>
                    </a:solidFill>
                    <a:latin typeface="微软雅黑"/>
                    <a:ea typeface="微软雅黑"/>
                    <a:sym typeface="Microsoft YaHei"/>
                  </a:endParaRPr>
                </a:p>
              </p:txBody>
            </p:sp>
            <p:sp>
              <p:nvSpPr>
                <p:cNvPr id="417" name="形状"/>
                <p:cNvSpPr/>
                <p:nvPr/>
              </p:nvSpPr>
              <p:spPr>
                <a:xfrm rot="16200000">
                  <a:off x="3695546" y="-2703591"/>
                  <a:ext cx="23010" cy="7414103"/>
                </a:xfrm>
                <a:custGeom>
                  <a:avLst/>
                  <a:gdLst/>
                  <a:ahLst/>
                  <a:cxnLst>
                    <a:cxn ang="0">
                      <a:pos x="wd2" y="hd2"/>
                    </a:cxn>
                    <a:cxn ang="5400000">
                      <a:pos x="wd2" y="hd2"/>
                    </a:cxn>
                    <a:cxn ang="10800000">
                      <a:pos x="wd2" y="hd2"/>
                    </a:cxn>
                    <a:cxn ang="16200000">
                      <a:pos x="wd2" y="hd2"/>
                    </a:cxn>
                  </a:cxnLst>
                  <a:rect l="0" t="0" r="r" b="b"/>
                  <a:pathLst>
                    <a:path w="21600" h="21600" extrusionOk="0">
                      <a:moveTo>
                        <a:pt x="0" y="87"/>
                      </a:moveTo>
                      <a:lnTo>
                        <a:pt x="21600" y="0"/>
                      </a:lnTo>
                      <a:lnTo>
                        <a:pt x="21600" y="21600"/>
                      </a:lnTo>
                      <a:lnTo>
                        <a:pt x="0" y="21513"/>
                      </a:lnTo>
                      <a:lnTo>
                        <a:pt x="0" y="87"/>
                      </a:lnTo>
                      <a:close/>
                    </a:path>
                  </a:pathLst>
                </a:custGeom>
                <a:solidFill>
                  <a:srgbClr val="5CE8FF">
                    <a:alpha val="9958"/>
                  </a:srgbClr>
                </a:solidFill>
                <a:ln w="3175" cap="flat">
                  <a:noFill/>
                  <a:miter lim="400000"/>
                </a:ln>
                <a:effectLst/>
              </p:spPr>
              <p:txBody>
                <a:bodyPr wrap="square" lIns="14205" tIns="14205" rIns="14205" bIns="14205" numCol="1" anchor="ctr">
                  <a:noAutofit/>
                </a:bodyPr>
                <a:lstStyle/>
                <a:p>
                  <a:pPr algn="ctr" defTabSz="244377" hangingPunct="0">
                    <a:defRPr sz="3600" b="1">
                      <a:solidFill>
                        <a:srgbClr val="FFFFFF"/>
                      </a:solidFill>
                    </a:defRPr>
                  </a:pPr>
                  <a:endParaRPr sz="1399" b="1" kern="0">
                    <a:solidFill>
                      <a:srgbClr val="FFFFFF"/>
                    </a:solidFill>
                    <a:latin typeface="微软雅黑"/>
                    <a:ea typeface="微软雅黑"/>
                    <a:sym typeface="Microsoft YaHei"/>
                  </a:endParaRPr>
                </a:p>
              </p:txBody>
            </p:sp>
            <p:sp>
              <p:nvSpPr>
                <p:cNvPr id="418" name="形状"/>
                <p:cNvSpPr/>
                <p:nvPr/>
              </p:nvSpPr>
              <p:spPr>
                <a:xfrm>
                  <a:off x="1930790" y="994976"/>
                  <a:ext cx="3556433" cy="1998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54" y="21600"/>
                      </a:lnTo>
                      <a:lnTo>
                        <a:pt x="0" y="0"/>
                      </a:lnTo>
                      <a:close/>
                    </a:path>
                  </a:pathLst>
                </a:custGeom>
                <a:gradFill flip="none" rotWithShape="1">
                  <a:gsLst>
                    <a:gs pos="0">
                      <a:srgbClr val="5ABEFF">
                        <a:alpha val="40244"/>
                      </a:srgbClr>
                    </a:gs>
                    <a:gs pos="100000">
                      <a:srgbClr val="5ABEFF">
                        <a:alpha val="0"/>
                      </a:srgbClr>
                    </a:gs>
                  </a:gsLst>
                  <a:path path="circle">
                    <a:fillToRect l="37721" t="-19636" r="62278" b="119636"/>
                  </a:path>
                </a:gradFill>
                <a:ln w="3175" cap="flat">
                  <a:noFill/>
                  <a:miter lim="400000"/>
                </a:ln>
                <a:effectLst/>
              </p:spPr>
              <p:txBody>
                <a:bodyPr wrap="square" lIns="20339" tIns="20339" rIns="20339" bIns="20339" numCol="1" anchor="ctr">
                  <a:noAutofit/>
                </a:bodyPr>
                <a:lstStyle/>
                <a:p>
                  <a:pPr algn="ctr" defTabSz="350380" hangingPunct="0">
                    <a:defRPr sz="4600" b="1">
                      <a:solidFill>
                        <a:srgbClr val="000000"/>
                      </a:solidFill>
                    </a:defRPr>
                  </a:pPr>
                  <a:endParaRPr sz="1399" b="1" kern="0">
                    <a:solidFill>
                      <a:srgbClr val="000000"/>
                    </a:solidFill>
                    <a:latin typeface="微软雅黑"/>
                    <a:ea typeface="微软雅黑"/>
                    <a:sym typeface="Microsoft YaHei"/>
                  </a:endParaRPr>
                </a:p>
              </p:txBody>
            </p:sp>
          </p:grpSp>
        </p:grpSp>
        <p:sp>
          <p:nvSpPr>
            <p:cNvPr id="411" name="异构运行时"/>
            <p:cNvSpPr txBox="1"/>
            <p:nvPr/>
          </p:nvSpPr>
          <p:spPr>
            <a:xfrm>
              <a:off x="872949" y="189819"/>
              <a:ext cx="5672115" cy="635327"/>
            </a:xfrm>
            <a:prstGeom prst="rect">
              <a:avLst/>
            </a:prstGeom>
            <a:noFill/>
            <a:ln w="3175" cap="flat">
              <a:noFill/>
              <a:miter lim="400000"/>
            </a:ln>
            <a:effectLst/>
          </p:spPr>
          <p:txBody>
            <a:bodyPr wrap="square" lIns="0" tIns="0" rIns="0" bIns="0" numCol="1" anchor="ctr">
              <a:noAutofit/>
            </a:bodyPr>
            <a:lstStyle>
              <a:lvl1pPr defTabSz="2272665">
                <a:defRPr>
                  <a:solidFill>
                    <a:srgbClr val="FFFFFF"/>
                  </a:solidFill>
                </a:defRPr>
              </a:lvl1pPr>
            </a:lstStyle>
            <a:p>
              <a:pPr algn="ctr" defTabSz="568098" hangingPunct="0"/>
              <a:r>
                <a:rPr sz="1399" kern="0">
                  <a:solidFill>
                    <a:srgbClr val="1D1D1A"/>
                  </a:solidFill>
                  <a:latin typeface="微软雅黑"/>
                  <a:ea typeface="微软雅黑"/>
                  <a:sym typeface="Microsoft YaHei"/>
                </a:rPr>
                <a:t>异构运行时</a:t>
              </a:r>
            </a:p>
          </p:txBody>
        </p:sp>
      </p:grpSp>
      <p:grpSp>
        <p:nvGrpSpPr>
          <p:cNvPr id="374" name="成组"/>
          <p:cNvGrpSpPr/>
          <p:nvPr/>
        </p:nvGrpSpPr>
        <p:grpSpPr>
          <a:xfrm>
            <a:off x="634753" y="5522143"/>
            <a:ext cx="3549599" cy="407781"/>
            <a:chOff x="0" y="0"/>
            <a:chExt cx="10464800" cy="1011978"/>
          </a:xfrm>
        </p:grpSpPr>
        <p:sp>
          <p:nvSpPr>
            <p:cNvPr id="408" name="形状"/>
            <p:cNvSpPr/>
            <p:nvPr/>
          </p:nvSpPr>
          <p:spPr>
            <a:xfrm>
              <a:off x="0" y="0"/>
              <a:ext cx="10464801" cy="1011979"/>
            </a:xfrm>
            <a:custGeom>
              <a:avLst/>
              <a:gdLst/>
              <a:ahLst/>
              <a:cxnLst>
                <a:cxn ang="0">
                  <a:pos x="wd2" y="hd2"/>
                </a:cxn>
                <a:cxn ang="5400000">
                  <a:pos x="wd2" y="hd2"/>
                </a:cxn>
                <a:cxn ang="10800000">
                  <a:pos x="wd2" y="hd2"/>
                </a:cxn>
                <a:cxn ang="16200000">
                  <a:pos x="wd2" y="hd2"/>
                </a:cxn>
              </a:cxnLst>
              <a:rect l="0" t="0" r="r" b="b"/>
              <a:pathLst>
                <a:path w="21600" h="21600" extrusionOk="0">
                  <a:moveTo>
                    <a:pt x="0" y="649"/>
                  </a:moveTo>
                  <a:lnTo>
                    <a:pt x="280" y="0"/>
                  </a:lnTo>
                  <a:lnTo>
                    <a:pt x="21227" y="54"/>
                  </a:lnTo>
                  <a:lnTo>
                    <a:pt x="21507" y="649"/>
                  </a:lnTo>
                  <a:lnTo>
                    <a:pt x="21600" y="21113"/>
                  </a:lnTo>
                  <a:lnTo>
                    <a:pt x="21227" y="21600"/>
                  </a:lnTo>
                  <a:lnTo>
                    <a:pt x="373" y="21600"/>
                  </a:lnTo>
                  <a:lnTo>
                    <a:pt x="0" y="21113"/>
                  </a:lnTo>
                  <a:lnTo>
                    <a:pt x="0" y="649"/>
                  </a:lnTo>
                  <a:close/>
                </a:path>
              </a:pathLst>
            </a:custGeom>
            <a:gradFill flip="none" rotWithShape="1">
              <a:gsLst>
                <a:gs pos="0">
                  <a:srgbClr val="5ABEFF">
                    <a:alpha val="23678"/>
                  </a:srgbClr>
                </a:gs>
                <a:gs pos="100000">
                  <a:srgbClr val="C8FFFF">
                    <a:alpha val="0"/>
                  </a:srgbClr>
                </a:gs>
              </a:gsLst>
              <a:path path="circle">
                <a:fillToRect l="37721" t="-19636" r="62278" b="119636"/>
              </a:path>
            </a:gradFill>
            <a:ln w="3175" cap="flat">
              <a:noFill/>
              <a:miter lim="400000"/>
            </a:ln>
            <a:effectLst/>
          </p:spPr>
          <p:txBody>
            <a:bodyPr wrap="square" lIns="34581" tIns="34581" rIns="34581" bIns="34581" numCol="1" anchor="ctr">
              <a:noAutofit/>
            </a:bodyPr>
            <a:lstStyle/>
            <a:p>
              <a:pPr algn="ctr" defTabSz="620782" hangingPunct="0">
                <a:defRPr sz="1900">
                  <a:solidFill>
                    <a:srgbClr val="666666">
                      <a:alpha val="0"/>
                    </a:srgbClr>
                  </a:solidFill>
                </a:defRPr>
              </a:pPr>
              <a:endParaRPr sz="1399" kern="0">
                <a:solidFill>
                  <a:srgbClr val="666666">
                    <a:alpha val="0"/>
                  </a:srgbClr>
                </a:solidFill>
                <a:latin typeface="微软雅黑"/>
                <a:ea typeface="微软雅黑"/>
                <a:sym typeface="Microsoft YaHei"/>
              </a:endParaRPr>
            </a:p>
          </p:txBody>
        </p:sp>
        <p:sp>
          <p:nvSpPr>
            <p:cNvPr id="409" name="多样性算力"/>
            <p:cNvSpPr txBox="1"/>
            <p:nvPr/>
          </p:nvSpPr>
          <p:spPr>
            <a:xfrm>
              <a:off x="1647333" y="188326"/>
              <a:ext cx="7170134" cy="635327"/>
            </a:xfrm>
            <a:prstGeom prst="rect">
              <a:avLst/>
            </a:prstGeom>
            <a:noFill/>
            <a:ln w="3175" cap="flat">
              <a:noFill/>
              <a:miter lim="400000"/>
            </a:ln>
            <a:effectLst/>
          </p:spPr>
          <p:txBody>
            <a:bodyPr wrap="square" lIns="0" tIns="0" rIns="0" bIns="0" numCol="1" anchor="ctr">
              <a:noAutofit/>
            </a:bodyPr>
            <a:lstStyle>
              <a:lvl1pPr defTabSz="2272665">
                <a:defRPr>
                  <a:solidFill>
                    <a:srgbClr val="FFFFFF"/>
                  </a:solidFill>
                </a:defRPr>
              </a:lvl1pPr>
            </a:lstStyle>
            <a:p>
              <a:pPr algn="ctr" defTabSz="568098" hangingPunct="0"/>
              <a:r>
                <a:rPr sz="1399" kern="0">
                  <a:solidFill>
                    <a:srgbClr val="1D1D1A"/>
                  </a:solidFill>
                  <a:latin typeface="微软雅黑"/>
                  <a:ea typeface="微软雅黑"/>
                  <a:sym typeface="Microsoft YaHei"/>
                </a:rPr>
                <a:t>多样性算力</a:t>
              </a:r>
            </a:p>
          </p:txBody>
        </p:sp>
      </p:grpSp>
      <p:grpSp>
        <p:nvGrpSpPr>
          <p:cNvPr id="375" name="成组"/>
          <p:cNvGrpSpPr/>
          <p:nvPr/>
        </p:nvGrpSpPr>
        <p:grpSpPr>
          <a:xfrm>
            <a:off x="635336" y="1429679"/>
            <a:ext cx="448008" cy="1064442"/>
            <a:chOff x="-1" y="1"/>
            <a:chExt cx="1320800" cy="2641597"/>
          </a:xfrm>
          <a:solidFill>
            <a:schemeClr val="tx2">
              <a:lumMod val="95000"/>
            </a:schemeClr>
          </a:solidFill>
        </p:grpSpPr>
        <p:sp>
          <p:nvSpPr>
            <p:cNvPr id="406" name="成组"/>
            <p:cNvSpPr/>
            <p:nvPr/>
          </p:nvSpPr>
          <p:spPr>
            <a:xfrm rot="16200000">
              <a:off x="-656827" y="663973"/>
              <a:ext cx="2634454" cy="1320801"/>
            </a:xfrm>
            <a:custGeom>
              <a:avLst/>
              <a:gdLst/>
              <a:ahLst/>
              <a:cxnLst>
                <a:cxn ang="0">
                  <a:pos x="wd2" y="hd2"/>
                </a:cxn>
                <a:cxn ang="5400000">
                  <a:pos x="wd2" y="hd2"/>
                </a:cxn>
                <a:cxn ang="10800000">
                  <a:pos x="wd2" y="hd2"/>
                </a:cxn>
                <a:cxn ang="16200000">
                  <a:pos x="wd2" y="hd2"/>
                </a:cxn>
              </a:cxnLst>
              <a:rect l="0" t="0" r="r" b="b"/>
              <a:pathLst>
                <a:path w="21600" h="21600" extrusionOk="0">
                  <a:moveTo>
                    <a:pt x="0" y="649"/>
                  </a:moveTo>
                  <a:lnTo>
                    <a:pt x="280" y="0"/>
                  </a:lnTo>
                  <a:lnTo>
                    <a:pt x="21227" y="54"/>
                  </a:lnTo>
                  <a:lnTo>
                    <a:pt x="21507" y="649"/>
                  </a:lnTo>
                  <a:lnTo>
                    <a:pt x="21600" y="21113"/>
                  </a:lnTo>
                  <a:lnTo>
                    <a:pt x="21227" y="21600"/>
                  </a:lnTo>
                  <a:lnTo>
                    <a:pt x="373" y="21600"/>
                  </a:lnTo>
                  <a:lnTo>
                    <a:pt x="0" y="21113"/>
                  </a:lnTo>
                  <a:lnTo>
                    <a:pt x="0" y="649"/>
                  </a:lnTo>
                  <a:close/>
                </a:path>
              </a:pathLst>
            </a:custGeom>
            <a:grpFill/>
            <a:ln w="3175" cap="flat">
              <a:noFill/>
              <a:miter lim="400000"/>
            </a:ln>
            <a:effectLst/>
          </p:spPr>
          <p:txBody>
            <a:bodyPr wrap="square" lIns="34581" tIns="34581" rIns="34581" bIns="34581" numCol="1" anchor="ctr">
              <a:noAutofit/>
            </a:bodyPr>
            <a:lstStyle/>
            <a:p>
              <a:pPr algn="ctr" defTabSz="620782" hangingPunct="0">
                <a:defRPr sz="1900">
                  <a:solidFill>
                    <a:srgbClr val="666666">
                      <a:alpha val="0"/>
                    </a:srgbClr>
                  </a:solidFill>
                </a:defRPr>
              </a:pPr>
              <a:endParaRPr sz="1399" kern="0">
                <a:solidFill>
                  <a:srgbClr val="666666">
                    <a:alpha val="0"/>
                  </a:srgbClr>
                </a:solidFill>
                <a:latin typeface="微软雅黑"/>
                <a:ea typeface="微软雅黑"/>
                <a:sym typeface="Microsoft YaHei"/>
              </a:endParaRPr>
            </a:p>
          </p:txBody>
        </p:sp>
        <p:sp>
          <p:nvSpPr>
            <p:cNvPr id="407" name="材…"/>
            <p:cNvSpPr txBox="1"/>
            <p:nvPr/>
          </p:nvSpPr>
          <p:spPr>
            <a:xfrm>
              <a:off x="65434" y="0"/>
              <a:ext cx="1186033" cy="2628458"/>
            </a:xfrm>
            <a:prstGeom prst="rect">
              <a:avLst/>
            </a:prstGeom>
            <a:grpFill/>
            <a:ln w="3175" cap="flat">
              <a:noFill/>
              <a:miter lim="400000"/>
            </a:ln>
            <a:effectLst/>
          </p:spPr>
          <p:txBody>
            <a:bodyPr wrap="square" lIns="0" tIns="0" rIns="0" bIns="0" numCol="1" anchor="ctr">
              <a:noAutofit/>
            </a:bodyPr>
            <a:lstStyle/>
            <a:p>
              <a:pPr algn="ctr" defTabSz="568098" hangingPunct="0">
                <a:defRPr>
                  <a:solidFill>
                    <a:srgbClr val="FFFFFF"/>
                  </a:solidFill>
                </a:defRPr>
              </a:pPr>
              <a:r>
                <a:rPr sz="1399" kern="0" dirty="0">
                  <a:solidFill>
                    <a:srgbClr val="C00000"/>
                  </a:solidFill>
                  <a:latin typeface="微软雅黑"/>
                  <a:ea typeface="微软雅黑"/>
                  <a:sym typeface="Microsoft YaHei"/>
                </a:rPr>
                <a:t>材</a:t>
              </a:r>
            </a:p>
            <a:p>
              <a:pPr algn="ctr" defTabSz="568098" hangingPunct="0">
                <a:defRPr>
                  <a:solidFill>
                    <a:srgbClr val="FFFFFF"/>
                  </a:solidFill>
                </a:defRPr>
              </a:pPr>
              <a:r>
                <a:rPr sz="1399" kern="0" dirty="0">
                  <a:solidFill>
                    <a:srgbClr val="C00000"/>
                  </a:solidFill>
                  <a:latin typeface="微软雅黑"/>
                  <a:ea typeface="微软雅黑"/>
                  <a:sym typeface="Microsoft YaHei"/>
                </a:rPr>
                <a:t>料</a:t>
              </a:r>
            </a:p>
          </p:txBody>
        </p:sp>
      </p:grpSp>
      <p:grpSp>
        <p:nvGrpSpPr>
          <p:cNvPr id="376" name="成组"/>
          <p:cNvGrpSpPr/>
          <p:nvPr/>
        </p:nvGrpSpPr>
        <p:grpSpPr>
          <a:xfrm>
            <a:off x="1153924" y="1429680"/>
            <a:ext cx="448008" cy="1064443"/>
            <a:chOff x="0" y="0"/>
            <a:chExt cx="1320800" cy="2641599"/>
          </a:xfrm>
          <a:solidFill>
            <a:schemeClr val="tx2">
              <a:lumMod val="95000"/>
            </a:schemeClr>
          </a:solidFill>
        </p:grpSpPr>
        <p:sp>
          <p:nvSpPr>
            <p:cNvPr id="404" name="成组"/>
            <p:cNvSpPr/>
            <p:nvPr/>
          </p:nvSpPr>
          <p:spPr>
            <a:xfrm rot="16200000">
              <a:off x="-660400" y="660400"/>
              <a:ext cx="2641600" cy="1320801"/>
            </a:xfrm>
            <a:custGeom>
              <a:avLst/>
              <a:gdLst/>
              <a:ahLst/>
              <a:cxnLst>
                <a:cxn ang="0">
                  <a:pos x="wd2" y="hd2"/>
                </a:cxn>
                <a:cxn ang="5400000">
                  <a:pos x="wd2" y="hd2"/>
                </a:cxn>
                <a:cxn ang="10800000">
                  <a:pos x="wd2" y="hd2"/>
                </a:cxn>
                <a:cxn ang="16200000">
                  <a:pos x="wd2" y="hd2"/>
                </a:cxn>
              </a:cxnLst>
              <a:rect l="0" t="0" r="r" b="b"/>
              <a:pathLst>
                <a:path w="21600" h="21600" extrusionOk="0">
                  <a:moveTo>
                    <a:pt x="0" y="649"/>
                  </a:moveTo>
                  <a:lnTo>
                    <a:pt x="280" y="0"/>
                  </a:lnTo>
                  <a:lnTo>
                    <a:pt x="21227" y="54"/>
                  </a:lnTo>
                  <a:lnTo>
                    <a:pt x="21507" y="649"/>
                  </a:lnTo>
                  <a:lnTo>
                    <a:pt x="21600" y="21113"/>
                  </a:lnTo>
                  <a:lnTo>
                    <a:pt x="21227" y="21600"/>
                  </a:lnTo>
                  <a:lnTo>
                    <a:pt x="373" y="21600"/>
                  </a:lnTo>
                  <a:lnTo>
                    <a:pt x="0" y="21113"/>
                  </a:lnTo>
                  <a:lnTo>
                    <a:pt x="0" y="649"/>
                  </a:lnTo>
                  <a:close/>
                </a:path>
              </a:pathLst>
            </a:custGeom>
            <a:grpFill/>
            <a:ln w="3175" cap="flat">
              <a:noFill/>
              <a:miter lim="400000"/>
            </a:ln>
            <a:effectLst/>
          </p:spPr>
          <p:txBody>
            <a:bodyPr wrap="square" lIns="34581" tIns="34581" rIns="34581" bIns="34581" numCol="1" anchor="ctr">
              <a:noAutofit/>
            </a:bodyPr>
            <a:lstStyle/>
            <a:p>
              <a:pPr algn="ctr" defTabSz="620782" hangingPunct="0">
                <a:defRPr sz="1900">
                  <a:solidFill>
                    <a:srgbClr val="666666">
                      <a:alpha val="0"/>
                    </a:srgbClr>
                  </a:solidFill>
                </a:defRPr>
              </a:pPr>
              <a:endParaRPr sz="1399" kern="0">
                <a:solidFill>
                  <a:srgbClr val="666666">
                    <a:alpha val="0"/>
                  </a:srgbClr>
                </a:solidFill>
                <a:latin typeface="微软雅黑"/>
                <a:ea typeface="微软雅黑"/>
                <a:sym typeface="Microsoft YaHei"/>
              </a:endParaRPr>
            </a:p>
          </p:txBody>
        </p:sp>
        <p:sp>
          <p:nvSpPr>
            <p:cNvPr id="405" name="制…"/>
            <p:cNvSpPr txBox="1"/>
            <p:nvPr/>
          </p:nvSpPr>
          <p:spPr>
            <a:xfrm>
              <a:off x="65434" y="0"/>
              <a:ext cx="1186034" cy="2635589"/>
            </a:xfrm>
            <a:prstGeom prst="rect">
              <a:avLst/>
            </a:prstGeom>
            <a:grpFill/>
            <a:ln w="3175" cap="flat">
              <a:noFill/>
              <a:miter lim="400000"/>
            </a:ln>
            <a:effectLst/>
          </p:spPr>
          <p:txBody>
            <a:bodyPr wrap="square" lIns="0" tIns="0" rIns="0" bIns="0" numCol="1" anchor="ctr">
              <a:noAutofit/>
            </a:bodyPr>
            <a:lstStyle/>
            <a:p>
              <a:pPr algn="ctr" defTabSz="568098" hangingPunct="0">
                <a:defRPr>
                  <a:solidFill>
                    <a:srgbClr val="FFFFFF"/>
                  </a:solidFill>
                </a:defRPr>
              </a:pPr>
              <a:r>
                <a:rPr sz="1399" kern="0" dirty="0">
                  <a:solidFill>
                    <a:srgbClr val="C00000"/>
                  </a:solidFill>
                  <a:latin typeface="微软雅黑"/>
                  <a:ea typeface="微软雅黑"/>
                  <a:sym typeface="Microsoft YaHei"/>
                </a:rPr>
                <a:t>制</a:t>
              </a:r>
            </a:p>
            <a:p>
              <a:pPr algn="ctr" defTabSz="568098" hangingPunct="0">
                <a:defRPr>
                  <a:solidFill>
                    <a:srgbClr val="FFFFFF"/>
                  </a:solidFill>
                </a:defRPr>
              </a:pPr>
              <a:r>
                <a:rPr sz="1399" kern="0" dirty="0">
                  <a:solidFill>
                    <a:srgbClr val="C00000"/>
                  </a:solidFill>
                  <a:latin typeface="微软雅黑"/>
                  <a:ea typeface="微软雅黑"/>
                  <a:sym typeface="Microsoft YaHei"/>
                </a:rPr>
                <a:t>药</a:t>
              </a:r>
            </a:p>
          </p:txBody>
        </p:sp>
      </p:grpSp>
      <p:grpSp>
        <p:nvGrpSpPr>
          <p:cNvPr id="377" name="成组"/>
          <p:cNvGrpSpPr/>
          <p:nvPr/>
        </p:nvGrpSpPr>
        <p:grpSpPr>
          <a:xfrm>
            <a:off x="1670856" y="1429680"/>
            <a:ext cx="448008" cy="1064443"/>
            <a:chOff x="0" y="0"/>
            <a:chExt cx="1320800" cy="2641599"/>
          </a:xfrm>
          <a:solidFill>
            <a:schemeClr val="tx2">
              <a:lumMod val="95000"/>
            </a:schemeClr>
          </a:solidFill>
        </p:grpSpPr>
        <p:sp>
          <p:nvSpPr>
            <p:cNvPr id="402" name="成组"/>
            <p:cNvSpPr/>
            <p:nvPr/>
          </p:nvSpPr>
          <p:spPr>
            <a:xfrm rot="16200000">
              <a:off x="-660400" y="660400"/>
              <a:ext cx="2641600" cy="1320801"/>
            </a:xfrm>
            <a:custGeom>
              <a:avLst/>
              <a:gdLst/>
              <a:ahLst/>
              <a:cxnLst>
                <a:cxn ang="0">
                  <a:pos x="wd2" y="hd2"/>
                </a:cxn>
                <a:cxn ang="5400000">
                  <a:pos x="wd2" y="hd2"/>
                </a:cxn>
                <a:cxn ang="10800000">
                  <a:pos x="wd2" y="hd2"/>
                </a:cxn>
                <a:cxn ang="16200000">
                  <a:pos x="wd2" y="hd2"/>
                </a:cxn>
              </a:cxnLst>
              <a:rect l="0" t="0" r="r" b="b"/>
              <a:pathLst>
                <a:path w="21600" h="21600" extrusionOk="0">
                  <a:moveTo>
                    <a:pt x="0" y="649"/>
                  </a:moveTo>
                  <a:lnTo>
                    <a:pt x="280" y="0"/>
                  </a:lnTo>
                  <a:lnTo>
                    <a:pt x="21227" y="54"/>
                  </a:lnTo>
                  <a:lnTo>
                    <a:pt x="21507" y="649"/>
                  </a:lnTo>
                  <a:lnTo>
                    <a:pt x="21600" y="21113"/>
                  </a:lnTo>
                  <a:lnTo>
                    <a:pt x="21227" y="21600"/>
                  </a:lnTo>
                  <a:lnTo>
                    <a:pt x="373" y="21600"/>
                  </a:lnTo>
                  <a:lnTo>
                    <a:pt x="0" y="21113"/>
                  </a:lnTo>
                  <a:lnTo>
                    <a:pt x="0" y="649"/>
                  </a:lnTo>
                  <a:close/>
                </a:path>
              </a:pathLst>
            </a:custGeom>
            <a:grpFill/>
            <a:ln w="3175" cap="flat">
              <a:noFill/>
              <a:miter lim="400000"/>
            </a:ln>
            <a:effectLst/>
          </p:spPr>
          <p:txBody>
            <a:bodyPr wrap="square" lIns="34581" tIns="34581" rIns="34581" bIns="34581" numCol="1" anchor="ctr">
              <a:noAutofit/>
            </a:bodyPr>
            <a:lstStyle/>
            <a:p>
              <a:pPr algn="ctr" defTabSz="620782" hangingPunct="0">
                <a:defRPr sz="1900">
                  <a:solidFill>
                    <a:srgbClr val="666666">
                      <a:alpha val="0"/>
                    </a:srgbClr>
                  </a:solidFill>
                </a:defRPr>
              </a:pPr>
              <a:endParaRPr sz="1399" kern="0">
                <a:solidFill>
                  <a:srgbClr val="666666">
                    <a:alpha val="0"/>
                  </a:srgbClr>
                </a:solidFill>
                <a:latin typeface="微软雅黑"/>
                <a:ea typeface="微软雅黑"/>
                <a:sym typeface="Microsoft YaHei"/>
              </a:endParaRPr>
            </a:p>
          </p:txBody>
        </p:sp>
        <p:sp>
          <p:nvSpPr>
            <p:cNvPr id="403" name="航…"/>
            <p:cNvSpPr txBox="1"/>
            <p:nvPr/>
          </p:nvSpPr>
          <p:spPr>
            <a:xfrm>
              <a:off x="65434" y="0"/>
              <a:ext cx="1186034" cy="2635589"/>
            </a:xfrm>
            <a:prstGeom prst="rect">
              <a:avLst/>
            </a:prstGeom>
            <a:grpFill/>
            <a:ln w="3175" cap="flat">
              <a:noFill/>
              <a:miter lim="400000"/>
            </a:ln>
            <a:effectLst/>
          </p:spPr>
          <p:txBody>
            <a:bodyPr wrap="square" lIns="0" tIns="0" rIns="0" bIns="0" numCol="1" anchor="ctr">
              <a:noAutofit/>
            </a:bodyPr>
            <a:lstStyle/>
            <a:p>
              <a:pPr algn="ctr" defTabSz="568098" hangingPunct="0">
                <a:defRPr>
                  <a:solidFill>
                    <a:srgbClr val="FFFFFF"/>
                  </a:solidFill>
                </a:defRPr>
              </a:pPr>
              <a:r>
                <a:rPr sz="1399" kern="0" dirty="0">
                  <a:solidFill>
                    <a:srgbClr val="C00000"/>
                  </a:solidFill>
                  <a:latin typeface="微软雅黑"/>
                  <a:ea typeface="微软雅黑"/>
                  <a:sym typeface="Microsoft YaHei"/>
                </a:rPr>
                <a:t>航</a:t>
              </a:r>
            </a:p>
            <a:p>
              <a:pPr algn="ctr" defTabSz="568098" hangingPunct="0">
                <a:defRPr>
                  <a:solidFill>
                    <a:srgbClr val="FFFFFF"/>
                  </a:solidFill>
                </a:defRPr>
              </a:pPr>
              <a:r>
                <a:rPr sz="1399" kern="0" dirty="0">
                  <a:solidFill>
                    <a:srgbClr val="C00000"/>
                  </a:solidFill>
                  <a:latin typeface="微软雅黑"/>
                  <a:ea typeface="微软雅黑"/>
                  <a:sym typeface="Microsoft YaHei"/>
                </a:rPr>
                <a:t>空</a:t>
              </a:r>
            </a:p>
            <a:p>
              <a:pPr algn="ctr" defTabSz="568098" hangingPunct="0">
                <a:defRPr>
                  <a:solidFill>
                    <a:srgbClr val="FFFFFF"/>
                  </a:solidFill>
                </a:defRPr>
              </a:pPr>
              <a:r>
                <a:rPr sz="1399" kern="0" dirty="0">
                  <a:solidFill>
                    <a:srgbClr val="C00000"/>
                  </a:solidFill>
                  <a:latin typeface="微软雅黑"/>
                  <a:ea typeface="微软雅黑"/>
                  <a:sym typeface="Microsoft YaHei"/>
                </a:rPr>
                <a:t>航</a:t>
              </a:r>
            </a:p>
            <a:p>
              <a:pPr algn="ctr" defTabSz="568098" hangingPunct="0">
                <a:defRPr>
                  <a:solidFill>
                    <a:srgbClr val="FFFFFF"/>
                  </a:solidFill>
                </a:defRPr>
              </a:pPr>
              <a:r>
                <a:rPr sz="1399" kern="0" dirty="0">
                  <a:solidFill>
                    <a:srgbClr val="C00000"/>
                  </a:solidFill>
                  <a:latin typeface="微软雅黑"/>
                  <a:ea typeface="微软雅黑"/>
                  <a:sym typeface="Microsoft YaHei"/>
                </a:rPr>
                <a:t>天</a:t>
              </a:r>
            </a:p>
          </p:txBody>
        </p:sp>
      </p:grpSp>
      <p:grpSp>
        <p:nvGrpSpPr>
          <p:cNvPr id="378" name="成组"/>
          <p:cNvGrpSpPr/>
          <p:nvPr/>
        </p:nvGrpSpPr>
        <p:grpSpPr>
          <a:xfrm>
            <a:off x="2187787" y="1429680"/>
            <a:ext cx="448008" cy="1064443"/>
            <a:chOff x="0" y="0"/>
            <a:chExt cx="1320800" cy="2641599"/>
          </a:xfrm>
          <a:solidFill>
            <a:schemeClr val="tx2">
              <a:lumMod val="95000"/>
            </a:schemeClr>
          </a:solidFill>
        </p:grpSpPr>
        <p:sp>
          <p:nvSpPr>
            <p:cNvPr id="400" name="成组"/>
            <p:cNvSpPr/>
            <p:nvPr/>
          </p:nvSpPr>
          <p:spPr>
            <a:xfrm rot="16200000">
              <a:off x="-660400" y="660400"/>
              <a:ext cx="2641600" cy="1320801"/>
            </a:xfrm>
            <a:custGeom>
              <a:avLst/>
              <a:gdLst/>
              <a:ahLst/>
              <a:cxnLst>
                <a:cxn ang="0">
                  <a:pos x="wd2" y="hd2"/>
                </a:cxn>
                <a:cxn ang="5400000">
                  <a:pos x="wd2" y="hd2"/>
                </a:cxn>
                <a:cxn ang="10800000">
                  <a:pos x="wd2" y="hd2"/>
                </a:cxn>
                <a:cxn ang="16200000">
                  <a:pos x="wd2" y="hd2"/>
                </a:cxn>
              </a:cxnLst>
              <a:rect l="0" t="0" r="r" b="b"/>
              <a:pathLst>
                <a:path w="21600" h="21600" extrusionOk="0">
                  <a:moveTo>
                    <a:pt x="0" y="649"/>
                  </a:moveTo>
                  <a:lnTo>
                    <a:pt x="280" y="0"/>
                  </a:lnTo>
                  <a:lnTo>
                    <a:pt x="21227" y="54"/>
                  </a:lnTo>
                  <a:lnTo>
                    <a:pt x="21507" y="649"/>
                  </a:lnTo>
                  <a:lnTo>
                    <a:pt x="21600" y="21113"/>
                  </a:lnTo>
                  <a:lnTo>
                    <a:pt x="21227" y="21600"/>
                  </a:lnTo>
                  <a:lnTo>
                    <a:pt x="373" y="21600"/>
                  </a:lnTo>
                  <a:lnTo>
                    <a:pt x="0" y="21113"/>
                  </a:lnTo>
                  <a:lnTo>
                    <a:pt x="0" y="649"/>
                  </a:lnTo>
                  <a:close/>
                </a:path>
              </a:pathLst>
            </a:custGeom>
            <a:grpFill/>
            <a:ln w="3175" cap="flat">
              <a:noFill/>
              <a:miter lim="400000"/>
            </a:ln>
            <a:effectLst/>
          </p:spPr>
          <p:txBody>
            <a:bodyPr wrap="square" lIns="34581" tIns="34581" rIns="34581" bIns="34581" numCol="1" anchor="ctr">
              <a:noAutofit/>
            </a:bodyPr>
            <a:lstStyle/>
            <a:p>
              <a:pPr algn="ctr" defTabSz="620782" hangingPunct="0">
                <a:defRPr sz="1900">
                  <a:solidFill>
                    <a:srgbClr val="666666">
                      <a:alpha val="0"/>
                    </a:srgbClr>
                  </a:solidFill>
                </a:defRPr>
              </a:pPr>
              <a:endParaRPr sz="1399" kern="0">
                <a:solidFill>
                  <a:srgbClr val="666666">
                    <a:alpha val="0"/>
                  </a:srgbClr>
                </a:solidFill>
                <a:latin typeface="微软雅黑"/>
                <a:ea typeface="微软雅黑"/>
                <a:sym typeface="Microsoft YaHei"/>
              </a:endParaRPr>
            </a:p>
          </p:txBody>
        </p:sp>
        <p:sp>
          <p:nvSpPr>
            <p:cNvPr id="401" name="气…"/>
            <p:cNvSpPr txBox="1"/>
            <p:nvPr/>
          </p:nvSpPr>
          <p:spPr>
            <a:xfrm>
              <a:off x="65434" y="0"/>
              <a:ext cx="1186034" cy="2635589"/>
            </a:xfrm>
            <a:prstGeom prst="rect">
              <a:avLst/>
            </a:prstGeom>
            <a:grpFill/>
            <a:ln w="3175" cap="flat">
              <a:noFill/>
              <a:miter lim="400000"/>
            </a:ln>
            <a:effectLst/>
          </p:spPr>
          <p:txBody>
            <a:bodyPr wrap="square" lIns="0" tIns="0" rIns="0" bIns="0" numCol="1" anchor="ctr">
              <a:noAutofit/>
            </a:bodyPr>
            <a:lstStyle/>
            <a:p>
              <a:pPr algn="ctr" defTabSz="568098" hangingPunct="0">
                <a:defRPr>
                  <a:solidFill>
                    <a:srgbClr val="FFFFFF"/>
                  </a:solidFill>
                </a:defRPr>
              </a:pPr>
              <a:r>
                <a:rPr sz="1399" kern="0" dirty="0">
                  <a:solidFill>
                    <a:srgbClr val="C00000"/>
                  </a:solidFill>
                  <a:latin typeface="微软雅黑"/>
                  <a:ea typeface="微软雅黑"/>
                  <a:sym typeface="Microsoft YaHei"/>
                </a:rPr>
                <a:t>气</a:t>
              </a:r>
            </a:p>
            <a:p>
              <a:pPr algn="ctr" defTabSz="568098" hangingPunct="0">
                <a:defRPr>
                  <a:solidFill>
                    <a:srgbClr val="FFFFFF"/>
                  </a:solidFill>
                </a:defRPr>
              </a:pPr>
              <a:r>
                <a:rPr sz="1399" kern="0" dirty="0">
                  <a:solidFill>
                    <a:srgbClr val="C00000"/>
                  </a:solidFill>
                  <a:latin typeface="微软雅黑"/>
                  <a:ea typeface="微软雅黑"/>
                  <a:sym typeface="Microsoft YaHei"/>
                </a:rPr>
                <a:t>象</a:t>
              </a:r>
            </a:p>
          </p:txBody>
        </p:sp>
      </p:grpSp>
      <p:grpSp>
        <p:nvGrpSpPr>
          <p:cNvPr id="379" name="成组"/>
          <p:cNvGrpSpPr/>
          <p:nvPr/>
        </p:nvGrpSpPr>
        <p:grpSpPr>
          <a:xfrm>
            <a:off x="2702068" y="1429680"/>
            <a:ext cx="448008" cy="1064443"/>
            <a:chOff x="0" y="0"/>
            <a:chExt cx="1320800" cy="2641599"/>
          </a:xfrm>
          <a:solidFill>
            <a:schemeClr val="tx2">
              <a:lumMod val="95000"/>
            </a:schemeClr>
          </a:solidFill>
        </p:grpSpPr>
        <p:sp>
          <p:nvSpPr>
            <p:cNvPr id="398" name="成组"/>
            <p:cNvSpPr/>
            <p:nvPr/>
          </p:nvSpPr>
          <p:spPr>
            <a:xfrm rot="16200000">
              <a:off x="-660400" y="660400"/>
              <a:ext cx="2641600" cy="1320801"/>
            </a:xfrm>
            <a:custGeom>
              <a:avLst/>
              <a:gdLst/>
              <a:ahLst/>
              <a:cxnLst>
                <a:cxn ang="0">
                  <a:pos x="wd2" y="hd2"/>
                </a:cxn>
                <a:cxn ang="5400000">
                  <a:pos x="wd2" y="hd2"/>
                </a:cxn>
                <a:cxn ang="10800000">
                  <a:pos x="wd2" y="hd2"/>
                </a:cxn>
                <a:cxn ang="16200000">
                  <a:pos x="wd2" y="hd2"/>
                </a:cxn>
              </a:cxnLst>
              <a:rect l="0" t="0" r="r" b="b"/>
              <a:pathLst>
                <a:path w="21600" h="21600" extrusionOk="0">
                  <a:moveTo>
                    <a:pt x="0" y="649"/>
                  </a:moveTo>
                  <a:lnTo>
                    <a:pt x="280" y="0"/>
                  </a:lnTo>
                  <a:lnTo>
                    <a:pt x="21227" y="54"/>
                  </a:lnTo>
                  <a:lnTo>
                    <a:pt x="21507" y="649"/>
                  </a:lnTo>
                  <a:lnTo>
                    <a:pt x="21600" y="21113"/>
                  </a:lnTo>
                  <a:lnTo>
                    <a:pt x="21227" y="21600"/>
                  </a:lnTo>
                  <a:lnTo>
                    <a:pt x="373" y="21600"/>
                  </a:lnTo>
                  <a:lnTo>
                    <a:pt x="0" y="21113"/>
                  </a:lnTo>
                  <a:lnTo>
                    <a:pt x="0" y="649"/>
                  </a:lnTo>
                  <a:close/>
                </a:path>
              </a:pathLst>
            </a:custGeom>
            <a:grpFill/>
            <a:ln w="3175" cap="flat">
              <a:noFill/>
              <a:miter lim="400000"/>
            </a:ln>
            <a:effectLst/>
          </p:spPr>
          <p:txBody>
            <a:bodyPr wrap="square" lIns="34581" tIns="34581" rIns="34581" bIns="34581" numCol="1" anchor="ctr">
              <a:noAutofit/>
            </a:bodyPr>
            <a:lstStyle/>
            <a:p>
              <a:pPr algn="ctr" defTabSz="620782" hangingPunct="0">
                <a:defRPr sz="1900">
                  <a:solidFill>
                    <a:srgbClr val="666666">
                      <a:alpha val="0"/>
                    </a:srgbClr>
                  </a:solidFill>
                </a:defRPr>
              </a:pPr>
              <a:endParaRPr sz="1399" kern="0">
                <a:solidFill>
                  <a:srgbClr val="666666">
                    <a:alpha val="0"/>
                  </a:srgbClr>
                </a:solidFill>
                <a:latin typeface="微软雅黑"/>
                <a:ea typeface="微软雅黑"/>
                <a:sym typeface="Microsoft YaHei"/>
              </a:endParaRPr>
            </a:p>
          </p:txBody>
        </p:sp>
        <p:sp>
          <p:nvSpPr>
            <p:cNvPr id="399" name="海…"/>
            <p:cNvSpPr txBox="1"/>
            <p:nvPr/>
          </p:nvSpPr>
          <p:spPr>
            <a:xfrm>
              <a:off x="65434" y="0"/>
              <a:ext cx="1186034" cy="2635589"/>
            </a:xfrm>
            <a:prstGeom prst="rect">
              <a:avLst/>
            </a:prstGeom>
            <a:grpFill/>
            <a:ln w="3175" cap="flat">
              <a:noFill/>
              <a:miter lim="400000"/>
            </a:ln>
            <a:effectLst/>
          </p:spPr>
          <p:txBody>
            <a:bodyPr wrap="square" lIns="0" tIns="0" rIns="0" bIns="0" numCol="1" anchor="ctr">
              <a:noAutofit/>
            </a:bodyPr>
            <a:lstStyle/>
            <a:p>
              <a:pPr algn="ctr" defTabSz="568098" hangingPunct="0">
                <a:defRPr>
                  <a:solidFill>
                    <a:srgbClr val="FFFFFF"/>
                  </a:solidFill>
                </a:defRPr>
              </a:pPr>
              <a:r>
                <a:rPr sz="1399" kern="0" dirty="0">
                  <a:solidFill>
                    <a:srgbClr val="C00000"/>
                  </a:solidFill>
                  <a:latin typeface="微软雅黑"/>
                  <a:ea typeface="微软雅黑"/>
                  <a:sym typeface="Microsoft YaHei"/>
                </a:rPr>
                <a:t>海</a:t>
              </a:r>
            </a:p>
            <a:p>
              <a:pPr algn="ctr" defTabSz="568098" hangingPunct="0">
                <a:defRPr>
                  <a:solidFill>
                    <a:srgbClr val="FFFFFF"/>
                  </a:solidFill>
                </a:defRPr>
              </a:pPr>
              <a:r>
                <a:rPr sz="1399" kern="0" dirty="0">
                  <a:solidFill>
                    <a:srgbClr val="C00000"/>
                  </a:solidFill>
                  <a:latin typeface="微软雅黑"/>
                  <a:ea typeface="微软雅黑"/>
                  <a:sym typeface="Microsoft YaHei"/>
                </a:rPr>
                <a:t>洋</a:t>
              </a:r>
            </a:p>
          </p:txBody>
        </p:sp>
      </p:grpSp>
      <p:grpSp>
        <p:nvGrpSpPr>
          <p:cNvPr id="380" name="成组"/>
          <p:cNvGrpSpPr/>
          <p:nvPr/>
        </p:nvGrpSpPr>
        <p:grpSpPr>
          <a:xfrm>
            <a:off x="3218999" y="1429680"/>
            <a:ext cx="448008" cy="1064443"/>
            <a:chOff x="0" y="0"/>
            <a:chExt cx="1320800" cy="2641599"/>
          </a:xfrm>
          <a:solidFill>
            <a:schemeClr val="tx2">
              <a:lumMod val="95000"/>
            </a:schemeClr>
          </a:solidFill>
        </p:grpSpPr>
        <p:sp>
          <p:nvSpPr>
            <p:cNvPr id="396" name="成组"/>
            <p:cNvSpPr/>
            <p:nvPr/>
          </p:nvSpPr>
          <p:spPr>
            <a:xfrm rot="16200000">
              <a:off x="-660400" y="660400"/>
              <a:ext cx="2641600" cy="1320801"/>
            </a:xfrm>
            <a:custGeom>
              <a:avLst/>
              <a:gdLst/>
              <a:ahLst/>
              <a:cxnLst>
                <a:cxn ang="0">
                  <a:pos x="wd2" y="hd2"/>
                </a:cxn>
                <a:cxn ang="5400000">
                  <a:pos x="wd2" y="hd2"/>
                </a:cxn>
                <a:cxn ang="10800000">
                  <a:pos x="wd2" y="hd2"/>
                </a:cxn>
                <a:cxn ang="16200000">
                  <a:pos x="wd2" y="hd2"/>
                </a:cxn>
              </a:cxnLst>
              <a:rect l="0" t="0" r="r" b="b"/>
              <a:pathLst>
                <a:path w="21600" h="21600" extrusionOk="0">
                  <a:moveTo>
                    <a:pt x="0" y="649"/>
                  </a:moveTo>
                  <a:lnTo>
                    <a:pt x="280" y="0"/>
                  </a:lnTo>
                  <a:lnTo>
                    <a:pt x="21227" y="54"/>
                  </a:lnTo>
                  <a:lnTo>
                    <a:pt x="21507" y="649"/>
                  </a:lnTo>
                  <a:lnTo>
                    <a:pt x="21600" y="21113"/>
                  </a:lnTo>
                  <a:lnTo>
                    <a:pt x="21227" y="21600"/>
                  </a:lnTo>
                  <a:lnTo>
                    <a:pt x="373" y="21600"/>
                  </a:lnTo>
                  <a:lnTo>
                    <a:pt x="0" y="21113"/>
                  </a:lnTo>
                  <a:lnTo>
                    <a:pt x="0" y="649"/>
                  </a:lnTo>
                  <a:close/>
                </a:path>
              </a:pathLst>
            </a:custGeom>
            <a:grpFill/>
            <a:ln w="3175" cap="flat">
              <a:noFill/>
              <a:miter lim="400000"/>
            </a:ln>
            <a:effectLst/>
          </p:spPr>
          <p:txBody>
            <a:bodyPr wrap="square" lIns="34581" tIns="34581" rIns="34581" bIns="34581" numCol="1" anchor="ctr">
              <a:noAutofit/>
            </a:bodyPr>
            <a:lstStyle/>
            <a:p>
              <a:pPr algn="ctr" defTabSz="620782" hangingPunct="0">
                <a:defRPr sz="1900">
                  <a:solidFill>
                    <a:srgbClr val="666666">
                      <a:alpha val="0"/>
                    </a:srgbClr>
                  </a:solidFill>
                </a:defRPr>
              </a:pPr>
              <a:endParaRPr sz="1399" kern="0">
                <a:solidFill>
                  <a:srgbClr val="666666">
                    <a:alpha val="0"/>
                  </a:srgbClr>
                </a:solidFill>
                <a:latin typeface="微软雅黑"/>
                <a:ea typeface="微软雅黑"/>
                <a:sym typeface="Microsoft YaHei"/>
              </a:endParaRPr>
            </a:p>
          </p:txBody>
        </p:sp>
        <p:sp>
          <p:nvSpPr>
            <p:cNvPr id="397" name="能…"/>
            <p:cNvSpPr txBox="1"/>
            <p:nvPr/>
          </p:nvSpPr>
          <p:spPr>
            <a:xfrm>
              <a:off x="65434" y="0"/>
              <a:ext cx="1186034" cy="2635589"/>
            </a:xfrm>
            <a:prstGeom prst="rect">
              <a:avLst/>
            </a:prstGeom>
            <a:grpFill/>
            <a:ln w="3175" cap="flat">
              <a:noFill/>
              <a:miter lim="400000"/>
            </a:ln>
            <a:effectLst/>
          </p:spPr>
          <p:txBody>
            <a:bodyPr wrap="square" lIns="0" tIns="0" rIns="0" bIns="0" numCol="1" anchor="ctr">
              <a:noAutofit/>
            </a:bodyPr>
            <a:lstStyle/>
            <a:p>
              <a:pPr algn="ctr" defTabSz="568098" hangingPunct="0">
                <a:defRPr>
                  <a:solidFill>
                    <a:srgbClr val="FFFFFF"/>
                  </a:solidFill>
                </a:defRPr>
              </a:pPr>
              <a:r>
                <a:rPr sz="1399" kern="0" dirty="0">
                  <a:solidFill>
                    <a:srgbClr val="C00000"/>
                  </a:solidFill>
                  <a:latin typeface="微软雅黑"/>
                  <a:ea typeface="微软雅黑"/>
                  <a:sym typeface="Microsoft YaHei"/>
                </a:rPr>
                <a:t>能</a:t>
              </a:r>
            </a:p>
            <a:p>
              <a:pPr algn="ctr" defTabSz="568098" hangingPunct="0">
                <a:defRPr>
                  <a:solidFill>
                    <a:srgbClr val="FFFFFF"/>
                  </a:solidFill>
                </a:defRPr>
              </a:pPr>
              <a:r>
                <a:rPr sz="1399" kern="0" dirty="0">
                  <a:solidFill>
                    <a:srgbClr val="C00000"/>
                  </a:solidFill>
                  <a:latin typeface="微软雅黑"/>
                  <a:ea typeface="微软雅黑"/>
                  <a:sym typeface="Microsoft YaHei"/>
                </a:rPr>
                <a:t>源</a:t>
              </a:r>
            </a:p>
          </p:txBody>
        </p:sp>
      </p:grpSp>
      <p:grpSp>
        <p:nvGrpSpPr>
          <p:cNvPr id="381" name="成组"/>
          <p:cNvGrpSpPr/>
          <p:nvPr/>
        </p:nvGrpSpPr>
        <p:grpSpPr>
          <a:xfrm>
            <a:off x="3735930" y="1429680"/>
            <a:ext cx="448008" cy="1064443"/>
            <a:chOff x="0" y="0"/>
            <a:chExt cx="1320800" cy="2641599"/>
          </a:xfrm>
          <a:solidFill>
            <a:schemeClr val="tx2">
              <a:lumMod val="95000"/>
            </a:schemeClr>
          </a:solidFill>
        </p:grpSpPr>
        <p:sp>
          <p:nvSpPr>
            <p:cNvPr id="394" name="成组"/>
            <p:cNvSpPr/>
            <p:nvPr/>
          </p:nvSpPr>
          <p:spPr>
            <a:xfrm rot="16200000">
              <a:off x="-660400" y="660400"/>
              <a:ext cx="2641600" cy="1320801"/>
            </a:xfrm>
            <a:custGeom>
              <a:avLst/>
              <a:gdLst/>
              <a:ahLst/>
              <a:cxnLst>
                <a:cxn ang="0">
                  <a:pos x="wd2" y="hd2"/>
                </a:cxn>
                <a:cxn ang="5400000">
                  <a:pos x="wd2" y="hd2"/>
                </a:cxn>
                <a:cxn ang="10800000">
                  <a:pos x="wd2" y="hd2"/>
                </a:cxn>
                <a:cxn ang="16200000">
                  <a:pos x="wd2" y="hd2"/>
                </a:cxn>
              </a:cxnLst>
              <a:rect l="0" t="0" r="r" b="b"/>
              <a:pathLst>
                <a:path w="21600" h="21600" extrusionOk="0">
                  <a:moveTo>
                    <a:pt x="0" y="649"/>
                  </a:moveTo>
                  <a:lnTo>
                    <a:pt x="280" y="0"/>
                  </a:lnTo>
                  <a:lnTo>
                    <a:pt x="21227" y="54"/>
                  </a:lnTo>
                  <a:lnTo>
                    <a:pt x="21507" y="649"/>
                  </a:lnTo>
                  <a:lnTo>
                    <a:pt x="21600" y="21113"/>
                  </a:lnTo>
                  <a:lnTo>
                    <a:pt x="21227" y="21600"/>
                  </a:lnTo>
                  <a:lnTo>
                    <a:pt x="373" y="21600"/>
                  </a:lnTo>
                  <a:lnTo>
                    <a:pt x="0" y="21113"/>
                  </a:lnTo>
                  <a:lnTo>
                    <a:pt x="0" y="649"/>
                  </a:lnTo>
                  <a:close/>
                </a:path>
              </a:pathLst>
            </a:custGeom>
            <a:grpFill/>
            <a:ln w="3175" cap="flat">
              <a:noFill/>
              <a:miter lim="400000"/>
            </a:ln>
            <a:effectLst/>
          </p:spPr>
          <p:txBody>
            <a:bodyPr wrap="square" lIns="34581" tIns="34581" rIns="34581" bIns="34581" numCol="1" anchor="ctr">
              <a:noAutofit/>
            </a:bodyPr>
            <a:lstStyle/>
            <a:p>
              <a:pPr algn="ctr" defTabSz="620782" hangingPunct="0">
                <a:defRPr sz="1900">
                  <a:solidFill>
                    <a:srgbClr val="666666">
                      <a:alpha val="0"/>
                    </a:srgbClr>
                  </a:solidFill>
                </a:defRPr>
              </a:pPr>
              <a:endParaRPr sz="1399" kern="0">
                <a:solidFill>
                  <a:srgbClr val="666666">
                    <a:alpha val="0"/>
                  </a:srgbClr>
                </a:solidFill>
                <a:latin typeface="微软雅黑"/>
                <a:ea typeface="微软雅黑"/>
                <a:sym typeface="Microsoft YaHei"/>
              </a:endParaRPr>
            </a:p>
          </p:txBody>
        </p:sp>
        <p:sp>
          <p:nvSpPr>
            <p:cNvPr id="395" name="…"/>
            <p:cNvSpPr txBox="1"/>
            <p:nvPr/>
          </p:nvSpPr>
          <p:spPr>
            <a:xfrm>
              <a:off x="65434" y="0"/>
              <a:ext cx="1186034" cy="2424742"/>
            </a:xfrm>
            <a:prstGeom prst="rect">
              <a:avLst/>
            </a:prstGeom>
            <a:grpFill/>
            <a:ln w="3175" cap="flat">
              <a:noFill/>
              <a:miter lim="400000"/>
            </a:ln>
            <a:effectLst/>
          </p:spPr>
          <p:txBody>
            <a:bodyPr wrap="square" lIns="0" tIns="0" rIns="0" bIns="0" numCol="1" anchor="ctr">
              <a:noAutofit/>
            </a:bodyPr>
            <a:lstStyle>
              <a:lvl1pPr defTabSz="2272665">
                <a:defRPr>
                  <a:solidFill>
                    <a:srgbClr val="FFFFFF"/>
                  </a:solidFill>
                </a:defRPr>
              </a:lvl1pPr>
            </a:lstStyle>
            <a:p>
              <a:pPr algn="ctr" defTabSz="568098" hangingPunct="0"/>
              <a:r>
                <a:rPr sz="1399" kern="0">
                  <a:solidFill>
                    <a:srgbClr val="1D1D1A"/>
                  </a:solidFill>
                  <a:latin typeface="微软雅黑"/>
                  <a:ea typeface="微软雅黑"/>
                  <a:sym typeface="Microsoft YaHei"/>
                </a:rPr>
                <a:t>…</a:t>
              </a:r>
            </a:p>
          </p:txBody>
        </p:sp>
      </p:grpSp>
      <p:grpSp>
        <p:nvGrpSpPr>
          <p:cNvPr id="382" name="成组"/>
          <p:cNvGrpSpPr/>
          <p:nvPr/>
        </p:nvGrpSpPr>
        <p:grpSpPr>
          <a:xfrm>
            <a:off x="904465" y="4253477"/>
            <a:ext cx="3222345" cy="618969"/>
            <a:chOff x="-136235" y="0"/>
            <a:chExt cx="7786156" cy="1536077"/>
          </a:xfrm>
          <a:solidFill>
            <a:schemeClr val="accent3">
              <a:lumMod val="20000"/>
              <a:lumOff val="80000"/>
            </a:schemeClr>
          </a:solidFill>
        </p:grpSpPr>
        <p:sp>
          <p:nvSpPr>
            <p:cNvPr id="391" name="矩形"/>
            <p:cNvSpPr/>
            <p:nvPr/>
          </p:nvSpPr>
          <p:spPr>
            <a:xfrm>
              <a:off x="0" y="0"/>
              <a:ext cx="7416800" cy="1320800"/>
            </a:xfrm>
            <a:prstGeom prst="rect">
              <a:avLst/>
            </a:prstGeom>
            <a:grpFill/>
            <a:ln w="3175" cap="flat">
              <a:noFill/>
              <a:miter lim="400000"/>
            </a:ln>
            <a:effectLst/>
          </p:spPr>
          <p:txBody>
            <a:bodyPr wrap="square" lIns="14205" tIns="14205" rIns="14205" bIns="14205" numCol="1" anchor="ctr">
              <a:noAutofit/>
            </a:bodyPr>
            <a:lstStyle/>
            <a:p>
              <a:pPr algn="ctr" defTabSz="244377" hangingPunct="0">
                <a:defRPr sz="3600" b="1">
                  <a:solidFill>
                    <a:srgbClr val="FFFFFF"/>
                  </a:solidFill>
                </a:defRPr>
              </a:pPr>
              <a:endParaRPr sz="1399" b="1" kern="0">
                <a:solidFill>
                  <a:srgbClr val="FFFFFF"/>
                </a:solidFill>
                <a:latin typeface="微软雅黑"/>
                <a:ea typeface="微软雅黑"/>
                <a:sym typeface="Microsoft YaHei"/>
              </a:endParaRPr>
            </a:p>
          </p:txBody>
        </p:sp>
        <p:sp>
          <p:nvSpPr>
            <p:cNvPr id="392" name="融合编译优化"/>
            <p:cNvSpPr txBox="1"/>
            <p:nvPr/>
          </p:nvSpPr>
          <p:spPr>
            <a:xfrm>
              <a:off x="618804" y="109297"/>
              <a:ext cx="6179191" cy="607875"/>
            </a:xfrm>
            <a:prstGeom prst="rect">
              <a:avLst/>
            </a:prstGeom>
            <a:grpFill/>
            <a:ln w="3175" cap="flat">
              <a:noFill/>
              <a:miter lim="400000"/>
            </a:ln>
            <a:effectLst/>
          </p:spPr>
          <p:txBody>
            <a:bodyPr wrap="square" lIns="0" tIns="0" rIns="0" bIns="0" numCol="1" anchor="ctr">
              <a:noAutofit/>
            </a:bodyPr>
            <a:lstStyle>
              <a:lvl1pPr defTabSz="2272665">
                <a:defRPr>
                  <a:solidFill>
                    <a:srgbClr val="FFFFFF"/>
                  </a:solidFill>
                </a:defRPr>
              </a:lvl1pPr>
            </a:lstStyle>
            <a:p>
              <a:pPr algn="ctr" defTabSz="568098" hangingPunct="0"/>
              <a:r>
                <a:rPr sz="1399" b="1" kern="0" dirty="0" err="1">
                  <a:solidFill>
                    <a:srgbClr val="1D1D1A"/>
                  </a:solidFill>
                  <a:latin typeface="微软雅黑"/>
                  <a:ea typeface="微软雅黑"/>
                  <a:sym typeface="Microsoft YaHei"/>
                </a:rPr>
                <a:t>融合编译优化</a:t>
              </a:r>
              <a:endParaRPr sz="1399" b="1" kern="0" dirty="0">
                <a:solidFill>
                  <a:srgbClr val="1D1D1A"/>
                </a:solidFill>
                <a:latin typeface="微软雅黑"/>
                <a:ea typeface="微软雅黑"/>
                <a:sym typeface="Microsoft YaHei"/>
              </a:endParaRPr>
            </a:p>
          </p:txBody>
        </p:sp>
        <p:sp>
          <p:nvSpPr>
            <p:cNvPr id="393" name="高阶高维微分、自动并行、图算融合、内存复用…"/>
            <p:cNvSpPr txBox="1"/>
            <p:nvPr/>
          </p:nvSpPr>
          <p:spPr>
            <a:xfrm>
              <a:off x="-136235" y="986138"/>
              <a:ext cx="7786156" cy="549939"/>
            </a:xfrm>
            <a:prstGeom prst="rect">
              <a:avLst/>
            </a:prstGeom>
            <a:grpFill/>
            <a:ln w="3175" cap="flat">
              <a:noFill/>
              <a:miter lim="400000"/>
            </a:ln>
            <a:effectLst/>
          </p:spPr>
          <p:txBody>
            <a:bodyPr wrap="square" lIns="0" tIns="0" rIns="0" bIns="0" numCol="1" anchor="ctr">
              <a:noAutofit/>
            </a:bodyPr>
            <a:lstStyle>
              <a:lvl1pPr defTabSz="457200">
                <a:defRPr sz="2000">
                  <a:solidFill>
                    <a:srgbClr val="FFFFFF"/>
                  </a:solidFill>
                  <a:latin typeface="Microsoft YaHei Light"/>
                  <a:ea typeface="Microsoft YaHei Light"/>
                  <a:cs typeface="Microsoft YaHei Light"/>
                  <a:sym typeface="Microsoft YaHei Light"/>
                </a:defRPr>
              </a:lvl1pPr>
            </a:lstStyle>
            <a:p>
              <a:pPr algn="ctr" defTabSz="114254" hangingPunct="0"/>
              <a:r>
                <a:rPr sz="1200" kern="0" dirty="0" err="1">
                  <a:solidFill>
                    <a:srgbClr val="1D1D1A"/>
                  </a:solidFill>
                  <a:latin typeface="微软雅黑"/>
                  <a:ea typeface="微软雅黑"/>
                </a:rPr>
                <a:t>高阶高维微分、自动并行、图算融合、内存复用</a:t>
              </a:r>
              <a:r>
                <a:rPr sz="1200" kern="0" dirty="0">
                  <a:solidFill>
                    <a:srgbClr val="1D1D1A"/>
                  </a:solidFill>
                  <a:latin typeface="微软雅黑"/>
                  <a:ea typeface="微软雅黑"/>
                </a:rPr>
                <a:t>…</a:t>
              </a:r>
            </a:p>
          </p:txBody>
        </p:sp>
      </p:grpSp>
      <p:grpSp>
        <p:nvGrpSpPr>
          <p:cNvPr id="383" name="成组"/>
          <p:cNvGrpSpPr/>
          <p:nvPr/>
        </p:nvGrpSpPr>
        <p:grpSpPr>
          <a:xfrm>
            <a:off x="960846" y="3638689"/>
            <a:ext cx="3069485" cy="532222"/>
            <a:chOff x="0" y="0"/>
            <a:chExt cx="7416800" cy="1320800"/>
          </a:xfrm>
          <a:solidFill>
            <a:schemeClr val="accent3">
              <a:lumMod val="20000"/>
              <a:lumOff val="80000"/>
            </a:schemeClr>
          </a:solidFill>
        </p:grpSpPr>
        <p:sp>
          <p:nvSpPr>
            <p:cNvPr id="388" name="矩形"/>
            <p:cNvSpPr/>
            <p:nvPr/>
          </p:nvSpPr>
          <p:spPr>
            <a:xfrm>
              <a:off x="0" y="0"/>
              <a:ext cx="7416800" cy="1320800"/>
            </a:xfrm>
            <a:prstGeom prst="rect">
              <a:avLst/>
            </a:prstGeom>
            <a:grpFill/>
            <a:ln w="3175" cap="flat">
              <a:noFill/>
              <a:miter lim="400000"/>
            </a:ln>
            <a:effectLst/>
          </p:spPr>
          <p:txBody>
            <a:bodyPr wrap="square" lIns="14205" tIns="14205" rIns="14205" bIns="14205" numCol="1" anchor="ctr">
              <a:noAutofit/>
            </a:bodyPr>
            <a:lstStyle/>
            <a:p>
              <a:pPr algn="ctr" defTabSz="244377" hangingPunct="0">
                <a:defRPr sz="3600" b="1">
                  <a:solidFill>
                    <a:srgbClr val="FFFFFF"/>
                  </a:solidFill>
                </a:defRPr>
              </a:pPr>
              <a:endParaRPr sz="1399" b="1" kern="0">
                <a:solidFill>
                  <a:srgbClr val="FFFFFF"/>
                </a:solidFill>
                <a:latin typeface="微软雅黑"/>
                <a:ea typeface="微软雅黑"/>
                <a:sym typeface="Microsoft YaHei"/>
              </a:endParaRPr>
            </a:p>
          </p:txBody>
        </p:sp>
        <p:sp>
          <p:nvSpPr>
            <p:cNvPr id="389" name="融合表达"/>
            <p:cNvSpPr txBox="1"/>
            <p:nvPr/>
          </p:nvSpPr>
          <p:spPr>
            <a:xfrm>
              <a:off x="618804" y="109297"/>
              <a:ext cx="6179191" cy="607875"/>
            </a:xfrm>
            <a:prstGeom prst="rect">
              <a:avLst/>
            </a:prstGeom>
            <a:grpFill/>
            <a:ln w="3175" cap="flat">
              <a:noFill/>
              <a:miter lim="400000"/>
            </a:ln>
            <a:effectLst/>
          </p:spPr>
          <p:txBody>
            <a:bodyPr wrap="square" lIns="0" tIns="0" rIns="0" bIns="0" numCol="1" anchor="ctr">
              <a:noAutofit/>
            </a:bodyPr>
            <a:lstStyle>
              <a:lvl1pPr defTabSz="2272665">
                <a:defRPr>
                  <a:solidFill>
                    <a:srgbClr val="FFFFFF"/>
                  </a:solidFill>
                </a:defRPr>
              </a:lvl1pPr>
            </a:lstStyle>
            <a:p>
              <a:pPr algn="ctr" defTabSz="568098" hangingPunct="0"/>
              <a:r>
                <a:rPr sz="1399" b="1" kern="0" dirty="0" err="1">
                  <a:solidFill>
                    <a:srgbClr val="1D1D1A"/>
                  </a:solidFill>
                  <a:latin typeface="微软雅黑"/>
                  <a:ea typeface="微软雅黑"/>
                  <a:sym typeface="Microsoft YaHei"/>
                </a:rPr>
                <a:t>融合表达</a:t>
              </a:r>
              <a:endParaRPr sz="1399" b="1" kern="0" dirty="0">
                <a:solidFill>
                  <a:srgbClr val="1D1D1A"/>
                </a:solidFill>
                <a:latin typeface="微软雅黑"/>
                <a:ea typeface="微软雅黑"/>
                <a:sym typeface="Microsoft YaHei"/>
              </a:endParaRPr>
            </a:p>
          </p:txBody>
        </p:sp>
        <p:sp>
          <p:nvSpPr>
            <p:cNvPr id="390" name="NN、Numpy、Scipy……"/>
            <p:cNvSpPr txBox="1"/>
            <p:nvPr/>
          </p:nvSpPr>
          <p:spPr>
            <a:xfrm>
              <a:off x="618804" y="717171"/>
              <a:ext cx="6179191" cy="403753"/>
            </a:xfrm>
            <a:prstGeom prst="rect">
              <a:avLst/>
            </a:prstGeom>
            <a:grpFill/>
            <a:ln w="3175" cap="flat">
              <a:noFill/>
              <a:miter lim="400000"/>
            </a:ln>
            <a:effectLst/>
          </p:spPr>
          <p:txBody>
            <a:bodyPr wrap="square" lIns="0" tIns="0" rIns="0" bIns="0" numCol="1" anchor="ctr">
              <a:noAutofit/>
            </a:bodyPr>
            <a:lstStyle>
              <a:lvl1pPr defTabSz="457200">
                <a:defRPr sz="2000">
                  <a:solidFill>
                    <a:srgbClr val="FFFFFF"/>
                  </a:solidFill>
                  <a:latin typeface="Microsoft YaHei Light"/>
                  <a:ea typeface="Microsoft YaHei Light"/>
                  <a:cs typeface="Microsoft YaHei Light"/>
                  <a:sym typeface="Microsoft YaHei Light"/>
                </a:defRPr>
              </a:lvl1pPr>
            </a:lstStyle>
            <a:p>
              <a:pPr algn="ctr" defTabSz="114254" hangingPunct="0"/>
              <a:r>
                <a:rPr sz="1399" kern="0" dirty="0" err="1">
                  <a:solidFill>
                    <a:srgbClr val="1D1D1A"/>
                  </a:solidFill>
                  <a:latin typeface="微软雅黑"/>
                  <a:ea typeface="微软雅黑"/>
                </a:rPr>
                <a:t>NN、Numpy、Scipy</a:t>
              </a:r>
              <a:r>
                <a:rPr sz="1399" kern="0" dirty="0">
                  <a:solidFill>
                    <a:srgbClr val="1D1D1A"/>
                  </a:solidFill>
                  <a:latin typeface="微软雅黑"/>
                  <a:ea typeface="微软雅黑"/>
                </a:rPr>
                <a:t>…</a:t>
              </a:r>
            </a:p>
          </p:txBody>
        </p:sp>
      </p:grpSp>
      <p:grpSp>
        <p:nvGrpSpPr>
          <p:cNvPr id="384" name="成组"/>
          <p:cNvGrpSpPr/>
          <p:nvPr/>
        </p:nvGrpSpPr>
        <p:grpSpPr>
          <a:xfrm>
            <a:off x="960846" y="3024654"/>
            <a:ext cx="3069485" cy="532222"/>
            <a:chOff x="0" y="0"/>
            <a:chExt cx="7416800" cy="1320800"/>
          </a:xfrm>
          <a:solidFill>
            <a:schemeClr val="accent3">
              <a:lumMod val="20000"/>
              <a:lumOff val="80000"/>
            </a:schemeClr>
          </a:solidFill>
        </p:grpSpPr>
        <p:sp>
          <p:nvSpPr>
            <p:cNvPr id="385" name="矩形"/>
            <p:cNvSpPr/>
            <p:nvPr/>
          </p:nvSpPr>
          <p:spPr>
            <a:xfrm>
              <a:off x="0" y="0"/>
              <a:ext cx="7416800" cy="1320800"/>
            </a:xfrm>
            <a:prstGeom prst="rect">
              <a:avLst/>
            </a:prstGeom>
            <a:grpFill/>
            <a:ln w="3175" cap="flat">
              <a:noFill/>
              <a:miter lim="400000"/>
            </a:ln>
            <a:effectLst/>
          </p:spPr>
          <p:txBody>
            <a:bodyPr wrap="square" lIns="14205" tIns="14205" rIns="14205" bIns="14205" numCol="1" anchor="ctr">
              <a:noAutofit/>
            </a:bodyPr>
            <a:lstStyle/>
            <a:p>
              <a:pPr algn="ctr" defTabSz="244377" hangingPunct="0">
                <a:defRPr sz="3600" b="1">
                  <a:solidFill>
                    <a:srgbClr val="FFFFFF"/>
                  </a:solidFill>
                </a:defRPr>
              </a:pPr>
              <a:endParaRPr sz="1399" b="1" kern="0">
                <a:solidFill>
                  <a:srgbClr val="FFFFFF"/>
                </a:solidFill>
                <a:latin typeface="微软雅黑"/>
                <a:ea typeface="微软雅黑"/>
                <a:sym typeface="Microsoft YaHei"/>
              </a:endParaRPr>
            </a:p>
          </p:txBody>
        </p:sp>
        <p:sp>
          <p:nvSpPr>
            <p:cNvPr id="386" name="Science套件"/>
            <p:cNvSpPr txBox="1"/>
            <p:nvPr/>
          </p:nvSpPr>
          <p:spPr>
            <a:xfrm>
              <a:off x="618804" y="109297"/>
              <a:ext cx="6179191" cy="607875"/>
            </a:xfrm>
            <a:prstGeom prst="rect">
              <a:avLst/>
            </a:prstGeom>
            <a:grpFill/>
            <a:ln w="3175" cap="flat">
              <a:noFill/>
              <a:miter lim="400000"/>
            </a:ln>
            <a:effectLst/>
          </p:spPr>
          <p:txBody>
            <a:bodyPr wrap="square" lIns="0" tIns="0" rIns="0" bIns="0" numCol="1" anchor="ctr">
              <a:noAutofit/>
            </a:bodyPr>
            <a:lstStyle>
              <a:lvl1pPr defTabSz="2272665">
                <a:defRPr>
                  <a:solidFill>
                    <a:srgbClr val="FFFFFF"/>
                  </a:solidFill>
                </a:defRPr>
              </a:lvl1pPr>
            </a:lstStyle>
            <a:p>
              <a:pPr algn="ctr" defTabSz="568098" hangingPunct="0"/>
              <a:r>
                <a:rPr sz="1399" b="1" kern="0" dirty="0" err="1">
                  <a:solidFill>
                    <a:srgbClr val="1D1D1A"/>
                  </a:solidFill>
                  <a:latin typeface="微软雅黑"/>
                  <a:ea typeface="微软雅黑"/>
                  <a:sym typeface="Microsoft YaHei"/>
                </a:rPr>
                <a:t>Science套件</a:t>
              </a:r>
              <a:endParaRPr sz="1399" b="1" kern="0" dirty="0">
                <a:solidFill>
                  <a:srgbClr val="1D1D1A"/>
                </a:solidFill>
                <a:latin typeface="微软雅黑"/>
                <a:ea typeface="微软雅黑"/>
                <a:sym typeface="Microsoft YaHei"/>
              </a:endParaRPr>
            </a:p>
          </p:txBody>
        </p:sp>
        <p:sp>
          <p:nvSpPr>
            <p:cNvPr id="387" name="Elec、SPONGE、Flow、Earth…"/>
            <p:cNvSpPr txBox="1"/>
            <p:nvPr/>
          </p:nvSpPr>
          <p:spPr>
            <a:xfrm>
              <a:off x="618805" y="717171"/>
              <a:ext cx="6797995" cy="492702"/>
            </a:xfrm>
            <a:prstGeom prst="rect">
              <a:avLst/>
            </a:prstGeom>
            <a:grpFill/>
            <a:ln w="3175" cap="flat">
              <a:noFill/>
              <a:miter lim="400000"/>
            </a:ln>
            <a:effectLst/>
          </p:spPr>
          <p:txBody>
            <a:bodyPr wrap="square" lIns="0" tIns="0" rIns="0" bIns="0" numCol="1" anchor="ctr">
              <a:noAutofit/>
            </a:bodyPr>
            <a:lstStyle>
              <a:lvl1pPr defTabSz="457200">
                <a:defRPr sz="2000">
                  <a:solidFill>
                    <a:srgbClr val="FFFFFF"/>
                  </a:solidFill>
                  <a:latin typeface="Microsoft YaHei Light"/>
                  <a:ea typeface="Microsoft YaHei Light"/>
                  <a:cs typeface="Microsoft YaHei Light"/>
                  <a:sym typeface="Microsoft YaHei Light"/>
                </a:defRPr>
              </a:lvl1pPr>
            </a:lstStyle>
            <a:p>
              <a:pPr algn="ctr" defTabSz="114254" hangingPunct="0"/>
              <a:r>
                <a:rPr sz="1399" kern="0" dirty="0" err="1">
                  <a:solidFill>
                    <a:srgbClr val="1D1D1A"/>
                  </a:solidFill>
                  <a:latin typeface="微软雅黑"/>
                  <a:ea typeface="微软雅黑"/>
                </a:rPr>
                <a:t>Elec、SPONGE、Flow、Earth</a:t>
              </a:r>
              <a:r>
                <a:rPr sz="1399" kern="0" dirty="0">
                  <a:solidFill>
                    <a:srgbClr val="1D1D1A"/>
                  </a:solidFill>
                  <a:latin typeface="微软雅黑"/>
                  <a:ea typeface="微软雅黑"/>
                </a:rPr>
                <a:t>…</a:t>
              </a:r>
            </a:p>
          </p:txBody>
        </p:sp>
      </p:grpSp>
      <p:sp>
        <p:nvSpPr>
          <p:cNvPr id="421" name="Subtitle 1"/>
          <p:cNvSpPr txBox="1"/>
          <p:nvPr/>
        </p:nvSpPr>
        <p:spPr>
          <a:xfrm>
            <a:off x="226865" y="242934"/>
            <a:ext cx="11503019" cy="400497"/>
          </a:xfrm>
          <a:prstGeom prst="rect">
            <a:avLst/>
          </a:prstGeom>
        </p:spPr>
        <p:txBody>
          <a:bodyPr lIns="0" tIns="0" rIns="0" bIns="0" anchor="t">
            <a:noAutofit/>
          </a:bodyPr>
          <a:lstStyle>
            <a:lvl1pPr marL="0" indent="0" algn="l" defTabSz="1186815" rtl="0" eaLnBrk="1" latinLnBrk="0" hangingPunct="1">
              <a:lnSpc>
                <a:spcPts val="3430"/>
              </a:lnSpc>
              <a:spcBef>
                <a:spcPts val="0"/>
              </a:spcBef>
              <a:buFont typeface="Arial" panose="020B0604020202020204" pitchFamily="34" charset="0"/>
              <a:buNone/>
              <a:defRPr sz="2800" b="0" kern="1200" baseline="0">
                <a:solidFill>
                  <a:srgbClr val="A72126"/>
                </a:solidFill>
                <a:latin typeface="方正兰亭粗黑简体" panose="02000000000000000000" pitchFamily="2" charset="-122"/>
                <a:ea typeface="方正兰亭粗黑简体" panose="02000000000000000000" pitchFamily="2" charset="-122"/>
                <a:cs typeface="+mn-cs"/>
              </a:defRPr>
            </a:lvl1pPr>
            <a:lvl2pPr marL="593725" indent="0" algn="ctr" defTabSz="1186815" rtl="0" eaLnBrk="1" latinLnBrk="0" hangingPunct="1">
              <a:lnSpc>
                <a:spcPct val="90000"/>
              </a:lnSpc>
              <a:spcBef>
                <a:spcPts val="650"/>
              </a:spcBef>
              <a:buFont typeface="Arial" panose="020B0604020202020204" pitchFamily="34" charset="0"/>
              <a:buNone/>
              <a:defRPr sz="2595" kern="1200">
                <a:solidFill>
                  <a:schemeClr val="tx1"/>
                </a:solidFill>
                <a:latin typeface="+mn-lt"/>
                <a:ea typeface="+mn-ea"/>
                <a:cs typeface="+mn-cs"/>
              </a:defRPr>
            </a:lvl2pPr>
            <a:lvl3pPr marL="1187450" indent="0" algn="ctr" defTabSz="1186815" rtl="0" eaLnBrk="1" latinLnBrk="0" hangingPunct="1">
              <a:lnSpc>
                <a:spcPct val="90000"/>
              </a:lnSpc>
              <a:spcBef>
                <a:spcPts val="650"/>
              </a:spcBef>
              <a:buFont typeface="Arial" panose="020B0604020202020204" pitchFamily="34" charset="0"/>
              <a:buNone/>
              <a:defRPr sz="2335" kern="1200">
                <a:solidFill>
                  <a:schemeClr val="tx1"/>
                </a:solidFill>
                <a:latin typeface="+mn-lt"/>
                <a:ea typeface="+mn-ea"/>
                <a:cs typeface="+mn-cs"/>
              </a:defRPr>
            </a:lvl3pPr>
            <a:lvl4pPr marL="1781175" indent="0" algn="ctr" defTabSz="118681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4pPr>
            <a:lvl5pPr marL="2374900" indent="0" algn="ctr" defTabSz="118681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5pPr>
            <a:lvl6pPr marL="2968625" indent="0" algn="ctr" defTabSz="118681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6pPr>
            <a:lvl7pPr marL="3561715" indent="0" algn="ctr" defTabSz="118681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7pPr>
            <a:lvl8pPr marL="4155440" indent="0" algn="ctr" defTabSz="118681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8pPr>
            <a:lvl9pPr marL="4749165" indent="0" algn="ctr" defTabSz="1186815" rtl="0" eaLnBrk="1" latinLnBrk="0" hangingPunct="1">
              <a:lnSpc>
                <a:spcPct val="90000"/>
              </a:lnSpc>
              <a:spcBef>
                <a:spcPts val="650"/>
              </a:spcBef>
              <a:buFont typeface="Arial" panose="020B0604020202020204" pitchFamily="34" charset="0"/>
              <a:buNone/>
              <a:defRPr sz="2080" kern="1200">
                <a:solidFill>
                  <a:schemeClr val="tx1"/>
                </a:solidFill>
                <a:latin typeface="+mn-lt"/>
                <a:ea typeface="+mn-ea"/>
                <a:cs typeface="+mn-cs"/>
              </a:defRPr>
            </a:lvl9pPr>
          </a:lstStyle>
          <a:p>
            <a:pPr defTabSz="1186340">
              <a:lnSpc>
                <a:spcPts val="3429"/>
              </a:lnSpc>
            </a:pPr>
            <a:r>
              <a:rPr lang="zh-CN" altLang="en-US" sz="2399" b="1" dirty="0">
                <a:solidFill>
                  <a:srgbClr val="1D1D1A"/>
                </a:solidFill>
                <a:latin typeface="微软雅黑" pitchFamily="34" charset="-122"/>
                <a:ea typeface="微软雅黑" pitchFamily="34" charset="-122"/>
              </a:rPr>
              <a:t>科学智能  创新引领科学计算新范式</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副标题 34"/>
          <p:cNvSpPr txBox="1">
            <a:spLocks/>
          </p:cNvSpPr>
          <p:nvPr/>
        </p:nvSpPr>
        <p:spPr>
          <a:xfrm>
            <a:off x="926666" y="417581"/>
            <a:ext cx="10394849" cy="401334"/>
          </a:xfrm>
          <a:prstGeom prst="rect">
            <a:avLst/>
          </a:prstGeom>
          <a:noFill/>
          <a:ln>
            <a:noFill/>
          </a:ln>
        </p:spPr>
        <p:style>
          <a:lnRef idx="2">
            <a:srgbClr val="C7000A">
              <a:shade val="50000"/>
            </a:srgbClr>
          </a:lnRef>
          <a:fillRef idx="1">
            <a:srgbClr val="C7000A"/>
          </a:fillRef>
          <a:effectRef idx="0">
            <a:srgbClr val="C7000A"/>
          </a:effectRef>
          <a:fontRef idx="minor">
            <a:srgbClr val="666666"/>
          </a:fontRef>
        </p:style>
        <p:txBody>
          <a:bodyPr wrap="square" lIns="0" tIns="0" rIns="0" bIns="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lang="zh-CN" sz="1800" b="0" i="0" u="none" strike="noStrike" cap="none" spc="0" normalizeH="0" baseline="0">
                <a:ln>
                  <a:noFill/>
                </a:ln>
                <a:solidFill>
                  <a:srgbClr val="000000"/>
                </a:solidFill>
                <a:effectLst/>
                <a:uFillTx/>
              </a:defRPr>
            </a:defPPr>
            <a:lvl1pPr algn="ctr" defTabSz="914112">
              <a:lnSpc>
                <a:spcPct val="90000"/>
              </a:lnSpc>
              <a:spcBef>
                <a:spcPts val="1298"/>
              </a:spcBef>
              <a:buClr>
                <a:srgbClr val="C00000"/>
              </a:buClr>
              <a:defRPr sz="2400" b="1">
                <a:gradFill flip="none" rotWithShape="1">
                  <a:gsLst>
                    <a:gs pos="0">
                      <a:schemeClr val="bg2">
                        <a:lumMod val="10000"/>
                      </a:schemeClr>
                    </a:gs>
                    <a:gs pos="100000">
                      <a:schemeClr val="bg2">
                        <a:lumMod val="75000"/>
                      </a:schemeClr>
                    </a:gs>
                  </a:gsLst>
                  <a:lin ang="16200000" scaled="1"/>
                  <a:tileRect/>
                </a:gradFill>
                <a:latin typeface="微软雅黑" panose="020B0503020204020204" pitchFamily="34" charset="-122"/>
                <a:ea typeface="微软雅黑" panose="020B0503020204020204" pitchFamily="34" charset="-122"/>
                <a:cs typeface="+mn-ea"/>
              </a:defRPr>
            </a:lvl1pPr>
          </a:lstStyle>
          <a:p>
            <a:pPr defTabSz="913746">
              <a:spcBef>
                <a:spcPts val="1297"/>
              </a:spcBef>
            </a:pPr>
            <a:r>
              <a:rPr lang="zh-CN" altLang="en-US" sz="2799" dirty="0">
                <a:solidFill>
                  <a:srgbClr val="990000"/>
                </a:solidFill>
                <a:latin typeface="Microsoft YaHei" panose="020B0503020204020204" pitchFamily="34" charset="-122"/>
                <a:ea typeface="Microsoft YaHei" panose="020B0503020204020204" pitchFamily="34" charset="-122"/>
              </a:rPr>
              <a:t>打造</a:t>
            </a:r>
            <a:r>
              <a:rPr lang="en-US" altLang="zh-CN" sz="2799" dirty="0">
                <a:solidFill>
                  <a:srgbClr val="990000"/>
                </a:solidFill>
                <a:latin typeface="Microsoft YaHei" panose="020B0503020204020204" pitchFamily="34" charset="-122"/>
                <a:ea typeface="Microsoft YaHei" panose="020B0503020204020204" pitchFamily="34" charset="-122"/>
              </a:rPr>
              <a:t>AI+</a:t>
            </a:r>
            <a:r>
              <a:rPr lang="zh-CN" altLang="en-US" sz="2799" dirty="0">
                <a:solidFill>
                  <a:srgbClr val="990000"/>
                </a:solidFill>
                <a:latin typeface="Microsoft YaHei" panose="020B0503020204020204" pitchFamily="34" charset="-122"/>
                <a:ea typeface="Microsoft YaHei" panose="020B0503020204020204" pitchFamily="34" charset="-122"/>
              </a:rPr>
              <a:t>科学计算领域套件，突破前沿特性，</a:t>
            </a:r>
            <a:r>
              <a:rPr lang="zh-CN" altLang="en-US" sz="2799" dirty="0">
                <a:solidFill>
                  <a:srgbClr val="990000"/>
                </a:solidFill>
              </a:rPr>
              <a:t>打造</a:t>
            </a:r>
            <a:r>
              <a:rPr lang="en-US" altLang="zh-CN" sz="2799" dirty="0">
                <a:solidFill>
                  <a:srgbClr val="990000"/>
                </a:solidFill>
              </a:rPr>
              <a:t>AI4S</a:t>
            </a:r>
            <a:r>
              <a:rPr lang="zh-CN" altLang="en-US" sz="2799" dirty="0">
                <a:solidFill>
                  <a:srgbClr val="990000"/>
                </a:solidFill>
              </a:rPr>
              <a:t>原生应用</a:t>
            </a:r>
            <a:endParaRPr lang="zh-CN" altLang="en-US" sz="2799" dirty="0">
              <a:solidFill>
                <a:srgbClr val="990000"/>
              </a:solidFill>
              <a:latin typeface="Microsoft YaHei" panose="020B0503020204020204" pitchFamily="34" charset="-122"/>
              <a:ea typeface="Microsoft YaHei" panose="020B0503020204020204" pitchFamily="34" charset="-122"/>
            </a:endParaRPr>
          </a:p>
        </p:txBody>
      </p:sp>
      <p:grpSp>
        <p:nvGrpSpPr>
          <p:cNvPr id="11" name="组合 10"/>
          <p:cNvGrpSpPr/>
          <p:nvPr/>
        </p:nvGrpSpPr>
        <p:grpSpPr>
          <a:xfrm>
            <a:off x="1498198" y="1243837"/>
            <a:ext cx="9251784" cy="990499"/>
            <a:chOff x="2139879" y="1160111"/>
            <a:chExt cx="7288949" cy="1149284"/>
          </a:xfrm>
        </p:grpSpPr>
        <p:sp>
          <p:nvSpPr>
            <p:cNvPr id="222" name="圆角矩形 221"/>
            <p:cNvSpPr/>
            <p:nvPr/>
          </p:nvSpPr>
          <p:spPr>
            <a:xfrm>
              <a:off x="2139879" y="1160111"/>
              <a:ext cx="7288949" cy="1149284"/>
            </a:xfrm>
            <a:prstGeom prst="roundRect">
              <a:avLst>
                <a:gd name="adj" fmla="val 6822"/>
              </a:avLst>
            </a:prstGeom>
            <a:solidFill>
              <a:schemeClr val="tx2">
                <a:lumMod val="95000"/>
              </a:schemeClr>
            </a:solidFill>
            <a:ln>
              <a:solidFill>
                <a:schemeClr val="bg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t" anchorCtr="0" forceAA="0" compatLnSpc="1">
              <a:noAutofit/>
            </a:bodyPr>
            <a:lstStyle/>
            <a:p>
              <a:pPr algn="ctr" defTabSz="914034" fontAlgn="ctr">
                <a:spcBef>
                  <a:spcPts val="600"/>
                </a:spcBef>
              </a:pPr>
              <a:endParaRPr lang="zh-CN" altLang="en-US" sz="1200" dirty="0">
                <a:solidFill>
                  <a:srgbClr val="1D1D1A"/>
                </a:solidFill>
                <a:latin typeface="微软雅黑" panose="020B0503020204020204" pitchFamily="34" charset="-122"/>
                <a:ea typeface="微软雅黑" panose="020B0503020204020204" pitchFamily="34" charset="-122"/>
              </a:endParaRPr>
            </a:p>
          </p:txBody>
        </p:sp>
        <p:sp>
          <p:nvSpPr>
            <p:cNvPr id="210" name="矩形 209">
              <a:extLst>
                <a:ext uri="{FF2B5EF4-FFF2-40B4-BE49-F238E27FC236}">
                  <a16:creationId xmlns:a16="http://schemas.microsoft.com/office/drawing/2014/main" id="{9EE45652-1AB8-457F-9DD8-492392B3D7E3}"/>
                </a:ext>
              </a:extLst>
            </p:cNvPr>
            <p:cNvSpPr/>
            <p:nvPr/>
          </p:nvSpPr>
          <p:spPr>
            <a:xfrm>
              <a:off x="4410531" y="1191864"/>
              <a:ext cx="2718471" cy="216642"/>
            </a:xfrm>
            <a:prstGeom prst="rect">
              <a:avLst/>
            </a:prstGeom>
            <a:noFill/>
            <a:ln w="25400" cap="flat" cmpd="sng" algn="ctr">
              <a:noFill/>
              <a:prstDash val="solid"/>
            </a:ln>
            <a:effectLst/>
          </p:spPr>
          <p:txBody>
            <a:bodyPr rtlCol="0" anchor="ctr"/>
            <a:lstStyle/>
            <a:p>
              <a:pPr algn="ctr" defTabSz="912939">
                <a:defRPr/>
              </a:pPr>
              <a:r>
                <a:rPr lang="en-US" altLang="zh-CN" sz="1200" b="1" kern="0" dirty="0">
                  <a:solidFill>
                    <a:prstClr val="black"/>
                  </a:solidFill>
                  <a:latin typeface="微软雅黑" panose="020B0503020204020204" pitchFamily="34" charset="-122"/>
                  <a:ea typeface="等线" panose="02010600030101010101" pitchFamily="2" charset="-122"/>
                  <a:cs typeface="FZLanTingHeiS-R-GB"/>
                  <a:sym typeface="Huawei Sans" panose="020C0503030203020204" pitchFamily="34" charset="0"/>
                </a:rPr>
                <a:t>MindSpore Science</a:t>
              </a:r>
              <a:endParaRPr lang="zh-CN" altLang="en-US" sz="1200" b="1" kern="0" dirty="0">
                <a:solidFill>
                  <a:prstClr val="black"/>
                </a:solidFill>
                <a:latin typeface="微软雅黑" panose="020B0503020204020204" pitchFamily="34" charset="-122"/>
                <a:ea typeface="等线" panose="02010600030101010101" pitchFamily="2" charset="-122"/>
                <a:cs typeface="FZLanTingHeiS-R-GB"/>
                <a:sym typeface="Huawei Sans" panose="020C0503030203020204" pitchFamily="34" charset="0"/>
              </a:endParaRPr>
            </a:p>
          </p:txBody>
        </p:sp>
        <p:sp>
          <p:nvSpPr>
            <p:cNvPr id="211" name="矩形 210">
              <a:extLst>
                <a:ext uri="{FF2B5EF4-FFF2-40B4-BE49-F238E27FC236}">
                  <a16:creationId xmlns:a16="http://schemas.microsoft.com/office/drawing/2014/main" id="{16C70F1B-7E46-4D00-A566-A02060CB483F}"/>
                </a:ext>
              </a:extLst>
            </p:cNvPr>
            <p:cNvSpPr/>
            <p:nvPr/>
          </p:nvSpPr>
          <p:spPr>
            <a:xfrm>
              <a:off x="2323756" y="1504122"/>
              <a:ext cx="1045608" cy="280480"/>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Elec</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12" name="矩形 211">
              <a:extLst>
                <a:ext uri="{FF2B5EF4-FFF2-40B4-BE49-F238E27FC236}">
                  <a16:creationId xmlns:a16="http://schemas.microsoft.com/office/drawing/2014/main" id="{AD1750A0-2A52-40A6-B344-F7D960F68E0D}"/>
                </a:ext>
              </a:extLst>
            </p:cNvPr>
            <p:cNvSpPr/>
            <p:nvPr/>
          </p:nvSpPr>
          <p:spPr>
            <a:xfrm>
              <a:off x="3629610" y="1504122"/>
              <a:ext cx="1017611" cy="279007"/>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Flow</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13" name="矩形 212">
              <a:extLst>
                <a:ext uri="{FF2B5EF4-FFF2-40B4-BE49-F238E27FC236}">
                  <a16:creationId xmlns:a16="http://schemas.microsoft.com/office/drawing/2014/main" id="{68AD4247-B51C-4B41-97CD-4B1E528C7AD3}"/>
                </a:ext>
              </a:extLst>
            </p:cNvPr>
            <p:cNvSpPr/>
            <p:nvPr/>
          </p:nvSpPr>
          <p:spPr>
            <a:xfrm>
              <a:off x="2331385" y="1895161"/>
              <a:ext cx="1037978" cy="280480"/>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Finance</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14" name="矩形 213">
              <a:extLst>
                <a:ext uri="{FF2B5EF4-FFF2-40B4-BE49-F238E27FC236}">
                  <a16:creationId xmlns:a16="http://schemas.microsoft.com/office/drawing/2014/main" id="{F87E20A6-6B69-462F-94FC-E390C615F71C}"/>
                </a:ext>
              </a:extLst>
            </p:cNvPr>
            <p:cNvSpPr/>
            <p:nvPr/>
          </p:nvSpPr>
          <p:spPr>
            <a:xfrm>
              <a:off x="4914003" y="1504122"/>
              <a:ext cx="992690" cy="281843"/>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SPONGE</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15" name="矩形 214">
              <a:extLst>
                <a:ext uri="{FF2B5EF4-FFF2-40B4-BE49-F238E27FC236}">
                  <a16:creationId xmlns:a16="http://schemas.microsoft.com/office/drawing/2014/main" id="{2E4A45E8-027B-488C-A1E7-CD8C4BE6CB92}"/>
                </a:ext>
              </a:extLst>
            </p:cNvPr>
            <p:cNvSpPr/>
            <p:nvPr/>
          </p:nvSpPr>
          <p:spPr>
            <a:xfrm>
              <a:off x="3629610" y="1895162"/>
              <a:ext cx="1017611" cy="280480"/>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Material</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16" name="矩形 215">
              <a:extLst>
                <a:ext uri="{FF2B5EF4-FFF2-40B4-BE49-F238E27FC236}">
                  <a16:creationId xmlns:a16="http://schemas.microsoft.com/office/drawing/2014/main" id="{9C1C9200-0ECF-48FA-9DD4-70776BBFCD7D}"/>
                </a:ext>
              </a:extLst>
            </p:cNvPr>
            <p:cNvSpPr/>
            <p:nvPr/>
          </p:nvSpPr>
          <p:spPr>
            <a:xfrm>
              <a:off x="4914003" y="1895161"/>
              <a:ext cx="992690" cy="280480"/>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Energy</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17" name="矩形 216">
              <a:extLst>
                <a:ext uri="{FF2B5EF4-FFF2-40B4-BE49-F238E27FC236}">
                  <a16:creationId xmlns:a16="http://schemas.microsoft.com/office/drawing/2014/main" id="{4752C602-1051-429A-8FD8-4F25A27E2C64}"/>
                </a:ext>
              </a:extLst>
            </p:cNvPr>
            <p:cNvSpPr/>
            <p:nvPr/>
          </p:nvSpPr>
          <p:spPr>
            <a:xfrm>
              <a:off x="8475958" y="1504122"/>
              <a:ext cx="824400" cy="671519"/>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SciAI</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18" name="矩形 217">
              <a:extLst>
                <a:ext uri="{FF2B5EF4-FFF2-40B4-BE49-F238E27FC236}">
                  <a16:creationId xmlns:a16="http://schemas.microsoft.com/office/drawing/2014/main" id="{8D9BCFE0-94E5-4A61-A952-A6DB50F32CBB}"/>
                </a:ext>
              </a:extLst>
            </p:cNvPr>
            <p:cNvSpPr/>
            <p:nvPr/>
          </p:nvSpPr>
          <p:spPr>
            <a:xfrm>
              <a:off x="6124460" y="1504122"/>
              <a:ext cx="1025533" cy="279007"/>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Quantum</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19" name="矩形 218">
              <a:extLst>
                <a:ext uri="{FF2B5EF4-FFF2-40B4-BE49-F238E27FC236}">
                  <a16:creationId xmlns:a16="http://schemas.microsoft.com/office/drawing/2014/main" id="{7BCE1B9C-13DB-4310-B20E-856052D2FA66}"/>
                </a:ext>
              </a:extLst>
            </p:cNvPr>
            <p:cNvSpPr/>
            <p:nvPr/>
          </p:nvSpPr>
          <p:spPr>
            <a:xfrm>
              <a:off x="6124460" y="1895160"/>
              <a:ext cx="1025533" cy="281677"/>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fontAlgn="base">
                <a:spcBef>
                  <a:spcPct val="0"/>
                </a:spcBef>
                <a:spcAft>
                  <a:spcPct val="0"/>
                </a:spcAft>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Earth</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20" name="矩形 219">
              <a:extLst>
                <a:ext uri="{FF2B5EF4-FFF2-40B4-BE49-F238E27FC236}">
                  <a16:creationId xmlns:a16="http://schemas.microsoft.com/office/drawing/2014/main" id="{11BB6367-01DA-4D83-B675-AEF0E9C09857}"/>
                </a:ext>
              </a:extLst>
            </p:cNvPr>
            <p:cNvSpPr/>
            <p:nvPr/>
          </p:nvSpPr>
          <p:spPr>
            <a:xfrm>
              <a:off x="7335571" y="1504121"/>
              <a:ext cx="1025533" cy="279007"/>
            </a:xfrm>
            <a:prstGeom prst="rect">
              <a:avLst/>
            </a:prstGeom>
            <a:solidFill>
              <a:srgbClr val="FFFFFF"/>
            </a:solidFill>
            <a:ln w="12700"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fontAlgn="base">
                <a:spcBef>
                  <a:spcPct val="0"/>
                </a:spcBef>
                <a:spcAft>
                  <a:spcPct val="0"/>
                </a:spcAft>
                <a:defRPr/>
              </a:pPr>
              <a:r>
                <a:rPr lang="en-US" altLang="zh-CN"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Chemistry</a:t>
              </a:r>
              <a:endParaRPr lang="zh-CN" altLang="en-US" sz="11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sp>
          <p:nvSpPr>
            <p:cNvPr id="221" name="矩形 220">
              <a:extLst>
                <a:ext uri="{FF2B5EF4-FFF2-40B4-BE49-F238E27FC236}">
                  <a16:creationId xmlns:a16="http://schemas.microsoft.com/office/drawing/2014/main" id="{157D36C0-1412-431F-99FE-4E4C11C1251B}"/>
                </a:ext>
              </a:extLst>
            </p:cNvPr>
            <p:cNvSpPr/>
            <p:nvPr/>
          </p:nvSpPr>
          <p:spPr>
            <a:xfrm>
              <a:off x="7358845" y="1895161"/>
              <a:ext cx="1002260" cy="280480"/>
            </a:xfrm>
            <a:prstGeom prst="rect">
              <a:avLst/>
            </a:prstGeom>
            <a:solidFill>
              <a:srgbClr val="FFFFFF"/>
            </a:solidFill>
            <a:ln w="9525" cap="flat" cmpd="sng" algn="ctr">
              <a:solidFill>
                <a:schemeClr val="bg1">
                  <a:lumMod val="60000"/>
                  <a:lumOff val="40000"/>
                </a:schemeClr>
              </a:solidFill>
              <a:prstDash val="solid"/>
              <a:round/>
              <a:headEnd type="none" w="med" len="med"/>
              <a:tailEnd type="none" w="med" len="med"/>
            </a:ln>
            <a:effectLst/>
          </p:spPr>
          <p:txBody>
            <a:bodyPr vert="horz" wrap="square" lIns="79128" tIns="39565" rIns="79128" bIns="39565" numCol="1" rtlCol="0" anchor="ctr" anchorCtr="0" compatLnSpc="1">
              <a:prstTxWarp prst="textNoShape">
                <a:avLst/>
              </a:prstTxWarp>
              <a:noAutofit/>
            </a:bodyPr>
            <a:lstStyle/>
            <a:p>
              <a:pPr algn="ctr" defTabSz="800966" fontAlgn="base">
                <a:spcBef>
                  <a:spcPct val="0"/>
                </a:spcBef>
                <a:spcAft>
                  <a:spcPct val="0"/>
                </a:spcAft>
                <a:defRPr/>
              </a:pPr>
              <a:r>
                <a:rPr lang="en-US" altLang="zh-CN" sz="10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rPr>
                <a:t>Vehicle</a:t>
              </a:r>
              <a:endParaRPr lang="zh-CN" altLang="en-US" sz="1000" kern="0" dirty="0">
                <a:solidFill>
                  <a:prstClr val="black"/>
                </a:solidFill>
                <a:latin typeface="微软雅黑" panose="020B0503020204020204" pitchFamily="34" charset="-122"/>
                <a:ea typeface="等线" panose="02010600030101010101" pitchFamily="2" charset="-122"/>
                <a:sym typeface="Huawei Sans" panose="020C0503030203020204" pitchFamily="34" charset="0"/>
              </a:endParaRPr>
            </a:p>
          </p:txBody>
        </p:sp>
      </p:grpSp>
      <p:sp>
        <p:nvSpPr>
          <p:cNvPr id="179" name="矩形 178">
            <a:extLst>
              <a:ext uri="{FF2B5EF4-FFF2-40B4-BE49-F238E27FC236}">
                <a16:creationId xmlns:a16="http://schemas.microsoft.com/office/drawing/2014/main" id="{012AE179-A64E-4F46-8423-44730B78C2F9}"/>
              </a:ext>
            </a:extLst>
          </p:cNvPr>
          <p:cNvSpPr/>
          <p:nvPr/>
        </p:nvSpPr>
        <p:spPr>
          <a:xfrm>
            <a:off x="7824305" y="2527315"/>
            <a:ext cx="2925677" cy="2569956"/>
          </a:xfrm>
          <a:prstGeom prst="rect">
            <a:avLst/>
          </a:prstGeom>
          <a:solidFill>
            <a:srgbClr val="FFFFFF">
              <a:lumMod val="95000"/>
            </a:srgbClr>
          </a:solidFill>
          <a:ln w="12700" cap="flat" cmpd="sng" algn="ctr">
            <a:noFill/>
            <a:prstDash val="solid"/>
            <a:miter lim="800000"/>
          </a:ln>
          <a:effectLst/>
        </p:spPr>
        <p:txBody>
          <a:bodyPr rtlCol="0" anchor="t"/>
          <a:lstStyle/>
          <a:p>
            <a:pPr algn="ctr" defTabSz="914034">
              <a:defRPr/>
            </a:pPr>
            <a:r>
              <a:rPr lang="en-US" altLang="zh-CN" sz="1200" b="1" kern="0" dirty="0" err="1">
                <a:solidFill>
                  <a:srgbClr val="000000"/>
                </a:solidFill>
                <a:latin typeface="微软雅黑" panose="020B0503020204020204" pitchFamily="34" charset="-122"/>
                <a:ea typeface="等线" panose="02010600030101010101" pitchFamily="2" charset="-122"/>
              </a:rPr>
              <a:t>MindSPONGE</a:t>
            </a:r>
            <a:endParaRPr lang="zh-CN" altLang="en-US" sz="1200" b="1" kern="0" dirty="0">
              <a:solidFill>
                <a:srgbClr val="000000"/>
              </a:solidFill>
              <a:latin typeface="微软雅黑" panose="020B0503020204020204" pitchFamily="34" charset="-122"/>
              <a:ea typeface="等线" panose="02010600030101010101" pitchFamily="2" charset="-122"/>
            </a:endParaRPr>
          </a:p>
        </p:txBody>
      </p:sp>
      <p:sp>
        <p:nvSpPr>
          <p:cNvPr id="164" name="矩形 163">
            <a:extLst>
              <a:ext uri="{FF2B5EF4-FFF2-40B4-BE49-F238E27FC236}">
                <a16:creationId xmlns:a16="http://schemas.microsoft.com/office/drawing/2014/main" id="{6AB528FF-8A0B-451D-836F-7C2B29E43DB7}"/>
              </a:ext>
            </a:extLst>
          </p:cNvPr>
          <p:cNvSpPr/>
          <p:nvPr/>
        </p:nvSpPr>
        <p:spPr>
          <a:xfrm>
            <a:off x="4645824" y="2530818"/>
            <a:ext cx="2825928" cy="2566454"/>
          </a:xfrm>
          <a:prstGeom prst="rect">
            <a:avLst/>
          </a:prstGeom>
          <a:solidFill>
            <a:srgbClr val="FFFFFF">
              <a:lumMod val="95000"/>
            </a:srgbClr>
          </a:solidFill>
          <a:ln w="12700" cap="flat" cmpd="sng" algn="ctr">
            <a:noFill/>
            <a:prstDash val="solid"/>
            <a:miter lim="800000"/>
          </a:ln>
          <a:effectLst/>
        </p:spPr>
        <p:txBody>
          <a:bodyPr rtlCol="0" anchor="t"/>
          <a:lstStyle/>
          <a:p>
            <a:pPr algn="ctr" defTabSz="914034">
              <a:defRPr/>
            </a:pPr>
            <a:r>
              <a:rPr lang="en-US" altLang="zh-CN" sz="1200" b="1" kern="0" dirty="0" err="1">
                <a:solidFill>
                  <a:srgbClr val="000000"/>
                </a:solidFill>
                <a:latin typeface="微软雅黑" panose="020B0503020204020204" pitchFamily="34" charset="-122"/>
                <a:ea typeface="等线" panose="02010600030101010101" pitchFamily="2" charset="-122"/>
              </a:rPr>
              <a:t>MindFlow</a:t>
            </a:r>
            <a:endParaRPr lang="zh-CN" altLang="en-US" sz="1200" b="1" kern="0" dirty="0">
              <a:solidFill>
                <a:srgbClr val="000000"/>
              </a:solidFill>
              <a:latin typeface="微软雅黑" panose="020B0503020204020204" pitchFamily="34" charset="-122"/>
              <a:ea typeface="等线" panose="02010600030101010101" pitchFamily="2" charset="-122"/>
            </a:endParaRPr>
          </a:p>
        </p:txBody>
      </p:sp>
      <p:sp>
        <p:nvSpPr>
          <p:cNvPr id="5" name="矩形 4"/>
          <p:cNvSpPr/>
          <p:nvPr/>
        </p:nvSpPr>
        <p:spPr>
          <a:xfrm>
            <a:off x="4751586" y="5215492"/>
            <a:ext cx="2614404" cy="701457"/>
          </a:xfrm>
          <a:prstGeom prst="rect">
            <a:avLst/>
          </a:prstGeom>
        </p:spPr>
        <p:txBody>
          <a:bodyPr wrap="square">
            <a:spAutoFit/>
          </a:bodyPr>
          <a:lstStyle/>
          <a:p>
            <a:pPr defTabSz="913668">
              <a:lnSpc>
                <a:spcPct val="120000"/>
              </a:lnSpc>
              <a:defRPr/>
            </a:pPr>
            <a:r>
              <a:rPr lang="zh-CN" altLang="en-US" sz="1100" dirty="0">
                <a:solidFill>
                  <a:srgbClr val="1D1D1A"/>
                </a:solidFill>
                <a:latin typeface="微软雅黑" panose="020B0503020204020204" pitchFamily="34" charset="-122"/>
                <a:ea typeface="微软雅黑" panose="020B0503020204020204" pitchFamily="34" charset="-122"/>
              </a:rPr>
              <a:t>面向不同领域的工业流体仿真需求，打造</a:t>
            </a:r>
            <a:r>
              <a:rPr lang="en-US" altLang="zh-CN" sz="1100" dirty="0">
                <a:solidFill>
                  <a:srgbClr val="1D1D1A"/>
                </a:solidFill>
                <a:latin typeface="微软雅黑" panose="020B0503020204020204" pitchFamily="34" charset="-122"/>
                <a:ea typeface="微软雅黑" panose="020B0503020204020204" pitchFamily="34" charset="-122"/>
              </a:rPr>
              <a:t>AI</a:t>
            </a:r>
            <a:r>
              <a:rPr lang="zh-CN" altLang="en-US" sz="1100" dirty="0">
                <a:solidFill>
                  <a:srgbClr val="1D1D1A"/>
                </a:solidFill>
                <a:latin typeface="微软雅黑" panose="020B0503020204020204" pitchFamily="34" charset="-122"/>
                <a:ea typeface="微软雅黑" panose="020B0503020204020204" pitchFamily="34" charset="-122"/>
              </a:rPr>
              <a:t>流体仿真套件，提升仿真效率，缩短产品研发周期</a:t>
            </a:r>
            <a:endParaRPr lang="en-US" altLang="zh-CN" sz="1100" dirty="0">
              <a:solidFill>
                <a:srgbClr val="1D1D1A"/>
              </a:solidFill>
              <a:latin typeface="微软雅黑" panose="020B0503020204020204" pitchFamily="34" charset="-122"/>
              <a:ea typeface="微软雅黑" panose="020B0503020204020204" pitchFamily="34" charset="-122"/>
            </a:endParaRPr>
          </a:p>
        </p:txBody>
      </p:sp>
      <p:sp>
        <p:nvSpPr>
          <p:cNvPr id="224" name="矩形 223"/>
          <p:cNvSpPr/>
          <p:nvPr/>
        </p:nvSpPr>
        <p:spPr>
          <a:xfrm>
            <a:off x="7946569" y="5200101"/>
            <a:ext cx="2803414" cy="684279"/>
          </a:xfrm>
          <a:prstGeom prst="rect">
            <a:avLst/>
          </a:prstGeom>
        </p:spPr>
        <p:txBody>
          <a:bodyPr wrap="square">
            <a:spAutoFit/>
          </a:bodyPr>
          <a:lstStyle/>
          <a:p>
            <a:pPr defTabSz="913668">
              <a:lnSpc>
                <a:spcPct val="120000"/>
              </a:lnSpc>
              <a:defRPr/>
            </a:pPr>
            <a:r>
              <a:rPr lang="zh-CN" altLang="en-US" sz="1100" dirty="0">
                <a:solidFill>
                  <a:srgbClr val="1D1D1A"/>
                </a:solidFill>
                <a:latin typeface="微软雅黑" panose="020B0503020204020204" pitchFamily="34" charset="-122"/>
                <a:ea typeface="微软雅黑" panose="020B0503020204020204" pitchFamily="34" charset="-122"/>
              </a:rPr>
              <a:t>计算生物领域套件，支持分子动力学、蛋白质折叠等常用功能，提供高效易用的</a:t>
            </a:r>
            <a:r>
              <a:rPr lang="en-US" altLang="zh-CN" sz="1100" dirty="0">
                <a:solidFill>
                  <a:srgbClr val="1D1D1A"/>
                </a:solidFill>
                <a:latin typeface="微软雅黑" panose="020B0503020204020204" pitchFamily="34" charset="-122"/>
                <a:ea typeface="微软雅黑" panose="020B0503020204020204" pitchFamily="34" charset="-122"/>
              </a:rPr>
              <a:t>AI</a:t>
            </a:r>
            <a:r>
              <a:rPr lang="zh-CN" altLang="en-US" sz="1100" dirty="0">
                <a:solidFill>
                  <a:srgbClr val="1D1D1A"/>
                </a:solidFill>
                <a:latin typeface="微软雅黑" panose="020B0503020204020204" pitchFamily="34" charset="-122"/>
                <a:ea typeface="微软雅黑" panose="020B0503020204020204" pitchFamily="34" charset="-122"/>
              </a:rPr>
              <a:t>计算能力，</a:t>
            </a:r>
            <a:r>
              <a:rPr lang="zh-CN" altLang="en-US" sz="11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周期</a:t>
            </a:r>
            <a:r>
              <a:rPr lang="en-US" altLang="zh-CN" sz="11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1100" dirty="0">
                <a:solidFill>
                  <a:srgbClr val="1D1D1A"/>
                </a:solidFill>
                <a:latin typeface="微软雅黑" panose="020B0503020204020204" pitchFamily="34" charset="-122"/>
                <a:ea typeface="微软雅黑" panose="020B0503020204020204" pitchFamily="34" charset="-122"/>
                <a:cs typeface="Times New Roman" panose="02020603050405020304" pitchFamily="18" charset="0"/>
              </a:rPr>
              <a:t>倍缩短</a:t>
            </a:r>
            <a:endParaRPr lang="zh-CN" altLang="en-US" sz="1100" dirty="0">
              <a:solidFill>
                <a:srgbClr val="1D1D1A"/>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919F9C32-DAC8-47D8-AC5D-3CBA4CE29F29}"/>
              </a:ext>
            </a:extLst>
          </p:cNvPr>
          <p:cNvSpPr/>
          <p:nvPr/>
        </p:nvSpPr>
        <p:spPr>
          <a:xfrm>
            <a:off x="1500297" y="2533868"/>
            <a:ext cx="2750917" cy="2563403"/>
          </a:xfrm>
          <a:prstGeom prst="rect">
            <a:avLst/>
          </a:prstGeom>
          <a:solidFill>
            <a:srgbClr val="FFFFFF">
              <a:lumMod val="95000"/>
            </a:srgbClr>
          </a:solidFill>
          <a:ln w="12700" cap="flat" cmpd="sng" algn="ctr">
            <a:noFill/>
            <a:prstDash val="solid"/>
            <a:miter lim="800000"/>
          </a:ln>
          <a:effectLst/>
        </p:spPr>
        <p:txBody>
          <a:bodyPr rtlCol="0" anchor="t"/>
          <a:lstStyle/>
          <a:p>
            <a:pPr algn="ctr" defTabSz="914034">
              <a:defRPr/>
            </a:pPr>
            <a:r>
              <a:rPr lang="en-US" altLang="zh-CN" sz="1200" b="1" kern="0" dirty="0" err="1">
                <a:solidFill>
                  <a:srgbClr val="000000"/>
                </a:solidFill>
                <a:latin typeface="微软雅黑" panose="020B0503020204020204" pitchFamily="34" charset="-122"/>
                <a:ea typeface="等线" panose="02010600030101010101" pitchFamily="2" charset="-122"/>
              </a:rPr>
              <a:t>MindElec</a:t>
            </a:r>
            <a:endParaRPr lang="zh-CN" altLang="en-US" sz="1200" b="1" kern="0" dirty="0">
              <a:solidFill>
                <a:srgbClr val="000000"/>
              </a:solidFill>
              <a:latin typeface="微软雅黑" panose="020B0503020204020204" pitchFamily="34" charset="-122"/>
              <a:ea typeface="等线" panose="02010600030101010101" pitchFamily="2" charset="-122"/>
            </a:endParaRPr>
          </a:p>
        </p:txBody>
      </p:sp>
      <p:sp>
        <p:nvSpPr>
          <p:cNvPr id="78" name="矩形 77"/>
          <p:cNvSpPr/>
          <p:nvPr/>
        </p:nvSpPr>
        <p:spPr>
          <a:xfrm>
            <a:off x="1535181" y="5215492"/>
            <a:ext cx="2681150" cy="701457"/>
          </a:xfrm>
          <a:prstGeom prst="rect">
            <a:avLst/>
          </a:prstGeom>
        </p:spPr>
        <p:txBody>
          <a:bodyPr wrap="square">
            <a:spAutoFit/>
          </a:bodyPr>
          <a:lstStyle/>
          <a:p>
            <a:pPr defTabSz="913668">
              <a:lnSpc>
                <a:spcPct val="120000"/>
              </a:lnSpc>
              <a:defRPr/>
            </a:pPr>
            <a:r>
              <a:rPr lang="en-US" altLang="zh-CN" sz="1100" dirty="0">
                <a:solidFill>
                  <a:srgbClr val="1D1D1A"/>
                </a:solidFill>
                <a:latin typeface="微软雅黑" panose="020B0503020204020204" pitchFamily="34" charset="-122"/>
                <a:ea typeface="微软雅黑" panose="020B0503020204020204" pitchFamily="34" charset="-122"/>
              </a:rPr>
              <a:t>AI</a:t>
            </a:r>
            <a:r>
              <a:rPr lang="zh-CN" altLang="en-US" sz="1100" dirty="0">
                <a:solidFill>
                  <a:srgbClr val="1D1D1A"/>
                </a:solidFill>
                <a:latin typeface="微软雅黑" panose="020B0503020204020204" pitchFamily="34" charset="-122"/>
                <a:ea typeface="微软雅黑" panose="020B0503020204020204" pitchFamily="34" charset="-122"/>
              </a:rPr>
              <a:t>电磁仿真工具包，由数据构建及转换、仿真计算、以及结果可视化组成，支持端到端的</a:t>
            </a:r>
            <a:r>
              <a:rPr lang="en-US" altLang="zh-CN" sz="1100" dirty="0">
                <a:solidFill>
                  <a:srgbClr val="1D1D1A"/>
                </a:solidFill>
                <a:latin typeface="微软雅黑" panose="020B0503020204020204" pitchFamily="34" charset="-122"/>
                <a:ea typeface="微软雅黑" panose="020B0503020204020204" pitchFamily="34" charset="-122"/>
              </a:rPr>
              <a:t>AI</a:t>
            </a:r>
            <a:r>
              <a:rPr lang="zh-CN" altLang="en-US" sz="1100" dirty="0">
                <a:solidFill>
                  <a:srgbClr val="1D1D1A"/>
                </a:solidFill>
                <a:latin typeface="微软雅黑" panose="020B0503020204020204" pitchFamily="34" charset="-122"/>
                <a:ea typeface="微软雅黑" panose="020B0503020204020204" pitchFamily="34" charset="-122"/>
              </a:rPr>
              <a:t>电磁仿真</a:t>
            </a:r>
          </a:p>
        </p:txBody>
      </p:sp>
      <p:cxnSp>
        <p:nvCxnSpPr>
          <p:cNvPr id="79" name="连接符: 曲线 235">
            <a:extLst>
              <a:ext uri="{FF2B5EF4-FFF2-40B4-BE49-F238E27FC236}">
                <a16:creationId xmlns:a16="http://schemas.microsoft.com/office/drawing/2014/main" id="{C64203C1-FB1C-4173-BA35-EF5AAA09AA68}"/>
              </a:ext>
            </a:extLst>
          </p:cNvPr>
          <p:cNvCxnSpPr>
            <a:cxnSpLocks/>
            <a:stCxn id="211" idx="2"/>
            <a:endCxn id="65" idx="0"/>
          </p:cNvCxnSpPr>
          <p:nvPr/>
        </p:nvCxnSpPr>
        <p:spPr>
          <a:xfrm rot="16200000" flipH="1">
            <a:off x="2259558" y="1917670"/>
            <a:ext cx="751821" cy="480575"/>
          </a:xfrm>
          <a:prstGeom prst="curvedConnector3">
            <a:avLst>
              <a:gd name="adj1" fmla="val 5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连接符: 曲线 235">
            <a:extLst>
              <a:ext uri="{FF2B5EF4-FFF2-40B4-BE49-F238E27FC236}">
                <a16:creationId xmlns:a16="http://schemas.microsoft.com/office/drawing/2014/main" id="{C64203C1-FB1C-4173-BA35-EF5AAA09AA68}"/>
              </a:ext>
            </a:extLst>
          </p:cNvPr>
          <p:cNvCxnSpPr>
            <a:cxnSpLocks/>
            <a:stCxn id="212" idx="2"/>
            <a:endCxn id="164" idx="0"/>
          </p:cNvCxnSpPr>
          <p:nvPr/>
        </p:nvCxnSpPr>
        <p:spPr>
          <a:xfrm rot="16200000" flipH="1">
            <a:off x="4671833" y="1143863"/>
            <a:ext cx="750039" cy="2023868"/>
          </a:xfrm>
          <a:prstGeom prst="curvedConnector3">
            <a:avLst>
              <a:gd name="adj1" fmla="val 5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连接符: 曲线 235">
            <a:extLst>
              <a:ext uri="{FF2B5EF4-FFF2-40B4-BE49-F238E27FC236}">
                <a16:creationId xmlns:a16="http://schemas.microsoft.com/office/drawing/2014/main" id="{C64203C1-FB1C-4173-BA35-EF5AAA09AA68}"/>
              </a:ext>
            </a:extLst>
          </p:cNvPr>
          <p:cNvCxnSpPr>
            <a:cxnSpLocks/>
            <a:stCxn id="214" idx="2"/>
            <a:endCxn id="179" idx="0"/>
          </p:cNvCxnSpPr>
          <p:nvPr/>
        </p:nvCxnSpPr>
        <p:spPr>
          <a:xfrm rot="16200000" flipH="1">
            <a:off x="7096209" y="336382"/>
            <a:ext cx="744093" cy="3637774"/>
          </a:xfrm>
          <a:prstGeom prst="curvedConnector3">
            <a:avLst>
              <a:gd name="adj1" fmla="val 5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a:off x="8006964" y="2867832"/>
            <a:ext cx="2634034" cy="2126328"/>
            <a:chOff x="393007" y="2332077"/>
            <a:chExt cx="2165405" cy="1510986"/>
          </a:xfrm>
        </p:grpSpPr>
        <p:sp>
          <p:nvSpPr>
            <p:cNvPr id="91" name="矩形 90">
              <a:extLst>
                <a:ext uri="{FF2B5EF4-FFF2-40B4-BE49-F238E27FC236}">
                  <a16:creationId xmlns:a16="http://schemas.microsoft.com/office/drawing/2014/main" id="{7BA7E07F-6CD5-4E9F-9F4D-900D3D937A29}"/>
                </a:ext>
              </a:extLst>
            </p:cNvPr>
            <p:cNvSpPr/>
            <p:nvPr/>
          </p:nvSpPr>
          <p:spPr>
            <a:xfrm>
              <a:off x="393007" y="2332077"/>
              <a:ext cx="2165405" cy="1510986"/>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zh-CN" altLang="en-US"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p:txBody>
        </p:sp>
        <p:sp>
          <p:nvSpPr>
            <p:cNvPr id="92" name="矩形 91">
              <a:extLst>
                <a:ext uri="{FF2B5EF4-FFF2-40B4-BE49-F238E27FC236}">
                  <a16:creationId xmlns:a16="http://schemas.microsoft.com/office/drawing/2014/main" id="{660189CB-5C5B-4FC9-8F12-FB74C88F3B9F}"/>
                </a:ext>
              </a:extLst>
            </p:cNvPr>
            <p:cNvSpPr/>
            <p:nvPr/>
          </p:nvSpPr>
          <p:spPr>
            <a:xfrm>
              <a:off x="456029" y="2895482"/>
              <a:ext cx="554852" cy="822859"/>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蛋白</a:t>
              </a:r>
              <a:r>
                <a:rPr lang="en-US" altLang="zh-CN"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&amp;</a:t>
              </a:r>
            </a:p>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化合物数据集</a:t>
              </a:r>
            </a:p>
          </p:txBody>
        </p:sp>
        <p:sp>
          <p:nvSpPr>
            <p:cNvPr id="93" name="矩形 92">
              <a:extLst>
                <a:ext uri="{FF2B5EF4-FFF2-40B4-BE49-F238E27FC236}">
                  <a16:creationId xmlns:a16="http://schemas.microsoft.com/office/drawing/2014/main" id="{660189CB-5C5B-4FC9-8F12-FB74C88F3B9F}"/>
                </a:ext>
              </a:extLst>
            </p:cNvPr>
            <p:cNvSpPr/>
            <p:nvPr/>
          </p:nvSpPr>
          <p:spPr>
            <a:xfrm>
              <a:off x="1088210" y="3185820"/>
              <a:ext cx="1403076" cy="202580"/>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蛋白基础大模型</a:t>
              </a:r>
            </a:p>
          </p:txBody>
        </p:sp>
        <p:sp>
          <p:nvSpPr>
            <p:cNvPr id="94" name="矩形 93">
              <a:extLst>
                <a:ext uri="{FF2B5EF4-FFF2-40B4-BE49-F238E27FC236}">
                  <a16:creationId xmlns:a16="http://schemas.microsoft.com/office/drawing/2014/main" id="{660189CB-5C5B-4FC9-8F12-FB74C88F3B9F}"/>
                </a:ext>
              </a:extLst>
            </p:cNvPr>
            <p:cNvSpPr/>
            <p:nvPr/>
          </p:nvSpPr>
          <p:spPr>
            <a:xfrm>
              <a:off x="1088210" y="3418992"/>
              <a:ext cx="625073" cy="299349"/>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en-US" altLang="zh-CN"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MD</a:t>
              </a:r>
              <a:endPar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p:txBody>
        </p:sp>
        <p:sp>
          <p:nvSpPr>
            <p:cNvPr id="95" name="矩形 94">
              <a:extLst>
                <a:ext uri="{FF2B5EF4-FFF2-40B4-BE49-F238E27FC236}">
                  <a16:creationId xmlns:a16="http://schemas.microsoft.com/office/drawing/2014/main" id="{660189CB-5C5B-4FC9-8F12-FB74C88F3B9F}"/>
                </a:ext>
              </a:extLst>
            </p:cNvPr>
            <p:cNvSpPr/>
            <p:nvPr/>
          </p:nvSpPr>
          <p:spPr>
            <a:xfrm>
              <a:off x="1839319" y="3416726"/>
              <a:ext cx="649154" cy="299349"/>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数据处理</a:t>
              </a:r>
            </a:p>
          </p:txBody>
        </p:sp>
        <p:sp>
          <p:nvSpPr>
            <p:cNvPr id="96" name="矩形 95">
              <a:extLst>
                <a:ext uri="{FF2B5EF4-FFF2-40B4-BE49-F238E27FC236}">
                  <a16:creationId xmlns:a16="http://schemas.microsoft.com/office/drawing/2014/main" id="{660189CB-5C5B-4FC9-8F12-FB74C88F3B9F}"/>
                </a:ext>
              </a:extLst>
            </p:cNvPr>
            <p:cNvSpPr/>
            <p:nvPr/>
          </p:nvSpPr>
          <p:spPr>
            <a:xfrm>
              <a:off x="1081682" y="2895482"/>
              <a:ext cx="1409604" cy="245692"/>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化合物</a:t>
              </a:r>
              <a:endParaRPr lang="en-US" altLang="zh-CN"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基础大模型</a:t>
              </a:r>
            </a:p>
          </p:txBody>
        </p:sp>
        <p:sp>
          <p:nvSpPr>
            <p:cNvPr id="97" name="矩形 96">
              <a:extLst>
                <a:ext uri="{FF2B5EF4-FFF2-40B4-BE49-F238E27FC236}">
                  <a16:creationId xmlns:a16="http://schemas.microsoft.com/office/drawing/2014/main" id="{660189CB-5C5B-4FC9-8F12-FB74C88F3B9F}"/>
                </a:ext>
              </a:extLst>
            </p:cNvPr>
            <p:cNvSpPr/>
            <p:nvPr/>
          </p:nvSpPr>
          <p:spPr>
            <a:xfrm>
              <a:off x="467897" y="2393065"/>
              <a:ext cx="2036142" cy="457771"/>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t"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超级应用</a:t>
              </a:r>
            </a:p>
          </p:txBody>
        </p:sp>
      </p:grpSp>
      <p:sp>
        <p:nvSpPr>
          <p:cNvPr id="99" name="矩形 98">
            <a:extLst>
              <a:ext uri="{FF2B5EF4-FFF2-40B4-BE49-F238E27FC236}">
                <a16:creationId xmlns:a16="http://schemas.microsoft.com/office/drawing/2014/main" id="{CAF6F323-5CBA-4672-8540-C32EB2B49F6A}"/>
              </a:ext>
            </a:extLst>
          </p:cNvPr>
          <p:cNvSpPr/>
          <p:nvPr/>
        </p:nvSpPr>
        <p:spPr>
          <a:xfrm>
            <a:off x="9394732" y="3289435"/>
            <a:ext cx="1125693" cy="219165"/>
          </a:xfrm>
          <a:prstGeom prst="rect">
            <a:avLst/>
          </a:prstGeom>
          <a:noFill/>
          <a:ln w="3175">
            <a:solidFill>
              <a:sysClr val="windowText" lastClr="000000"/>
            </a:solidFill>
          </a:ln>
        </p:spPr>
        <p:txBody>
          <a:bodyPr wrap="square" anchor="ctr">
            <a:noAutofit/>
          </a:bodyPr>
          <a:lstStyle/>
          <a:p>
            <a:pPr algn="ctr" defTabSz="914034">
              <a:defRPr/>
            </a:pPr>
            <a:r>
              <a:rPr lang="zh-CN" altLang="en-US" sz="1000" kern="0" dirty="0">
                <a:solidFill>
                  <a:srgbClr val="000000"/>
                </a:solidFill>
                <a:latin typeface="等线" panose="02010600030101010101" pitchFamily="2" charset="-122"/>
                <a:ea typeface="等线" panose="02010600030101010101" pitchFamily="2" charset="-122"/>
              </a:rPr>
              <a:t>虚拟筛选</a:t>
            </a:r>
            <a:r>
              <a:rPr lang="en-US" altLang="zh-CN" sz="1000" kern="0" dirty="0">
                <a:solidFill>
                  <a:srgbClr val="000000"/>
                </a:solidFill>
                <a:latin typeface="等线" panose="02010600030101010101" pitchFamily="2" charset="-122"/>
                <a:ea typeface="等线" panose="02010600030101010101" pitchFamily="2" charset="-122"/>
              </a:rPr>
              <a:t>...</a:t>
            </a:r>
            <a:endParaRPr lang="zh-CN" altLang="en-US" sz="1000" kern="0" dirty="0">
              <a:solidFill>
                <a:srgbClr val="000000"/>
              </a:solidFill>
              <a:latin typeface="等线" panose="02010600030101010101" pitchFamily="2" charset="-122"/>
              <a:ea typeface="等线" panose="02010600030101010101" pitchFamily="2" charset="-122"/>
            </a:endParaRPr>
          </a:p>
        </p:txBody>
      </p:sp>
      <p:sp>
        <p:nvSpPr>
          <p:cNvPr id="100" name="矩形 99">
            <a:extLst>
              <a:ext uri="{FF2B5EF4-FFF2-40B4-BE49-F238E27FC236}">
                <a16:creationId xmlns:a16="http://schemas.microsoft.com/office/drawing/2014/main" id="{E1DEB15D-B339-4597-8749-A43F9C666D4F}"/>
              </a:ext>
            </a:extLst>
          </p:cNvPr>
          <p:cNvSpPr/>
          <p:nvPr/>
        </p:nvSpPr>
        <p:spPr>
          <a:xfrm>
            <a:off x="8169801" y="3291158"/>
            <a:ext cx="1117343" cy="219165"/>
          </a:xfrm>
          <a:prstGeom prst="rect">
            <a:avLst/>
          </a:prstGeom>
          <a:noFill/>
          <a:ln w="3175">
            <a:solidFill>
              <a:sysClr val="windowText" lastClr="000000"/>
            </a:solidFill>
          </a:ln>
        </p:spPr>
        <p:txBody>
          <a:bodyPr wrap="square" anchor="ctr">
            <a:noAutofit/>
          </a:bodyPr>
          <a:lstStyle/>
          <a:p>
            <a:pPr algn="ctr" defTabSz="914034">
              <a:defRPr/>
            </a:pPr>
            <a:r>
              <a:rPr lang="zh-CN" altLang="en-US" sz="1000" kern="0" dirty="0">
                <a:solidFill>
                  <a:srgbClr val="1D1D1A"/>
                </a:solidFill>
                <a:latin typeface="等线" panose="02010600030101010101" pitchFamily="2" charset="-122"/>
                <a:ea typeface="等线" panose="02010600030101010101" pitchFamily="2" charset="-122"/>
              </a:rPr>
              <a:t>抗体设计</a:t>
            </a:r>
          </a:p>
        </p:txBody>
      </p:sp>
      <p:grpSp>
        <p:nvGrpSpPr>
          <p:cNvPr id="102" name="组合 101"/>
          <p:cNvGrpSpPr/>
          <p:nvPr/>
        </p:nvGrpSpPr>
        <p:grpSpPr>
          <a:xfrm>
            <a:off x="4826622" y="2867831"/>
            <a:ext cx="2539367" cy="2126328"/>
            <a:chOff x="393007" y="2332077"/>
            <a:chExt cx="2135416" cy="1510986"/>
          </a:xfrm>
        </p:grpSpPr>
        <p:sp>
          <p:nvSpPr>
            <p:cNvPr id="103" name="矩形 102">
              <a:extLst>
                <a:ext uri="{FF2B5EF4-FFF2-40B4-BE49-F238E27FC236}">
                  <a16:creationId xmlns:a16="http://schemas.microsoft.com/office/drawing/2014/main" id="{7BA7E07F-6CD5-4E9F-9F4D-900D3D937A29}"/>
                </a:ext>
              </a:extLst>
            </p:cNvPr>
            <p:cNvSpPr/>
            <p:nvPr/>
          </p:nvSpPr>
          <p:spPr>
            <a:xfrm>
              <a:off x="393007" y="2332077"/>
              <a:ext cx="2135416" cy="1510986"/>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t" anchorCtr="0" compatLnSpc="1">
              <a:prstTxWarp prst="textNoShape">
                <a:avLst/>
              </a:prstTxWarp>
              <a:noAutofit/>
            </a:bodyPr>
            <a:lstStyle/>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zh-CN" altLang="en-US"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p:txBody>
        </p:sp>
        <p:sp>
          <p:nvSpPr>
            <p:cNvPr id="104" name="矩形 103">
              <a:extLst>
                <a:ext uri="{FF2B5EF4-FFF2-40B4-BE49-F238E27FC236}">
                  <a16:creationId xmlns:a16="http://schemas.microsoft.com/office/drawing/2014/main" id="{660189CB-5C5B-4FC9-8F12-FB74C88F3B9F}"/>
                </a:ext>
              </a:extLst>
            </p:cNvPr>
            <p:cNvSpPr/>
            <p:nvPr/>
          </p:nvSpPr>
          <p:spPr>
            <a:xfrm>
              <a:off x="456029" y="2938595"/>
              <a:ext cx="554852" cy="779747"/>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翼型</a:t>
              </a:r>
              <a:r>
                <a:rPr lang="en-US" altLang="zh-CN"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&amp;</a:t>
              </a:r>
            </a:p>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潜艇</a:t>
              </a:r>
              <a:endParaRPr lang="en-US" altLang="zh-CN"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数据集</a:t>
              </a:r>
            </a:p>
          </p:txBody>
        </p:sp>
        <p:sp>
          <p:nvSpPr>
            <p:cNvPr id="105" name="矩形 104">
              <a:extLst>
                <a:ext uri="{FF2B5EF4-FFF2-40B4-BE49-F238E27FC236}">
                  <a16:creationId xmlns:a16="http://schemas.microsoft.com/office/drawing/2014/main" id="{660189CB-5C5B-4FC9-8F12-FB74C88F3B9F}"/>
                </a:ext>
              </a:extLst>
            </p:cNvPr>
            <p:cNvSpPr/>
            <p:nvPr/>
          </p:nvSpPr>
          <p:spPr>
            <a:xfrm>
              <a:off x="1065658" y="3185820"/>
              <a:ext cx="1406385" cy="202580"/>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船舶基础大模型</a:t>
              </a:r>
            </a:p>
          </p:txBody>
        </p:sp>
        <p:sp>
          <p:nvSpPr>
            <p:cNvPr id="106" name="矩形 105">
              <a:extLst>
                <a:ext uri="{FF2B5EF4-FFF2-40B4-BE49-F238E27FC236}">
                  <a16:creationId xmlns:a16="http://schemas.microsoft.com/office/drawing/2014/main" id="{660189CB-5C5B-4FC9-8F12-FB74C88F3B9F}"/>
                </a:ext>
              </a:extLst>
            </p:cNvPr>
            <p:cNvSpPr/>
            <p:nvPr/>
          </p:nvSpPr>
          <p:spPr>
            <a:xfrm>
              <a:off x="1065659" y="3418992"/>
              <a:ext cx="633379" cy="299349"/>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en-US" altLang="zh-CN"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CFD</a:t>
              </a:r>
              <a:endPar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p:txBody>
        </p:sp>
        <p:sp>
          <p:nvSpPr>
            <p:cNvPr id="107" name="矩形 106">
              <a:extLst>
                <a:ext uri="{FF2B5EF4-FFF2-40B4-BE49-F238E27FC236}">
                  <a16:creationId xmlns:a16="http://schemas.microsoft.com/office/drawing/2014/main" id="{660189CB-5C5B-4FC9-8F12-FB74C88F3B9F}"/>
                </a:ext>
              </a:extLst>
            </p:cNvPr>
            <p:cNvSpPr/>
            <p:nvPr/>
          </p:nvSpPr>
          <p:spPr>
            <a:xfrm>
              <a:off x="1791245" y="3421717"/>
              <a:ext cx="680796" cy="299349"/>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数据处理</a:t>
              </a:r>
            </a:p>
          </p:txBody>
        </p:sp>
        <p:sp>
          <p:nvSpPr>
            <p:cNvPr id="108" name="矩形 107">
              <a:extLst>
                <a:ext uri="{FF2B5EF4-FFF2-40B4-BE49-F238E27FC236}">
                  <a16:creationId xmlns:a16="http://schemas.microsoft.com/office/drawing/2014/main" id="{660189CB-5C5B-4FC9-8F12-FB74C88F3B9F}"/>
                </a:ext>
              </a:extLst>
            </p:cNvPr>
            <p:cNvSpPr/>
            <p:nvPr/>
          </p:nvSpPr>
          <p:spPr>
            <a:xfrm>
              <a:off x="1059129" y="2938595"/>
              <a:ext cx="1412913" cy="202580"/>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翼型基础大模型</a:t>
              </a:r>
            </a:p>
          </p:txBody>
        </p:sp>
        <p:sp>
          <p:nvSpPr>
            <p:cNvPr id="109" name="矩形 108">
              <a:extLst>
                <a:ext uri="{FF2B5EF4-FFF2-40B4-BE49-F238E27FC236}">
                  <a16:creationId xmlns:a16="http://schemas.microsoft.com/office/drawing/2014/main" id="{660189CB-5C5B-4FC9-8F12-FB74C88F3B9F}"/>
                </a:ext>
              </a:extLst>
            </p:cNvPr>
            <p:cNvSpPr/>
            <p:nvPr/>
          </p:nvSpPr>
          <p:spPr>
            <a:xfrm>
              <a:off x="467896" y="2393065"/>
              <a:ext cx="2004146" cy="474092"/>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t"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超级应用</a:t>
              </a:r>
            </a:p>
          </p:txBody>
        </p:sp>
      </p:grpSp>
      <p:sp>
        <p:nvSpPr>
          <p:cNvPr id="111" name="矩形 110">
            <a:extLst>
              <a:ext uri="{FF2B5EF4-FFF2-40B4-BE49-F238E27FC236}">
                <a16:creationId xmlns:a16="http://schemas.microsoft.com/office/drawing/2014/main" id="{CAF6F323-5CBA-4672-8540-C32EB2B49F6A}"/>
              </a:ext>
            </a:extLst>
          </p:cNvPr>
          <p:cNvSpPr/>
          <p:nvPr/>
        </p:nvSpPr>
        <p:spPr>
          <a:xfrm>
            <a:off x="6204642" y="3306909"/>
            <a:ext cx="1010087" cy="219165"/>
          </a:xfrm>
          <a:prstGeom prst="rect">
            <a:avLst/>
          </a:prstGeom>
          <a:noFill/>
          <a:ln w="3175">
            <a:solidFill>
              <a:sysClr val="windowText" lastClr="000000"/>
            </a:solidFill>
          </a:ln>
        </p:spPr>
        <p:txBody>
          <a:bodyPr wrap="square" anchor="ctr">
            <a:noAutofit/>
          </a:bodyPr>
          <a:lstStyle/>
          <a:p>
            <a:pPr algn="ctr" defTabSz="914034">
              <a:defRPr/>
            </a:pPr>
            <a:r>
              <a:rPr lang="zh-CN" altLang="en-US" sz="1000" kern="0" dirty="0">
                <a:solidFill>
                  <a:srgbClr val="000000"/>
                </a:solidFill>
                <a:latin typeface="等线" panose="02010600030101010101" pitchFamily="2" charset="-122"/>
                <a:ea typeface="等线" panose="02010600030101010101" pitchFamily="2" charset="-122"/>
              </a:rPr>
              <a:t>航空航天</a:t>
            </a:r>
            <a:r>
              <a:rPr lang="en-US" altLang="zh-CN" sz="1000" kern="0" dirty="0">
                <a:solidFill>
                  <a:srgbClr val="000000"/>
                </a:solidFill>
                <a:latin typeface="等线" panose="02010600030101010101" pitchFamily="2" charset="-122"/>
                <a:ea typeface="等线" panose="02010600030101010101" pitchFamily="2" charset="-122"/>
              </a:rPr>
              <a:t>...</a:t>
            </a:r>
            <a:endParaRPr lang="zh-CN" altLang="en-US" sz="1000" kern="0" dirty="0">
              <a:solidFill>
                <a:srgbClr val="000000"/>
              </a:solidFill>
              <a:latin typeface="等线" panose="02010600030101010101" pitchFamily="2" charset="-122"/>
              <a:ea typeface="等线" panose="02010600030101010101" pitchFamily="2" charset="-122"/>
            </a:endParaRPr>
          </a:p>
        </p:txBody>
      </p:sp>
      <p:sp>
        <p:nvSpPr>
          <p:cNvPr id="112" name="矩形 111">
            <a:extLst>
              <a:ext uri="{FF2B5EF4-FFF2-40B4-BE49-F238E27FC236}">
                <a16:creationId xmlns:a16="http://schemas.microsoft.com/office/drawing/2014/main" id="{E1DEB15D-B339-4597-8749-A43F9C666D4F}"/>
              </a:ext>
            </a:extLst>
          </p:cNvPr>
          <p:cNvSpPr/>
          <p:nvPr/>
        </p:nvSpPr>
        <p:spPr>
          <a:xfrm>
            <a:off x="4979710" y="3308632"/>
            <a:ext cx="1117343" cy="219165"/>
          </a:xfrm>
          <a:prstGeom prst="rect">
            <a:avLst/>
          </a:prstGeom>
          <a:noFill/>
          <a:ln w="3175">
            <a:solidFill>
              <a:sysClr val="windowText" lastClr="000000"/>
            </a:solidFill>
          </a:ln>
        </p:spPr>
        <p:txBody>
          <a:bodyPr wrap="square" anchor="ctr">
            <a:noAutofit/>
          </a:bodyPr>
          <a:lstStyle/>
          <a:p>
            <a:pPr algn="ctr" defTabSz="914034">
              <a:defRPr/>
            </a:pPr>
            <a:r>
              <a:rPr lang="zh-CN" altLang="en-US" sz="1000" kern="0" dirty="0">
                <a:solidFill>
                  <a:srgbClr val="1D1D1A"/>
                </a:solidFill>
                <a:latin typeface="等线" panose="02010600030101010101" pitchFamily="2" charset="-122"/>
                <a:ea typeface="等线" panose="02010600030101010101" pitchFamily="2" charset="-122"/>
              </a:rPr>
              <a:t>经典流动</a:t>
            </a:r>
          </a:p>
        </p:txBody>
      </p:sp>
      <p:grpSp>
        <p:nvGrpSpPr>
          <p:cNvPr id="116" name="组合 115"/>
          <p:cNvGrpSpPr/>
          <p:nvPr/>
        </p:nvGrpSpPr>
        <p:grpSpPr>
          <a:xfrm>
            <a:off x="1647789" y="2873131"/>
            <a:ext cx="2505340" cy="2121027"/>
            <a:chOff x="393006" y="2332077"/>
            <a:chExt cx="2398047" cy="1508455"/>
          </a:xfrm>
        </p:grpSpPr>
        <p:sp>
          <p:nvSpPr>
            <p:cNvPr id="117" name="矩形 116">
              <a:extLst>
                <a:ext uri="{FF2B5EF4-FFF2-40B4-BE49-F238E27FC236}">
                  <a16:creationId xmlns:a16="http://schemas.microsoft.com/office/drawing/2014/main" id="{7BA7E07F-6CD5-4E9F-9F4D-900D3D937A29}"/>
                </a:ext>
              </a:extLst>
            </p:cNvPr>
            <p:cNvSpPr/>
            <p:nvPr/>
          </p:nvSpPr>
          <p:spPr>
            <a:xfrm>
              <a:off x="393006" y="2332077"/>
              <a:ext cx="2398047" cy="1508455"/>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en-US" altLang="zh-CN"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endParaRPr lang="zh-CN" altLang="en-US" sz="1200" b="1"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p:txBody>
        </p:sp>
        <p:sp>
          <p:nvSpPr>
            <p:cNvPr id="118" name="矩形 117">
              <a:extLst>
                <a:ext uri="{FF2B5EF4-FFF2-40B4-BE49-F238E27FC236}">
                  <a16:creationId xmlns:a16="http://schemas.microsoft.com/office/drawing/2014/main" id="{660189CB-5C5B-4FC9-8F12-FB74C88F3B9F}"/>
                </a:ext>
              </a:extLst>
            </p:cNvPr>
            <p:cNvSpPr/>
            <p:nvPr/>
          </p:nvSpPr>
          <p:spPr>
            <a:xfrm>
              <a:off x="456029" y="2938595"/>
              <a:ext cx="578515" cy="807815"/>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电磁设计数据集</a:t>
              </a:r>
            </a:p>
          </p:txBody>
        </p:sp>
        <p:sp>
          <p:nvSpPr>
            <p:cNvPr id="119" name="矩形 118">
              <a:extLst>
                <a:ext uri="{FF2B5EF4-FFF2-40B4-BE49-F238E27FC236}">
                  <a16:creationId xmlns:a16="http://schemas.microsoft.com/office/drawing/2014/main" id="{660189CB-5C5B-4FC9-8F12-FB74C88F3B9F}"/>
                </a:ext>
              </a:extLst>
            </p:cNvPr>
            <p:cNvSpPr/>
            <p:nvPr/>
          </p:nvSpPr>
          <p:spPr>
            <a:xfrm>
              <a:off x="1168197" y="3421717"/>
              <a:ext cx="700128" cy="327418"/>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en-US" altLang="zh-CN"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FDTD</a:t>
              </a:r>
              <a:endPar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p:txBody>
        </p:sp>
        <p:sp>
          <p:nvSpPr>
            <p:cNvPr id="120" name="矩形 119">
              <a:extLst>
                <a:ext uri="{FF2B5EF4-FFF2-40B4-BE49-F238E27FC236}">
                  <a16:creationId xmlns:a16="http://schemas.microsoft.com/office/drawing/2014/main" id="{660189CB-5C5B-4FC9-8F12-FB74C88F3B9F}"/>
                </a:ext>
              </a:extLst>
            </p:cNvPr>
            <p:cNvSpPr/>
            <p:nvPr/>
          </p:nvSpPr>
          <p:spPr>
            <a:xfrm>
              <a:off x="2001978" y="3421717"/>
              <a:ext cx="701581" cy="324692"/>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数据</a:t>
              </a:r>
              <a:endParaRPr lang="en-US" altLang="zh-CN"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处理</a:t>
              </a:r>
            </a:p>
          </p:txBody>
        </p:sp>
        <p:sp>
          <p:nvSpPr>
            <p:cNvPr id="121" name="矩形 120">
              <a:extLst>
                <a:ext uri="{FF2B5EF4-FFF2-40B4-BE49-F238E27FC236}">
                  <a16:creationId xmlns:a16="http://schemas.microsoft.com/office/drawing/2014/main" id="{660189CB-5C5B-4FC9-8F12-FB74C88F3B9F}"/>
                </a:ext>
              </a:extLst>
            </p:cNvPr>
            <p:cNvSpPr/>
            <p:nvPr/>
          </p:nvSpPr>
          <p:spPr>
            <a:xfrm>
              <a:off x="1168197" y="2938596"/>
              <a:ext cx="1535363" cy="425315"/>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ctr"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电磁设计</a:t>
              </a:r>
              <a:endParaRPr lang="en-US" altLang="zh-CN"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endParaRPr>
            </a:p>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基础大模型</a:t>
              </a:r>
            </a:p>
          </p:txBody>
        </p:sp>
        <p:sp>
          <p:nvSpPr>
            <p:cNvPr id="122" name="矩形 121">
              <a:extLst>
                <a:ext uri="{FF2B5EF4-FFF2-40B4-BE49-F238E27FC236}">
                  <a16:creationId xmlns:a16="http://schemas.microsoft.com/office/drawing/2014/main" id="{660189CB-5C5B-4FC9-8F12-FB74C88F3B9F}"/>
                </a:ext>
              </a:extLst>
            </p:cNvPr>
            <p:cNvSpPr/>
            <p:nvPr/>
          </p:nvSpPr>
          <p:spPr>
            <a:xfrm>
              <a:off x="467896" y="2389345"/>
              <a:ext cx="2235663" cy="475280"/>
            </a:xfrm>
            <a:prstGeom prst="rect">
              <a:avLst/>
            </a:prstGeom>
            <a:noFill/>
            <a:ln w="9525" cap="flat" cmpd="sng" algn="ctr">
              <a:solidFill>
                <a:srgbClr val="1D1D1A"/>
              </a:solidFill>
              <a:prstDash val="solid"/>
              <a:round/>
              <a:headEnd type="none" w="med" len="med"/>
              <a:tailEnd type="none" w="med" len="med"/>
            </a:ln>
            <a:effectLst/>
          </p:spPr>
          <p:txBody>
            <a:bodyPr vert="horz" wrap="square" lIns="79014" tIns="39510" rIns="79014" bIns="39510" numCol="1" rtlCol="0" anchor="t" anchorCtr="0" compatLnSpc="1">
              <a:prstTxWarp prst="textNoShape">
                <a:avLst/>
              </a:prstTxWarp>
              <a:noAutofit/>
            </a:bodyPr>
            <a:lstStyle/>
            <a:p>
              <a:pPr algn="ctr" defTabSz="799767">
                <a:defRPr/>
              </a:pPr>
              <a:r>
                <a:rPr lang="zh-CN" altLang="en-US" sz="1000" kern="0" dirty="0">
                  <a:solidFill>
                    <a:srgbClr val="1D1D1A"/>
                  </a:solidFill>
                  <a:latin typeface="微软雅黑" panose="020B0503020204020204" pitchFamily="34" charset="-122"/>
                  <a:ea typeface="微软雅黑" panose="020B0503020204020204" pitchFamily="34" charset="-122"/>
                  <a:sym typeface="Huawei Sans" panose="020C0503030203020204" pitchFamily="34" charset="0"/>
                </a:rPr>
                <a:t>超级应用</a:t>
              </a:r>
            </a:p>
          </p:txBody>
        </p:sp>
      </p:grpSp>
      <p:sp>
        <p:nvSpPr>
          <p:cNvPr id="126" name="矩形 125">
            <a:extLst>
              <a:ext uri="{FF2B5EF4-FFF2-40B4-BE49-F238E27FC236}">
                <a16:creationId xmlns:a16="http://schemas.microsoft.com/office/drawing/2014/main" id="{CAF6F323-5CBA-4672-8540-C32EB2B49F6A}"/>
              </a:ext>
            </a:extLst>
          </p:cNvPr>
          <p:cNvSpPr/>
          <p:nvPr/>
        </p:nvSpPr>
        <p:spPr>
          <a:xfrm>
            <a:off x="3024831" y="3285437"/>
            <a:ext cx="1010087" cy="219165"/>
          </a:xfrm>
          <a:prstGeom prst="rect">
            <a:avLst/>
          </a:prstGeom>
          <a:noFill/>
          <a:ln w="3175">
            <a:solidFill>
              <a:sysClr val="windowText" lastClr="000000"/>
            </a:solidFill>
          </a:ln>
        </p:spPr>
        <p:txBody>
          <a:bodyPr wrap="square" anchor="ctr">
            <a:noAutofit/>
          </a:bodyPr>
          <a:lstStyle/>
          <a:p>
            <a:pPr algn="ctr" defTabSz="914034">
              <a:defRPr/>
            </a:pPr>
            <a:r>
              <a:rPr lang="zh-CN" altLang="en-US" sz="1000" kern="0" dirty="0">
                <a:solidFill>
                  <a:srgbClr val="000000"/>
                </a:solidFill>
                <a:latin typeface="等线" panose="02010600030101010101" pitchFamily="2" charset="-122"/>
                <a:ea typeface="等线" panose="02010600030101010101" pitchFamily="2" charset="-122"/>
              </a:rPr>
              <a:t>阵列天线</a:t>
            </a:r>
            <a:r>
              <a:rPr lang="en-US" altLang="zh-CN" sz="1000" kern="0" dirty="0">
                <a:solidFill>
                  <a:srgbClr val="000000"/>
                </a:solidFill>
                <a:latin typeface="等线" panose="02010600030101010101" pitchFamily="2" charset="-122"/>
                <a:ea typeface="等线" panose="02010600030101010101" pitchFamily="2" charset="-122"/>
              </a:rPr>
              <a:t>...</a:t>
            </a:r>
            <a:endParaRPr lang="zh-CN" altLang="en-US" sz="1000" kern="0" dirty="0">
              <a:solidFill>
                <a:srgbClr val="000000"/>
              </a:solidFill>
              <a:latin typeface="等线" panose="02010600030101010101" pitchFamily="2" charset="-122"/>
              <a:ea typeface="等线" panose="02010600030101010101" pitchFamily="2" charset="-122"/>
            </a:endParaRPr>
          </a:p>
        </p:txBody>
      </p:sp>
      <p:sp>
        <p:nvSpPr>
          <p:cNvPr id="127" name="矩形 126">
            <a:extLst>
              <a:ext uri="{FF2B5EF4-FFF2-40B4-BE49-F238E27FC236}">
                <a16:creationId xmlns:a16="http://schemas.microsoft.com/office/drawing/2014/main" id="{E1DEB15D-B339-4597-8749-A43F9C666D4F}"/>
              </a:ext>
            </a:extLst>
          </p:cNvPr>
          <p:cNvSpPr/>
          <p:nvPr/>
        </p:nvSpPr>
        <p:spPr>
          <a:xfrm>
            <a:off x="1799899" y="3287159"/>
            <a:ext cx="1117343" cy="219165"/>
          </a:xfrm>
          <a:prstGeom prst="rect">
            <a:avLst/>
          </a:prstGeom>
          <a:noFill/>
          <a:ln w="3175">
            <a:solidFill>
              <a:sysClr val="windowText" lastClr="000000"/>
            </a:solidFill>
          </a:ln>
        </p:spPr>
        <p:txBody>
          <a:bodyPr wrap="square" anchor="ctr">
            <a:noAutofit/>
          </a:bodyPr>
          <a:lstStyle/>
          <a:p>
            <a:pPr algn="ctr" defTabSz="914034">
              <a:defRPr/>
            </a:pPr>
            <a:r>
              <a:rPr lang="zh-CN" altLang="en-US" sz="1000" kern="0" dirty="0">
                <a:solidFill>
                  <a:srgbClr val="1D1D1A"/>
                </a:solidFill>
                <a:latin typeface="等线" panose="02010600030101010101" pitchFamily="2" charset="-122"/>
                <a:ea typeface="等线" panose="02010600030101010101" pitchFamily="2" charset="-122"/>
              </a:rPr>
              <a:t>终端手机</a:t>
            </a:r>
          </a:p>
        </p:txBody>
      </p:sp>
    </p:spTree>
    <p:extLst>
      <p:ext uri="{BB962C8B-B14F-4D97-AF65-F5344CB8AC3E}">
        <p14:creationId xmlns:p14="http://schemas.microsoft.com/office/powerpoint/2010/main" val="499694488"/>
      </p:ext>
    </p:extLst>
  </p:cSld>
  <p:clrMapOvr>
    <a:masterClrMapping/>
  </p:clrMapOvr>
  <p:timing>
    <p:tnLst>
      <p:par>
        <p:cTn id="1" dur="indefinite" restart="never" nodeType="tmRoot">
          <p:childTnLst>
            <p:par>
              <p:cTn id="2"/>
            </p:par>
            <p:par>
              <p:cTn id="3"/>
            </p:par>
            <p:par>
              <p:cTn id="4"/>
            </p:par>
            <p:par>
              <p:cTn id="5"/>
            </p:par>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latin typeface="+mn-lt"/>
                <a:ea typeface="+mn-ea"/>
                <a:cs typeface="+mn-ea"/>
                <a:sym typeface="+mn-lt"/>
              </a:rPr>
              <a:t>本章主要讲述华为全栈全场景</a:t>
            </a:r>
            <a:r>
              <a:rPr lang="en-US" altLang="zh-CN" dirty="0">
                <a:latin typeface="+mn-lt"/>
                <a:ea typeface="+mn-ea"/>
                <a:cs typeface="+mn-ea"/>
                <a:sym typeface="+mn-lt"/>
              </a:rPr>
              <a:t>AI</a:t>
            </a:r>
            <a:r>
              <a:rPr lang="zh-CN" altLang="en-US" dirty="0">
                <a:latin typeface="+mn-lt"/>
                <a:ea typeface="+mn-ea"/>
                <a:cs typeface="+mn-ea"/>
                <a:sym typeface="+mn-lt"/>
              </a:rPr>
              <a:t>解决方案中</a:t>
            </a:r>
            <a:r>
              <a:rPr lang="en-US" altLang="zh-CN" dirty="0" err="1">
                <a:latin typeface="+mn-lt"/>
                <a:ea typeface="+mn-ea"/>
                <a:cs typeface="+mn-ea"/>
                <a:sym typeface="+mn-lt"/>
              </a:rPr>
              <a:t>MindSpore</a:t>
            </a:r>
            <a:r>
              <a:rPr lang="zh-CN" altLang="en-US" dirty="0">
                <a:latin typeface="+mn-lt"/>
                <a:ea typeface="+mn-ea"/>
                <a:cs typeface="+mn-ea"/>
                <a:sym typeface="+mn-lt"/>
              </a:rPr>
              <a:t>框架的软件架构以及关键特性。</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6018" y="404599"/>
            <a:ext cx="10959192" cy="588960"/>
          </a:xfrm>
        </p:spPr>
        <p:txBody>
          <a:bodyPr/>
          <a:lstStyle/>
          <a:p>
            <a:pPr algn="ctr"/>
            <a:r>
              <a:rPr lang="zh-CN" altLang="en-US" sz="2599" dirty="0">
                <a:solidFill>
                  <a:srgbClr val="C00000"/>
                </a:solidFill>
                <a:latin typeface="Microsoft YaHei" panose="020B0503020204020204" pitchFamily="34" charset="-122"/>
                <a:ea typeface="微软雅黑"/>
                <a:cs typeface="+mn-ea"/>
                <a:sym typeface="FZLanTingHeiS-B-GB"/>
              </a:rPr>
              <a:t>集群</a:t>
            </a:r>
            <a:r>
              <a:rPr lang="en-US" altLang="zh-CN" sz="2599" dirty="0">
                <a:solidFill>
                  <a:srgbClr val="C00000"/>
                </a:solidFill>
                <a:latin typeface="Microsoft YaHei" panose="020B0503020204020204" pitchFamily="34" charset="-122"/>
                <a:ea typeface="微软雅黑"/>
                <a:cs typeface="+mn-ea"/>
                <a:sym typeface="FZLanTingHeiS-B-GB"/>
              </a:rPr>
              <a:t>+DSA</a:t>
            </a:r>
            <a:r>
              <a:rPr lang="zh-CN" altLang="en-US" sz="2599" dirty="0">
                <a:solidFill>
                  <a:srgbClr val="C00000"/>
                </a:solidFill>
                <a:latin typeface="Microsoft YaHei" panose="020B0503020204020204" pitchFamily="34" charset="-122"/>
                <a:ea typeface="微软雅黑"/>
                <a:cs typeface="+mn-ea"/>
                <a:sym typeface="FZLanTingHeiS-B-GB"/>
              </a:rPr>
              <a:t>亲和，全栈软硬协同实现大容量</a:t>
            </a:r>
            <a:r>
              <a:rPr lang="en-US" altLang="zh-CN" sz="2599" dirty="0">
                <a:solidFill>
                  <a:srgbClr val="C00000"/>
                </a:solidFill>
                <a:latin typeface="Microsoft YaHei" panose="020B0503020204020204" pitchFamily="34" charset="-122"/>
                <a:ea typeface="微软雅黑"/>
                <a:cs typeface="+mn-ea"/>
                <a:sym typeface="FZLanTingHeiS-B-GB"/>
              </a:rPr>
              <a:t>/</a:t>
            </a:r>
            <a:r>
              <a:rPr lang="zh-CN" altLang="en-US" sz="2599" dirty="0">
                <a:solidFill>
                  <a:srgbClr val="C00000"/>
                </a:solidFill>
                <a:latin typeface="Microsoft YaHei" panose="020B0503020204020204" pitchFamily="34" charset="-122"/>
                <a:ea typeface="微软雅黑"/>
                <a:cs typeface="+mn-ea"/>
                <a:sym typeface="FZLanTingHeiS-B-GB"/>
              </a:rPr>
              <a:t>高性能</a:t>
            </a:r>
            <a:r>
              <a:rPr lang="en-US" altLang="zh-CN" sz="2599" dirty="0">
                <a:solidFill>
                  <a:srgbClr val="C00000"/>
                </a:solidFill>
                <a:latin typeface="Microsoft YaHei" panose="020B0503020204020204" pitchFamily="34" charset="-122"/>
                <a:ea typeface="微软雅黑"/>
                <a:cs typeface="+mn-ea"/>
                <a:sym typeface="FZLanTingHeiS-B-GB"/>
              </a:rPr>
              <a:t>/</a:t>
            </a:r>
            <a:r>
              <a:rPr lang="zh-CN" altLang="en-US" sz="2599" dirty="0">
                <a:solidFill>
                  <a:srgbClr val="C00000"/>
                </a:solidFill>
                <a:latin typeface="Microsoft YaHei" panose="020B0503020204020204" pitchFamily="34" charset="-122"/>
                <a:ea typeface="微软雅黑"/>
                <a:cs typeface="+mn-ea"/>
                <a:sym typeface="FZLanTingHeiS-B-GB"/>
              </a:rPr>
              <a:t>高可用</a:t>
            </a:r>
            <a:endParaRPr lang="en-US" altLang="zh-CN" sz="2599" dirty="0">
              <a:solidFill>
                <a:srgbClr val="C00000"/>
              </a:solidFill>
              <a:latin typeface="Microsoft YaHei" panose="020B0503020204020204" pitchFamily="34" charset="-122"/>
              <a:ea typeface="微软雅黑"/>
              <a:cs typeface="+mn-ea"/>
              <a:sym typeface="FZLanTingHeiS-B-GB"/>
            </a:endParaRPr>
          </a:p>
        </p:txBody>
      </p:sp>
      <p:grpSp>
        <p:nvGrpSpPr>
          <p:cNvPr id="5" name="组合 4"/>
          <p:cNvGrpSpPr/>
          <p:nvPr/>
        </p:nvGrpSpPr>
        <p:grpSpPr>
          <a:xfrm>
            <a:off x="959312" y="1441296"/>
            <a:ext cx="10356282" cy="4256115"/>
            <a:chOff x="842265" y="1483549"/>
            <a:chExt cx="10360327" cy="4257778"/>
          </a:xfrm>
        </p:grpSpPr>
        <p:sp>
          <p:nvSpPr>
            <p:cNvPr id="191" name="矩形 190"/>
            <p:cNvSpPr/>
            <p:nvPr/>
          </p:nvSpPr>
          <p:spPr>
            <a:xfrm>
              <a:off x="7480588" y="5461143"/>
              <a:ext cx="3722004" cy="153888"/>
            </a:xfrm>
            <a:prstGeom prst="rect">
              <a:avLst/>
            </a:prstGeom>
          </p:spPr>
          <p:txBody>
            <a:bodyPr wrap="square" lIns="0" tIns="0" rIns="0" bIns="0">
              <a:spAutoFit/>
            </a:bodyPr>
            <a:lstStyle/>
            <a:p>
              <a:pPr algn="ctr" defTabSz="914034"/>
              <a:r>
                <a:rPr lang="zh-CN" altLang="en-US" sz="1000" i="1" dirty="0">
                  <a:solidFill>
                    <a:srgbClr val="666666"/>
                  </a:solidFill>
                  <a:latin typeface="微软雅黑"/>
                  <a:ea typeface="微软雅黑"/>
                </a:rPr>
                <a:t>测试条件：对标硬件 </a:t>
              </a:r>
              <a:r>
                <a:rPr lang="en-US" altLang="zh-CN" sz="1000" i="1" dirty="0">
                  <a:solidFill>
                    <a:srgbClr val="666666"/>
                  </a:solidFill>
                  <a:latin typeface="微软雅黑"/>
                  <a:ea typeface="微软雅黑"/>
                </a:rPr>
                <a:t>NV-A100</a:t>
              </a:r>
              <a:r>
                <a:rPr lang="zh-CN" altLang="en-US" sz="1000" i="1" dirty="0">
                  <a:solidFill>
                    <a:srgbClr val="666666"/>
                  </a:solidFill>
                  <a:latin typeface="微软雅黑"/>
                  <a:ea typeface="微软雅黑"/>
                </a:rPr>
                <a:t>， </a:t>
              </a:r>
              <a:r>
                <a:rPr lang="en-US" altLang="zh-CN" sz="1000" i="1" dirty="0" err="1">
                  <a:solidFill>
                    <a:srgbClr val="666666"/>
                  </a:solidFill>
                  <a:latin typeface="微软雅黑"/>
                  <a:ea typeface="微软雅黑"/>
                </a:rPr>
                <a:t>PCIe</a:t>
              </a:r>
              <a:r>
                <a:rPr lang="en-US" altLang="zh-CN" sz="1000" i="1" dirty="0">
                  <a:solidFill>
                    <a:srgbClr val="666666"/>
                  </a:solidFill>
                  <a:latin typeface="微软雅黑"/>
                  <a:ea typeface="微软雅黑"/>
                </a:rPr>
                <a:t> 40G</a:t>
              </a:r>
              <a:r>
                <a:rPr lang="zh-CN" altLang="en-US" sz="1000" i="1" dirty="0">
                  <a:solidFill>
                    <a:srgbClr val="666666"/>
                  </a:solidFill>
                  <a:latin typeface="微软雅黑"/>
                  <a:ea typeface="微软雅黑"/>
                </a:rPr>
                <a:t>带宽，单机八卡</a:t>
              </a:r>
            </a:p>
          </p:txBody>
        </p:sp>
        <p:sp>
          <p:nvSpPr>
            <p:cNvPr id="192" name="文本框 191"/>
            <p:cNvSpPr txBox="1"/>
            <p:nvPr/>
          </p:nvSpPr>
          <p:spPr>
            <a:xfrm>
              <a:off x="6116650" y="1587476"/>
              <a:ext cx="4479971" cy="246221"/>
            </a:xfrm>
            <a:prstGeom prst="rect">
              <a:avLst/>
            </a:prstGeom>
            <a:noFill/>
          </p:spPr>
          <p:txBody>
            <a:bodyPr wrap="square" lIns="0" tIns="0" rIns="0" bIns="0" rtlCol="0">
              <a:spAutoFit/>
            </a:bodyPr>
            <a:lstStyle/>
            <a:p>
              <a:pPr algn="ctr" defTabSz="914034"/>
              <a:r>
                <a:rPr lang="zh-CN" altLang="en-US" sz="1599" b="1" kern="0" dirty="0">
                  <a:solidFill>
                    <a:srgbClr val="C00000"/>
                  </a:solidFill>
                  <a:latin typeface="微软雅黑"/>
                  <a:ea typeface="微软雅黑"/>
                </a:rPr>
                <a:t>典型网络性能领先</a:t>
              </a:r>
            </a:p>
          </p:txBody>
        </p:sp>
        <p:grpSp>
          <p:nvGrpSpPr>
            <p:cNvPr id="193" name="组合 192"/>
            <p:cNvGrpSpPr/>
            <p:nvPr/>
          </p:nvGrpSpPr>
          <p:grpSpPr>
            <a:xfrm>
              <a:off x="7050503" y="2883722"/>
              <a:ext cx="481254" cy="2553715"/>
              <a:chOff x="1471034" y="2509109"/>
              <a:chExt cx="481254" cy="2553715"/>
            </a:xfrm>
          </p:grpSpPr>
          <p:sp>
            <p:nvSpPr>
              <p:cNvPr id="194" name="Rectangle 5"/>
              <p:cNvSpPr>
                <a:spLocks noChangeArrowheads="1"/>
              </p:cNvSpPr>
              <p:nvPr/>
            </p:nvSpPr>
            <p:spPr bwMode="auto">
              <a:xfrm>
                <a:off x="1471036" y="2583763"/>
                <a:ext cx="481252" cy="1919676"/>
              </a:xfrm>
              <a:prstGeom prst="rect">
                <a:avLst/>
              </a:prstGeom>
              <a:gradFill flip="none" rotWithShape="1">
                <a:gsLst>
                  <a:gs pos="0">
                    <a:srgbClr val="C00000">
                      <a:alpha val="85000"/>
                    </a:srgbClr>
                  </a:gs>
                  <a:gs pos="100000">
                    <a:srgbClr val="C00000">
                      <a:alpha val="5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195" name="Freeform 6"/>
              <p:cNvSpPr>
                <a:spLocks/>
              </p:cNvSpPr>
              <p:nvPr/>
            </p:nvSpPr>
            <p:spPr bwMode="auto">
              <a:xfrm>
                <a:off x="1471036" y="2509109"/>
                <a:ext cx="481252" cy="74654"/>
              </a:xfrm>
              <a:custGeom>
                <a:avLst/>
                <a:gdLst>
                  <a:gd name="T0" fmla="*/ 361 w 361"/>
                  <a:gd name="T1" fmla="*/ 56 h 56"/>
                  <a:gd name="T2" fmla="*/ 0 w 361"/>
                  <a:gd name="T3" fmla="*/ 56 h 56"/>
                  <a:gd name="T4" fmla="*/ 50 w 361"/>
                  <a:gd name="T5" fmla="*/ 0 h 56"/>
                  <a:gd name="T6" fmla="*/ 315 w 361"/>
                  <a:gd name="T7" fmla="*/ 0 h 56"/>
                  <a:gd name="T8" fmla="*/ 361 w 361"/>
                  <a:gd name="T9" fmla="*/ 56 h 56"/>
                </a:gdLst>
                <a:ahLst/>
                <a:cxnLst>
                  <a:cxn ang="0">
                    <a:pos x="T0" y="T1"/>
                  </a:cxn>
                  <a:cxn ang="0">
                    <a:pos x="T2" y="T3"/>
                  </a:cxn>
                  <a:cxn ang="0">
                    <a:pos x="T4" y="T5"/>
                  </a:cxn>
                  <a:cxn ang="0">
                    <a:pos x="T6" y="T7"/>
                  </a:cxn>
                  <a:cxn ang="0">
                    <a:pos x="T8" y="T9"/>
                  </a:cxn>
                </a:cxnLst>
                <a:rect l="0" t="0" r="r" b="b"/>
                <a:pathLst>
                  <a:path w="361" h="56">
                    <a:moveTo>
                      <a:pt x="361" y="56"/>
                    </a:moveTo>
                    <a:lnTo>
                      <a:pt x="0" y="56"/>
                    </a:lnTo>
                    <a:lnTo>
                      <a:pt x="50" y="0"/>
                    </a:lnTo>
                    <a:lnTo>
                      <a:pt x="315" y="0"/>
                    </a:lnTo>
                    <a:lnTo>
                      <a:pt x="361" y="56"/>
                    </a:lnTo>
                    <a:close/>
                  </a:path>
                </a:pathLst>
              </a:custGeom>
              <a:gradFill flip="none" rotWithShape="1">
                <a:gsLst>
                  <a:gs pos="0">
                    <a:srgbClr val="C00000">
                      <a:alpha val="85000"/>
                    </a:srgbClr>
                  </a:gs>
                  <a:gs pos="100000">
                    <a:srgbClr val="C00000">
                      <a:alpha val="5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196" name="Rectangle 5"/>
              <p:cNvSpPr>
                <a:spLocks noChangeArrowheads="1"/>
              </p:cNvSpPr>
              <p:nvPr/>
            </p:nvSpPr>
            <p:spPr bwMode="auto">
              <a:xfrm rot="10800000">
                <a:off x="1471034" y="4502576"/>
                <a:ext cx="481252" cy="560248"/>
              </a:xfrm>
              <a:prstGeom prst="rect">
                <a:avLst/>
              </a:prstGeom>
              <a:gradFill flip="none" rotWithShape="1">
                <a:gsLst>
                  <a:gs pos="0">
                    <a:srgbClr val="C00000">
                      <a:alpha val="0"/>
                    </a:srgbClr>
                  </a:gs>
                  <a:gs pos="100000">
                    <a:srgbClr val="C00000">
                      <a:alpha val="15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grpSp>
        <p:grpSp>
          <p:nvGrpSpPr>
            <p:cNvPr id="197" name="组合 196"/>
            <p:cNvGrpSpPr/>
            <p:nvPr/>
          </p:nvGrpSpPr>
          <p:grpSpPr>
            <a:xfrm>
              <a:off x="6261532" y="3651003"/>
              <a:ext cx="481253" cy="1750574"/>
              <a:chOff x="682063" y="3135670"/>
              <a:chExt cx="481253" cy="1927154"/>
            </a:xfrm>
          </p:grpSpPr>
          <p:sp>
            <p:nvSpPr>
              <p:cNvPr id="198" name="Rectangle 7"/>
              <p:cNvSpPr>
                <a:spLocks noChangeArrowheads="1"/>
              </p:cNvSpPr>
              <p:nvPr/>
            </p:nvSpPr>
            <p:spPr bwMode="auto">
              <a:xfrm>
                <a:off x="682064" y="3211658"/>
                <a:ext cx="481252" cy="1291782"/>
              </a:xfrm>
              <a:prstGeom prst="rect">
                <a:avLst/>
              </a:prstGeom>
              <a:gradFill flip="none" rotWithShape="1">
                <a:gsLst>
                  <a:gs pos="0">
                    <a:srgbClr val="1D1D1A">
                      <a:lumMod val="50000"/>
                      <a:lumOff val="50000"/>
                      <a:alpha val="85000"/>
                    </a:srgbClr>
                  </a:gs>
                  <a:gs pos="100000">
                    <a:srgbClr val="1D1D1A">
                      <a:lumMod val="50000"/>
                      <a:lumOff val="50000"/>
                      <a:alpha val="5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defRPr/>
                </a:pPr>
                <a:endParaRPr lang="zh-CN" altLang="en-US" sz="1799" kern="0">
                  <a:solidFill>
                    <a:srgbClr val="1D1D1A"/>
                  </a:solidFill>
                  <a:latin typeface="Huawei Sans" panose="020B0604020202020204"/>
                  <a:ea typeface="微软雅黑"/>
                </a:endParaRPr>
              </a:p>
            </p:txBody>
          </p:sp>
          <p:sp>
            <p:nvSpPr>
              <p:cNvPr id="199" name="Freeform 8"/>
              <p:cNvSpPr>
                <a:spLocks/>
              </p:cNvSpPr>
              <p:nvPr/>
            </p:nvSpPr>
            <p:spPr bwMode="auto">
              <a:xfrm>
                <a:off x="682064" y="3135670"/>
                <a:ext cx="481252" cy="75988"/>
              </a:xfrm>
              <a:custGeom>
                <a:avLst/>
                <a:gdLst>
                  <a:gd name="T0" fmla="*/ 361 w 361"/>
                  <a:gd name="T1" fmla="*/ 57 h 57"/>
                  <a:gd name="T2" fmla="*/ 0 w 361"/>
                  <a:gd name="T3" fmla="*/ 57 h 57"/>
                  <a:gd name="T4" fmla="*/ 50 w 361"/>
                  <a:gd name="T5" fmla="*/ 0 h 57"/>
                  <a:gd name="T6" fmla="*/ 315 w 361"/>
                  <a:gd name="T7" fmla="*/ 0 h 57"/>
                  <a:gd name="T8" fmla="*/ 361 w 361"/>
                  <a:gd name="T9" fmla="*/ 57 h 57"/>
                </a:gdLst>
                <a:ahLst/>
                <a:cxnLst>
                  <a:cxn ang="0">
                    <a:pos x="T0" y="T1"/>
                  </a:cxn>
                  <a:cxn ang="0">
                    <a:pos x="T2" y="T3"/>
                  </a:cxn>
                  <a:cxn ang="0">
                    <a:pos x="T4" y="T5"/>
                  </a:cxn>
                  <a:cxn ang="0">
                    <a:pos x="T6" y="T7"/>
                  </a:cxn>
                  <a:cxn ang="0">
                    <a:pos x="T8" y="T9"/>
                  </a:cxn>
                </a:cxnLst>
                <a:rect l="0" t="0" r="r" b="b"/>
                <a:pathLst>
                  <a:path w="361" h="57">
                    <a:moveTo>
                      <a:pt x="361" y="57"/>
                    </a:moveTo>
                    <a:lnTo>
                      <a:pt x="0" y="57"/>
                    </a:lnTo>
                    <a:lnTo>
                      <a:pt x="50" y="0"/>
                    </a:lnTo>
                    <a:lnTo>
                      <a:pt x="315" y="0"/>
                    </a:lnTo>
                    <a:lnTo>
                      <a:pt x="361" y="57"/>
                    </a:lnTo>
                    <a:close/>
                  </a:path>
                </a:pathLst>
              </a:custGeom>
              <a:gradFill flip="none" rotWithShape="1">
                <a:gsLst>
                  <a:gs pos="0">
                    <a:srgbClr val="1D1D1A">
                      <a:lumMod val="50000"/>
                      <a:lumOff val="50000"/>
                      <a:alpha val="85000"/>
                    </a:srgbClr>
                  </a:gs>
                  <a:gs pos="100000">
                    <a:srgbClr val="1D1D1A">
                      <a:lumMod val="50000"/>
                      <a:lumOff val="50000"/>
                      <a:alpha val="5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defRPr/>
                </a:pPr>
                <a:endParaRPr lang="zh-CN" altLang="en-US" sz="1799" kern="0">
                  <a:solidFill>
                    <a:srgbClr val="1D1D1A"/>
                  </a:solidFill>
                  <a:latin typeface="Huawei Sans" panose="020B0604020202020204"/>
                  <a:ea typeface="微软雅黑"/>
                </a:endParaRPr>
              </a:p>
            </p:txBody>
          </p:sp>
          <p:sp>
            <p:nvSpPr>
              <p:cNvPr id="200" name="Rectangle 5"/>
              <p:cNvSpPr>
                <a:spLocks noChangeArrowheads="1"/>
              </p:cNvSpPr>
              <p:nvPr/>
            </p:nvSpPr>
            <p:spPr bwMode="auto">
              <a:xfrm rot="10800000">
                <a:off x="682063" y="4502576"/>
                <a:ext cx="481252" cy="560248"/>
              </a:xfrm>
              <a:prstGeom prst="rect">
                <a:avLst/>
              </a:prstGeom>
              <a:gradFill flip="none" rotWithShape="1">
                <a:gsLst>
                  <a:gs pos="0">
                    <a:srgbClr val="1D1D1A">
                      <a:lumMod val="50000"/>
                      <a:lumOff val="50000"/>
                      <a:alpha val="0"/>
                    </a:srgbClr>
                  </a:gs>
                  <a:gs pos="100000">
                    <a:srgbClr val="1D1D1A">
                      <a:lumMod val="50000"/>
                      <a:lumOff val="50000"/>
                      <a:alpha val="2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defRPr/>
                </a:pPr>
                <a:endParaRPr lang="zh-CN" altLang="en-US" sz="1799" kern="0">
                  <a:solidFill>
                    <a:srgbClr val="1D1D1A"/>
                  </a:solidFill>
                  <a:latin typeface="Huawei Sans" panose="020B0604020202020204"/>
                  <a:ea typeface="微软雅黑"/>
                </a:endParaRPr>
              </a:p>
            </p:txBody>
          </p:sp>
        </p:grpSp>
        <p:cxnSp>
          <p:nvCxnSpPr>
            <p:cNvPr id="201" name="直接连接符 200"/>
            <p:cNvCxnSpPr/>
            <p:nvPr/>
          </p:nvCxnSpPr>
          <p:spPr>
            <a:xfrm>
              <a:off x="6052787" y="4877189"/>
              <a:ext cx="1687715" cy="0"/>
            </a:xfrm>
            <a:prstGeom prst="line">
              <a:avLst/>
            </a:prstGeom>
            <a:noFill/>
            <a:ln w="6350" cap="flat" cmpd="sng" algn="ctr">
              <a:solidFill>
                <a:srgbClr val="1D1D1A">
                  <a:lumMod val="90000"/>
                  <a:lumOff val="10000"/>
                </a:srgbClr>
              </a:solidFill>
              <a:prstDash val="solid"/>
              <a:miter lim="800000"/>
            </a:ln>
            <a:effectLst/>
          </p:spPr>
        </p:cxnSp>
        <p:sp>
          <p:nvSpPr>
            <p:cNvPr id="203" name="矩形 202"/>
            <p:cNvSpPr/>
            <p:nvPr/>
          </p:nvSpPr>
          <p:spPr>
            <a:xfrm>
              <a:off x="6097529" y="2335591"/>
              <a:ext cx="1848356" cy="153888"/>
            </a:xfrm>
            <a:prstGeom prst="rect">
              <a:avLst/>
            </a:prstGeom>
          </p:spPr>
          <p:txBody>
            <a:bodyPr wrap="square" lIns="0" tIns="0" rIns="0" bIns="0">
              <a:spAutoFit/>
            </a:bodyPr>
            <a:lstStyle/>
            <a:p>
              <a:pPr algn="ctr" defTabSz="913989">
                <a:defRPr/>
              </a:pPr>
              <a:r>
                <a:rPr lang="en-US" altLang="zh-CN" sz="1000" b="1" dirty="0">
                  <a:solidFill>
                    <a:srgbClr val="000000"/>
                  </a:solidFill>
                  <a:latin typeface="微软雅黑"/>
                  <a:ea typeface="微软雅黑"/>
                  <a:cs typeface="Huawei Sans" panose="020C0503030203020204" pitchFamily="34" charset="0"/>
                </a:rPr>
                <a:t>ResNet-50 </a:t>
              </a:r>
              <a:r>
                <a:rPr lang="zh-CN" altLang="en-US" sz="1000" b="1" dirty="0">
                  <a:solidFill>
                    <a:srgbClr val="000000"/>
                  </a:solidFill>
                  <a:latin typeface="微软雅黑"/>
                  <a:ea typeface="微软雅黑"/>
                  <a:cs typeface="Huawei Sans" panose="020C0503030203020204" pitchFamily="34" charset="0"/>
                </a:rPr>
                <a:t>网络性能</a:t>
              </a:r>
              <a:r>
                <a:rPr lang="zh-CN" altLang="en-US" sz="1000" b="1" kern="0" dirty="0">
                  <a:solidFill>
                    <a:srgbClr val="1D1D1A"/>
                  </a:solidFill>
                  <a:latin typeface="微软雅黑"/>
                  <a:ea typeface="微软雅黑"/>
                  <a:cs typeface="+mn-ea"/>
                  <a:sym typeface="+mn-lt"/>
                </a:rPr>
                <a:t>（</a:t>
              </a:r>
              <a:r>
                <a:rPr lang="en-US" altLang="zh-CN" sz="1000" b="1" kern="0" dirty="0" err="1">
                  <a:solidFill>
                    <a:srgbClr val="1D1D1A"/>
                  </a:solidFill>
                  <a:latin typeface="微软雅黑"/>
                  <a:ea typeface="微软雅黑"/>
                  <a:cs typeface="+mn-ea"/>
                  <a:sym typeface="+mn-lt"/>
                </a:rPr>
                <a:t>img</a:t>
              </a:r>
              <a:r>
                <a:rPr lang="en-US" altLang="zh-CN" sz="1000" b="1" kern="0" dirty="0">
                  <a:solidFill>
                    <a:srgbClr val="1D1D1A"/>
                  </a:solidFill>
                  <a:latin typeface="微软雅黑"/>
                  <a:ea typeface="微软雅黑"/>
                  <a:cs typeface="+mn-ea"/>
                  <a:sym typeface="+mn-lt"/>
                </a:rPr>
                <a:t>/s</a:t>
              </a:r>
              <a:r>
                <a:rPr lang="zh-CN" altLang="en-US" sz="1000" b="1" kern="0" dirty="0">
                  <a:solidFill>
                    <a:srgbClr val="1D1D1A"/>
                  </a:solidFill>
                  <a:latin typeface="微软雅黑"/>
                  <a:ea typeface="微软雅黑"/>
                  <a:cs typeface="+mn-ea"/>
                  <a:sym typeface="+mn-lt"/>
                </a:rPr>
                <a:t>）</a:t>
              </a:r>
            </a:p>
          </p:txBody>
        </p:sp>
        <p:sp>
          <p:nvSpPr>
            <p:cNvPr id="204" name="矩形 203"/>
            <p:cNvSpPr/>
            <p:nvPr/>
          </p:nvSpPr>
          <p:spPr>
            <a:xfrm>
              <a:off x="6687949" y="2073585"/>
              <a:ext cx="308417" cy="184666"/>
            </a:xfrm>
            <a:prstGeom prst="rect">
              <a:avLst/>
            </a:prstGeom>
          </p:spPr>
          <p:txBody>
            <a:bodyPr wrap="square" lIns="0" tIns="0" rIns="0" bIns="0">
              <a:spAutoFit/>
            </a:bodyPr>
            <a:lstStyle/>
            <a:p>
              <a:pPr algn="ctr" defTabSz="913989">
                <a:defRPr/>
              </a:pPr>
              <a:r>
                <a:rPr lang="zh-CN" altLang="en-US" sz="1200" dirty="0">
                  <a:solidFill>
                    <a:srgbClr val="C00000"/>
                  </a:solidFill>
                  <a:latin typeface="微软雅黑"/>
                  <a:ea typeface="微软雅黑"/>
                  <a:cs typeface="Huawei Sans" panose="020C0503030203020204" pitchFamily="34" charset="0"/>
                </a:rPr>
                <a:t>领先</a:t>
              </a:r>
              <a:endParaRPr lang="zh-CN" altLang="en-US" sz="1200" kern="0" dirty="0">
                <a:solidFill>
                  <a:srgbClr val="C00000"/>
                </a:solidFill>
                <a:latin typeface="微软雅黑"/>
                <a:ea typeface="微软雅黑"/>
                <a:cs typeface="+mn-ea"/>
                <a:sym typeface="+mn-lt"/>
              </a:endParaRPr>
            </a:p>
          </p:txBody>
        </p:sp>
        <p:sp>
          <p:nvSpPr>
            <p:cNvPr id="205" name="矩形 204"/>
            <p:cNvSpPr/>
            <p:nvPr/>
          </p:nvSpPr>
          <p:spPr>
            <a:xfrm>
              <a:off x="6971921" y="2032095"/>
              <a:ext cx="580851" cy="246221"/>
            </a:xfrm>
            <a:prstGeom prst="rect">
              <a:avLst/>
            </a:prstGeom>
          </p:spPr>
          <p:txBody>
            <a:bodyPr wrap="square" lIns="0" tIns="0" rIns="0" bIns="0">
              <a:spAutoFit/>
            </a:bodyPr>
            <a:lstStyle/>
            <a:p>
              <a:pPr algn="ctr" defTabSz="913989">
                <a:defRPr/>
              </a:pPr>
              <a:r>
                <a:rPr lang="en-US" altLang="zh-CN" sz="1599" b="1" dirty="0">
                  <a:solidFill>
                    <a:srgbClr val="C00000"/>
                  </a:solidFill>
                  <a:latin typeface="微软雅黑"/>
                  <a:ea typeface="微软雅黑"/>
                  <a:cs typeface="Huawei Sans" panose="020C0503030203020204" pitchFamily="34" charset="0"/>
                  <a:sym typeface="+mn-lt"/>
                </a:rPr>
                <a:t>67%</a:t>
              </a:r>
              <a:endParaRPr lang="zh-CN" altLang="en-US" sz="1599" b="1" kern="0" dirty="0">
                <a:solidFill>
                  <a:srgbClr val="C00000"/>
                </a:solidFill>
                <a:latin typeface="微软雅黑"/>
                <a:ea typeface="微软雅黑"/>
                <a:cs typeface="+mn-ea"/>
                <a:sym typeface="+mn-lt"/>
              </a:endParaRPr>
            </a:p>
          </p:txBody>
        </p:sp>
        <p:cxnSp>
          <p:nvCxnSpPr>
            <p:cNvPr id="206" name="直接连接符 205"/>
            <p:cNvCxnSpPr/>
            <p:nvPr/>
          </p:nvCxnSpPr>
          <p:spPr>
            <a:xfrm>
              <a:off x="6015081" y="2297477"/>
              <a:ext cx="1848356" cy="0"/>
            </a:xfrm>
            <a:prstGeom prst="line">
              <a:avLst/>
            </a:prstGeom>
            <a:noFill/>
            <a:ln w="6350" cap="flat" cmpd="sng" algn="ctr">
              <a:solidFill>
                <a:srgbClr val="C7000A"/>
              </a:solidFill>
              <a:prstDash val="solid"/>
              <a:miter lim="800000"/>
            </a:ln>
            <a:effectLst/>
          </p:spPr>
        </p:cxnSp>
        <p:grpSp>
          <p:nvGrpSpPr>
            <p:cNvPr id="207" name="组合 206"/>
            <p:cNvGrpSpPr/>
            <p:nvPr/>
          </p:nvGrpSpPr>
          <p:grpSpPr>
            <a:xfrm>
              <a:off x="6403301" y="2067957"/>
              <a:ext cx="199136" cy="173162"/>
              <a:chOff x="6699037" y="5512852"/>
              <a:chExt cx="130366" cy="113362"/>
            </a:xfrm>
          </p:grpSpPr>
          <p:sp>
            <p:nvSpPr>
              <p:cNvPr id="208" name="Freeform 21"/>
              <p:cNvSpPr>
                <a:spLocks/>
              </p:cNvSpPr>
              <p:nvPr/>
            </p:nvSpPr>
            <p:spPr bwMode="auto">
              <a:xfrm>
                <a:off x="6699037" y="5512852"/>
                <a:ext cx="130366" cy="113362"/>
              </a:xfrm>
              <a:custGeom>
                <a:avLst/>
                <a:gdLst>
                  <a:gd name="T0" fmla="*/ 138 w 138"/>
                  <a:gd name="T1" fmla="*/ 60 h 120"/>
                  <a:gd name="T2" fmla="*/ 138 w 138"/>
                  <a:gd name="T3" fmla="*/ 120 h 120"/>
                  <a:gd name="T4" fmla="*/ 0 w 138"/>
                  <a:gd name="T5" fmla="*/ 120 h 120"/>
                  <a:gd name="T6" fmla="*/ 0 w 138"/>
                  <a:gd name="T7" fmla="*/ 0 h 120"/>
                  <a:gd name="T8" fmla="*/ 99 w 138"/>
                  <a:gd name="T9" fmla="*/ 0 h 120"/>
                </a:gdLst>
                <a:ahLst/>
                <a:cxnLst>
                  <a:cxn ang="0">
                    <a:pos x="T0" y="T1"/>
                  </a:cxn>
                  <a:cxn ang="0">
                    <a:pos x="T2" y="T3"/>
                  </a:cxn>
                  <a:cxn ang="0">
                    <a:pos x="T4" y="T5"/>
                  </a:cxn>
                  <a:cxn ang="0">
                    <a:pos x="T6" y="T7"/>
                  </a:cxn>
                  <a:cxn ang="0">
                    <a:pos x="T8" y="T9"/>
                  </a:cxn>
                </a:cxnLst>
                <a:rect l="0" t="0" r="r" b="b"/>
                <a:pathLst>
                  <a:path w="138" h="120">
                    <a:moveTo>
                      <a:pt x="138" y="60"/>
                    </a:moveTo>
                    <a:lnTo>
                      <a:pt x="138" y="120"/>
                    </a:lnTo>
                    <a:lnTo>
                      <a:pt x="0" y="120"/>
                    </a:lnTo>
                    <a:lnTo>
                      <a:pt x="0" y="0"/>
                    </a:lnTo>
                    <a:lnTo>
                      <a:pt x="99" y="0"/>
                    </a:lnTo>
                  </a:path>
                </a:pathLst>
              </a:custGeom>
              <a:noFill/>
              <a:ln w="22225"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09" name="Freeform 22"/>
              <p:cNvSpPr>
                <a:spLocks/>
              </p:cNvSpPr>
              <p:nvPr/>
            </p:nvSpPr>
            <p:spPr bwMode="auto">
              <a:xfrm>
                <a:off x="6736824" y="5512852"/>
                <a:ext cx="92579" cy="85022"/>
              </a:xfrm>
              <a:custGeom>
                <a:avLst/>
                <a:gdLst>
                  <a:gd name="T0" fmla="*/ 0 w 98"/>
                  <a:gd name="T1" fmla="*/ 60 h 90"/>
                  <a:gd name="T2" fmla="*/ 29 w 98"/>
                  <a:gd name="T3" fmla="*/ 90 h 90"/>
                  <a:gd name="T4" fmla="*/ 98 w 98"/>
                  <a:gd name="T5" fmla="*/ 0 h 90"/>
                </a:gdLst>
                <a:ahLst/>
                <a:cxnLst>
                  <a:cxn ang="0">
                    <a:pos x="T0" y="T1"/>
                  </a:cxn>
                  <a:cxn ang="0">
                    <a:pos x="T2" y="T3"/>
                  </a:cxn>
                  <a:cxn ang="0">
                    <a:pos x="T4" y="T5"/>
                  </a:cxn>
                </a:cxnLst>
                <a:rect l="0" t="0" r="r" b="b"/>
                <a:pathLst>
                  <a:path w="98" h="90">
                    <a:moveTo>
                      <a:pt x="0" y="60"/>
                    </a:moveTo>
                    <a:lnTo>
                      <a:pt x="29" y="90"/>
                    </a:lnTo>
                    <a:lnTo>
                      <a:pt x="98" y="0"/>
                    </a:lnTo>
                  </a:path>
                </a:pathLst>
              </a:custGeom>
              <a:noFill/>
              <a:ln w="22225"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grpSp>
        <p:sp>
          <p:nvSpPr>
            <p:cNvPr id="210" name="矩形 209"/>
            <p:cNvSpPr/>
            <p:nvPr/>
          </p:nvSpPr>
          <p:spPr>
            <a:xfrm>
              <a:off x="6174163" y="3441775"/>
              <a:ext cx="655988" cy="184666"/>
            </a:xfrm>
            <a:prstGeom prst="rect">
              <a:avLst/>
            </a:prstGeom>
          </p:spPr>
          <p:txBody>
            <a:bodyPr wrap="square" lIns="0" tIns="0" rIns="0" bIns="0">
              <a:spAutoFit/>
            </a:bodyPr>
            <a:lstStyle/>
            <a:p>
              <a:pPr algn="ctr" defTabSz="913989">
                <a:defRPr/>
              </a:pPr>
              <a:r>
                <a:rPr lang="en-US" altLang="zh-CN" sz="1200" b="1" kern="0" dirty="0">
                  <a:solidFill>
                    <a:srgbClr val="666666"/>
                  </a:solidFill>
                  <a:latin typeface="微软雅黑"/>
                  <a:ea typeface="微软雅黑"/>
                  <a:cs typeface="+mn-ea"/>
                  <a:sym typeface="+mn-lt"/>
                </a:rPr>
                <a:t>17400</a:t>
              </a:r>
              <a:endParaRPr lang="zh-CN" altLang="en-US" sz="1200" b="1" kern="0" dirty="0">
                <a:solidFill>
                  <a:srgbClr val="666666"/>
                </a:solidFill>
                <a:latin typeface="微软雅黑"/>
                <a:ea typeface="微软雅黑"/>
                <a:cs typeface="+mn-ea"/>
                <a:sym typeface="+mn-lt"/>
              </a:endParaRPr>
            </a:p>
          </p:txBody>
        </p:sp>
        <p:sp>
          <p:nvSpPr>
            <p:cNvPr id="211" name="矩形 210"/>
            <p:cNvSpPr/>
            <p:nvPr/>
          </p:nvSpPr>
          <p:spPr>
            <a:xfrm>
              <a:off x="6971921" y="2681807"/>
              <a:ext cx="655988" cy="184666"/>
            </a:xfrm>
            <a:prstGeom prst="rect">
              <a:avLst/>
            </a:prstGeom>
          </p:spPr>
          <p:txBody>
            <a:bodyPr wrap="square" lIns="0" tIns="0" rIns="0" bIns="0">
              <a:spAutoFit/>
            </a:bodyPr>
            <a:lstStyle/>
            <a:p>
              <a:pPr algn="ctr" defTabSz="913989">
                <a:defRPr/>
              </a:pPr>
              <a:r>
                <a:rPr lang="en-US" altLang="zh-CN" sz="1200" b="1" kern="0" dirty="0">
                  <a:solidFill>
                    <a:srgbClr val="C00000"/>
                  </a:solidFill>
                  <a:latin typeface="微软雅黑"/>
                  <a:ea typeface="微软雅黑"/>
                  <a:cs typeface="+mn-ea"/>
                  <a:sym typeface="+mn-lt"/>
                </a:rPr>
                <a:t>28120</a:t>
              </a:r>
              <a:endParaRPr lang="zh-CN" altLang="en-US" sz="1200" b="1" kern="0" dirty="0">
                <a:solidFill>
                  <a:srgbClr val="C00000"/>
                </a:solidFill>
                <a:latin typeface="微软雅黑"/>
                <a:ea typeface="微软雅黑"/>
                <a:cs typeface="+mn-ea"/>
                <a:sym typeface="+mn-lt"/>
              </a:endParaRPr>
            </a:p>
          </p:txBody>
        </p:sp>
        <p:sp>
          <p:nvSpPr>
            <p:cNvPr id="212" name="矩形 211"/>
            <p:cNvSpPr/>
            <p:nvPr/>
          </p:nvSpPr>
          <p:spPr>
            <a:xfrm>
              <a:off x="6130451" y="4980640"/>
              <a:ext cx="760074" cy="153888"/>
            </a:xfrm>
            <a:prstGeom prst="rect">
              <a:avLst/>
            </a:prstGeom>
          </p:spPr>
          <p:txBody>
            <a:bodyPr wrap="square" lIns="0" tIns="0" rIns="0" bIns="0">
              <a:spAutoFit/>
            </a:bodyPr>
            <a:lstStyle/>
            <a:p>
              <a:pPr algn="ctr" defTabSz="913989">
                <a:defRPr/>
              </a:pPr>
              <a:r>
                <a:rPr lang="en-US" altLang="zh-CN" sz="1000" kern="0" dirty="0">
                  <a:solidFill>
                    <a:srgbClr val="666666"/>
                  </a:solidFill>
                  <a:latin typeface="微软雅黑"/>
                  <a:ea typeface="微软雅黑"/>
                  <a:cs typeface="+mn-ea"/>
                  <a:sym typeface="+mn-lt"/>
                </a:rPr>
                <a:t>TF+A100</a:t>
              </a:r>
              <a:endParaRPr lang="zh-CN" altLang="en-US" sz="1000" kern="0" dirty="0">
                <a:solidFill>
                  <a:srgbClr val="666666"/>
                </a:solidFill>
                <a:latin typeface="微软雅黑"/>
                <a:ea typeface="微软雅黑"/>
                <a:cs typeface="+mn-ea"/>
                <a:sym typeface="+mn-lt"/>
              </a:endParaRPr>
            </a:p>
          </p:txBody>
        </p:sp>
        <p:sp>
          <p:nvSpPr>
            <p:cNvPr id="213" name="矩形 212"/>
            <p:cNvSpPr/>
            <p:nvPr/>
          </p:nvSpPr>
          <p:spPr>
            <a:xfrm>
              <a:off x="6963532" y="4955419"/>
              <a:ext cx="760074" cy="307777"/>
            </a:xfrm>
            <a:prstGeom prst="rect">
              <a:avLst/>
            </a:prstGeom>
          </p:spPr>
          <p:txBody>
            <a:bodyPr wrap="square" lIns="0" tIns="0" rIns="0" bIns="0">
              <a:spAutoFit/>
            </a:bodyPr>
            <a:lstStyle/>
            <a:p>
              <a:pPr algn="ctr" defTabSz="913989">
                <a:defRPr/>
              </a:pPr>
              <a:r>
                <a:rPr lang="en-US" altLang="zh-CN" sz="1000" kern="0" dirty="0" err="1">
                  <a:solidFill>
                    <a:srgbClr val="C00000"/>
                  </a:solidFill>
                  <a:latin typeface="微软雅黑"/>
                  <a:ea typeface="微软雅黑"/>
                  <a:cs typeface="+mn-ea"/>
                  <a:sym typeface="+mn-lt"/>
                </a:rPr>
                <a:t>MindSporeAscend</a:t>
              </a:r>
              <a:endParaRPr lang="zh-CN" altLang="en-US" sz="1000" kern="0" dirty="0">
                <a:solidFill>
                  <a:srgbClr val="C00000"/>
                </a:solidFill>
                <a:latin typeface="微软雅黑"/>
                <a:ea typeface="微软雅黑"/>
                <a:cs typeface="+mn-ea"/>
                <a:sym typeface="+mn-lt"/>
              </a:endParaRPr>
            </a:p>
          </p:txBody>
        </p:sp>
        <p:grpSp>
          <p:nvGrpSpPr>
            <p:cNvPr id="214" name="组合 213"/>
            <p:cNvGrpSpPr/>
            <p:nvPr/>
          </p:nvGrpSpPr>
          <p:grpSpPr>
            <a:xfrm>
              <a:off x="9789657" y="2883722"/>
              <a:ext cx="481254" cy="2553715"/>
              <a:chOff x="1471034" y="2509109"/>
              <a:chExt cx="481254" cy="2553715"/>
            </a:xfrm>
          </p:grpSpPr>
          <p:sp>
            <p:nvSpPr>
              <p:cNvPr id="215" name="Rectangle 5"/>
              <p:cNvSpPr>
                <a:spLocks noChangeArrowheads="1"/>
              </p:cNvSpPr>
              <p:nvPr/>
            </p:nvSpPr>
            <p:spPr bwMode="auto">
              <a:xfrm>
                <a:off x="1471036" y="2583763"/>
                <a:ext cx="481252" cy="1919676"/>
              </a:xfrm>
              <a:prstGeom prst="rect">
                <a:avLst/>
              </a:prstGeom>
              <a:gradFill flip="none" rotWithShape="1">
                <a:gsLst>
                  <a:gs pos="0">
                    <a:srgbClr val="C00000">
                      <a:alpha val="85000"/>
                    </a:srgbClr>
                  </a:gs>
                  <a:gs pos="100000">
                    <a:srgbClr val="C00000">
                      <a:alpha val="5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16" name="Freeform 6"/>
              <p:cNvSpPr>
                <a:spLocks/>
              </p:cNvSpPr>
              <p:nvPr/>
            </p:nvSpPr>
            <p:spPr bwMode="auto">
              <a:xfrm>
                <a:off x="1471036" y="2509109"/>
                <a:ext cx="481252" cy="74654"/>
              </a:xfrm>
              <a:custGeom>
                <a:avLst/>
                <a:gdLst>
                  <a:gd name="T0" fmla="*/ 361 w 361"/>
                  <a:gd name="T1" fmla="*/ 56 h 56"/>
                  <a:gd name="T2" fmla="*/ 0 w 361"/>
                  <a:gd name="T3" fmla="*/ 56 h 56"/>
                  <a:gd name="T4" fmla="*/ 50 w 361"/>
                  <a:gd name="T5" fmla="*/ 0 h 56"/>
                  <a:gd name="T6" fmla="*/ 315 w 361"/>
                  <a:gd name="T7" fmla="*/ 0 h 56"/>
                  <a:gd name="T8" fmla="*/ 361 w 361"/>
                  <a:gd name="T9" fmla="*/ 56 h 56"/>
                </a:gdLst>
                <a:ahLst/>
                <a:cxnLst>
                  <a:cxn ang="0">
                    <a:pos x="T0" y="T1"/>
                  </a:cxn>
                  <a:cxn ang="0">
                    <a:pos x="T2" y="T3"/>
                  </a:cxn>
                  <a:cxn ang="0">
                    <a:pos x="T4" y="T5"/>
                  </a:cxn>
                  <a:cxn ang="0">
                    <a:pos x="T6" y="T7"/>
                  </a:cxn>
                  <a:cxn ang="0">
                    <a:pos x="T8" y="T9"/>
                  </a:cxn>
                </a:cxnLst>
                <a:rect l="0" t="0" r="r" b="b"/>
                <a:pathLst>
                  <a:path w="361" h="56">
                    <a:moveTo>
                      <a:pt x="361" y="56"/>
                    </a:moveTo>
                    <a:lnTo>
                      <a:pt x="0" y="56"/>
                    </a:lnTo>
                    <a:lnTo>
                      <a:pt x="50" y="0"/>
                    </a:lnTo>
                    <a:lnTo>
                      <a:pt x="315" y="0"/>
                    </a:lnTo>
                    <a:lnTo>
                      <a:pt x="361" y="56"/>
                    </a:lnTo>
                    <a:close/>
                  </a:path>
                </a:pathLst>
              </a:custGeom>
              <a:gradFill flip="none" rotWithShape="1">
                <a:gsLst>
                  <a:gs pos="0">
                    <a:srgbClr val="C00000">
                      <a:alpha val="85000"/>
                    </a:srgbClr>
                  </a:gs>
                  <a:gs pos="100000">
                    <a:srgbClr val="C00000">
                      <a:alpha val="5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17" name="Rectangle 5"/>
              <p:cNvSpPr>
                <a:spLocks noChangeArrowheads="1"/>
              </p:cNvSpPr>
              <p:nvPr/>
            </p:nvSpPr>
            <p:spPr bwMode="auto">
              <a:xfrm rot="10800000">
                <a:off x="1471034" y="4502576"/>
                <a:ext cx="481252" cy="560248"/>
              </a:xfrm>
              <a:prstGeom prst="rect">
                <a:avLst/>
              </a:prstGeom>
              <a:gradFill flip="none" rotWithShape="1">
                <a:gsLst>
                  <a:gs pos="0">
                    <a:srgbClr val="C00000">
                      <a:alpha val="0"/>
                    </a:srgbClr>
                  </a:gs>
                  <a:gs pos="100000">
                    <a:srgbClr val="C00000">
                      <a:alpha val="15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grpSp>
        <p:grpSp>
          <p:nvGrpSpPr>
            <p:cNvPr id="218" name="组合 217"/>
            <p:cNvGrpSpPr/>
            <p:nvPr/>
          </p:nvGrpSpPr>
          <p:grpSpPr>
            <a:xfrm>
              <a:off x="9000686" y="3651003"/>
              <a:ext cx="481253" cy="1750574"/>
              <a:chOff x="682063" y="3135670"/>
              <a:chExt cx="481253" cy="1927154"/>
            </a:xfrm>
          </p:grpSpPr>
          <p:sp>
            <p:nvSpPr>
              <p:cNvPr id="219" name="Rectangle 7"/>
              <p:cNvSpPr>
                <a:spLocks noChangeArrowheads="1"/>
              </p:cNvSpPr>
              <p:nvPr/>
            </p:nvSpPr>
            <p:spPr bwMode="auto">
              <a:xfrm>
                <a:off x="682064" y="3211657"/>
                <a:ext cx="481252" cy="1291782"/>
              </a:xfrm>
              <a:prstGeom prst="rect">
                <a:avLst/>
              </a:prstGeom>
              <a:gradFill flip="none" rotWithShape="1">
                <a:gsLst>
                  <a:gs pos="0">
                    <a:srgbClr val="1D1D1A">
                      <a:lumMod val="50000"/>
                      <a:lumOff val="50000"/>
                      <a:alpha val="85000"/>
                    </a:srgbClr>
                  </a:gs>
                  <a:gs pos="100000">
                    <a:srgbClr val="1D1D1A">
                      <a:lumMod val="50000"/>
                      <a:lumOff val="50000"/>
                      <a:alpha val="5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defRPr/>
                </a:pPr>
                <a:endParaRPr lang="zh-CN" altLang="en-US" sz="1799" kern="0">
                  <a:solidFill>
                    <a:srgbClr val="1D1D1A"/>
                  </a:solidFill>
                  <a:latin typeface="Huawei Sans" panose="020B0604020202020204"/>
                  <a:ea typeface="微软雅黑"/>
                </a:endParaRPr>
              </a:p>
            </p:txBody>
          </p:sp>
          <p:sp>
            <p:nvSpPr>
              <p:cNvPr id="220" name="Freeform 8"/>
              <p:cNvSpPr>
                <a:spLocks/>
              </p:cNvSpPr>
              <p:nvPr/>
            </p:nvSpPr>
            <p:spPr bwMode="auto">
              <a:xfrm>
                <a:off x="682064" y="3135670"/>
                <a:ext cx="481252" cy="75988"/>
              </a:xfrm>
              <a:custGeom>
                <a:avLst/>
                <a:gdLst>
                  <a:gd name="T0" fmla="*/ 361 w 361"/>
                  <a:gd name="T1" fmla="*/ 57 h 57"/>
                  <a:gd name="T2" fmla="*/ 0 w 361"/>
                  <a:gd name="T3" fmla="*/ 57 h 57"/>
                  <a:gd name="T4" fmla="*/ 50 w 361"/>
                  <a:gd name="T5" fmla="*/ 0 h 57"/>
                  <a:gd name="T6" fmla="*/ 315 w 361"/>
                  <a:gd name="T7" fmla="*/ 0 h 57"/>
                  <a:gd name="T8" fmla="*/ 361 w 361"/>
                  <a:gd name="T9" fmla="*/ 57 h 57"/>
                </a:gdLst>
                <a:ahLst/>
                <a:cxnLst>
                  <a:cxn ang="0">
                    <a:pos x="T0" y="T1"/>
                  </a:cxn>
                  <a:cxn ang="0">
                    <a:pos x="T2" y="T3"/>
                  </a:cxn>
                  <a:cxn ang="0">
                    <a:pos x="T4" y="T5"/>
                  </a:cxn>
                  <a:cxn ang="0">
                    <a:pos x="T6" y="T7"/>
                  </a:cxn>
                  <a:cxn ang="0">
                    <a:pos x="T8" y="T9"/>
                  </a:cxn>
                </a:cxnLst>
                <a:rect l="0" t="0" r="r" b="b"/>
                <a:pathLst>
                  <a:path w="361" h="57">
                    <a:moveTo>
                      <a:pt x="361" y="57"/>
                    </a:moveTo>
                    <a:lnTo>
                      <a:pt x="0" y="57"/>
                    </a:lnTo>
                    <a:lnTo>
                      <a:pt x="50" y="0"/>
                    </a:lnTo>
                    <a:lnTo>
                      <a:pt x="315" y="0"/>
                    </a:lnTo>
                    <a:lnTo>
                      <a:pt x="361" y="57"/>
                    </a:lnTo>
                    <a:close/>
                  </a:path>
                </a:pathLst>
              </a:custGeom>
              <a:gradFill flip="none" rotWithShape="1">
                <a:gsLst>
                  <a:gs pos="0">
                    <a:srgbClr val="1D1D1A">
                      <a:lumMod val="50000"/>
                      <a:lumOff val="50000"/>
                      <a:alpha val="85000"/>
                    </a:srgbClr>
                  </a:gs>
                  <a:gs pos="100000">
                    <a:srgbClr val="1D1D1A">
                      <a:lumMod val="50000"/>
                      <a:lumOff val="50000"/>
                      <a:alpha val="5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defRPr/>
                </a:pPr>
                <a:endParaRPr lang="zh-CN" altLang="en-US" sz="1799" kern="0">
                  <a:solidFill>
                    <a:srgbClr val="1D1D1A"/>
                  </a:solidFill>
                  <a:latin typeface="Huawei Sans" panose="020B0604020202020204"/>
                  <a:ea typeface="微软雅黑"/>
                </a:endParaRPr>
              </a:p>
            </p:txBody>
          </p:sp>
          <p:sp>
            <p:nvSpPr>
              <p:cNvPr id="221" name="Rectangle 5"/>
              <p:cNvSpPr>
                <a:spLocks noChangeArrowheads="1"/>
              </p:cNvSpPr>
              <p:nvPr/>
            </p:nvSpPr>
            <p:spPr bwMode="auto">
              <a:xfrm rot="10800000">
                <a:off x="682063" y="4502576"/>
                <a:ext cx="481252" cy="560248"/>
              </a:xfrm>
              <a:prstGeom prst="rect">
                <a:avLst/>
              </a:prstGeom>
              <a:gradFill flip="none" rotWithShape="1">
                <a:gsLst>
                  <a:gs pos="0">
                    <a:srgbClr val="1D1D1A">
                      <a:lumMod val="50000"/>
                      <a:lumOff val="50000"/>
                      <a:alpha val="0"/>
                    </a:srgbClr>
                  </a:gs>
                  <a:gs pos="100000">
                    <a:srgbClr val="1D1D1A">
                      <a:lumMod val="50000"/>
                      <a:lumOff val="50000"/>
                      <a:alpha val="20000"/>
                    </a:srgbClr>
                  </a:gs>
                </a:gsLst>
                <a:lin ang="5400000" scaled="1"/>
                <a:tileRect/>
              </a:gradFill>
              <a:ln>
                <a:noFill/>
              </a:ln>
            </p:spPr>
            <p:txBody>
              <a:bodyPr vert="horz" wrap="square" lIns="91404" tIns="45702" rIns="91404" bIns="45702" numCol="1" anchor="t" anchorCtr="0" compatLnSpc="1">
                <a:prstTxWarp prst="textNoShape">
                  <a:avLst/>
                </a:prstTxWarp>
              </a:bodyPr>
              <a:lstStyle/>
              <a:p>
                <a:pPr defTabSz="914034">
                  <a:defRPr/>
                </a:pPr>
                <a:endParaRPr lang="zh-CN" altLang="en-US" sz="1799" kern="0">
                  <a:solidFill>
                    <a:srgbClr val="1D1D1A"/>
                  </a:solidFill>
                  <a:latin typeface="Huawei Sans" panose="020B0604020202020204"/>
                  <a:ea typeface="微软雅黑"/>
                </a:endParaRPr>
              </a:p>
            </p:txBody>
          </p:sp>
        </p:grpSp>
        <p:cxnSp>
          <p:nvCxnSpPr>
            <p:cNvPr id="222" name="直接连接符 221"/>
            <p:cNvCxnSpPr/>
            <p:nvPr/>
          </p:nvCxnSpPr>
          <p:spPr>
            <a:xfrm>
              <a:off x="8791941" y="4877189"/>
              <a:ext cx="1687715" cy="0"/>
            </a:xfrm>
            <a:prstGeom prst="line">
              <a:avLst/>
            </a:prstGeom>
            <a:noFill/>
            <a:ln w="6350" cap="flat" cmpd="sng" algn="ctr">
              <a:solidFill>
                <a:srgbClr val="1D1D1A">
                  <a:lumMod val="90000"/>
                  <a:lumOff val="10000"/>
                </a:srgbClr>
              </a:solidFill>
              <a:prstDash val="solid"/>
              <a:miter lim="800000"/>
            </a:ln>
            <a:effectLst/>
          </p:spPr>
        </p:cxnSp>
        <p:sp>
          <p:nvSpPr>
            <p:cNvPr id="223" name="矩形 222"/>
            <p:cNvSpPr/>
            <p:nvPr/>
          </p:nvSpPr>
          <p:spPr>
            <a:xfrm>
              <a:off x="9427103" y="2073585"/>
              <a:ext cx="308417" cy="184666"/>
            </a:xfrm>
            <a:prstGeom prst="rect">
              <a:avLst/>
            </a:prstGeom>
          </p:spPr>
          <p:txBody>
            <a:bodyPr wrap="square" lIns="0" tIns="0" rIns="0" bIns="0">
              <a:spAutoFit/>
            </a:bodyPr>
            <a:lstStyle/>
            <a:p>
              <a:pPr algn="ctr" defTabSz="913989">
                <a:defRPr/>
              </a:pPr>
              <a:r>
                <a:rPr lang="zh-CN" altLang="en-US" sz="1200" dirty="0">
                  <a:solidFill>
                    <a:srgbClr val="C00000"/>
                  </a:solidFill>
                  <a:latin typeface="微软雅黑"/>
                  <a:ea typeface="微软雅黑"/>
                  <a:cs typeface="Huawei Sans" panose="020C0503030203020204" pitchFamily="34" charset="0"/>
                </a:rPr>
                <a:t>领先</a:t>
              </a:r>
              <a:endParaRPr lang="zh-CN" altLang="en-US" sz="1200" kern="0" dirty="0">
                <a:solidFill>
                  <a:srgbClr val="C00000"/>
                </a:solidFill>
                <a:latin typeface="微软雅黑"/>
                <a:ea typeface="微软雅黑"/>
                <a:cs typeface="+mn-ea"/>
                <a:sym typeface="+mn-lt"/>
              </a:endParaRPr>
            </a:p>
          </p:txBody>
        </p:sp>
        <p:sp>
          <p:nvSpPr>
            <p:cNvPr id="224" name="矩形 223"/>
            <p:cNvSpPr/>
            <p:nvPr/>
          </p:nvSpPr>
          <p:spPr>
            <a:xfrm>
              <a:off x="9711075" y="2032095"/>
              <a:ext cx="580851" cy="246221"/>
            </a:xfrm>
            <a:prstGeom prst="rect">
              <a:avLst/>
            </a:prstGeom>
          </p:spPr>
          <p:txBody>
            <a:bodyPr wrap="square" lIns="0" tIns="0" rIns="0" bIns="0">
              <a:spAutoFit/>
            </a:bodyPr>
            <a:lstStyle/>
            <a:p>
              <a:pPr algn="ctr" defTabSz="913989">
                <a:defRPr/>
              </a:pPr>
              <a:r>
                <a:rPr lang="en-US" altLang="zh-CN" sz="1599" b="1" dirty="0">
                  <a:solidFill>
                    <a:srgbClr val="C00000"/>
                  </a:solidFill>
                  <a:latin typeface="微软雅黑"/>
                  <a:ea typeface="微软雅黑"/>
                  <a:cs typeface="Huawei Sans" panose="020C0503030203020204" pitchFamily="34" charset="0"/>
                  <a:sym typeface="+mn-lt"/>
                </a:rPr>
                <a:t>73%</a:t>
              </a:r>
              <a:endParaRPr lang="zh-CN" altLang="en-US" sz="1599" b="1" kern="0" dirty="0">
                <a:solidFill>
                  <a:srgbClr val="C00000"/>
                </a:solidFill>
                <a:latin typeface="微软雅黑"/>
                <a:ea typeface="微软雅黑"/>
                <a:cs typeface="+mn-ea"/>
                <a:sym typeface="+mn-lt"/>
              </a:endParaRPr>
            </a:p>
          </p:txBody>
        </p:sp>
        <p:cxnSp>
          <p:nvCxnSpPr>
            <p:cNvPr id="225" name="直接连接符 224"/>
            <p:cNvCxnSpPr/>
            <p:nvPr/>
          </p:nvCxnSpPr>
          <p:spPr>
            <a:xfrm>
              <a:off x="8754235" y="2297477"/>
              <a:ext cx="1848356" cy="0"/>
            </a:xfrm>
            <a:prstGeom prst="line">
              <a:avLst/>
            </a:prstGeom>
            <a:noFill/>
            <a:ln w="6350" cap="flat" cmpd="sng" algn="ctr">
              <a:solidFill>
                <a:srgbClr val="C7000A"/>
              </a:solidFill>
              <a:prstDash val="solid"/>
              <a:miter lim="800000"/>
            </a:ln>
            <a:effectLst/>
          </p:spPr>
        </p:cxnSp>
        <p:grpSp>
          <p:nvGrpSpPr>
            <p:cNvPr id="226" name="组合 225"/>
            <p:cNvGrpSpPr/>
            <p:nvPr/>
          </p:nvGrpSpPr>
          <p:grpSpPr>
            <a:xfrm>
              <a:off x="9142455" y="2067957"/>
              <a:ext cx="199136" cy="173162"/>
              <a:chOff x="6699037" y="5512852"/>
              <a:chExt cx="130366" cy="113362"/>
            </a:xfrm>
          </p:grpSpPr>
          <p:sp>
            <p:nvSpPr>
              <p:cNvPr id="227" name="Freeform 21"/>
              <p:cNvSpPr>
                <a:spLocks/>
              </p:cNvSpPr>
              <p:nvPr/>
            </p:nvSpPr>
            <p:spPr bwMode="auto">
              <a:xfrm>
                <a:off x="6699037" y="5512852"/>
                <a:ext cx="130366" cy="113362"/>
              </a:xfrm>
              <a:custGeom>
                <a:avLst/>
                <a:gdLst>
                  <a:gd name="T0" fmla="*/ 138 w 138"/>
                  <a:gd name="T1" fmla="*/ 60 h 120"/>
                  <a:gd name="T2" fmla="*/ 138 w 138"/>
                  <a:gd name="T3" fmla="*/ 120 h 120"/>
                  <a:gd name="T4" fmla="*/ 0 w 138"/>
                  <a:gd name="T5" fmla="*/ 120 h 120"/>
                  <a:gd name="T6" fmla="*/ 0 w 138"/>
                  <a:gd name="T7" fmla="*/ 0 h 120"/>
                  <a:gd name="T8" fmla="*/ 99 w 138"/>
                  <a:gd name="T9" fmla="*/ 0 h 120"/>
                </a:gdLst>
                <a:ahLst/>
                <a:cxnLst>
                  <a:cxn ang="0">
                    <a:pos x="T0" y="T1"/>
                  </a:cxn>
                  <a:cxn ang="0">
                    <a:pos x="T2" y="T3"/>
                  </a:cxn>
                  <a:cxn ang="0">
                    <a:pos x="T4" y="T5"/>
                  </a:cxn>
                  <a:cxn ang="0">
                    <a:pos x="T6" y="T7"/>
                  </a:cxn>
                  <a:cxn ang="0">
                    <a:pos x="T8" y="T9"/>
                  </a:cxn>
                </a:cxnLst>
                <a:rect l="0" t="0" r="r" b="b"/>
                <a:pathLst>
                  <a:path w="138" h="120">
                    <a:moveTo>
                      <a:pt x="138" y="60"/>
                    </a:moveTo>
                    <a:lnTo>
                      <a:pt x="138" y="120"/>
                    </a:lnTo>
                    <a:lnTo>
                      <a:pt x="0" y="120"/>
                    </a:lnTo>
                    <a:lnTo>
                      <a:pt x="0" y="0"/>
                    </a:lnTo>
                    <a:lnTo>
                      <a:pt x="99" y="0"/>
                    </a:lnTo>
                  </a:path>
                </a:pathLst>
              </a:custGeom>
              <a:noFill/>
              <a:ln w="22225"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228" name="Freeform 22"/>
              <p:cNvSpPr>
                <a:spLocks/>
              </p:cNvSpPr>
              <p:nvPr/>
            </p:nvSpPr>
            <p:spPr bwMode="auto">
              <a:xfrm>
                <a:off x="6736824" y="5512852"/>
                <a:ext cx="92579" cy="85022"/>
              </a:xfrm>
              <a:custGeom>
                <a:avLst/>
                <a:gdLst>
                  <a:gd name="T0" fmla="*/ 0 w 98"/>
                  <a:gd name="T1" fmla="*/ 60 h 90"/>
                  <a:gd name="T2" fmla="*/ 29 w 98"/>
                  <a:gd name="T3" fmla="*/ 90 h 90"/>
                  <a:gd name="T4" fmla="*/ 98 w 98"/>
                  <a:gd name="T5" fmla="*/ 0 h 90"/>
                </a:gdLst>
                <a:ahLst/>
                <a:cxnLst>
                  <a:cxn ang="0">
                    <a:pos x="T0" y="T1"/>
                  </a:cxn>
                  <a:cxn ang="0">
                    <a:pos x="T2" y="T3"/>
                  </a:cxn>
                  <a:cxn ang="0">
                    <a:pos x="T4" y="T5"/>
                  </a:cxn>
                </a:cxnLst>
                <a:rect l="0" t="0" r="r" b="b"/>
                <a:pathLst>
                  <a:path w="98" h="90">
                    <a:moveTo>
                      <a:pt x="0" y="60"/>
                    </a:moveTo>
                    <a:lnTo>
                      <a:pt x="29" y="90"/>
                    </a:lnTo>
                    <a:lnTo>
                      <a:pt x="98" y="0"/>
                    </a:lnTo>
                  </a:path>
                </a:pathLst>
              </a:custGeom>
              <a:noFill/>
              <a:ln w="22225"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grpSp>
        <p:sp>
          <p:nvSpPr>
            <p:cNvPr id="229" name="矩形 228"/>
            <p:cNvSpPr/>
            <p:nvPr/>
          </p:nvSpPr>
          <p:spPr>
            <a:xfrm>
              <a:off x="8913317" y="3441775"/>
              <a:ext cx="655988" cy="184666"/>
            </a:xfrm>
            <a:prstGeom prst="rect">
              <a:avLst/>
            </a:prstGeom>
          </p:spPr>
          <p:txBody>
            <a:bodyPr wrap="square" lIns="0" tIns="0" rIns="0" bIns="0">
              <a:spAutoFit/>
            </a:bodyPr>
            <a:lstStyle/>
            <a:p>
              <a:pPr algn="ctr" defTabSz="913989">
                <a:defRPr/>
              </a:pPr>
              <a:r>
                <a:rPr lang="en-US" altLang="zh-CN" sz="1200" b="1" kern="0" dirty="0">
                  <a:solidFill>
                    <a:srgbClr val="666666"/>
                  </a:solidFill>
                  <a:latin typeface="微软雅黑"/>
                  <a:ea typeface="微软雅黑"/>
                  <a:cs typeface="+mn-ea"/>
                  <a:sym typeface="+mn-lt"/>
                </a:rPr>
                <a:t>572</a:t>
              </a:r>
              <a:endParaRPr lang="zh-CN" altLang="en-US" sz="1200" b="1" kern="0" dirty="0">
                <a:solidFill>
                  <a:srgbClr val="666666"/>
                </a:solidFill>
                <a:latin typeface="微软雅黑"/>
                <a:ea typeface="微软雅黑"/>
                <a:cs typeface="+mn-ea"/>
                <a:sym typeface="+mn-lt"/>
              </a:endParaRPr>
            </a:p>
          </p:txBody>
        </p:sp>
        <p:sp>
          <p:nvSpPr>
            <p:cNvPr id="230" name="矩形 229"/>
            <p:cNvSpPr/>
            <p:nvPr/>
          </p:nvSpPr>
          <p:spPr>
            <a:xfrm>
              <a:off x="9711075" y="2681807"/>
              <a:ext cx="655988" cy="184666"/>
            </a:xfrm>
            <a:prstGeom prst="rect">
              <a:avLst/>
            </a:prstGeom>
          </p:spPr>
          <p:txBody>
            <a:bodyPr wrap="square" lIns="0" tIns="0" rIns="0" bIns="0">
              <a:spAutoFit/>
            </a:bodyPr>
            <a:lstStyle/>
            <a:p>
              <a:pPr algn="ctr" defTabSz="913989">
                <a:defRPr/>
              </a:pPr>
              <a:r>
                <a:rPr lang="en-US" altLang="zh-CN" sz="1200" b="1" kern="0" dirty="0">
                  <a:solidFill>
                    <a:srgbClr val="C00000"/>
                  </a:solidFill>
                  <a:latin typeface="微软雅黑"/>
                  <a:ea typeface="微软雅黑"/>
                  <a:cs typeface="+mn-ea"/>
                  <a:sym typeface="+mn-lt"/>
                </a:rPr>
                <a:t>980</a:t>
              </a:r>
              <a:endParaRPr lang="zh-CN" altLang="en-US" sz="1200" b="1" kern="0" dirty="0">
                <a:solidFill>
                  <a:srgbClr val="C00000"/>
                </a:solidFill>
                <a:latin typeface="微软雅黑"/>
                <a:ea typeface="微软雅黑"/>
                <a:cs typeface="+mn-ea"/>
                <a:sym typeface="+mn-lt"/>
              </a:endParaRPr>
            </a:p>
          </p:txBody>
        </p:sp>
        <p:sp>
          <p:nvSpPr>
            <p:cNvPr id="231" name="矩形 230"/>
            <p:cNvSpPr/>
            <p:nvPr/>
          </p:nvSpPr>
          <p:spPr>
            <a:xfrm>
              <a:off x="8869605" y="4980640"/>
              <a:ext cx="760074" cy="153888"/>
            </a:xfrm>
            <a:prstGeom prst="rect">
              <a:avLst/>
            </a:prstGeom>
          </p:spPr>
          <p:txBody>
            <a:bodyPr wrap="square" lIns="0" tIns="0" rIns="0" bIns="0">
              <a:spAutoFit/>
            </a:bodyPr>
            <a:lstStyle/>
            <a:p>
              <a:pPr algn="ctr" defTabSz="913989">
                <a:defRPr/>
              </a:pPr>
              <a:r>
                <a:rPr lang="en-US" altLang="zh-CN" sz="1000" kern="0" dirty="0">
                  <a:solidFill>
                    <a:srgbClr val="666666"/>
                  </a:solidFill>
                  <a:latin typeface="微软雅黑"/>
                  <a:ea typeface="微软雅黑"/>
                  <a:cs typeface="+mn-ea"/>
                  <a:sym typeface="+mn-lt"/>
                </a:rPr>
                <a:t>TF+A100</a:t>
              </a:r>
              <a:endParaRPr lang="zh-CN" altLang="en-US" sz="1000" kern="0" dirty="0">
                <a:solidFill>
                  <a:srgbClr val="666666"/>
                </a:solidFill>
                <a:latin typeface="微软雅黑"/>
                <a:ea typeface="微软雅黑"/>
                <a:cs typeface="+mn-ea"/>
                <a:sym typeface="+mn-lt"/>
              </a:endParaRPr>
            </a:p>
          </p:txBody>
        </p:sp>
        <p:sp>
          <p:nvSpPr>
            <p:cNvPr id="232" name="矩形 231"/>
            <p:cNvSpPr/>
            <p:nvPr/>
          </p:nvSpPr>
          <p:spPr>
            <a:xfrm>
              <a:off x="9702686" y="4955419"/>
              <a:ext cx="760074" cy="307777"/>
            </a:xfrm>
            <a:prstGeom prst="rect">
              <a:avLst/>
            </a:prstGeom>
          </p:spPr>
          <p:txBody>
            <a:bodyPr wrap="square" lIns="0" tIns="0" rIns="0" bIns="0">
              <a:spAutoFit/>
            </a:bodyPr>
            <a:lstStyle/>
            <a:p>
              <a:pPr algn="ctr" defTabSz="913989">
                <a:defRPr/>
              </a:pPr>
              <a:r>
                <a:rPr lang="en-US" altLang="zh-CN" sz="1000" kern="0" dirty="0" err="1">
                  <a:solidFill>
                    <a:srgbClr val="C00000"/>
                  </a:solidFill>
                  <a:latin typeface="微软雅黑"/>
                  <a:ea typeface="微软雅黑"/>
                  <a:cs typeface="+mn-ea"/>
                  <a:sym typeface="+mn-lt"/>
                </a:rPr>
                <a:t>MindSporeAscend</a:t>
              </a:r>
              <a:endParaRPr lang="zh-CN" altLang="en-US" sz="1000" kern="0" dirty="0">
                <a:solidFill>
                  <a:srgbClr val="C00000"/>
                </a:solidFill>
                <a:latin typeface="微软雅黑"/>
                <a:ea typeface="微软雅黑"/>
                <a:cs typeface="+mn-ea"/>
                <a:sym typeface="+mn-lt"/>
              </a:endParaRPr>
            </a:p>
          </p:txBody>
        </p:sp>
        <p:sp>
          <p:nvSpPr>
            <p:cNvPr id="233" name="矩形 232"/>
            <p:cNvSpPr/>
            <p:nvPr/>
          </p:nvSpPr>
          <p:spPr>
            <a:xfrm>
              <a:off x="8499404" y="2331659"/>
              <a:ext cx="2472231" cy="153888"/>
            </a:xfrm>
            <a:prstGeom prst="rect">
              <a:avLst/>
            </a:prstGeom>
          </p:spPr>
          <p:txBody>
            <a:bodyPr wrap="square" lIns="0" tIns="0" rIns="0" bIns="0">
              <a:spAutoFit/>
            </a:bodyPr>
            <a:lstStyle/>
            <a:p>
              <a:pPr algn="ctr" defTabSz="913989">
                <a:defRPr/>
              </a:pPr>
              <a:r>
                <a:rPr lang="en-US" altLang="zh-CN" sz="1000" b="1" dirty="0">
                  <a:solidFill>
                    <a:srgbClr val="000000"/>
                  </a:solidFill>
                  <a:latin typeface="微软雅黑"/>
                  <a:ea typeface="微软雅黑"/>
                  <a:cs typeface="Huawei Sans" panose="020C0503030203020204" pitchFamily="34" charset="0"/>
                </a:rPr>
                <a:t>BERT-Large </a:t>
              </a:r>
              <a:r>
                <a:rPr lang="zh-CN" altLang="en-US" sz="1000" b="1" dirty="0">
                  <a:solidFill>
                    <a:srgbClr val="000000"/>
                  </a:solidFill>
                  <a:latin typeface="微软雅黑"/>
                  <a:ea typeface="微软雅黑"/>
                  <a:cs typeface="Huawei Sans" panose="020C0503030203020204" pitchFamily="34" charset="0"/>
                </a:rPr>
                <a:t>网络性能（</a:t>
              </a:r>
              <a:r>
                <a:rPr lang="en-US" altLang="zh-CN" sz="1000" b="1" dirty="0">
                  <a:solidFill>
                    <a:srgbClr val="000000"/>
                  </a:solidFill>
                  <a:latin typeface="微软雅黑"/>
                  <a:ea typeface="微软雅黑"/>
                  <a:cs typeface="Huawei Sans" panose="020C0503030203020204" pitchFamily="34" charset="0"/>
                </a:rPr>
                <a:t>sentences/s</a:t>
              </a:r>
              <a:r>
                <a:rPr lang="zh-CN" altLang="en-US" sz="1000" b="1" dirty="0">
                  <a:solidFill>
                    <a:srgbClr val="000000"/>
                  </a:solidFill>
                  <a:latin typeface="微软雅黑"/>
                  <a:ea typeface="微软雅黑"/>
                  <a:cs typeface="Huawei Sans" panose="020C0503030203020204" pitchFamily="34" charset="0"/>
                </a:rPr>
                <a:t>）</a:t>
              </a:r>
            </a:p>
          </p:txBody>
        </p:sp>
        <p:sp>
          <p:nvSpPr>
            <p:cNvPr id="234" name="Freeform 139"/>
            <p:cNvSpPr>
              <a:spLocks/>
            </p:cNvSpPr>
            <p:nvPr/>
          </p:nvSpPr>
          <p:spPr bwMode="auto">
            <a:xfrm rot="17553243">
              <a:off x="6497881" y="3043335"/>
              <a:ext cx="443645" cy="255960"/>
            </a:xfrm>
            <a:custGeom>
              <a:avLst/>
              <a:gdLst>
                <a:gd name="T0" fmla="*/ 2147483646 w 947"/>
                <a:gd name="T1" fmla="*/ 2147483646 h 767"/>
                <a:gd name="T2" fmla="*/ 2147483646 w 947"/>
                <a:gd name="T3" fmla="*/ 2147483646 h 767"/>
                <a:gd name="T4" fmla="*/ 2147483646 w 947"/>
                <a:gd name="T5" fmla="*/ 2147483646 h 767"/>
                <a:gd name="T6" fmla="*/ 2147483646 w 947"/>
                <a:gd name="T7" fmla="*/ 2147483646 h 767"/>
                <a:gd name="T8" fmla="*/ 2147483646 w 947"/>
                <a:gd name="T9" fmla="*/ 2147483646 h 767"/>
                <a:gd name="T10" fmla="*/ 2147483646 w 947"/>
                <a:gd name="T11" fmla="*/ 2147483646 h 767"/>
                <a:gd name="T12" fmla="*/ 2147483646 w 947"/>
                <a:gd name="T13" fmla="*/ 2147483646 h 767"/>
                <a:gd name="T14" fmla="*/ 2147483646 w 947"/>
                <a:gd name="T15" fmla="*/ 2147483646 h 767"/>
                <a:gd name="T16" fmla="*/ 2147483646 w 947"/>
                <a:gd name="T17" fmla="*/ 2147483646 h 767"/>
                <a:gd name="T18" fmla="*/ 2147483646 w 947"/>
                <a:gd name="T19" fmla="*/ 2147483646 h 767"/>
                <a:gd name="T20" fmla="*/ 2147483646 w 947"/>
                <a:gd name="T21" fmla="*/ 2147483646 h 767"/>
                <a:gd name="T22" fmla="*/ 2147483646 w 947"/>
                <a:gd name="T23" fmla="*/ 2147483646 h 767"/>
                <a:gd name="T24" fmla="*/ 2147483646 w 947"/>
                <a:gd name="T25" fmla="*/ 2147483646 h 767"/>
                <a:gd name="T26" fmla="*/ 2147483646 w 947"/>
                <a:gd name="T27" fmla="*/ 2147483646 h 767"/>
                <a:gd name="T28" fmla="*/ 2147483646 w 947"/>
                <a:gd name="T29" fmla="*/ 2147483646 h 767"/>
                <a:gd name="T30" fmla="*/ 2147483646 w 947"/>
                <a:gd name="T31" fmla="*/ 2147483646 h 767"/>
                <a:gd name="T32" fmla="*/ 2147483646 w 947"/>
                <a:gd name="T33" fmla="*/ 2147483646 h 767"/>
                <a:gd name="T34" fmla="*/ 2147483646 w 947"/>
                <a:gd name="T35" fmla="*/ 2147483646 h 767"/>
                <a:gd name="T36" fmla="*/ 2147483646 w 947"/>
                <a:gd name="T37" fmla="*/ 2147483646 h 767"/>
                <a:gd name="T38" fmla="*/ 2147483646 w 947"/>
                <a:gd name="T39" fmla="*/ 2147483646 h 767"/>
                <a:gd name="T40" fmla="*/ 2147483646 w 947"/>
                <a:gd name="T41" fmla="*/ 2147483646 h 767"/>
                <a:gd name="T42" fmla="*/ 2147483646 w 947"/>
                <a:gd name="T43" fmla="*/ 2147483646 h 767"/>
                <a:gd name="T44" fmla="*/ 2147483646 w 947"/>
                <a:gd name="T45" fmla="*/ 2147483646 h 767"/>
                <a:gd name="T46" fmla="*/ 2147483646 w 947"/>
                <a:gd name="T47" fmla="*/ 2147483646 h 767"/>
                <a:gd name="T48" fmla="*/ 0 w 947"/>
                <a:gd name="T49" fmla="*/ 0 h 767"/>
                <a:gd name="T50" fmla="*/ 2147483646 w 947"/>
                <a:gd name="T51" fmla="*/ 2147483646 h 767"/>
                <a:gd name="T52" fmla="*/ 2147483646 w 947"/>
                <a:gd name="T53" fmla="*/ 2147483646 h 767"/>
                <a:gd name="T54" fmla="*/ 2147483646 w 947"/>
                <a:gd name="T55" fmla="*/ 2147483646 h 767"/>
                <a:gd name="T56" fmla="*/ 2147483646 w 947"/>
                <a:gd name="T57" fmla="*/ 2147483646 h 767"/>
                <a:gd name="T58" fmla="*/ 2147483646 w 947"/>
                <a:gd name="T59" fmla="*/ 2147483646 h 767"/>
                <a:gd name="T60" fmla="*/ 2147483646 w 947"/>
                <a:gd name="T61" fmla="*/ 2147483646 h 767"/>
                <a:gd name="T62" fmla="*/ 2147483646 w 947"/>
                <a:gd name="T63" fmla="*/ 2147483646 h 767"/>
                <a:gd name="T64" fmla="*/ 2147483646 w 947"/>
                <a:gd name="T65" fmla="*/ 2147483646 h 767"/>
                <a:gd name="T66" fmla="*/ 2147483646 w 947"/>
                <a:gd name="T67" fmla="*/ 2147483646 h 767"/>
                <a:gd name="T68" fmla="*/ 2147483646 w 947"/>
                <a:gd name="T69" fmla="*/ 2147483646 h 767"/>
                <a:gd name="T70" fmla="*/ 2147483646 w 947"/>
                <a:gd name="T71" fmla="*/ 2147483646 h 767"/>
                <a:gd name="T72" fmla="*/ 2147483646 w 947"/>
                <a:gd name="T73" fmla="*/ 2147483646 h 767"/>
                <a:gd name="T74" fmla="*/ 2147483646 w 947"/>
                <a:gd name="T75" fmla="*/ 2147483646 h 767"/>
                <a:gd name="T76" fmla="*/ 2147483646 w 947"/>
                <a:gd name="T77" fmla="*/ 2147483646 h 767"/>
                <a:gd name="T78" fmla="*/ 2147483646 w 947"/>
                <a:gd name="T79" fmla="*/ 2147483646 h 767"/>
                <a:gd name="T80" fmla="*/ 2147483646 w 947"/>
                <a:gd name="T81" fmla="*/ 2147483646 h 767"/>
                <a:gd name="T82" fmla="*/ 2147483646 w 947"/>
                <a:gd name="T83" fmla="*/ 2147483646 h 767"/>
                <a:gd name="T84" fmla="*/ 2147483646 w 947"/>
                <a:gd name="T85" fmla="*/ 2147483646 h 767"/>
                <a:gd name="T86" fmla="*/ 2147483646 w 947"/>
                <a:gd name="T87" fmla="*/ 2147483646 h 767"/>
                <a:gd name="T88" fmla="*/ 2147483646 w 947"/>
                <a:gd name="T89" fmla="*/ 2147483646 h 767"/>
                <a:gd name="T90" fmla="*/ 2147483646 w 947"/>
                <a:gd name="T91" fmla="*/ 2147483646 h 767"/>
                <a:gd name="T92" fmla="*/ 2147483646 w 947"/>
                <a:gd name="T93" fmla="*/ 2147483646 h 767"/>
                <a:gd name="T94" fmla="*/ 2147483646 w 947"/>
                <a:gd name="T95" fmla="*/ 2147483646 h 767"/>
                <a:gd name="T96" fmla="*/ 2147483646 w 947"/>
                <a:gd name="T97" fmla="*/ 2147483646 h 7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7"/>
                <a:gd name="T148" fmla="*/ 0 h 767"/>
                <a:gd name="T149" fmla="*/ 947 w 947"/>
                <a:gd name="T150" fmla="*/ 767 h 7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7" h="767">
                  <a:moveTo>
                    <a:pt x="724" y="654"/>
                  </a:moveTo>
                  <a:lnTo>
                    <a:pt x="666" y="646"/>
                  </a:lnTo>
                  <a:lnTo>
                    <a:pt x="609" y="631"/>
                  </a:lnTo>
                  <a:lnTo>
                    <a:pt x="554" y="610"/>
                  </a:lnTo>
                  <a:lnTo>
                    <a:pt x="501" y="582"/>
                  </a:lnTo>
                  <a:lnTo>
                    <a:pt x="449" y="550"/>
                  </a:lnTo>
                  <a:lnTo>
                    <a:pt x="400" y="515"/>
                  </a:lnTo>
                  <a:lnTo>
                    <a:pt x="352" y="475"/>
                  </a:lnTo>
                  <a:lnTo>
                    <a:pt x="307" y="432"/>
                  </a:lnTo>
                  <a:lnTo>
                    <a:pt x="264" y="387"/>
                  </a:lnTo>
                  <a:lnTo>
                    <a:pt x="223" y="341"/>
                  </a:lnTo>
                  <a:lnTo>
                    <a:pt x="184" y="293"/>
                  </a:lnTo>
                  <a:lnTo>
                    <a:pt x="147" y="246"/>
                  </a:lnTo>
                  <a:lnTo>
                    <a:pt x="113" y="200"/>
                  </a:lnTo>
                  <a:lnTo>
                    <a:pt x="100" y="180"/>
                  </a:lnTo>
                  <a:lnTo>
                    <a:pt x="86" y="158"/>
                  </a:lnTo>
                  <a:lnTo>
                    <a:pt x="73" y="135"/>
                  </a:lnTo>
                  <a:lnTo>
                    <a:pt x="59" y="111"/>
                  </a:lnTo>
                  <a:lnTo>
                    <a:pt x="45" y="87"/>
                  </a:lnTo>
                  <a:lnTo>
                    <a:pt x="33" y="65"/>
                  </a:lnTo>
                  <a:lnTo>
                    <a:pt x="23" y="43"/>
                  </a:lnTo>
                  <a:lnTo>
                    <a:pt x="14" y="26"/>
                  </a:lnTo>
                  <a:lnTo>
                    <a:pt x="7" y="12"/>
                  </a:lnTo>
                  <a:lnTo>
                    <a:pt x="3" y="2"/>
                  </a:lnTo>
                  <a:lnTo>
                    <a:pt x="0" y="0"/>
                  </a:lnTo>
                  <a:lnTo>
                    <a:pt x="3" y="2"/>
                  </a:lnTo>
                  <a:lnTo>
                    <a:pt x="8" y="8"/>
                  </a:lnTo>
                  <a:lnTo>
                    <a:pt x="16" y="17"/>
                  </a:lnTo>
                  <a:lnTo>
                    <a:pt x="25" y="29"/>
                  </a:lnTo>
                  <a:lnTo>
                    <a:pt x="36" y="42"/>
                  </a:lnTo>
                  <a:lnTo>
                    <a:pt x="48" y="57"/>
                  </a:lnTo>
                  <a:lnTo>
                    <a:pt x="60" y="70"/>
                  </a:lnTo>
                  <a:lnTo>
                    <a:pt x="72" y="83"/>
                  </a:lnTo>
                  <a:lnTo>
                    <a:pt x="81" y="95"/>
                  </a:lnTo>
                  <a:lnTo>
                    <a:pt x="123" y="143"/>
                  </a:lnTo>
                  <a:lnTo>
                    <a:pt x="170" y="189"/>
                  </a:lnTo>
                  <a:lnTo>
                    <a:pt x="220" y="234"/>
                  </a:lnTo>
                  <a:lnTo>
                    <a:pt x="273" y="275"/>
                  </a:lnTo>
                  <a:lnTo>
                    <a:pt x="331" y="315"/>
                  </a:lnTo>
                  <a:lnTo>
                    <a:pt x="392" y="349"/>
                  </a:lnTo>
                  <a:lnTo>
                    <a:pt x="454" y="380"/>
                  </a:lnTo>
                  <a:lnTo>
                    <a:pt x="519" y="403"/>
                  </a:lnTo>
                  <a:lnTo>
                    <a:pt x="587" y="422"/>
                  </a:lnTo>
                  <a:lnTo>
                    <a:pt x="656" y="434"/>
                  </a:lnTo>
                  <a:lnTo>
                    <a:pt x="724" y="438"/>
                  </a:lnTo>
                  <a:lnTo>
                    <a:pt x="724" y="324"/>
                  </a:lnTo>
                  <a:lnTo>
                    <a:pt x="947" y="544"/>
                  </a:lnTo>
                  <a:lnTo>
                    <a:pt x="724" y="767"/>
                  </a:lnTo>
                  <a:lnTo>
                    <a:pt x="724" y="654"/>
                  </a:lnTo>
                  <a:close/>
                </a:path>
              </a:pathLst>
            </a:custGeom>
            <a:gradFill>
              <a:gsLst>
                <a:gs pos="0">
                  <a:srgbClr val="C00000">
                    <a:alpha val="0"/>
                  </a:srgbClr>
                </a:gs>
                <a:gs pos="100000">
                  <a:srgbClr val="C00000"/>
                </a:gs>
              </a:gsLst>
              <a:lin ang="0" scaled="0"/>
            </a:gradFill>
            <a:ln w="12700" cap="flat" cmpd="sng" algn="ctr">
              <a:noFill/>
              <a:prstDash val="solid"/>
              <a:miter lim="800000"/>
            </a:ln>
            <a:effectLst/>
          </p:spPr>
          <p:txBody>
            <a:bodyPr rtlCol="0" anchor="ctr"/>
            <a:lstStyle/>
            <a:p>
              <a:pPr algn="ctr" defTabSz="2071858">
                <a:defRPr/>
              </a:pPr>
              <a:endParaRPr lang="en-US" sz="4078" kern="0" dirty="0">
                <a:solidFill>
                  <a:prstClr val="white"/>
                </a:solidFill>
                <a:latin typeface="微软雅黑" panose="020B0503020204020204" pitchFamily="34" charset="-122"/>
                <a:ea typeface="微软雅黑"/>
                <a:cs typeface="Arial" pitchFamily="34" charset="0"/>
              </a:endParaRPr>
            </a:p>
          </p:txBody>
        </p:sp>
        <p:sp>
          <p:nvSpPr>
            <p:cNvPr id="235" name="Freeform 139"/>
            <p:cNvSpPr>
              <a:spLocks/>
            </p:cNvSpPr>
            <p:nvPr/>
          </p:nvSpPr>
          <p:spPr bwMode="auto">
            <a:xfrm rot="17553243">
              <a:off x="9323041" y="3085508"/>
              <a:ext cx="443645" cy="255960"/>
            </a:xfrm>
            <a:custGeom>
              <a:avLst/>
              <a:gdLst>
                <a:gd name="T0" fmla="*/ 2147483646 w 947"/>
                <a:gd name="T1" fmla="*/ 2147483646 h 767"/>
                <a:gd name="T2" fmla="*/ 2147483646 w 947"/>
                <a:gd name="T3" fmla="*/ 2147483646 h 767"/>
                <a:gd name="T4" fmla="*/ 2147483646 w 947"/>
                <a:gd name="T5" fmla="*/ 2147483646 h 767"/>
                <a:gd name="T6" fmla="*/ 2147483646 w 947"/>
                <a:gd name="T7" fmla="*/ 2147483646 h 767"/>
                <a:gd name="T8" fmla="*/ 2147483646 w 947"/>
                <a:gd name="T9" fmla="*/ 2147483646 h 767"/>
                <a:gd name="T10" fmla="*/ 2147483646 w 947"/>
                <a:gd name="T11" fmla="*/ 2147483646 h 767"/>
                <a:gd name="T12" fmla="*/ 2147483646 w 947"/>
                <a:gd name="T13" fmla="*/ 2147483646 h 767"/>
                <a:gd name="T14" fmla="*/ 2147483646 w 947"/>
                <a:gd name="T15" fmla="*/ 2147483646 h 767"/>
                <a:gd name="T16" fmla="*/ 2147483646 w 947"/>
                <a:gd name="T17" fmla="*/ 2147483646 h 767"/>
                <a:gd name="T18" fmla="*/ 2147483646 w 947"/>
                <a:gd name="T19" fmla="*/ 2147483646 h 767"/>
                <a:gd name="T20" fmla="*/ 2147483646 w 947"/>
                <a:gd name="T21" fmla="*/ 2147483646 h 767"/>
                <a:gd name="T22" fmla="*/ 2147483646 w 947"/>
                <a:gd name="T23" fmla="*/ 2147483646 h 767"/>
                <a:gd name="T24" fmla="*/ 2147483646 w 947"/>
                <a:gd name="T25" fmla="*/ 2147483646 h 767"/>
                <a:gd name="T26" fmla="*/ 2147483646 w 947"/>
                <a:gd name="T27" fmla="*/ 2147483646 h 767"/>
                <a:gd name="T28" fmla="*/ 2147483646 w 947"/>
                <a:gd name="T29" fmla="*/ 2147483646 h 767"/>
                <a:gd name="T30" fmla="*/ 2147483646 w 947"/>
                <a:gd name="T31" fmla="*/ 2147483646 h 767"/>
                <a:gd name="T32" fmla="*/ 2147483646 w 947"/>
                <a:gd name="T33" fmla="*/ 2147483646 h 767"/>
                <a:gd name="T34" fmla="*/ 2147483646 w 947"/>
                <a:gd name="T35" fmla="*/ 2147483646 h 767"/>
                <a:gd name="T36" fmla="*/ 2147483646 w 947"/>
                <a:gd name="T37" fmla="*/ 2147483646 h 767"/>
                <a:gd name="T38" fmla="*/ 2147483646 w 947"/>
                <a:gd name="T39" fmla="*/ 2147483646 h 767"/>
                <a:gd name="T40" fmla="*/ 2147483646 w 947"/>
                <a:gd name="T41" fmla="*/ 2147483646 h 767"/>
                <a:gd name="T42" fmla="*/ 2147483646 w 947"/>
                <a:gd name="T43" fmla="*/ 2147483646 h 767"/>
                <a:gd name="T44" fmla="*/ 2147483646 w 947"/>
                <a:gd name="T45" fmla="*/ 2147483646 h 767"/>
                <a:gd name="T46" fmla="*/ 2147483646 w 947"/>
                <a:gd name="T47" fmla="*/ 2147483646 h 767"/>
                <a:gd name="T48" fmla="*/ 0 w 947"/>
                <a:gd name="T49" fmla="*/ 0 h 767"/>
                <a:gd name="T50" fmla="*/ 2147483646 w 947"/>
                <a:gd name="T51" fmla="*/ 2147483646 h 767"/>
                <a:gd name="T52" fmla="*/ 2147483646 w 947"/>
                <a:gd name="T53" fmla="*/ 2147483646 h 767"/>
                <a:gd name="T54" fmla="*/ 2147483646 w 947"/>
                <a:gd name="T55" fmla="*/ 2147483646 h 767"/>
                <a:gd name="T56" fmla="*/ 2147483646 w 947"/>
                <a:gd name="T57" fmla="*/ 2147483646 h 767"/>
                <a:gd name="T58" fmla="*/ 2147483646 w 947"/>
                <a:gd name="T59" fmla="*/ 2147483646 h 767"/>
                <a:gd name="T60" fmla="*/ 2147483646 w 947"/>
                <a:gd name="T61" fmla="*/ 2147483646 h 767"/>
                <a:gd name="T62" fmla="*/ 2147483646 w 947"/>
                <a:gd name="T63" fmla="*/ 2147483646 h 767"/>
                <a:gd name="T64" fmla="*/ 2147483646 w 947"/>
                <a:gd name="T65" fmla="*/ 2147483646 h 767"/>
                <a:gd name="T66" fmla="*/ 2147483646 w 947"/>
                <a:gd name="T67" fmla="*/ 2147483646 h 767"/>
                <a:gd name="T68" fmla="*/ 2147483646 w 947"/>
                <a:gd name="T69" fmla="*/ 2147483646 h 767"/>
                <a:gd name="T70" fmla="*/ 2147483646 w 947"/>
                <a:gd name="T71" fmla="*/ 2147483646 h 767"/>
                <a:gd name="T72" fmla="*/ 2147483646 w 947"/>
                <a:gd name="T73" fmla="*/ 2147483646 h 767"/>
                <a:gd name="T74" fmla="*/ 2147483646 w 947"/>
                <a:gd name="T75" fmla="*/ 2147483646 h 767"/>
                <a:gd name="T76" fmla="*/ 2147483646 w 947"/>
                <a:gd name="T77" fmla="*/ 2147483646 h 767"/>
                <a:gd name="T78" fmla="*/ 2147483646 w 947"/>
                <a:gd name="T79" fmla="*/ 2147483646 h 767"/>
                <a:gd name="T80" fmla="*/ 2147483646 w 947"/>
                <a:gd name="T81" fmla="*/ 2147483646 h 767"/>
                <a:gd name="T82" fmla="*/ 2147483646 w 947"/>
                <a:gd name="T83" fmla="*/ 2147483646 h 767"/>
                <a:gd name="T84" fmla="*/ 2147483646 w 947"/>
                <a:gd name="T85" fmla="*/ 2147483646 h 767"/>
                <a:gd name="T86" fmla="*/ 2147483646 w 947"/>
                <a:gd name="T87" fmla="*/ 2147483646 h 767"/>
                <a:gd name="T88" fmla="*/ 2147483646 w 947"/>
                <a:gd name="T89" fmla="*/ 2147483646 h 767"/>
                <a:gd name="T90" fmla="*/ 2147483646 w 947"/>
                <a:gd name="T91" fmla="*/ 2147483646 h 767"/>
                <a:gd name="T92" fmla="*/ 2147483646 w 947"/>
                <a:gd name="T93" fmla="*/ 2147483646 h 767"/>
                <a:gd name="T94" fmla="*/ 2147483646 w 947"/>
                <a:gd name="T95" fmla="*/ 2147483646 h 767"/>
                <a:gd name="T96" fmla="*/ 2147483646 w 947"/>
                <a:gd name="T97" fmla="*/ 2147483646 h 7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7"/>
                <a:gd name="T148" fmla="*/ 0 h 767"/>
                <a:gd name="T149" fmla="*/ 947 w 947"/>
                <a:gd name="T150" fmla="*/ 767 h 7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7" h="767">
                  <a:moveTo>
                    <a:pt x="724" y="654"/>
                  </a:moveTo>
                  <a:lnTo>
                    <a:pt x="666" y="646"/>
                  </a:lnTo>
                  <a:lnTo>
                    <a:pt x="609" y="631"/>
                  </a:lnTo>
                  <a:lnTo>
                    <a:pt x="554" y="610"/>
                  </a:lnTo>
                  <a:lnTo>
                    <a:pt x="501" y="582"/>
                  </a:lnTo>
                  <a:lnTo>
                    <a:pt x="449" y="550"/>
                  </a:lnTo>
                  <a:lnTo>
                    <a:pt x="400" y="515"/>
                  </a:lnTo>
                  <a:lnTo>
                    <a:pt x="352" y="475"/>
                  </a:lnTo>
                  <a:lnTo>
                    <a:pt x="307" y="432"/>
                  </a:lnTo>
                  <a:lnTo>
                    <a:pt x="264" y="387"/>
                  </a:lnTo>
                  <a:lnTo>
                    <a:pt x="223" y="341"/>
                  </a:lnTo>
                  <a:lnTo>
                    <a:pt x="184" y="293"/>
                  </a:lnTo>
                  <a:lnTo>
                    <a:pt x="147" y="246"/>
                  </a:lnTo>
                  <a:lnTo>
                    <a:pt x="113" y="200"/>
                  </a:lnTo>
                  <a:lnTo>
                    <a:pt x="100" y="180"/>
                  </a:lnTo>
                  <a:lnTo>
                    <a:pt x="86" y="158"/>
                  </a:lnTo>
                  <a:lnTo>
                    <a:pt x="73" y="135"/>
                  </a:lnTo>
                  <a:lnTo>
                    <a:pt x="59" y="111"/>
                  </a:lnTo>
                  <a:lnTo>
                    <a:pt x="45" y="87"/>
                  </a:lnTo>
                  <a:lnTo>
                    <a:pt x="33" y="65"/>
                  </a:lnTo>
                  <a:lnTo>
                    <a:pt x="23" y="43"/>
                  </a:lnTo>
                  <a:lnTo>
                    <a:pt x="14" y="26"/>
                  </a:lnTo>
                  <a:lnTo>
                    <a:pt x="7" y="12"/>
                  </a:lnTo>
                  <a:lnTo>
                    <a:pt x="3" y="2"/>
                  </a:lnTo>
                  <a:lnTo>
                    <a:pt x="0" y="0"/>
                  </a:lnTo>
                  <a:lnTo>
                    <a:pt x="3" y="2"/>
                  </a:lnTo>
                  <a:lnTo>
                    <a:pt x="8" y="8"/>
                  </a:lnTo>
                  <a:lnTo>
                    <a:pt x="16" y="17"/>
                  </a:lnTo>
                  <a:lnTo>
                    <a:pt x="25" y="29"/>
                  </a:lnTo>
                  <a:lnTo>
                    <a:pt x="36" y="42"/>
                  </a:lnTo>
                  <a:lnTo>
                    <a:pt x="48" y="57"/>
                  </a:lnTo>
                  <a:lnTo>
                    <a:pt x="60" y="70"/>
                  </a:lnTo>
                  <a:lnTo>
                    <a:pt x="72" y="83"/>
                  </a:lnTo>
                  <a:lnTo>
                    <a:pt x="81" y="95"/>
                  </a:lnTo>
                  <a:lnTo>
                    <a:pt x="123" y="143"/>
                  </a:lnTo>
                  <a:lnTo>
                    <a:pt x="170" y="189"/>
                  </a:lnTo>
                  <a:lnTo>
                    <a:pt x="220" y="234"/>
                  </a:lnTo>
                  <a:lnTo>
                    <a:pt x="273" y="275"/>
                  </a:lnTo>
                  <a:lnTo>
                    <a:pt x="331" y="315"/>
                  </a:lnTo>
                  <a:lnTo>
                    <a:pt x="392" y="349"/>
                  </a:lnTo>
                  <a:lnTo>
                    <a:pt x="454" y="380"/>
                  </a:lnTo>
                  <a:lnTo>
                    <a:pt x="519" y="403"/>
                  </a:lnTo>
                  <a:lnTo>
                    <a:pt x="587" y="422"/>
                  </a:lnTo>
                  <a:lnTo>
                    <a:pt x="656" y="434"/>
                  </a:lnTo>
                  <a:lnTo>
                    <a:pt x="724" y="438"/>
                  </a:lnTo>
                  <a:lnTo>
                    <a:pt x="724" y="324"/>
                  </a:lnTo>
                  <a:lnTo>
                    <a:pt x="947" y="544"/>
                  </a:lnTo>
                  <a:lnTo>
                    <a:pt x="724" y="767"/>
                  </a:lnTo>
                  <a:lnTo>
                    <a:pt x="724" y="654"/>
                  </a:lnTo>
                  <a:close/>
                </a:path>
              </a:pathLst>
            </a:custGeom>
            <a:gradFill>
              <a:gsLst>
                <a:gs pos="0">
                  <a:srgbClr val="C00000">
                    <a:alpha val="0"/>
                  </a:srgbClr>
                </a:gs>
                <a:gs pos="100000">
                  <a:srgbClr val="C00000"/>
                </a:gs>
              </a:gsLst>
              <a:lin ang="0" scaled="0"/>
            </a:gradFill>
            <a:ln w="12700" cap="flat" cmpd="sng" algn="ctr">
              <a:noFill/>
              <a:prstDash val="solid"/>
              <a:miter lim="800000"/>
            </a:ln>
            <a:effectLst/>
          </p:spPr>
          <p:txBody>
            <a:bodyPr rtlCol="0" anchor="ctr"/>
            <a:lstStyle/>
            <a:p>
              <a:pPr algn="ctr" defTabSz="2071858">
                <a:defRPr/>
              </a:pPr>
              <a:endParaRPr lang="en-US" sz="4078" kern="0" dirty="0">
                <a:solidFill>
                  <a:prstClr val="white"/>
                </a:solidFill>
                <a:latin typeface="微软雅黑" panose="020B0503020204020204" pitchFamily="34" charset="-122"/>
                <a:ea typeface="微软雅黑"/>
                <a:cs typeface="Arial" pitchFamily="34" charset="0"/>
              </a:endParaRPr>
            </a:p>
          </p:txBody>
        </p:sp>
        <p:sp>
          <p:nvSpPr>
            <p:cNvPr id="78" name="圆角矩形 77"/>
            <p:cNvSpPr/>
            <p:nvPr/>
          </p:nvSpPr>
          <p:spPr>
            <a:xfrm>
              <a:off x="842265" y="3879119"/>
              <a:ext cx="4500000" cy="1862208"/>
            </a:xfrm>
            <a:prstGeom prst="roundRect">
              <a:avLst>
                <a:gd name="adj" fmla="val 866"/>
              </a:avLst>
            </a:prstGeom>
            <a:solidFill>
              <a:schemeClr val="tx2"/>
            </a:solidFill>
            <a:ln w="9525">
              <a:noFill/>
              <a:miter/>
            </a:ln>
            <a:effectLst>
              <a:outerShdw blurRad="76200" rotWithShape="0">
                <a:srgbClr val="000000">
                  <a:alpha val="30000"/>
                </a:srgbClr>
              </a:outerShdw>
            </a:effectLst>
          </p:spPr>
          <p:txBody>
            <a:bodyPr lIns="45701" rIns="45701" anchor="t" anchorCtr="0"/>
            <a:lstStyle/>
            <a:p>
              <a:pPr algn="ctr" defTabSz="914034" hangingPunct="0"/>
              <a:r>
                <a:rPr lang="zh-CN" altLang="en-US" sz="1399" b="1" kern="0" dirty="0">
                  <a:solidFill>
                    <a:srgbClr val="C00000"/>
                  </a:solidFill>
                  <a:latin typeface="微软雅黑"/>
                  <a:ea typeface="微软雅黑"/>
                  <a:cs typeface="Calibri"/>
                  <a:sym typeface="HarmonyOS Sans SC"/>
                </a:rPr>
                <a:t>软硬协同，深度图优化</a:t>
              </a:r>
            </a:p>
          </p:txBody>
        </p:sp>
        <p:sp>
          <p:nvSpPr>
            <p:cNvPr id="122" name="圆角矩形 121"/>
            <p:cNvSpPr/>
            <p:nvPr/>
          </p:nvSpPr>
          <p:spPr>
            <a:xfrm>
              <a:off x="842265" y="1483549"/>
              <a:ext cx="4500000" cy="2196000"/>
            </a:xfrm>
            <a:prstGeom prst="roundRect">
              <a:avLst>
                <a:gd name="adj" fmla="val 0"/>
              </a:avLst>
            </a:prstGeom>
            <a:solidFill>
              <a:schemeClr val="tx2"/>
            </a:solidFill>
            <a:ln w="9525">
              <a:noFill/>
              <a:miter/>
            </a:ln>
            <a:effectLst>
              <a:outerShdw blurRad="76200" rotWithShape="0">
                <a:srgbClr val="000000">
                  <a:alpha val="30000"/>
                </a:srgbClr>
              </a:outerShdw>
            </a:effectLst>
          </p:spPr>
          <p:txBody>
            <a:bodyPr lIns="45701" rIns="45701" anchor="ctr" anchorCtr="0"/>
            <a:lstStyle/>
            <a:p>
              <a:pPr algn="ctr" defTabSz="914034" hangingPunct="0"/>
              <a:r>
                <a:rPr lang="en-US" altLang="zh-CN" sz="1000" b="1" kern="0" dirty="0">
                  <a:solidFill>
                    <a:srgbClr val="EBEBEB">
                      <a:lumMod val="25000"/>
                    </a:srgbClr>
                  </a:solidFill>
                  <a:latin typeface="微软雅黑"/>
                  <a:ea typeface="微软雅黑"/>
                  <a:cs typeface="Calibri"/>
                  <a:sym typeface="+mn-lt"/>
                </a:rPr>
                <a:t> </a:t>
              </a:r>
              <a:endParaRPr lang="zh-CN" altLang="en-US" sz="1000" b="1" kern="0" dirty="0">
                <a:solidFill>
                  <a:srgbClr val="EBEBEB">
                    <a:lumMod val="25000"/>
                  </a:srgbClr>
                </a:solidFill>
                <a:latin typeface="微软雅黑"/>
                <a:ea typeface="微软雅黑"/>
                <a:cs typeface="Calibri"/>
                <a:sym typeface="+mn-lt"/>
              </a:endParaRPr>
            </a:p>
          </p:txBody>
        </p:sp>
        <p:sp>
          <p:nvSpPr>
            <p:cNvPr id="123" name="圆角矩形 122"/>
            <p:cNvSpPr/>
            <p:nvPr/>
          </p:nvSpPr>
          <p:spPr bwMode="auto">
            <a:xfrm>
              <a:off x="927118" y="1611000"/>
              <a:ext cx="4325659" cy="720000"/>
            </a:xfrm>
            <a:prstGeom prst="roundRect">
              <a:avLst>
                <a:gd name="adj" fmla="val 0"/>
              </a:avLst>
            </a:prstGeom>
            <a:solidFill>
              <a:schemeClr val="tx2">
                <a:lumMod val="95000"/>
              </a:schemeClr>
            </a:solidFill>
            <a:ln w="3175" cap="flat" cmpd="sng" algn="ctr">
              <a:noFill/>
              <a:prstDash val="solid"/>
              <a:round/>
              <a:headEnd type="none" w="med" len="med"/>
              <a:tailEnd type="none" w="med" len="med"/>
            </a:ln>
            <a:effectLst/>
          </p:spPr>
          <p:txBody>
            <a:bodyPr vert="horz" wrap="square" lIns="91260" tIns="143720" rIns="91260" bIns="45630" numCol="1" rtlCol="0" anchor="t" anchorCtr="0" compatLnSpc="1">
              <a:prstTxWarp prst="textNoShape">
                <a:avLst/>
              </a:prstTxWarp>
            </a:bodyPr>
            <a:lstStyle/>
            <a:p>
              <a:pPr algn="ctr" defTabSz="800086">
                <a:spcBef>
                  <a:spcPts val="1200"/>
                </a:spcBef>
                <a:defRPr/>
              </a:pPr>
              <a:endParaRPr lang="en-US" altLang="zh-CN" sz="1200" b="1" kern="0" dirty="0">
                <a:solidFill>
                  <a:srgbClr val="1D1D1A"/>
                </a:solidFill>
                <a:latin typeface="微软雅黑"/>
                <a:ea typeface="微软雅黑"/>
                <a:cs typeface="+mn-ea"/>
                <a:sym typeface="+mn-lt"/>
              </a:endParaRPr>
            </a:p>
          </p:txBody>
        </p:sp>
        <p:sp>
          <p:nvSpPr>
            <p:cNvPr id="124" name="圆角矩形 123"/>
            <p:cNvSpPr/>
            <p:nvPr/>
          </p:nvSpPr>
          <p:spPr bwMode="auto">
            <a:xfrm>
              <a:off x="2366841" y="2550286"/>
              <a:ext cx="2868321" cy="1044000"/>
            </a:xfrm>
            <a:prstGeom prst="roundRect">
              <a:avLst>
                <a:gd name="adj" fmla="val 0"/>
              </a:avLst>
            </a:prstGeom>
            <a:solidFill>
              <a:schemeClr val="tx2">
                <a:lumMod val="95000"/>
              </a:schemeClr>
            </a:solidFill>
            <a:ln w="3175" cap="flat" cmpd="sng" algn="ctr">
              <a:noFill/>
              <a:prstDash val="solid"/>
              <a:round/>
              <a:headEnd type="none" w="med" len="med"/>
              <a:tailEnd type="none" w="med" len="med"/>
            </a:ln>
            <a:effectLst/>
          </p:spPr>
          <p:txBody>
            <a:bodyPr vert="horz" wrap="square" lIns="91260" tIns="143720" rIns="91260" bIns="45630" numCol="1" rtlCol="0" anchor="t" anchorCtr="0" compatLnSpc="1">
              <a:prstTxWarp prst="textNoShape">
                <a:avLst/>
              </a:prstTxWarp>
            </a:bodyPr>
            <a:lstStyle/>
            <a:p>
              <a:pPr algn="ctr" defTabSz="800086">
                <a:spcBef>
                  <a:spcPts val="1200"/>
                </a:spcBef>
              </a:pPr>
              <a:endParaRPr lang="zh-CN" altLang="en-US" sz="1200" b="1" kern="0" dirty="0">
                <a:solidFill>
                  <a:srgbClr val="1D1D1A"/>
                </a:solidFill>
                <a:latin typeface="微软雅黑"/>
                <a:ea typeface="微软雅黑"/>
                <a:cs typeface="+mn-ea"/>
                <a:sym typeface="+mn-lt"/>
              </a:endParaRPr>
            </a:p>
          </p:txBody>
        </p:sp>
        <p:sp>
          <p:nvSpPr>
            <p:cNvPr id="125" name="圆角矩形 124"/>
            <p:cNvSpPr/>
            <p:nvPr/>
          </p:nvSpPr>
          <p:spPr bwMode="auto">
            <a:xfrm>
              <a:off x="927117" y="2550286"/>
              <a:ext cx="985739" cy="1044000"/>
            </a:xfrm>
            <a:prstGeom prst="roundRect">
              <a:avLst>
                <a:gd name="adj" fmla="val 0"/>
              </a:avLst>
            </a:prstGeom>
            <a:solidFill>
              <a:schemeClr val="tx2">
                <a:lumMod val="95000"/>
              </a:schemeClr>
            </a:solidFill>
            <a:ln w="3175" cap="flat" cmpd="sng" algn="ctr">
              <a:noFill/>
              <a:prstDash val="solid"/>
              <a:round/>
              <a:headEnd type="none" w="med" len="med"/>
              <a:tailEnd type="none" w="med" len="med"/>
            </a:ln>
            <a:effectLst/>
          </p:spPr>
          <p:txBody>
            <a:bodyPr vert="horz" wrap="square" lIns="91260" tIns="143720" rIns="91260" bIns="45630" numCol="1" rtlCol="0" anchor="ctr" anchorCtr="0" compatLnSpc="1">
              <a:prstTxWarp prst="textNoShape">
                <a:avLst/>
              </a:prstTxWarp>
            </a:bodyPr>
            <a:lstStyle/>
            <a:p>
              <a:pPr algn="ctr" defTabSz="800086">
                <a:spcBef>
                  <a:spcPts val="1200"/>
                </a:spcBef>
              </a:pPr>
              <a:r>
                <a:rPr lang="en-US" altLang="zh-CN" sz="1200" b="1" kern="0" dirty="0">
                  <a:solidFill>
                    <a:srgbClr val="EBEBEB">
                      <a:lumMod val="25000"/>
                    </a:srgbClr>
                  </a:solidFill>
                  <a:latin typeface="微软雅黑"/>
                  <a:ea typeface="微软雅黑"/>
                  <a:cs typeface="+mn-ea"/>
                  <a:sym typeface="+mn-lt"/>
                </a:rPr>
                <a:t>Host CPU</a:t>
              </a:r>
              <a:endParaRPr lang="zh-CN" altLang="en-US" sz="1200" b="1" kern="0" dirty="0">
                <a:solidFill>
                  <a:srgbClr val="EBEBEB">
                    <a:lumMod val="25000"/>
                  </a:srgbClr>
                </a:solidFill>
                <a:latin typeface="微软雅黑"/>
                <a:ea typeface="微软雅黑"/>
                <a:cs typeface="+mn-ea"/>
                <a:sym typeface="+mn-lt"/>
              </a:endParaRPr>
            </a:p>
          </p:txBody>
        </p:sp>
        <p:sp>
          <p:nvSpPr>
            <p:cNvPr id="126" name="文本框 166"/>
            <p:cNvSpPr txBox="1"/>
            <p:nvPr/>
          </p:nvSpPr>
          <p:spPr>
            <a:xfrm>
              <a:off x="2455815" y="2807272"/>
              <a:ext cx="1058547" cy="324000"/>
            </a:xfrm>
            <a:prstGeom prst="roundRect">
              <a:avLst>
                <a:gd name="adj" fmla="val 0"/>
              </a:avLst>
            </a:prstGeom>
            <a:solidFill>
              <a:srgbClr val="C00000">
                <a:alpha val="50000"/>
              </a:srgbClr>
            </a:solidFill>
            <a:ln>
              <a:noFill/>
            </a:ln>
          </p:spPr>
          <p:txBody>
            <a:bodyPr wrap="square" lIns="0" rIns="0" rtlCol="0" anchor="ctr">
              <a:noAutofit/>
            </a:bodyPr>
            <a:lstStyle/>
            <a:p>
              <a:pPr algn="ctr" defTabSz="912573">
                <a:defRPr/>
              </a:pPr>
              <a:r>
                <a:rPr lang="en-US" altLang="zh-CN" sz="1000" kern="0" dirty="0">
                  <a:solidFill>
                    <a:srgbClr val="FFFFFF"/>
                  </a:solidFill>
                  <a:latin typeface="微软雅黑"/>
                  <a:ea typeface="微软雅黑"/>
                  <a:cs typeface="+mn-ea"/>
                  <a:sym typeface="+mn-lt"/>
                </a:rPr>
                <a:t>AICPU</a:t>
              </a:r>
              <a:endParaRPr lang="en-US" sz="1000" kern="0" dirty="0">
                <a:solidFill>
                  <a:srgbClr val="FFFFFF"/>
                </a:solidFill>
                <a:latin typeface="微软雅黑"/>
                <a:ea typeface="微软雅黑"/>
                <a:cs typeface="+mn-ea"/>
                <a:sym typeface="+mn-lt"/>
              </a:endParaRPr>
            </a:p>
          </p:txBody>
        </p:sp>
        <p:sp>
          <p:nvSpPr>
            <p:cNvPr id="127" name="文本框 166"/>
            <p:cNvSpPr txBox="1"/>
            <p:nvPr/>
          </p:nvSpPr>
          <p:spPr>
            <a:xfrm>
              <a:off x="2449799" y="3193509"/>
              <a:ext cx="844332" cy="324000"/>
            </a:xfrm>
            <a:prstGeom prst="roundRect">
              <a:avLst>
                <a:gd name="adj" fmla="val 0"/>
              </a:avLst>
            </a:prstGeom>
            <a:solidFill>
              <a:srgbClr val="C00000">
                <a:alpha val="50000"/>
              </a:srgbClr>
            </a:solidFill>
            <a:ln>
              <a:noFill/>
            </a:ln>
          </p:spPr>
          <p:txBody>
            <a:bodyPr wrap="square" lIns="0" rIns="0" rtlCol="0" anchor="ctr">
              <a:no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1" i="0" u="none" strike="noStrike" kern="0" cap="none" spc="0" normalizeH="0" baseline="0">
                  <a:ln>
                    <a:noFill/>
                  </a:ln>
                  <a:solidFill>
                    <a:sysClr val="windowText" lastClr="000000"/>
                  </a:solidFill>
                  <a:effectLst/>
                  <a:uLnTx/>
                  <a:uFillTx/>
                  <a:latin typeface="微软雅黑" panose="020B0503020204020204" pitchFamily="34" charset="-122"/>
                  <a:ea typeface="微软雅黑" panose="020B0503020204020204" pitchFamily="34" charset="-122"/>
                </a:defRPr>
              </a:lvl1pPr>
            </a:lstStyle>
            <a:p>
              <a:pPr defTabSz="912573">
                <a:defRPr/>
              </a:pPr>
              <a:r>
                <a:rPr lang="en-US" altLang="zh-CN" sz="1000" b="0" dirty="0">
                  <a:solidFill>
                    <a:srgbClr val="FFFFFF"/>
                  </a:solidFill>
                  <a:latin typeface="微软雅黑"/>
                  <a:ea typeface="微软雅黑"/>
                  <a:cs typeface="+mn-ea"/>
                  <a:sym typeface="+mn-lt"/>
                </a:rPr>
                <a:t>DVPP</a:t>
              </a:r>
              <a:endParaRPr lang="en-US" sz="1000" b="0" dirty="0">
                <a:solidFill>
                  <a:srgbClr val="FFFFFF"/>
                </a:solidFill>
                <a:latin typeface="微软雅黑"/>
                <a:ea typeface="微软雅黑"/>
                <a:cs typeface="+mn-ea"/>
                <a:sym typeface="+mn-lt"/>
              </a:endParaRPr>
            </a:p>
          </p:txBody>
        </p:sp>
        <p:sp>
          <p:nvSpPr>
            <p:cNvPr id="128" name="文本框 166"/>
            <p:cNvSpPr txBox="1"/>
            <p:nvPr/>
          </p:nvSpPr>
          <p:spPr>
            <a:xfrm>
              <a:off x="3605578" y="2915309"/>
              <a:ext cx="1376995" cy="228814"/>
            </a:xfrm>
            <a:prstGeom prst="roundRect">
              <a:avLst>
                <a:gd name="adj" fmla="val 0"/>
              </a:avLst>
            </a:prstGeom>
            <a:solidFill>
              <a:sysClr val="window" lastClr="FFFFFF">
                <a:lumMod val="60000"/>
                <a:lumOff val="40000"/>
              </a:sysClr>
            </a:solidFill>
            <a:ln w="3175">
              <a:solidFill>
                <a:srgbClr val="44546A"/>
              </a:solidFill>
            </a:ln>
          </p:spPr>
          <p:txBody>
            <a:bodyPr wrap="square" lIns="0" rIns="0" rtlCol="0" anchor="ctr">
              <a:noAutofit/>
            </a:bodyPr>
            <a:lstStyle/>
            <a:p>
              <a:pPr algn="ctr" defTabSz="912573">
                <a:defRPr/>
              </a:pPr>
              <a:endParaRPr lang="en-US" sz="1200" b="1" kern="0" dirty="0">
                <a:solidFill>
                  <a:srgbClr val="1D1D1A"/>
                </a:solidFill>
                <a:latin typeface="微软雅黑"/>
                <a:ea typeface="微软雅黑"/>
                <a:cs typeface="+mn-ea"/>
                <a:sym typeface="+mn-lt"/>
              </a:endParaRPr>
            </a:p>
          </p:txBody>
        </p:sp>
        <p:sp>
          <p:nvSpPr>
            <p:cNvPr id="129" name="文本框 166"/>
            <p:cNvSpPr txBox="1"/>
            <p:nvPr/>
          </p:nvSpPr>
          <p:spPr>
            <a:xfrm>
              <a:off x="4330500" y="3193509"/>
              <a:ext cx="817299" cy="324000"/>
            </a:xfrm>
            <a:prstGeom prst="roundRect">
              <a:avLst>
                <a:gd name="adj" fmla="val 0"/>
              </a:avLst>
            </a:prstGeom>
            <a:solidFill>
              <a:srgbClr val="E7E6E6">
                <a:lumMod val="50000"/>
              </a:srgbClr>
            </a:solidFill>
            <a:ln>
              <a:noFill/>
            </a:ln>
          </p:spPr>
          <p:txBody>
            <a:bodyPr wrap="square" lIns="0" rIns="0" rtlCol="0" anchor="ctr">
              <a:noAutofit/>
            </a:bodyPr>
            <a:lstStyle>
              <a:defPPr>
                <a:defRPr lang="en-US"/>
              </a:defPPr>
              <a:lvl1pPr algn="ctr" defTabSz="912938">
                <a:defRPr sz="1050" kern="0">
                  <a:solidFill>
                    <a:schemeClr val="tx2"/>
                  </a:solidFill>
                  <a:ea typeface="方正兰亭黑简体" panose="02000000000000000000" pitchFamily="2" charset="-122"/>
                </a:defRPr>
              </a:lvl1pPr>
            </a:lstStyle>
            <a:p>
              <a:pPr defTabSz="912573">
                <a:defRPr/>
              </a:pPr>
              <a:r>
                <a:rPr lang="en-US" altLang="zh-CN" sz="1200" dirty="0">
                  <a:solidFill>
                    <a:srgbClr val="FFFFFF"/>
                  </a:solidFill>
                  <a:latin typeface="微软雅黑"/>
                  <a:ea typeface="微软雅黑"/>
                  <a:cs typeface="+mn-ea"/>
                  <a:sym typeface="+mn-lt"/>
                </a:rPr>
                <a:t>HCCL</a:t>
              </a:r>
              <a:endParaRPr lang="en-US" sz="1200" dirty="0">
                <a:solidFill>
                  <a:srgbClr val="FFFFFF"/>
                </a:solidFill>
                <a:latin typeface="微软雅黑"/>
                <a:ea typeface="微软雅黑"/>
                <a:cs typeface="+mn-ea"/>
                <a:sym typeface="+mn-lt"/>
              </a:endParaRPr>
            </a:p>
          </p:txBody>
        </p:sp>
        <p:sp>
          <p:nvSpPr>
            <p:cNvPr id="130" name="文本框 166"/>
            <p:cNvSpPr txBox="1"/>
            <p:nvPr/>
          </p:nvSpPr>
          <p:spPr>
            <a:xfrm>
              <a:off x="3428032" y="3193509"/>
              <a:ext cx="768566" cy="324000"/>
            </a:xfrm>
            <a:prstGeom prst="roundRect">
              <a:avLst>
                <a:gd name="adj" fmla="val 0"/>
              </a:avLst>
            </a:prstGeom>
            <a:solidFill>
              <a:srgbClr val="E7E6E6">
                <a:lumMod val="50000"/>
              </a:srgbClr>
            </a:solidFill>
            <a:ln>
              <a:noFill/>
            </a:ln>
          </p:spPr>
          <p:txBody>
            <a:bodyPr wrap="square" lIns="0" rIns="0" rtlCol="0" anchor="ctr">
              <a:noAutofit/>
            </a:bodyPr>
            <a:lstStyle/>
            <a:p>
              <a:pPr algn="ctr" defTabSz="912573">
                <a:defRPr/>
              </a:pPr>
              <a:r>
                <a:rPr lang="en-US" altLang="zh-CN" sz="1200" kern="0" dirty="0">
                  <a:solidFill>
                    <a:srgbClr val="FFFFFF"/>
                  </a:solidFill>
                  <a:latin typeface="微软雅黑"/>
                  <a:ea typeface="微软雅黑"/>
                  <a:cs typeface="+mn-ea"/>
                  <a:sym typeface="+mn-lt"/>
                </a:rPr>
                <a:t>HBM</a:t>
              </a:r>
              <a:endParaRPr lang="en-US" sz="1200" kern="0" dirty="0">
                <a:solidFill>
                  <a:srgbClr val="FFFFFF"/>
                </a:solidFill>
                <a:latin typeface="微软雅黑"/>
                <a:ea typeface="微软雅黑"/>
                <a:cs typeface="+mn-ea"/>
                <a:sym typeface="+mn-lt"/>
              </a:endParaRPr>
            </a:p>
          </p:txBody>
        </p:sp>
        <p:sp>
          <p:nvSpPr>
            <p:cNvPr id="131" name="文本框 166"/>
            <p:cNvSpPr txBox="1"/>
            <p:nvPr/>
          </p:nvSpPr>
          <p:spPr>
            <a:xfrm>
              <a:off x="3688191" y="2861290"/>
              <a:ext cx="1376995" cy="228814"/>
            </a:xfrm>
            <a:prstGeom prst="roundRect">
              <a:avLst>
                <a:gd name="adj" fmla="val 0"/>
              </a:avLst>
            </a:prstGeom>
            <a:solidFill>
              <a:sysClr val="window" lastClr="FFFFFF">
                <a:lumMod val="60000"/>
                <a:lumOff val="40000"/>
              </a:sysClr>
            </a:solidFill>
            <a:ln w="3175">
              <a:solidFill>
                <a:srgbClr val="44546A"/>
              </a:solidFill>
            </a:ln>
          </p:spPr>
          <p:txBody>
            <a:bodyPr wrap="square" lIns="0" rIns="0" rtlCol="0" anchor="ctr">
              <a:noAutofit/>
            </a:bodyPr>
            <a:lstStyle/>
            <a:p>
              <a:pPr algn="ctr" defTabSz="912573">
                <a:defRPr/>
              </a:pPr>
              <a:endParaRPr lang="en-US" sz="1200" b="1" kern="0" dirty="0">
                <a:solidFill>
                  <a:srgbClr val="1D1D1A"/>
                </a:solidFill>
                <a:latin typeface="微软雅黑"/>
                <a:ea typeface="微软雅黑"/>
                <a:cs typeface="+mn-ea"/>
                <a:sym typeface="+mn-lt"/>
              </a:endParaRPr>
            </a:p>
          </p:txBody>
        </p:sp>
        <p:sp>
          <p:nvSpPr>
            <p:cNvPr id="132" name="文本框 166"/>
            <p:cNvSpPr txBox="1"/>
            <p:nvPr/>
          </p:nvSpPr>
          <p:spPr>
            <a:xfrm>
              <a:off x="3770804" y="2807272"/>
              <a:ext cx="1376995" cy="228814"/>
            </a:xfrm>
            <a:prstGeom prst="roundRect">
              <a:avLst>
                <a:gd name="adj" fmla="val 0"/>
              </a:avLst>
            </a:prstGeom>
            <a:solidFill>
              <a:sysClr val="window" lastClr="FFFFFF">
                <a:lumMod val="60000"/>
                <a:lumOff val="40000"/>
              </a:sysClr>
            </a:solidFill>
            <a:ln w="3175">
              <a:solidFill>
                <a:srgbClr val="44546A"/>
              </a:solidFill>
            </a:ln>
          </p:spPr>
          <p:txBody>
            <a:bodyPr wrap="square" lIns="0" rIns="0" rtlCol="0" anchor="ctr">
              <a:noAutofit/>
            </a:bodyPr>
            <a:lstStyle/>
            <a:p>
              <a:pPr algn="ctr" defTabSz="912573">
                <a:defRPr/>
              </a:pPr>
              <a:r>
                <a:rPr lang="en-US" altLang="zh-CN" sz="1200" kern="0" dirty="0" err="1">
                  <a:solidFill>
                    <a:srgbClr val="1D1D1A"/>
                  </a:solidFill>
                  <a:latin typeface="微软雅黑"/>
                  <a:ea typeface="微软雅黑"/>
                  <a:cs typeface="+mn-ea"/>
                  <a:sym typeface="+mn-lt"/>
                </a:rPr>
                <a:t>AIC</a:t>
              </a:r>
              <a:r>
                <a:rPr lang="en-US" altLang="zh-CN" sz="1050" kern="0" dirty="0" err="1">
                  <a:solidFill>
                    <a:srgbClr val="1D1D1A"/>
                  </a:solidFill>
                  <a:latin typeface="微软雅黑"/>
                  <a:ea typeface="微软雅黑"/>
                  <a:cs typeface="+mn-ea"/>
                  <a:sym typeface="+mn-lt"/>
                </a:rPr>
                <a:t>ore</a:t>
              </a:r>
              <a:endParaRPr lang="en-US" sz="1050" kern="0" dirty="0">
                <a:solidFill>
                  <a:srgbClr val="1D1D1A"/>
                </a:solidFill>
                <a:latin typeface="微软雅黑"/>
                <a:ea typeface="微软雅黑"/>
                <a:cs typeface="+mn-ea"/>
                <a:sym typeface="+mn-lt"/>
              </a:endParaRPr>
            </a:p>
          </p:txBody>
        </p:sp>
        <p:sp>
          <p:nvSpPr>
            <p:cNvPr id="133" name="圆角矩形 132"/>
            <p:cNvSpPr/>
            <p:nvPr/>
          </p:nvSpPr>
          <p:spPr>
            <a:xfrm>
              <a:off x="3442713" y="1926416"/>
              <a:ext cx="1620000" cy="324000"/>
            </a:xfrm>
            <a:prstGeom prst="roundRect">
              <a:avLst>
                <a:gd name="adj" fmla="val 0"/>
              </a:avLst>
            </a:prstGeom>
            <a:solidFill>
              <a:schemeClr val="tx2">
                <a:lumMod val="95000"/>
              </a:schemeClr>
            </a:solidFill>
            <a:ln w="3175" cap="flat" cmpd="sng" algn="ctr">
              <a:solidFill>
                <a:schemeClr val="tx1">
                  <a:alpha val="50000"/>
                </a:schemeClr>
              </a:solidFill>
              <a:prstDash val="solid"/>
              <a:miter lim="800000"/>
            </a:ln>
            <a:effectLst/>
          </p:spPr>
          <p:txBody>
            <a:bodyPr rot="0" spcFirstLastPara="0" vertOverflow="overflow" horzOverflow="overflow" vert="horz" wrap="square" lIns="0" tIns="45630" rIns="0" bIns="45630" numCol="1" spcCol="0" rtlCol="0" fromWordArt="0" anchor="ctr" anchorCtr="0" forceAA="0" compatLnSpc="1">
              <a:prstTxWarp prst="textNoShape">
                <a:avLst/>
              </a:prstTxWarp>
              <a:noAutofit/>
            </a:bodyPr>
            <a:lstStyle/>
            <a:p>
              <a:pPr algn="ctr" defTabSz="912573">
                <a:defRPr/>
              </a:pPr>
              <a:r>
                <a:rPr lang="zh-CN" altLang="en-US" sz="1000" b="1" kern="0" dirty="0">
                  <a:solidFill>
                    <a:srgbClr val="EBEBEB">
                      <a:lumMod val="25000"/>
                    </a:srgbClr>
                  </a:solidFill>
                  <a:latin typeface="微软雅黑"/>
                  <a:ea typeface="微软雅黑"/>
                  <a:cs typeface="+mn-ea"/>
                  <a:sym typeface="+mn-lt"/>
                </a:rPr>
                <a:t>图</a:t>
              </a:r>
              <a:r>
                <a:rPr lang="en-US" altLang="zh-CN" sz="1000" b="1" kern="0" dirty="0">
                  <a:solidFill>
                    <a:srgbClr val="EBEBEB">
                      <a:lumMod val="25000"/>
                    </a:srgbClr>
                  </a:solidFill>
                  <a:latin typeface="微软雅黑"/>
                  <a:ea typeface="微软雅黑"/>
                  <a:cs typeface="+mn-ea"/>
                  <a:sym typeface="+mn-lt"/>
                </a:rPr>
                <a:t>+</a:t>
              </a:r>
              <a:r>
                <a:rPr lang="zh-CN" altLang="en-US" sz="1000" b="1" kern="0" dirty="0">
                  <a:solidFill>
                    <a:srgbClr val="EBEBEB">
                      <a:lumMod val="25000"/>
                    </a:srgbClr>
                  </a:solidFill>
                  <a:latin typeface="微软雅黑"/>
                  <a:ea typeface="微软雅黑"/>
                  <a:cs typeface="+mn-ea"/>
                  <a:sym typeface="+mn-lt"/>
                </a:rPr>
                <a:t>算子</a:t>
              </a:r>
            </a:p>
          </p:txBody>
        </p:sp>
        <p:sp>
          <p:nvSpPr>
            <p:cNvPr id="134" name="矩形 133"/>
            <p:cNvSpPr/>
            <p:nvPr/>
          </p:nvSpPr>
          <p:spPr>
            <a:xfrm>
              <a:off x="1117182" y="1926416"/>
              <a:ext cx="1620000" cy="324000"/>
            </a:xfrm>
            <a:prstGeom prst="rect">
              <a:avLst/>
            </a:prstGeom>
            <a:solidFill>
              <a:schemeClr val="tx2">
                <a:lumMod val="95000"/>
              </a:schemeClr>
            </a:solidFill>
            <a:ln w="3175" cap="flat" cmpd="sng" algn="ctr">
              <a:solidFill>
                <a:schemeClr val="tx1">
                  <a:alpha val="50000"/>
                </a:schemeClr>
              </a:solidFill>
              <a:prstDash val="solid"/>
              <a:miter lim="800000"/>
            </a:ln>
            <a:effectLst/>
          </p:spPr>
          <p:txBody>
            <a:bodyPr rot="0" spcFirstLastPara="0" vertOverflow="overflow" horzOverflow="overflow" vert="horz" wrap="square" lIns="0" tIns="45666" rIns="0" bIns="45666" numCol="1" spcCol="0" rtlCol="0" fromWordArt="0" anchor="ctr" anchorCtr="0" forceAA="0" compatLnSpc="1">
              <a:prstTxWarp prst="textNoShape">
                <a:avLst/>
              </a:prstTxWarp>
              <a:noAutofit/>
            </a:bodyPr>
            <a:lstStyle/>
            <a:p>
              <a:pPr algn="ctr" defTabSz="913303">
                <a:defRPr/>
              </a:pPr>
              <a:r>
                <a:rPr lang="zh-CN" altLang="en-US" sz="1000" b="1" kern="0" dirty="0">
                  <a:solidFill>
                    <a:srgbClr val="EBEBEB">
                      <a:lumMod val="25000"/>
                    </a:srgbClr>
                  </a:solidFill>
                  <a:latin typeface="微软雅黑"/>
                  <a:ea typeface="微软雅黑"/>
                  <a:cs typeface="+mn-ea"/>
                  <a:sym typeface="+mn-lt"/>
                </a:rPr>
                <a:t>原始计算图</a:t>
              </a:r>
            </a:p>
          </p:txBody>
        </p:sp>
        <p:sp>
          <p:nvSpPr>
            <p:cNvPr id="135" name="下箭头 134"/>
            <p:cNvSpPr/>
            <p:nvPr/>
          </p:nvSpPr>
          <p:spPr>
            <a:xfrm rot="16200000">
              <a:off x="3003503" y="1841828"/>
              <a:ext cx="178742" cy="493178"/>
            </a:xfrm>
            <a:prstGeom prst="downArrow">
              <a:avLst/>
            </a:prstGeom>
            <a:gradFill>
              <a:gsLst>
                <a:gs pos="100000">
                  <a:srgbClr val="4D4D4D"/>
                </a:gs>
                <a:gs pos="0">
                  <a:srgbClr val="4D4D4D">
                    <a:alpha val="0"/>
                  </a:srgbClr>
                </a:gs>
              </a:gsLst>
              <a:lin ang="5400000" scaled="1"/>
            </a:gradFill>
            <a:ln w="12700" cap="flat" cmpd="sng" algn="ctr">
              <a:noFill/>
              <a:prstDash val="solid"/>
              <a:miter lim="800000"/>
            </a:ln>
            <a:effectLst/>
          </p:spPr>
          <p:txBody>
            <a:bodyPr rot="0" spcFirstLastPara="0" vertOverflow="overflow" horzOverflow="overflow" vert="horz" wrap="square" lIns="91260" tIns="45630" rIns="91260" bIns="45630" numCol="1" spcCol="0" rtlCol="0" fromWordArt="0" anchor="ctr" anchorCtr="0" forceAA="0" compatLnSpc="1">
              <a:prstTxWarp prst="textNoShape">
                <a:avLst/>
              </a:prstTxWarp>
              <a:noAutofit/>
            </a:bodyPr>
            <a:lstStyle/>
            <a:p>
              <a:pPr algn="ctr" defTabSz="912573">
                <a:defRPr/>
              </a:pPr>
              <a:endParaRPr lang="zh-CN" altLang="en-US" sz="1795" kern="0">
                <a:solidFill>
                  <a:srgbClr val="666666"/>
                </a:solidFill>
                <a:latin typeface="微软雅黑"/>
                <a:ea typeface="微软雅黑"/>
                <a:cs typeface="+mn-ea"/>
                <a:sym typeface="+mn-lt"/>
              </a:endParaRPr>
            </a:p>
          </p:txBody>
        </p:sp>
        <p:sp>
          <p:nvSpPr>
            <p:cNvPr id="140" name="矩形 139"/>
            <p:cNvSpPr/>
            <p:nvPr/>
          </p:nvSpPr>
          <p:spPr>
            <a:xfrm>
              <a:off x="3185256" y="2582148"/>
              <a:ext cx="1231491" cy="215444"/>
            </a:xfrm>
            <a:prstGeom prst="rect">
              <a:avLst/>
            </a:prstGeom>
          </p:spPr>
          <p:txBody>
            <a:bodyPr wrap="square" lIns="0" tIns="0" rIns="0" bIns="0">
              <a:spAutoFit/>
            </a:bodyPr>
            <a:lstStyle/>
            <a:p>
              <a:pPr algn="ctr" defTabSz="800086">
                <a:defRPr/>
              </a:pPr>
              <a:r>
                <a:rPr lang="en-US" altLang="zh-CN" sz="1399" b="1" kern="0" dirty="0">
                  <a:solidFill>
                    <a:srgbClr val="EBEBEB">
                      <a:lumMod val="25000"/>
                    </a:srgbClr>
                  </a:solidFill>
                  <a:latin typeface="微软雅黑"/>
                  <a:ea typeface="微软雅黑"/>
                  <a:cs typeface="+mn-ea"/>
                  <a:sym typeface="+mn-lt"/>
                </a:rPr>
                <a:t>Ascend</a:t>
              </a:r>
              <a:endParaRPr lang="zh-CN" altLang="en-US" sz="1399" b="1" kern="0" dirty="0">
                <a:solidFill>
                  <a:srgbClr val="EBEBEB">
                    <a:lumMod val="25000"/>
                  </a:srgbClr>
                </a:solidFill>
                <a:latin typeface="微软雅黑"/>
                <a:ea typeface="微软雅黑"/>
                <a:cs typeface="+mn-ea"/>
                <a:sym typeface="+mn-lt"/>
              </a:endParaRPr>
            </a:p>
          </p:txBody>
        </p:sp>
        <p:sp>
          <p:nvSpPr>
            <p:cNvPr id="141" name="矩形 140"/>
            <p:cNvSpPr/>
            <p:nvPr/>
          </p:nvSpPr>
          <p:spPr>
            <a:xfrm>
              <a:off x="1821017" y="1668354"/>
              <a:ext cx="2479805" cy="181918"/>
            </a:xfrm>
            <a:prstGeom prst="rect">
              <a:avLst/>
            </a:prstGeom>
            <a:noFill/>
            <a:ln w="12700" cap="flat" cmpd="sng" algn="ctr">
              <a:noFill/>
              <a:prstDash val="solid"/>
              <a:miter lim="800000"/>
            </a:ln>
            <a:effectLst/>
          </p:spPr>
          <p:txBody>
            <a:bodyPr rtlCol="0" anchor="ctr"/>
            <a:lstStyle/>
            <a:p>
              <a:pPr algn="ctr" defTabSz="800086">
                <a:spcBef>
                  <a:spcPts val="1200"/>
                </a:spcBef>
                <a:defRPr/>
              </a:pPr>
              <a:r>
                <a:rPr lang="zh-CN" altLang="en-US" sz="1399" b="1" kern="0" dirty="0">
                  <a:solidFill>
                    <a:srgbClr val="C00000"/>
                  </a:solidFill>
                  <a:latin typeface="微软雅黑"/>
                  <a:ea typeface="微软雅黑"/>
                  <a:cs typeface="+mn-ea"/>
                  <a:sym typeface="+mn-lt"/>
                </a:rPr>
                <a:t>昇思</a:t>
              </a:r>
              <a:r>
                <a:rPr lang="en-US" altLang="zh-CN" sz="1399" b="1" kern="0" dirty="0">
                  <a:solidFill>
                    <a:srgbClr val="C00000"/>
                  </a:solidFill>
                  <a:latin typeface="微软雅黑"/>
                  <a:ea typeface="微软雅黑"/>
                  <a:cs typeface="+mn-ea"/>
                  <a:sym typeface="+mn-lt"/>
                </a:rPr>
                <a:t>MindSpore</a:t>
              </a:r>
            </a:p>
          </p:txBody>
        </p:sp>
        <p:sp>
          <p:nvSpPr>
            <p:cNvPr id="71" name="Freeform 9"/>
            <p:cNvSpPr>
              <a:spLocks/>
            </p:cNvSpPr>
            <p:nvPr/>
          </p:nvSpPr>
          <p:spPr bwMode="auto">
            <a:xfrm rot="10800000">
              <a:off x="3672981" y="2350816"/>
              <a:ext cx="256041" cy="191327"/>
            </a:xfrm>
            <a:custGeom>
              <a:avLst/>
              <a:gdLst>
                <a:gd name="T0" fmla="*/ 851 w 851"/>
                <a:gd name="T1" fmla="*/ 635 h 635"/>
                <a:gd name="T2" fmla="*/ 550 w 851"/>
                <a:gd name="T3" fmla="*/ 228 h 635"/>
                <a:gd name="T4" fmla="*/ 682 w 851"/>
                <a:gd name="T5" fmla="*/ 228 h 635"/>
                <a:gd name="T6" fmla="*/ 425 w 851"/>
                <a:gd name="T7" fmla="*/ 0 h 635"/>
                <a:gd name="T8" fmla="*/ 168 w 851"/>
                <a:gd name="T9" fmla="*/ 228 h 635"/>
                <a:gd name="T10" fmla="*/ 300 w 851"/>
                <a:gd name="T11" fmla="*/ 228 h 635"/>
                <a:gd name="T12" fmla="*/ 0 w 851"/>
                <a:gd name="T13" fmla="*/ 635 h 635"/>
                <a:gd name="T14" fmla="*/ 851 w 851"/>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635">
                  <a:moveTo>
                    <a:pt x="851" y="635"/>
                  </a:moveTo>
                  <a:cubicBezTo>
                    <a:pt x="740" y="508"/>
                    <a:pt x="639" y="372"/>
                    <a:pt x="550" y="228"/>
                  </a:cubicBezTo>
                  <a:cubicBezTo>
                    <a:pt x="682" y="228"/>
                    <a:pt x="682" y="228"/>
                    <a:pt x="682" y="228"/>
                  </a:cubicBezTo>
                  <a:cubicBezTo>
                    <a:pt x="425" y="0"/>
                    <a:pt x="425" y="0"/>
                    <a:pt x="425" y="0"/>
                  </a:cubicBezTo>
                  <a:cubicBezTo>
                    <a:pt x="168" y="228"/>
                    <a:pt x="168" y="228"/>
                    <a:pt x="168" y="228"/>
                  </a:cubicBezTo>
                  <a:cubicBezTo>
                    <a:pt x="300" y="228"/>
                    <a:pt x="300" y="228"/>
                    <a:pt x="300" y="228"/>
                  </a:cubicBezTo>
                  <a:cubicBezTo>
                    <a:pt x="211" y="372"/>
                    <a:pt x="111" y="508"/>
                    <a:pt x="0" y="635"/>
                  </a:cubicBezTo>
                  <a:lnTo>
                    <a:pt x="851" y="635"/>
                  </a:lnTo>
                  <a:close/>
                </a:path>
              </a:pathLst>
            </a:custGeom>
            <a:gradFill>
              <a:gsLst>
                <a:gs pos="0">
                  <a:srgbClr val="C00000">
                    <a:alpha val="50000"/>
                  </a:srgbClr>
                </a:gs>
                <a:gs pos="100000">
                  <a:srgbClr val="C00000">
                    <a:alpha val="0"/>
                  </a:srgbClr>
                </a:gs>
              </a:gsLst>
              <a:lin ang="5400000" scaled="0"/>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72" name="Freeform 9"/>
            <p:cNvSpPr>
              <a:spLocks/>
            </p:cNvSpPr>
            <p:nvPr/>
          </p:nvSpPr>
          <p:spPr bwMode="auto">
            <a:xfrm rot="10800000">
              <a:off x="1291966" y="2350816"/>
              <a:ext cx="256041" cy="191327"/>
            </a:xfrm>
            <a:custGeom>
              <a:avLst/>
              <a:gdLst>
                <a:gd name="T0" fmla="*/ 851 w 851"/>
                <a:gd name="T1" fmla="*/ 635 h 635"/>
                <a:gd name="T2" fmla="*/ 550 w 851"/>
                <a:gd name="T3" fmla="*/ 228 h 635"/>
                <a:gd name="T4" fmla="*/ 682 w 851"/>
                <a:gd name="T5" fmla="*/ 228 h 635"/>
                <a:gd name="T6" fmla="*/ 425 w 851"/>
                <a:gd name="T7" fmla="*/ 0 h 635"/>
                <a:gd name="T8" fmla="*/ 168 w 851"/>
                <a:gd name="T9" fmla="*/ 228 h 635"/>
                <a:gd name="T10" fmla="*/ 300 w 851"/>
                <a:gd name="T11" fmla="*/ 228 h 635"/>
                <a:gd name="T12" fmla="*/ 0 w 851"/>
                <a:gd name="T13" fmla="*/ 635 h 635"/>
                <a:gd name="T14" fmla="*/ 851 w 851"/>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635">
                  <a:moveTo>
                    <a:pt x="851" y="635"/>
                  </a:moveTo>
                  <a:cubicBezTo>
                    <a:pt x="740" y="508"/>
                    <a:pt x="639" y="372"/>
                    <a:pt x="550" y="228"/>
                  </a:cubicBezTo>
                  <a:cubicBezTo>
                    <a:pt x="682" y="228"/>
                    <a:pt x="682" y="228"/>
                    <a:pt x="682" y="228"/>
                  </a:cubicBezTo>
                  <a:cubicBezTo>
                    <a:pt x="425" y="0"/>
                    <a:pt x="425" y="0"/>
                    <a:pt x="425" y="0"/>
                  </a:cubicBezTo>
                  <a:cubicBezTo>
                    <a:pt x="168" y="228"/>
                    <a:pt x="168" y="228"/>
                    <a:pt x="168" y="228"/>
                  </a:cubicBezTo>
                  <a:cubicBezTo>
                    <a:pt x="300" y="228"/>
                    <a:pt x="300" y="228"/>
                    <a:pt x="300" y="228"/>
                  </a:cubicBezTo>
                  <a:cubicBezTo>
                    <a:pt x="211" y="372"/>
                    <a:pt x="111" y="508"/>
                    <a:pt x="0" y="635"/>
                  </a:cubicBezTo>
                  <a:lnTo>
                    <a:pt x="851" y="635"/>
                  </a:lnTo>
                  <a:close/>
                </a:path>
              </a:pathLst>
            </a:custGeom>
            <a:gradFill>
              <a:gsLst>
                <a:gs pos="0">
                  <a:srgbClr val="C00000">
                    <a:alpha val="50000"/>
                  </a:srgbClr>
                </a:gs>
                <a:gs pos="100000">
                  <a:srgbClr val="C00000">
                    <a:alpha val="0"/>
                  </a:srgbClr>
                </a:gs>
              </a:gsLst>
              <a:lin ang="5400000" scaled="0"/>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73" name="Freeform 9"/>
            <p:cNvSpPr>
              <a:spLocks/>
            </p:cNvSpPr>
            <p:nvPr/>
          </p:nvSpPr>
          <p:spPr bwMode="auto">
            <a:xfrm rot="16200000">
              <a:off x="1889206" y="2922228"/>
              <a:ext cx="256041" cy="191327"/>
            </a:xfrm>
            <a:custGeom>
              <a:avLst/>
              <a:gdLst>
                <a:gd name="T0" fmla="*/ 851 w 851"/>
                <a:gd name="T1" fmla="*/ 635 h 635"/>
                <a:gd name="T2" fmla="*/ 550 w 851"/>
                <a:gd name="T3" fmla="*/ 228 h 635"/>
                <a:gd name="T4" fmla="*/ 682 w 851"/>
                <a:gd name="T5" fmla="*/ 228 h 635"/>
                <a:gd name="T6" fmla="*/ 425 w 851"/>
                <a:gd name="T7" fmla="*/ 0 h 635"/>
                <a:gd name="T8" fmla="*/ 168 w 851"/>
                <a:gd name="T9" fmla="*/ 228 h 635"/>
                <a:gd name="T10" fmla="*/ 300 w 851"/>
                <a:gd name="T11" fmla="*/ 228 h 635"/>
                <a:gd name="T12" fmla="*/ 0 w 851"/>
                <a:gd name="T13" fmla="*/ 635 h 635"/>
                <a:gd name="T14" fmla="*/ 851 w 851"/>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635">
                  <a:moveTo>
                    <a:pt x="851" y="635"/>
                  </a:moveTo>
                  <a:cubicBezTo>
                    <a:pt x="740" y="508"/>
                    <a:pt x="639" y="372"/>
                    <a:pt x="550" y="228"/>
                  </a:cubicBezTo>
                  <a:cubicBezTo>
                    <a:pt x="682" y="228"/>
                    <a:pt x="682" y="228"/>
                    <a:pt x="682" y="228"/>
                  </a:cubicBezTo>
                  <a:cubicBezTo>
                    <a:pt x="425" y="0"/>
                    <a:pt x="425" y="0"/>
                    <a:pt x="425" y="0"/>
                  </a:cubicBezTo>
                  <a:cubicBezTo>
                    <a:pt x="168" y="228"/>
                    <a:pt x="168" y="228"/>
                    <a:pt x="168" y="228"/>
                  </a:cubicBezTo>
                  <a:cubicBezTo>
                    <a:pt x="300" y="228"/>
                    <a:pt x="300" y="228"/>
                    <a:pt x="300" y="228"/>
                  </a:cubicBezTo>
                  <a:cubicBezTo>
                    <a:pt x="211" y="372"/>
                    <a:pt x="111" y="508"/>
                    <a:pt x="0" y="635"/>
                  </a:cubicBezTo>
                  <a:lnTo>
                    <a:pt x="851" y="635"/>
                  </a:lnTo>
                  <a:close/>
                </a:path>
              </a:pathLst>
            </a:custGeom>
            <a:gradFill>
              <a:gsLst>
                <a:gs pos="0">
                  <a:srgbClr val="C00000">
                    <a:alpha val="50000"/>
                  </a:srgbClr>
                </a:gs>
                <a:gs pos="100000">
                  <a:srgbClr val="C00000">
                    <a:alpha val="0"/>
                  </a:srgbClr>
                </a:gs>
              </a:gsLst>
              <a:lin ang="5400000" scaled="0"/>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74" name="Freeform 9"/>
            <p:cNvSpPr>
              <a:spLocks/>
            </p:cNvSpPr>
            <p:nvPr/>
          </p:nvSpPr>
          <p:spPr bwMode="auto">
            <a:xfrm rot="5400000">
              <a:off x="2129185" y="2922228"/>
              <a:ext cx="256041" cy="191327"/>
            </a:xfrm>
            <a:custGeom>
              <a:avLst/>
              <a:gdLst>
                <a:gd name="T0" fmla="*/ 851 w 851"/>
                <a:gd name="T1" fmla="*/ 635 h 635"/>
                <a:gd name="T2" fmla="*/ 550 w 851"/>
                <a:gd name="T3" fmla="*/ 228 h 635"/>
                <a:gd name="T4" fmla="*/ 682 w 851"/>
                <a:gd name="T5" fmla="*/ 228 h 635"/>
                <a:gd name="T6" fmla="*/ 425 w 851"/>
                <a:gd name="T7" fmla="*/ 0 h 635"/>
                <a:gd name="T8" fmla="*/ 168 w 851"/>
                <a:gd name="T9" fmla="*/ 228 h 635"/>
                <a:gd name="T10" fmla="*/ 300 w 851"/>
                <a:gd name="T11" fmla="*/ 228 h 635"/>
                <a:gd name="T12" fmla="*/ 0 w 851"/>
                <a:gd name="T13" fmla="*/ 635 h 635"/>
                <a:gd name="T14" fmla="*/ 851 w 851"/>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635">
                  <a:moveTo>
                    <a:pt x="851" y="635"/>
                  </a:moveTo>
                  <a:cubicBezTo>
                    <a:pt x="740" y="508"/>
                    <a:pt x="639" y="372"/>
                    <a:pt x="550" y="228"/>
                  </a:cubicBezTo>
                  <a:cubicBezTo>
                    <a:pt x="682" y="228"/>
                    <a:pt x="682" y="228"/>
                    <a:pt x="682" y="228"/>
                  </a:cubicBezTo>
                  <a:cubicBezTo>
                    <a:pt x="425" y="0"/>
                    <a:pt x="425" y="0"/>
                    <a:pt x="425" y="0"/>
                  </a:cubicBezTo>
                  <a:cubicBezTo>
                    <a:pt x="168" y="228"/>
                    <a:pt x="168" y="228"/>
                    <a:pt x="168" y="228"/>
                  </a:cubicBezTo>
                  <a:cubicBezTo>
                    <a:pt x="300" y="228"/>
                    <a:pt x="300" y="228"/>
                    <a:pt x="300" y="228"/>
                  </a:cubicBezTo>
                  <a:cubicBezTo>
                    <a:pt x="211" y="372"/>
                    <a:pt x="111" y="508"/>
                    <a:pt x="0" y="635"/>
                  </a:cubicBezTo>
                  <a:lnTo>
                    <a:pt x="851" y="635"/>
                  </a:lnTo>
                  <a:close/>
                </a:path>
              </a:pathLst>
            </a:custGeom>
            <a:gradFill>
              <a:gsLst>
                <a:gs pos="0">
                  <a:srgbClr val="C00000">
                    <a:alpha val="50000"/>
                  </a:srgbClr>
                </a:gs>
                <a:gs pos="100000">
                  <a:srgbClr val="C00000">
                    <a:alpha val="0"/>
                  </a:srgbClr>
                </a:gs>
              </a:gsLst>
              <a:lin ang="5400000" scaled="0"/>
            </a:gradFill>
            <a:ln>
              <a:noFill/>
            </a:ln>
          </p:spPr>
          <p:txBody>
            <a:bodyPr vert="horz" wrap="square" lIns="91404" tIns="45702" rIns="91404" bIns="45702" numCol="1" anchor="t" anchorCtr="0" compatLnSpc="1">
              <a:prstTxWarp prst="textNoShape">
                <a:avLst/>
              </a:prstTxWarp>
            </a:bodyPr>
            <a:lstStyle/>
            <a:p>
              <a:pPr defTabSz="914034"/>
              <a:endParaRPr lang="zh-CN" altLang="en-US" sz="1799">
                <a:solidFill>
                  <a:srgbClr val="1D1D1A"/>
                </a:solidFill>
                <a:latin typeface="Huawei Sans" panose="020B0604020202020204"/>
                <a:ea typeface="微软雅黑"/>
              </a:endParaRPr>
            </a:p>
          </p:txBody>
        </p:sp>
        <p:sp>
          <p:nvSpPr>
            <p:cNvPr id="75" name="圆角矩形 74"/>
            <p:cNvSpPr/>
            <p:nvPr/>
          </p:nvSpPr>
          <p:spPr>
            <a:xfrm>
              <a:off x="934043" y="4306737"/>
              <a:ext cx="4456670" cy="1107996"/>
            </a:xfrm>
            <a:prstGeom prst="roundRect">
              <a:avLst>
                <a:gd name="adj" fmla="val 866"/>
              </a:avLst>
            </a:prstGeom>
            <a:noFill/>
            <a:ln w="9525">
              <a:noFill/>
              <a:miter/>
            </a:ln>
            <a:effectLst/>
          </p:spPr>
          <p:txBody>
            <a:bodyPr wrap="square" lIns="0" tIns="0" rIns="0" bIns="0" anchor="ctr" anchorCtr="0">
              <a:spAutoFit/>
            </a:bodyPr>
            <a:lstStyle/>
            <a:p>
              <a:pPr marL="0" lvl="1" defTabSz="914034">
                <a:lnSpc>
                  <a:spcPct val="150000"/>
                </a:lnSpc>
              </a:pPr>
              <a:r>
                <a:rPr lang="zh-CN" altLang="en-US" sz="1200" b="1" dirty="0">
                  <a:solidFill>
                    <a:srgbClr val="1D1D1A"/>
                  </a:solidFill>
                  <a:latin typeface="微软雅黑"/>
                  <a:ea typeface="微软雅黑"/>
                  <a:sym typeface="Huawei Sans" panose="020C0503030203020204" pitchFamily="34" charset="0"/>
                </a:rPr>
                <a:t>统一运行时：</a:t>
              </a:r>
              <a:r>
                <a:rPr lang="en-US" altLang="zh-CN" sz="1200" dirty="0">
                  <a:solidFill>
                    <a:srgbClr val="1D1D1A"/>
                  </a:solidFill>
                  <a:latin typeface="微软雅黑"/>
                  <a:ea typeface="微软雅黑"/>
                  <a:sym typeface="Huawei Sans" panose="020C0503030203020204" pitchFamily="34" charset="0"/>
                </a:rPr>
                <a:t>host/device</a:t>
              </a:r>
              <a:r>
                <a:rPr lang="zh-CN" altLang="en-US" sz="1200" dirty="0">
                  <a:solidFill>
                    <a:srgbClr val="1D1D1A"/>
                  </a:solidFill>
                  <a:latin typeface="微软雅黑"/>
                  <a:ea typeface="微软雅黑"/>
                  <a:sym typeface="Huawei Sans" panose="020C0503030203020204" pitchFamily="34" charset="0"/>
                </a:rPr>
                <a:t>高效</a:t>
              </a:r>
              <a:r>
                <a:rPr lang="en-US" altLang="zh-CN" sz="1200" dirty="0">
                  <a:solidFill>
                    <a:srgbClr val="1D1D1A"/>
                  </a:solidFill>
                  <a:latin typeface="微软雅黑"/>
                  <a:ea typeface="微软雅黑"/>
                  <a:sym typeface="Huawei Sans" panose="020C0503030203020204" pitchFamily="34" charset="0"/>
                </a:rPr>
                <a:t>pipeline</a:t>
              </a:r>
              <a:r>
                <a:rPr lang="zh-CN" altLang="en-US" sz="1200" dirty="0">
                  <a:solidFill>
                    <a:srgbClr val="1D1D1A"/>
                  </a:solidFill>
                  <a:latin typeface="微软雅黑"/>
                  <a:ea typeface="微软雅黑"/>
                  <a:sym typeface="Huawei Sans" panose="020C0503030203020204" pitchFamily="34" charset="0"/>
                </a:rPr>
                <a:t>，</a:t>
              </a:r>
              <a:r>
                <a:rPr lang="en-US" altLang="zh-CN" sz="1200" dirty="0">
                  <a:solidFill>
                    <a:srgbClr val="1D1D1A"/>
                  </a:solidFill>
                  <a:latin typeface="微软雅黑"/>
                  <a:ea typeface="微软雅黑"/>
                  <a:sym typeface="Huawei Sans" panose="020C0503030203020204" pitchFamily="34" charset="0"/>
                </a:rPr>
                <a:t>us</a:t>
              </a:r>
              <a:r>
                <a:rPr lang="zh-CN" altLang="en-US" sz="1200" dirty="0">
                  <a:solidFill>
                    <a:srgbClr val="1D1D1A"/>
                  </a:solidFill>
                  <a:latin typeface="微软雅黑"/>
                  <a:ea typeface="微软雅黑"/>
                  <a:sym typeface="Huawei Sans" panose="020C0503030203020204" pitchFamily="34" charset="0"/>
                </a:rPr>
                <a:t>级任务调度</a:t>
              </a:r>
              <a:endParaRPr lang="en-US" altLang="zh-CN" sz="1200" dirty="0">
                <a:solidFill>
                  <a:srgbClr val="1D1D1A"/>
                </a:solidFill>
                <a:latin typeface="微软雅黑"/>
                <a:ea typeface="微软雅黑"/>
                <a:sym typeface="Huawei Sans" panose="020C0503030203020204" pitchFamily="34" charset="0"/>
              </a:endParaRPr>
            </a:p>
            <a:p>
              <a:pPr marL="0" lvl="1" defTabSz="914034">
                <a:lnSpc>
                  <a:spcPct val="150000"/>
                </a:lnSpc>
              </a:pPr>
              <a:r>
                <a:rPr lang="zh-CN" altLang="en-US" sz="1200" b="1" dirty="0">
                  <a:solidFill>
                    <a:srgbClr val="1D1D1A"/>
                  </a:solidFill>
                  <a:latin typeface="微软雅黑"/>
                  <a:ea typeface="微软雅黑"/>
                  <a:sym typeface="+mn-lt"/>
                </a:rPr>
                <a:t>深度图优化</a:t>
              </a:r>
              <a:r>
                <a:rPr lang="en-US" altLang="zh-CN" sz="1200" b="1" dirty="0">
                  <a:solidFill>
                    <a:srgbClr val="1D1D1A"/>
                  </a:solidFill>
                  <a:latin typeface="微软雅黑"/>
                  <a:ea typeface="微软雅黑"/>
                  <a:sym typeface="+mn-lt"/>
                </a:rPr>
                <a:t>: </a:t>
              </a:r>
              <a:r>
                <a:rPr lang="zh-CN" altLang="en-US" sz="1200" dirty="0">
                  <a:solidFill>
                    <a:srgbClr val="1D1D1A"/>
                  </a:solidFill>
                  <a:latin typeface="微软雅黑"/>
                  <a:ea typeface="微软雅黑"/>
                  <a:sym typeface="+mn-lt"/>
                </a:rPr>
                <a:t>包括整图的格式转换消除、类型转换消除、图算融合</a:t>
              </a:r>
              <a:endParaRPr lang="en-US" altLang="zh-CN" sz="1200" dirty="0">
                <a:solidFill>
                  <a:srgbClr val="1D1D1A"/>
                </a:solidFill>
                <a:latin typeface="微软雅黑"/>
                <a:ea typeface="微软雅黑"/>
                <a:sym typeface="Huawei Sans" panose="020C0503030203020204" pitchFamily="34" charset="0"/>
              </a:endParaRPr>
            </a:p>
            <a:p>
              <a:pPr marL="0" lvl="1" defTabSz="914034">
                <a:lnSpc>
                  <a:spcPct val="150000"/>
                </a:lnSpc>
              </a:pPr>
              <a:r>
                <a:rPr lang="zh-CN" altLang="en-US" sz="1200" b="1" dirty="0">
                  <a:solidFill>
                    <a:srgbClr val="1D1D1A"/>
                  </a:solidFill>
                  <a:latin typeface="微软雅黑"/>
                  <a:ea typeface="微软雅黑"/>
                  <a:sym typeface="Huawei Sans" panose="020C0503030203020204" pitchFamily="34" charset="0"/>
                </a:rPr>
                <a:t>跨迭代并发：</a:t>
              </a:r>
              <a:r>
                <a:rPr lang="zh-CN" altLang="en-US" sz="1200" dirty="0">
                  <a:solidFill>
                    <a:srgbClr val="1D1D1A"/>
                  </a:solidFill>
                  <a:latin typeface="微软雅黑"/>
                  <a:ea typeface="微软雅黑"/>
                  <a:sym typeface="Huawei Sans" panose="020C0503030203020204" pitchFamily="34" charset="0"/>
                </a:rPr>
                <a:t>输入数据自动切分多副本，副本间计算</a:t>
              </a:r>
              <a:r>
                <a:rPr lang="en-US" altLang="zh-CN" sz="1200" dirty="0">
                  <a:solidFill>
                    <a:srgbClr val="1D1D1A"/>
                  </a:solidFill>
                  <a:latin typeface="微软雅黑"/>
                  <a:ea typeface="微软雅黑"/>
                  <a:sym typeface="Huawei Sans" panose="020C0503030203020204" pitchFamily="34" charset="0"/>
                </a:rPr>
                <a:t>/</a:t>
              </a:r>
              <a:r>
                <a:rPr lang="zh-CN" altLang="en-US" sz="1200" dirty="0">
                  <a:solidFill>
                    <a:srgbClr val="1D1D1A"/>
                  </a:solidFill>
                  <a:latin typeface="微软雅黑"/>
                  <a:ea typeface="微软雅黑"/>
                  <a:sym typeface="Huawei Sans" panose="020C0503030203020204" pitchFamily="34" charset="0"/>
                </a:rPr>
                <a:t>通信并发</a:t>
              </a:r>
            </a:p>
            <a:p>
              <a:pPr marL="0" lvl="1" defTabSz="914034">
                <a:lnSpc>
                  <a:spcPct val="150000"/>
                </a:lnSpc>
              </a:pPr>
              <a:r>
                <a:rPr lang="zh-CN" altLang="en-US" sz="1200" b="1" dirty="0">
                  <a:solidFill>
                    <a:srgbClr val="1D1D1A"/>
                  </a:solidFill>
                  <a:latin typeface="微软雅黑"/>
                  <a:ea typeface="微软雅黑"/>
                  <a:sym typeface="Huawei Sans" panose="020C0503030203020204" pitchFamily="34" charset="0"/>
                </a:rPr>
                <a:t>异构数据处理：</a:t>
              </a:r>
              <a:r>
                <a:rPr lang="zh-CN" altLang="en-US" sz="1200" dirty="0">
                  <a:solidFill>
                    <a:srgbClr val="1D1D1A"/>
                  </a:solidFill>
                  <a:latin typeface="微软雅黑"/>
                  <a:ea typeface="微软雅黑"/>
                  <a:sym typeface="Huawei Sans" panose="020C0503030203020204" pitchFamily="34" charset="0"/>
                </a:rPr>
                <a:t>数据处理过程入计算图，发挥</a:t>
              </a:r>
              <a:r>
                <a:rPr lang="en-US" altLang="zh-CN" sz="1200" dirty="0">
                  <a:solidFill>
                    <a:srgbClr val="1D1D1A"/>
                  </a:solidFill>
                  <a:latin typeface="微软雅黑"/>
                  <a:ea typeface="微软雅黑"/>
                  <a:sym typeface="Huawei Sans" panose="020C0503030203020204" pitchFamily="34" charset="0"/>
                </a:rPr>
                <a:t>device</a:t>
              </a:r>
              <a:r>
                <a:rPr lang="zh-CN" altLang="en-US" sz="1200" dirty="0">
                  <a:solidFill>
                    <a:srgbClr val="1D1D1A"/>
                  </a:solidFill>
                  <a:latin typeface="微软雅黑"/>
                  <a:ea typeface="微软雅黑"/>
                  <a:sym typeface="Huawei Sans" panose="020C0503030203020204" pitchFamily="34" charset="0"/>
                </a:rPr>
                <a:t>侧数据加速</a:t>
              </a:r>
              <a:endParaRPr lang="en-US" altLang="zh-CN" sz="1200" dirty="0">
                <a:solidFill>
                  <a:srgbClr val="1D1D1A"/>
                </a:solidFill>
                <a:latin typeface="微软雅黑"/>
                <a:ea typeface="微软雅黑"/>
                <a:sym typeface="Huawei Sans" panose="020C0503030203020204" pitchFamily="34" charset="0"/>
              </a:endParaRPr>
            </a:p>
          </p:txBody>
        </p:sp>
        <p:sp>
          <p:nvSpPr>
            <p:cNvPr id="76" name="圆角矩形 75"/>
            <p:cNvSpPr/>
            <p:nvPr/>
          </p:nvSpPr>
          <p:spPr>
            <a:xfrm>
              <a:off x="5593615" y="1483549"/>
              <a:ext cx="5526041" cy="4257778"/>
            </a:xfrm>
            <a:prstGeom prst="roundRect">
              <a:avLst>
                <a:gd name="adj" fmla="val 0"/>
              </a:avLst>
            </a:prstGeom>
            <a:noFill/>
            <a:ln w="3175">
              <a:solidFill>
                <a:schemeClr val="tx1">
                  <a:alpha val="50000"/>
                </a:schemeClr>
              </a:solidFill>
              <a:miter/>
            </a:ln>
            <a:effectLst/>
          </p:spPr>
          <p:txBody>
            <a:bodyPr lIns="45701" rIns="45701" anchor="ctr" anchorCtr="0"/>
            <a:lstStyle/>
            <a:p>
              <a:pPr algn="ctr" defTabSz="914034" hangingPunct="0"/>
              <a:r>
                <a:rPr lang="en-US" altLang="zh-CN" sz="1000" b="1" kern="0" dirty="0">
                  <a:solidFill>
                    <a:srgbClr val="EBEBEB">
                      <a:lumMod val="25000"/>
                    </a:srgbClr>
                  </a:solidFill>
                  <a:latin typeface="微软雅黑"/>
                  <a:ea typeface="微软雅黑"/>
                  <a:cs typeface="Calibri"/>
                  <a:sym typeface="+mn-lt"/>
                </a:rPr>
                <a:t> </a:t>
              </a:r>
              <a:endParaRPr lang="zh-CN" altLang="en-US" sz="1000" b="1" kern="0" dirty="0">
                <a:solidFill>
                  <a:srgbClr val="EBEBEB">
                    <a:lumMod val="25000"/>
                  </a:srgbClr>
                </a:solidFill>
                <a:latin typeface="微软雅黑"/>
                <a:ea typeface="微软雅黑"/>
                <a:cs typeface="Calibri"/>
                <a:sym typeface="+mn-lt"/>
              </a:endParaRPr>
            </a:p>
          </p:txBody>
        </p:sp>
      </p:grpSp>
    </p:spTree>
    <p:extLst>
      <p:ext uri="{BB962C8B-B14F-4D97-AF65-F5344CB8AC3E}">
        <p14:creationId xmlns:p14="http://schemas.microsoft.com/office/powerpoint/2010/main" val="953684653"/>
      </p:ext>
    </p:extLst>
  </p:cSld>
  <p:clrMapOvr>
    <a:masterClrMapping/>
  </p:clrMapOvr>
  <mc:AlternateContent xmlns:mc="http://schemas.openxmlformats.org/markup-compatibility/2006" xmlns:p14="http://schemas.microsoft.com/office/powerpoint/2010/main">
    <mc:Choice Requires="p14">
      <p:transition spd="slow" p14:dur="2000" advClick="0" advTm="8000"/>
    </mc:Choice>
    <mc:Fallback xmlns="">
      <p:transition spd="slow" advClick="0" advTm="8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本框 63"/>
          <p:cNvSpPr txBox="1"/>
          <p:nvPr/>
        </p:nvSpPr>
        <p:spPr>
          <a:xfrm>
            <a:off x="620201" y="391311"/>
            <a:ext cx="11070821" cy="523016"/>
          </a:xfrm>
          <a:prstGeom prst="rect">
            <a:avLst/>
          </a:prstGeom>
          <a:noFill/>
        </p:spPr>
        <p:txBody>
          <a:bodyPr wrap="square" rtlCol="0">
            <a:spAutoFit/>
          </a:bodyPr>
          <a:lstStyle/>
          <a:p>
            <a:pPr defTabSz="914034">
              <a:defRPr/>
            </a:pPr>
            <a:r>
              <a:rPr lang="en-US" altLang="zh-CN" sz="2799" b="1" dirty="0">
                <a:solidFill>
                  <a:srgbClr val="C00000"/>
                </a:solidFill>
                <a:latin typeface="微软雅黑"/>
                <a:ea typeface="微软雅黑"/>
              </a:rPr>
              <a:t>MindData </a:t>
            </a:r>
            <a:r>
              <a:rPr lang="zh-CN" altLang="en-US" sz="2799" b="1" dirty="0">
                <a:solidFill>
                  <a:srgbClr val="C00000"/>
                </a:solidFill>
                <a:latin typeface="微软雅黑"/>
                <a:ea typeface="微软雅黑"/>
              </a:rPr>
              <a:t>高性能数据处理引擎</a:t>
            </a:r>
          </a:p>
        </p:txBody>
      </p:sp>
      <p:sp>
        <p:nvSpPr>
          <p:cNvPr id="70" name="矩形 69"/>
          <p:cNvSpPr/>
          <p:nvPr/>
        </p:nvSpPr>
        <p:spPr>
          <a:xfrm>
            <a:off x="664802" y="5385332"/>
            <a:ext cx="5730732" cy="434064"/>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r>
              <a:rPr lang="zh-CN" altLang="en-US" sz="1200" dirty="0">
                <a:solidFill>
                  <a:srgbClr val="1D1D1A"/>
                </a:solidFill>
                <a:latin typeface="Huawei Sans" panose="020B0604020202020204"/>
                <a:ea typeface="微软雅黑"/>
              </a:rPr>
              <a:t>训练</a:t>
            </a:r>
            <a:r>
              <a:rPr lang="en-US" altLang="zh-CN" sz="1200" dirty="0">
                <a:solidFill>
                  <a:srgbClr val="1D1D1A"/>
                </a:solidFill>
                <a:latin typeface="Huawei Sans" panose="020B0604020202020204"/>
                <a:ea typeface="微软雅黑"/>
              </a:rPr>
              <a:t>/</a:t>
            </a:r>
            <a:r>
              <a:rPr lang="zh-CN" altLang="en-US" sz="1200" dirty="0">
                <a:solidFill>
                  <a:srgbClr val="1D1D1A"/>
                </a:solidFill>
                <a:latin typeface="Huawei Sans" panose="020B0604020202020204"/>
                <a:ea typeface="微软雅黑"/>
              </a:rPr>
              <a:t>推理（</a:t>
            </a:r>
            <a:r>
              <a:rPr lang="en-US" altLang="zh-CN" sz="1200" dirty="0">
                <a:solidFill>
                  <a:srgbClr val="1D1D1A"/>
                </a:solidFill>
                <a:latin typeface="Huawei Sans" panose="020B0604020202020204"/>
                <a:ea typeface="微软雅黑"/>
              </a:rPr>
              <a:t>CPU</a:t>
            </a:r>
            <a:r>
              <a:rPr lang="zh-CN" altLang="en-US" sz="1200" dirty="0">
                <a:solidFill>
                  <a:srgbClr val="1D1D1A"/>
                </a:solidFill>
                <a:latin typeface="Huawei Sans" panose="020B0604020202020204"/>
                <a:ea typeface="微软雅黑"/>
              </a:rPr>
              <a:t>、</a:t>
            </a:r>
            <a:r>
              <a:rPr lang="en-US" altLang="zh-CN" sz="1200" dirty="0">
                <a:solidFill>
                  <a:srgbClr val="1D1D1A"/>
                </a:solidFill>
                <a:latin typeface="Huawei Sans" panose="020B0604020202020204"/>
                <a:ea typeface="微软雅黑"/>
              </a:rPr>
              <a:t>GPU</a:t>
            </a:r>
            <a:r>
              <a:rPr lang="zh-CN" altLang="en-US" sz="1200" dirty="0">
                <a:solidFill>
                  <a:srgbClr val="1D1D1A"/>
                </a:solidFill>
                <a:latin typeface="Huawei Sans" panose="020B0604020202020204"/>
                <a:ea typeface="微软雅黑"/>
              </a:rPr>
              <a:t>、昇腾）</a:t>
            </a:r>
          </a:p>
        </p:txBody>
      </p:sp>
      <p:grpSp>
        <p:nvGrpSpPr>
          <p:cNvPr id="2" name="组合 1"/>
          <p:cNvGrpSpPr/>
          <p:nvPr/>
        </p:nvGrpSpPr>
        <p:grpSpPr>
          <a:xfrm>
            <a:off x="664802" y="1292306"/>
            <a:ext cx="5752346" cy="3887148"/>
            <a:chOff x="3549226" y="1291472"/>
            <a:chExt cx="2870428" cy="3888666"/>
          </a:xfrm>
        </p:grpSpPr>
        <p:sp>
          <p:nvSpPr>
            <p:cNvPr id="68" name="矩形 67"/>
            <p:cNvSpPr/>
            <p:nvPr/>
          </p:nvSpPr>
          <p:spPr>
            <a:xfrm>
              <a:off x="3677584" y="2556188"/>
              <a:ext cx="2480432" cy="2106134"/>
            </a:xfrm>
            <a:prstGeom prst="rect">
              <a:avLst/>
            </a:prstGeom>
            <a:noFill/>
            <a:ln w="63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34"/>
              <a:endParaRPr lang="zh-CN" altLang="en-US" sz="1200" dirty="0">
                <a:solidFill>
                  <a:srgbClr val="666666"/>
                </a:solidFill>
                <a:latin typeface="Huawei Sans" panose="020B0604020202020204"/>
                <a:ea typeface="微软雅黑"/>
              </a:endParaRPr>
            </a:p>
          </p:txBody>
        </p:sp>
        <p:sp>
          <p:nvSpPr>
            <p:cNvPr id="69" name="矩形 68"/>
            <p:cNvSpPr/>
            <p:nvPr/>
          </p:nvSpPr>
          <p:spPr>
            <a:xfrm>
              <a:off x="3549226" y="1291472"/>
              <a:ext cx="2870428" cy="38886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14034"/>
              <a:r>
                <a:rPr lang="en-US" altLang="zh-CN" sz="1200" b="1" kern="0" dirty="0" err="1">
                  <a:solidFill>
                    <a:srgbClr val="000000"/>
                  </a:solidFill>
                  <a:latin typeface="微软雅黑"/>
                  <a:ea typeface="微软雅黑"/>
                </a:rPr>
                <a:t>MindData</a:t>
              </a:r>
              <a:endParaRPr lang="zh-CN" altLang="en-US" sz="1200" b="1" kern="0" dirty="0">
                <a:solidFill>
                  <a:srgbClr val="000000"/>
                </a:solidFill>
                <a:latin typeface="微软雅黑"/>
                <a:ea typeface="微软雅黑"/>
              </a:endParaRPr>
            </a:p>
          </p:txBody>
        </p:sp>
        <p:sp>
          <p:nvSpPr>
            <p:cNvPr id="72" name="圆角矩形 71"/>
            <p:cNvSpPr/>
            <p:nvPr/>
          </p:nvSpPr>
          <p:spPr>
            <a:xfrm>
              <a:off x="3727831" y="1702695"/>
              <a:ext cx="2379939" cy="350425"/>
            </a:xfrm>
            <a:prstGeom prst="roundRect">
              <a:avLst/>
            </a:prstGeom>
            <a:no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en-US" altLang="zh-CN" sz="1050" kern="0" dirty="0">
                  <a:solidFill>
                    <a:srgbClr val="000000"/>
                  </a:solidFill>
                  <a:latin typeface="微软雅黑"/>
                  <a:ea typeface="微软雅黑"/>
                </a:rPr>
                <a:t>Python API</a:t>
              </a:r>
              <a:endParaRPr lang="zh-CN" altLang="en-US" sz="1050" kern="0" dirty="0">
                <a:solidFill>
                  <a:srgbClr val="000000"/>
                </a:solidFill>
                <a:latin typeface="微软雅黑"/>
                <a:ea typeface="微软雅黑"/>
              </a:endParaRPr>
            </a:p>
          </p:txBody>
        </p:sp>
        <p:sp>
          <p:nvSpPr>
            <p:cNvPr id="73" name="圆角矩形 72"/>
            <p:cNvSpPr/>
            <p:nvPr/>
          </p:nvSpPr>
          <p:spPr>
            <a:xfrm>
              <a:off x="4681275" y="2932529"/>
              <a:ext cx="1401966" cy="317115"/>
            </a:xfrm>
            <a:prstGeom prst="roundRect">
              <a:avLst/>
            </a:prstGeom>
            <a:no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zh-CN" altLang="en-US" sz="1050" kern="0" dirty="0">
                  <a:solidFill>
                    <a:srgbClr val="000000"/>
                  </a:solidFill>
                  <a:latin typeface="微软雅黑"/>
                  <a:ea typeface="微软雅黑"/>
                </a:rPr>
                <a:t>数据图生成</a:t>
              </a:r>
            </a:p>
          </p:txBody>
        </p:sp>
        <p:sp>
          <p:nvSpPr>
            <p:cNvPr id="74" name="圆角矩形 73"/>
            <p:cNvSpPr/>
            <p:nvPr/>
          </p:nvSpPr>
          <p:spPr>
            <a:xfrm>
              <a:off x="4681275" y="3328083"/>
              <a:ext cx="1401966" cy="317115"/>
            </a:xfrm>
            <a:prstGeom prst="roundRect">
              <a:avLst/>
            </a:prstGeom>
            <a:no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zh-CN" altLang="en-US" sz="1050" kern="0" dirty="0">
                  <a:solidFill>
                    <a:srgbClr val="000000"/>
                  </a:solidFill>
                  <a:latin typeface="微软雅黑"/>
                  <a:ea typeface="微软雅黑"/>
                </a:rPr>
                <a:t>数据图执行</a:t>
              </a:r>
            </a:p>
          </p:txBody>
        </p:sp>
        <p:sp>
          <p:nvSpPr>
            <p:cNvPr id="75" name="圆角矩形 74"/>
            <p:cNvSpPr/>
            <p:nvPr/>
          </p:nvSpPr>
          <p:spPr>
            <a:xfrm>
              <a:off x="3741405" y="3714195"/>
              <a:ext cx="2341838" cy="580665"/>
            </a:xfrm>
            <a:prstGeom prst="roundRect">
              <a:avLst/>
            </a:prstGeom>
            <a:no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algn="ctr" defTabSz="914034">
                <a:defRPr/>
              </a:pPr>
              <a:endParaRPr lang="en-US" altLang="zh-CN" sz="1050" kern="0" dirty="0">
                <a:solidFill>
                  <a:srgbClr val="000000"/>
                </a:solidFill>
                <a:latin typeface="微软雅黑"/>
                <a:ea typeface="微软雅黑"/>
              </a:endParaRPr>
            </a:p>
          </p:txBody>
        </p:sp>
        <p:sp>
          <p:nvSpPr>
            <p:cNvPr id="76" name="圆角矩形 75"/>
            <p:cNvSpPr/>
            <p:nvPr/>
          </p:nvSpPr>
          <p:spPr>
            <a:xfrm>
              <a:off x="3703302" y="4704546"/>
              <a:ext cx="2379939" cy="350425"/>
            </a:xfrm>
            <a:prstGeom prst="roundRect">
              <a:avLst/>
            </a:prstGeom>
            <a:no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en-US" altLang="zh-CN" sz="1050" kern="0" dirty="0" err="1">
                  <a:solidFill>
                    <a:srgbClr val="000000"/>
                  </a:solidFill>
                  <a:latin typeface="微软雅黑"/>
                  <a:ea typeface="微软雅黑"/>
                </a:rPr>
                <a:t>MindRecord</a:t>
              </a:r>
              <a:endParaRPr lang="zh-CN" altLang="en-US" sz="1050" kern="0" dirty="0">
                <a:solidFill>
                  <a:srgbClr val="000000"/>
                </a:solidFill>
                <a:latin typeface="微软雅黑"/>
                <a:ea typeface="微软雅黑"/>
              </a:endParaRPr>
            </a:p>
          </p:txBody>
        </p:sp>
        <p:sp>
          <p:nvSpPr>
            <p:cNvPr id="77" name="圆角矩形 76"/>
            <p:cNvSpPr/>
            <p:nvPr/>
          </p:nvSpPr>
          <p:spPr>
            <a:xfrm>
              <a:off x="3741403" y="2095345"/>
              <a:ext cx="2379939" cy="350425"/>
            </a:xfrm>
            <a:prstGeom prst="roundRect">
              <a:avLst/>
            </a:prstGeom>
            <a:solidFill>
              <a:schemeClr val="tx2"/>
            </a:solid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zh-CN" altLang="en-US" sz="1050" kern="0" dirty="0">
                  <a:solidFill>
                    <a:srgbClr val="000000"/>
                  </a:solidFill>
                  <a:latin typeface="微软雅黑"/>
                  <a:ea typeface="微软雅黑"/>
                </a:rPr>
                <a:t>数据自动切片</a:t>
              </a:r>
            </a:p>
          </p:txBody>
        </p:sp>
        <p:sp>
          <p:nvSpPr>
            <p:cNvPr id="78" name="圆角矩形 77"/>
            <p:cNvSpPr/>
            <p:nvPr/>
          </p:nvSpPr>
          <p:spPr>
            <a:xfrm>
              <a:off x="3738018" y="2943501"/>
              <a:ext cx="901641" cy="682572"/>
            </a:xfrm>
            <a:prstGeom prst="roundRect">
              <a:avLst/>
            </a:prstGeom>
            <a:solidFill>
              <a:schemeClr val="tx2"/>
            </a:solid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zh-CN" altLang="en-US" sz="1050" kern="0" dirty="0">
                  <a:solidFill>
                    <a:srgbClr val="000000"/>
                  </a:solidFill>
                  <a:latin typeface="微软雅黑"/>
                  <a:ea typeface="微软雅黑"/>
                </a:rPr>
                <a:t>调试调优、自动调优</a:t>
              </a:r>
            </a:p>
          </p:txBody>
        </p:sp>
        <p:sp>
          <p:nvSpPr>
            <p:cNvPr id="79" name="圆角矩形 78"/>
            <p:cNvSpPr/>
            <p:nvPr/>
          </p:nvSpPr>
          <p:spPr>
            <a:xfrm>
              <a:off x="3741405" y="4337084"/>
              <a:ext cx="2341836" cy="237115"/>
            </a:xfrm>
            <a:prstGeom prst="roundRect">
              <a:avLst/>
            </a:prstGeom>
            <a:solidFill>
              <a:schemeClr val="tx2"/>
            </a:solid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en-US" altLang="zh-CN" sz="1050" kern="0" dirty="0">
                  <a:solidFill>
                    <a:srgbClr val="1D1D1A"/>
                  </a:solidFill>
                  <a:latin typeface="微软雅黑"/>
                  <a:ea typeface="微软雅黑"/>
                </a:rPr>
                <a:t>CPU/</a:t>
              </a:r>
              <a:r>
                <a:rPr lang="en-US" altLang="zh-CN" sz="1050" b="1" kern="0" dirty="0">
                  <a:solidFill>
                    <a:srgbClr val="1D1D1A"/>
                  </a:solidFill>
                  <a:latin typeface="微软雅黑"/>
                  <a:ea typeface="微软雅黑"/>
                </a:rPr>
                <a:t>1980B</a:t>
              </a:r>
              <a:endParaRPr lang="zh-CN" altLang="en-US" sz="1050" b="1" kern="0" dirty="0">
                <a:solidFill>
                  <a:srgbClr val="1D1D1A"/>
                </a:solidFill>
                <a:latin typeface="微软雅黑"/>
                <a:ea typeface="微软雅黑"/>
              </a:endParaRPr>
            </a:p>
          </p:txBody>
        </p:sp>
        <p:sp>
          <p:nvSpPr>
            <p:cNvPr id="80" name="矩形 79"/>
            <p:cNvSpPr/>
            <p:nvPr/>
          </p:nvSpPr>
          <p:spPr>
            <a:xfrm>
              <a:off x="4616655" y="2540413"/>
              <a:ext cx="629436" cy="276999"/>
            </a:xfrm>
            <a:prstGeom prst="rect">
              <a:avLst/>
            </a:prstGeom>
          </p:spPr>
          <p:txBody>
            <a:bodyPr wrap="none">
              <a:spAutoFit/>
            </a:bodyPr>
            <a:lstStyle/>
            <a:p>
              <a:pPr algn="ctr" defTabSz="914034"/>
              <a:r>
                <a:rPr lang="zh-CN" altLang="en-US" sz="1200" dirty="0">
                  <a:solidFill>
                    <a:srgbClr val="1D1D1A"/>
                  </a:solidFill>
                  <a:latin typeface="Huawei Sans" panose="020B0604020202020204"/>
                  <a:ea typeface="微软雅黑"/>
                </a:rPr>
                <a:t>数据处理流水线</a:t>
              </a:r>
            </a:p>
          </p:txBody>
        </p:sp>
        <p:sp>
          <p:nvSpPr>
            <p:cNvPr id="81" name="圆角矩形 80"/>
            <p:cNvSpPr/>
            <p:nvPr/>
          </p:nvSpPr>
          <p:spPr>
            <a:xfrm>
              <a:off x="3822449" y="4013386"/>
              <a:ext cx="1497856" cy="237115"/>
            </a:xfrm>
            <a:prstGeom prst="roundRect">
              <a:avLst/>
            </a:prstGeom>
            <a:no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zh-CN" altLang="en-US" sz="1050" kern="0" dirty="0">
                  <a:solidFill>
                    <a:srgbClr val="1D1D1A"/>
                  </a:solidFill>
                  <a:latin typeface="微软雅黑"/>
                  <a:ea typeface="微软雅黑"/>
                </a:rPr>
                <a:t>加载</a:t>
              </a:r>
              <a:r>
                <a:rPr lang="en-US" altLang="zh-CN" sz="1050" kern="0" dirty="0">
                  <a:solidFill>
                    <a:srgbClr val="1D1D1A"/>
                  </a:solidFill>
                  <a:latin typeface="微软雅黑"/>
                  <a:ea typeface="微软雅黑"/>
                </a:rPr>
                <a:t>/</a:t>
              </a:r>
              <a:r>
                <a:rPr lang="zh-CN" altLang="en-US" sz="1050" kern="0" dirty="0">
                  <a:solidFill>
                    <a:srgbClr val="1D1D1A"/>
                  </a:solidFill>
                  <a:latin typeface="微软雅黑"/>
                  <a:ea typeface="微软雅黑"/>
                </a:rPr>
                <a:t>增强</a:t>
              </a:r>
              <a:r>
                <a:rPr lang="en-US" altLang="zh-CN" sz="1050" kern="0" dirty="0">
                  <a:solidFill>
                    <a:srgbClr val="1D1D1A"/>
                  </a:solidFill>
                  <a:latin typeface="微软雅黑"/>
                  <a:ea typeface="微软雅黑"/>
                </a:rPr>
                <a:t>/</a:t>
              </a:r>
              <a:r>
                <a:rPr lang="zh-CN" altLang="en-US" sz="1050" kern="0" dirty="0">
                  <a:solidFill>
                    <a:srgbClr val="1D1D1A"/>
                  </a:solidFill>
                  <a:latin typeface="微软雅黑"/>
                  <a:ea typeface="微软雅黑"/>
                </a:rPr>
                <a:t>下沉</a:t>
              </a:r>
              <a:endParaRPr lang="zh-CN" altLang="en-US" sz="1050" b="1" kern="0" dirty="0">
                <a:solidFill>
                  <a:srgbClr val="1D1D1A"/>
                </a:solidFill>
                <a:latin typeface="微软雅黑"/>
                <a:ea typeface="微软雅黑"/>
              </a:endParaRPr>
            </a:p>
          </p:txBody>
        </p:sp>
        <p:sp>
          <p:nvSpPr>
            <p:cNvPr id="82" name="圆角矩形 81"/>
            <p:cNvSpPr/>
            <p:nvPr/>
          </p:nvSpPr>
          <p:spPr>
            <a:xfrm>
              <a:off x="5364439" y="4014524"/>
              <a:ext cx="632321" cy="237115"/>
            </a:xfrm>
            <a:prstGeom prst="roundRect">
              <a:avLst/>
            </a:prstGeom>
            <a:solidFill>
              <a:schemeClr val="tx2"/>
            </a:solidFill>
            <a:ln w="9525" cap="flat" cmpd="sng" algn="ctr">
              <a:solidFill>
                <a:srgbClr val="000000"/>
              </a:solidFill>
              <a:prstDash val="solid"/>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defRPr/>
              </a:pPr>
              <a:r>
                <a:rPr lang="en-US" altLang="zh-CN" sz="1050" kern="0" dirty="0">
                  <a:solidFill>
                    <a:srgbClr val="1D1D1A"/>
                  </a:solidFill>
                  <a:latin typeface="微软雅黑"/>
                  <a:ea typeface="微软雅黑"/>
                </a:rPr>
                <a:t>pipe</a:t>
              </a:r>
              <a:endParaRPr lang="zh-CN" altLang="en-US" sz="1050" b="1" kern="0" dirty="0">
                <a:solidFill>
                  <a:srgbClr val="1D1D1A"/>
                </a:solidFill>
                <a:latin typeface="微软雅黑"/>
                <a:ea typeface="微软雅黑"/>
              </a:endParaRPr>
            </a:p>
          </p:txBody>
        </p:sp>
        <p:sp>
          <p:nvSpPr>
            <p:cNvPr id="83" name="矩形 82"/>
            <p:cNvSpPr/>
            <p:nvPr/>
          </p:nvSpPr>
          <p:spPr>
            <a:xfrm>
              <a:off x="4761634" y="3682066"/>
              <a:ext cx="360774" cy="253916"/>
            </a:xfrm>
            <a:prstGeom prst="rect">
              <a:avLst/>
            </a:prstGeom>
          </p:spPr>
          <p:txBody>
            <a:bodyPr wrap="none">
              <a:spAutoFit/>
            </a:bodyPr>
            <a:lstStyle/>
            <a:p>
              <a:pPr algn="ctr" defTabSz="914034">
                <a:defRPr/>
              </a:pPr>
              <a:r>
                <a:rPr lang="zh-CN" altLang="en-US" sz="1050" kern="0" dirty="0">
                  <a:solidFill>
                    <a:srgbClr val="000000"/>
                  </a:solidFill>
                  <a:latin typeface="微软雅黑"/>
                  <a:ea typeface="微软雅黑"/>
                </a:rPr>
                <a:t>数据算子</a:t>
              </a:r>
              <a:endParaRPr lang="en-US" altLang="zh-CN" sz="1050" kern="0" dirty="0">
                <a:solidFill>
                  <a:srgbClr val="000000"/>
                </a:solidFill>
                <a:latin typeface="微软雅黑"/>
                <a:ea typeface="微软雅黑"/>
              </a:endParaRPr>
            </a:p>
          </p:txBody>
        </p:sp>
      </p:grpSp>
      <p:sp>
        <p:nvSpPr>
          <p:cNvPr id="98" name="文本框 97">
            <a:extLst>
              <a:ext uri="{FF2B5EF4-FFF2-40B4-BE49-F238E27FC236}">
                <a16:creationId xmlns:a16="http://schemas.microsoft.com/office/drawing/2014/main" id="{47C6E07F-F9AA-4500-AB59-C4356F4011D7}"/>
              </a:ext>
            </a:extLst>
          </p:cNvPr>
          <p:cNvSpPr txBox="1"/>
          <p:nvPr/>
        </p:nvSpPr>
        <p:spPr>
          <a:xfrm>
            <a:off x="6925668" y="1285077"/>
            <a:ext cx="4664397" cy="3999533"/>
          </a:xfrm>
          <a:prstGeom prst="rect">
            <a:avLst/>
          </a:prstGeom>
          <a:noFill/>
        </p:spPr>
        <p:txBody>
          <a:bodyPr wrap="square" lIns="0" tIns="0" rIns="0" bIns="0" rtlCol="0">
            <a:spAutoFit/>
          </a:bodyPr>
          <a:lstStyle/>
          <a:p>
            <a:pPr algn="ctr" defTabSz="914034" eaLnBrk="0" fontAlgn="base" hangingPunct="0">
              <a:lnSpc>
                <a:spcPct val="150000"/>
              </a:lnSpc>
              <a:spcBef>
                <a:spcPts val="600"/>
              </a:spcBef>
              <a:spcAft>
                <a:spcPct val="0"/>
              </a:spcAft>
            </a:pPr>
            <a:r>
              <a:rPr lang="zh-CN" altLang="en-US" sz="1599" b="1" dirty="0">
                <a:solidFill>
                  <a:srgbClr val="1D1D1A"/>
                </a:solidFill>
                <a:latin typeface="微软雅黑" panose="020B0503020204020204" pitchFamily="34" charset="-122"/>
                <a:ea typeface="微软雅黑" panose="020B0503020204020204" pitchFamily="34" charset="-122"/>
              </a:rPr>
              <a:t>关键特性</a:t>
            </a:r>
            <a:endParaRPr lang="en-US" altLang="zh-CN" sz="1599" b="1" dirty="0">
              <a:solidFill>
                <a:srgbClr val="1D1D1A"/>
              </a:solidFill>
              <a:latin typeface="微软雅黑" panose="020B0503020204020204" pitchFamily="34" charset="-122"/>
              <a:ea typeface="微软雅黑" panose="020B0503020204020204" pitchFamily="34" charset="-122"/>
            </a:endParaRPr>
          </a:p>
          <a:p>
            <a:pPr marL="179928" indent="-179928" defTabSz="914034" eaLnBrk="0" fontAlgn="base" hangingPunct="0">
              <a:lnSpc>
                <a:spcPct val="150000"/>
              </a:lnSpc>
              <a:spcBef>
                <a:spcPts val="600"/>
              </a:spcBef>
              <a:spcAft>
                <a:spcPct val="0"/>
              </a:spcAft>
              <a:buFontTx/>
              <a:buChar char="•"/>
            </a:pPr>
            <a:r>
              <a:rPr lang="zh-CN" altLang="zh-CN" sz="1599" dirty="0">
                <a:solidFill>
                  <a:srgbClr val="1D1D1A"/>
                </a:solidFill>
                <a:latin typeface="微软雅黑" panose="020B0503020204020204" pitchFamily="34" charset="-122"/>
                <a:ea typeface="微软雅黑" panose="020B0503020204020204" pitchFamily="34" charset="-122"/>
              </a:rPr>
              <a:t>提供常用数据集、特定格式数据集</a:t>
            </a:r>
            <a:r>
              <a:rPr lang="en-US" altLang="zh-CN" sz="1599" dirty="0">
                <a:solidFill>
                  <a:srgbClr val="1D1D1A"/>
                </a:solidFill>
                <a:latin typeface="微软雅黑" panose="020B0503020204020204" pitchFamily="34" charset="-122"/>
                <a:ea typeface="微软雅黑" panose="020B0503020204020204" pitchFamily="34" charset="-122"/>
              </a:rPr>
              <a:t>(</a:t>
            </a:r>
            <a:r>
              <a:rPr lang="zh-CN" altLang="zh-CN" sz="1599" dirty="0">
                <a:solidFill>
                  <a:srgbClr val="1D1D1A"/>
                </a:solidFill>
                <a:latin typeface="微软雅黑" panose="020B0503020204020204" pitchFamily="34" charset="-122"/>
                <a:ea typeface="微软雅黑" panose="020B0503020204020204" pitchFamily="34" charset="-122"/>
              </a:rPr>
              <a:t>MindRecor</a:t>
            </a:r>
            <a:r>
              <a:rPr lang="en-US" altLang="zh-CN" sz="1599" dirty="0">
                <a:solidFill>
                  <a:srgbClr val="1D1D1A"/>
                </a:solidFill>
                <a:latin typeface="微软雅黑" panose="020B0503020204020204" pitchFamily="34" charset="-122"/>
                <a:ea typeface="微软雅黑" panose="020B0503020204020204" pitchFamily="34" charset="-122"/>
              </a:rPr>
              <a:t>d)</a:t>
            </a:r>
            <a:r>
              <a:rPr lang="zh-CN" altLang="zh-CN" sz="1599" dirty="0">
                <a:solidFill>
                  <a:srgbClr val="1D1D1A"/>
                </a:solidFill>
                <a:latin typeface="微软雅黑" panose="020B0503020204020204" pitchFamily="34" charset="-122"/>
                <a:ea typeface="微软雅黑" panose="020B0503020204020204" pitchFamily="34" charset="-122"/>
              </a:rPr>
              <a:t>、自定义数据集等多样数据加载能力，满足用户多种多样的数据集加载需求；</a:t>
            </a:r>
            <a:endParaRPr lang="en-US" altLang="zh-CN" sz="1599" dirty="0">
              <a:solidFill>
                <a:srgbClr val="1D1D1A"/>
              </a:solidFill>
              <a:latin typeface="微软雅黑" panose="020B0503020204020204" pitchFamily="34" charset="-122"/>
              <a:ea typeface="微软雅黑" panose="020B0503020204020204" pitchFamily="34" charset="-122"/>
            </a:endParaRPr>
          </a:p>
          <a:p>
            <a:pPr marL="179928" indent="-179928" defTabSz="914034" eaLnBrk="0" fontAlgn="base" hangingPunct="0">
              <a:lnSpc>
                <a:spcPct val="150000"/>
              </a:lnSpc>
              <a:spcBef>
                <a:spcPts val="600"/>
              </a:spcBef>
              <a:spcAft>
                <a:spcPct val="0"/>
              </a:spcAft>
              <a:buFontTx/>
              <a:buChar char="•"/>
            </a:pPr>
            <a:r>
              <a:rPr lang="zh-CN" altLang="zh-CN" sz="1599" dirty="0">
                <a:solidFill>
                  <a:srgbClr val="1D1D1A"/>
                </a:solidFill>
                <a:latin typeface="微软雅黑" panose="020B0503020204020204" pitchFamily="34" charset="-122"/>
                <a:ea typeface="微软雅黑" panose="020B0503020204020204" pitchFamily="34" charset="-122"/>
              </a:rPr>
              <a:t>高效数据处理Pipeline，让数据在Pipeline内流动，实现高效处理能力；</a:t>
            </a:r>
          </a:p>
          <a:p>
            <a:pPr marL="179928" indent="-179928" defTabSz="914034" eaLnBrk="0" fontAlgn="base" hangingPunct="0">
              <a:lnSpc>
                <a:spcPct val="150000"/>
              </a:lnSpc>
              <a:spcBef>
                <a:spcPts val="600"/>
              </a:spcBef>
              <a:spcAft>
                <a:spcPct val="0"/>
              </a:spcAft>
              <a:buFontTx/>
              <a:buChar char="•"/>
            </a:pPr>
            <a:r>
              <a:rPr lang="zh-CN" altLang="zh-CN" sz="1599" dirty="0">
                <a:solidFill>
                  <a:srgbClr val="1D1D1A"/>
                </a:solidFill>
                <a:latin typeface="微软雅黑" panose="020B0503020204020204" pitchFamily="34" charset="-122"/>
                <a:ea typeface="微软雅黑" panose="020B0503020204020204" pitchFamily="34" charset="-122"/>
              </a:rPr>
              <a:t>提供了自动数据增强模式，能够基于特定策略自动对图像进行数据增强处理；</a:t>
            </a:r>
          </a:p>
          <a:p>
            <a:pPr marL="179928" indent="-179928" defTabSz="914034" eaLnBrk="0" fontAlgn="base" hangingPunct="0">
              <a:lnSpc>
                <a:spcPct val="150000"/>
              </a:lnSpc>
              <a:spcBef>
                <a:spcPts val="600"/>
              </a:spcBef>
              <a:spcAft>
                <a:spcPct val="0"/>
              </a:spcAft>
              <a:buFontTx/>
              <a:buChar char="•"/>
            </a:pPr>
            <a:r>
              <a:rPr lang="zh-CN" altLang="zh-CN" sz="1599" dirty="0">
                <a:solidFill>
                  <a:srgbClr val="1D1D1A"/>
                </a:solidFill>
                <a:latin typeface="微软雅黑" panose="020B0503020204020204" pitchFamily="34" charset="-122"/>
                <a:ea typeface="微软雅黑" panose="020B0503020204020204" pitchFamily="34" charset="-122"/>
              </a:rPr>
              <a:t>提供数据缓存能力，解决重复加载、处理数据的问题，降低数据处理开销，提升端到端训练效率。</a:t>
            </a:r>
            <a:endParaRPr lang="en-US" altLang="zh-CN" sz="1599" b="1" kern="0" dirty="0">
              <a:solidFill>
                <a:srgbClr val="1D1D1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9649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副标题 1"/>
          <p:cNvSpPr txBox="1"/>
          <p:nvPr/>
        </p:nvSpPr>
        <p:spPr>
          <a:xfrm>
            <a:off x="-28658" y="425922"/>
            <a:ext cx="11598507" cy="359958"/>
          </a:xfrm>
          <a:prstGeom prst="rect">
            <a:avLst/>
          </a:prstGeom>
        </p:spPr>
        <p:txBody>
          <a:bodyPr lIns="0" tIns="0" rIns="0" bIns="0">
            <a:spAutoFit/>
          </a:bodyPr>
          <a:lstStyle>
            <a:defPPr>
              <a:defRPr lang="zh-CN"/>
            </a:defPPr>
            <a:lvl1pPr indent="0" algn="ctr" defTabSz="1188085">
              <a:lnSpc>
                <a:spcPct val="90000"/>
              </a:lnSpc>
              <a:spcBef>
                <a:spcPts val="1300"/>
              </a:spcBef>
              <a:buFont typeface="Arial" panose="020B0604020202020204" pitchFamily="34" charset="0"/>
              <a:buNone/>
              <a:defRPr sz="2800" b="1">
                <a:latin typeface="Huawei Sans" panose="020C0503030203020204" pitchFamily="34" charset="0"/>
                <a:ea typeface="微软雅黑" pitchFamily="34" charset="-122"/>
              </a:defRPr>
            </a:lvl1pPr>
            <a:lvl2pPr marL="890905" indent="-297180" defTabSz="1188085">
              <a:lnSpc>
                <a:spcPct val="90000"/>
              </a:lnSpc>
              <a:spcBef>
                <a:spcPts val="650"/>
              </a:spcBef>
              <a:buFont typeface="Arial" panose="020B0604020202020204" pitchFamily="34" charset="0"/>
              <a:buChar char="•"/>
              <a:defRPr sz="3120"/>
            </a:lvl2pPr>
            <a:lvl3pPr marL="1484630" indent="-297180" defTabSz="1188085">
              <a:lnSpc>
                <a:spcPct val="90000"/>
              </a:lnSpc>
              <a:spcBef>
                <a:spcPts val="650"/>
              </a:spcBef>
              <a:buFont typeface="Arial" panose="020B0604020202020204" pitchFamily="34" charset="0"/>
              <a:buChar char="•"/>
              <a:defRPr sz="2600"/>
            </a:lvl3pPr>
            <a:lvl4pPr marL="2078355" indent="-297180" defTabSz="1188085">
              <a:lnSpc>
                <a:spcPct val="90000"/>
              </a:lnSpc>
              <a:spcBef>
                <a:spcPts val="650"/>
              </a:spcBef>
              <a:buFont typeface="Arial" panose="020B0604020202020204" pitchFamily="34" charset="0"/>
              <a:buChar char="•"/>
              <a:defRPr sz="2340"/>
            </a:lvl4pPr>
            <a:lvl5pPr marL="2672715" indent="-297180" defTabSz="1188085">
              <a:lnSpc>
                <a:spcPct val="90000"/>
              </a:lnSpc>
              <a:spcBef>
                <a:spcPts val="650"/>
              </a:spcBef>
              <a:buFont typeface="Arial" panose="020B0604020202020204" pitchFamily="34" charset="0"/>
              <a:buChar char="•"/>
              <a:defRPr sz="2340"/>
            </a:lvl5pPr>
            <a:lvl6pPr marL="3266440" indent="-297180" defTabSz="1188085">
              <a:lnSpc>
                <a:spcPct val="90000"/>
              </a:lnSpc>
              <a:spcBef>
                <a:spcPts val="650"/>
              </a:spcBef>
              <a:buFont typeface="Arial" panose="020B0604020202020204" pitchFamily="34" charset="0"/>
              <a:buChar char="•"/>
              <a:defRPr sz="2340"/>
            </a:lvl6pPr>
            <a:lvl7pPr marL="3860165" indent="-297180" defTabSz="1188085">
              <a:lnSpc>
                <a:spcPct val="90000"/>
              </a:lnSpc>
              <a:spcBef>
                <a:spcPts val="650"/>
              </a:spcBef>
              <a:buFont typeface="Arial" panose="020B0604020202020204" pitchFamily="34" charset="0"/>
              <a:buChar char="•"/>
              <a:defRPr sz="2340"/>
            </a:lvl7pPr>
            <a:lvl8pPr marL="4454525" indent="-297180" defTabSz="1188085">
              <a:lnSpc>
                <a:spcPct val="90000"/>
              </a:lnSpc>
              <a:spcBef>
                <a:spcPts val="650"/>
              </a:spcBef>
              <a:buFont typeface="Arial" panose="020B0604020202020204" pitchFamily="34" charset="0"/>
              <a:buChar char="•"/>
              <a:defRPr sz="2340"/>
            </a:lvl8pPr>
            <a:lvl9pPr marL="5048250" indent="-297180" defTabSz="1188085">
              <a:lnSpc>
                <a:spcPct val="90000"/>
              </a:lnSpc>
              <a:spcBef>
                <a:spcPts val="650"/>
              </a:spcBef>
              <a:buFont typeface="Arial" panose="020B0604020202020204" pitchFamily="34" charset="0"/>
              <a:buChar char="•"/>
              <a:defRPr sz="2340"/>
            </a:lvl9pPr>
          </a:lstStyle>
          <a:p>
            <a:pPr defTabSz="1187610">
              <a:spcBef>
                <a:spcPts val="1299"/>
              </a:spcBef>
            </a:pPr>
            <a:r>
              <a:rPr lang="zh-CN" altLang="en-US" sz="2599" spc="300" dirty="0">
                <a:solidFill>
                  <a:srgbClr val="1D1D1A">
                    <a:lumMod val="50000"/>
                  </a:srgbClr>
                </a:solidFill>
                <a:latin typeface="微软雅黑"/>
                <a:ea typeface="微软雅黑"/>
                <a:cs typeface="+mn-ea"/>
              </a:rPr>
              <a:t>全场景</a:t>
            </a:r>
            <a:r>
              <a:rPr lang="en-US" altLang="zh-CN" sz="2599" spc="300" dirty="0">
                <a:solidFill>
                  <a:srgbClr val="1D1D1A">
                    <a:lumMod val="50000"/>
                  </a:srgbClr>
                </a:solidFill>
                <a:latin typeface="微软雅黑"/>
                <a:ea typeface="微软雅黑"/>
                <a:cs typeface="+mn-ea"/>
              </a:rPr>
              <a:t>AI</a:t>
            </a:r>
            <a:r>
              <a:rPr lang="zh-CN" altLang="en-US" sz="2599" spc="300" dirty="0">
                <a:solidFill>
                  <a:srgbClr val="1D1D1A">
                    <a:lumMod val="50000"/>
                  </a:srgbClr>
                </a:solidFill>
                <a:latin typeface="微软雅黑"/>
                <a:ea typeface="微软雅黑"/>
                <a:cs typeface="+mn-ea"/>
              </a:rPr>
              <a:t>：训推一体架构支持</a:t>
            </a:r>
            <a:r>
              <a:rPr lang="zh-CN" altLang="en-US" sz="2599" spc="300" dirty="0">
                <a:solidFill>
                  <a:srgbClr val="1D1D1A">
                    <a:lumMod val="50000"/>
                  </a:srgbClr>
                </a:solidFill>
                <a:latin typeface="微软雅黑"/>
                <a:ea typeface="微软雅黑"/>
                <a:cs typeface="+mn-ea"/>
                <a:sym typeface="Huawei Sans" panose="020C0503030203020204" pitchFamily="34" charset="0"/>
              </a:rPr>
              <a:t>全场景协同，自适应部署</a:t>
            </a:r>
          </a:p>
        </p:txBody>
      </p:sp>
      <p:grpSp>
        <p:nvGrpSpPr>
          <p:cNvPr id="22" name="组合 21"/>
          <p:cNvGrpSpPr/>
          <p:nvPr/>
        </p:nvGrpSpPr>
        <p:grpSpPr>
          <a:xfrm>
            <a:off x="488817" y="1064406"/>
            <a:ext cx="11214367" cy="5098494"/>
            <a:chOff x="432558" y="1063482"/>
            <a:chExt cx="11218748" cy="5100486"/>
          </a:xfrm>
        </p:grpSpPr>
        <p:sp>
          <p:nvSpPr>
            <p:cNvPr id="137" name="圆角矩形 136"/>
            <p:cNvSpPr/>
            <p:nvPr/>
          </p:nvSpPr>
          <p:spPr>
            <a:xfrm>
              <a:off x="432558" y="4044310"/>
              <a:ext cx="5867899" cy="2119657"/>
            </a:xfrm>
            <a:prstGeom prst="roundRect">
              <a:avLst>
                <a:gd name="adj" fmla="val 0"/>
              </a:avLst>
            </a:prstGeom>
            <a:solidFill>
              <a:schemeClr val="tx2"/>
            </a:solidFill>
            <a:ln w="3175">
              <a:solidFill>
                <a:schemeClr val="tx1">
                  <a:alpha val="50000"/>
                </a:schemeClr>
              </a:solidFill>
              <a:miter/>
            </a:ln>
            <a:effectLst/>
          </p:spPr>
          <p:txBody>
            <a:bodyPr lIns="45701" rIns="45701" anchor="t"/>
            <a:lstStyle/>
            <a:p>
              <a:pPr algn="ctr" defTabSz="914034" hangingPunct="0"/>
              <a:r>
                <a:rPr lang="zh-CN" altLang="en-US" sz="1399" b="1" kern="0" dirty="0">
                  <a:solidFill>
                    <a:srgbClr val="C7000A"/>
                  </a:solidFill>
                  <a:latin typeface="微软雅黑"/>
                  <a:ea typeface="微软雅黑"/>
                  <a:cs typeface="Calibri"/>
                  <a:sym typeface="HarmonyOS Sans SC"/>
                </a:rPr>
                <a:t>端边云全场景</a:t>
              </a:r>
            </a:p>
          </p:txBody>
        </p:sp>
        <p:sp>
          <p:nvSpPr>
            <p:cNvPr id="43" name="圆角矩形 42"/>
            <p:cNvSpPr/>
            <p:nvPr/>
          </p:nvSpPr>
          <p:spPr>
            <a:xfrm>
              <a:off x="6480537" y="1063482"/>
              <a:ext cx="5170767" cy="1620000"/>
            </a:xfrm>
            <a:prstGeom prst="roundRect">
              <a:avLst>
                <a:gd name="adj" fmla="val 0"/>
              </a:avLst>
            </a:prstGeom>
            <a:solidFill>
              <a:schemeClr val="tx2"/>
            </a:solidFill>
            <a:ln w="3175">
              <a:solidFill>
                <a:schemeClr val="tx1">
                  <a:alpha val="50000"/>
                </a:schemeClr>
              </a:solidFill>
              <a:miter/>
            </a:ln>
            <a:effectLst/>
          </p:spPr>
          <p:txBody>
            <a:bodyPr lIns="45701" rIns="45701" anchor="t"/>
            <a:lstStyle/>
            <a:p>
              <a:pPr algn="ctr" defTabSz="914034" hangingPunct="0"/>
              <a:r>
                <a:rPr lang="zh-CN" altLang="en-US" sz="1399" b="1" kern="0" dirty="0">
                  <a:solidFill>
                    <a:srgbClr val="C7000A"/>
                  </a:solidFill>
                  <a:latin typeface="微软雅黑"/>
                  <a:ea typeface="微软雅黑"/>
                  <a:cs typeface="Calibri"/>
                  <a:sym typeface="HarmonyOS Sans SC"/>
                </a:rPr>
                <a:t>消费级超轻量框架</a:t>
              </a:r>
            </a:p>
          </p:txBody>
        </p:sp>
        <p:sp>
          <p:nvSpPr>
            <p:cNvPr id="46" name="矩形 45"/>
            <p:cNvSpPr/>
            <p:nvPr/>
          </p:nvSpPr>
          <p:spPr>
            <a:xfrm>
              <a:off x="6621092" y="1634050"/>
              <a:ext cx="2268000" cy="936000"/>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marL="171381" indent="-171381" defTabSz="914034" fontAlgn="base">
                <a:spcBef>
                  <a:spcPts val="12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mn-ea"/>
                </a:rPr>
                <a:t>模型即代码，</a:t>
              </a:r>
              <a:r>
                <a:rPr lang="en-US" altLang="zh-CN" sz="1000" dirty="0">
                  <a:solidFill>
                    <a:srgbClr val="000000"/>
                  </a:solidFill>
                  <a:latin typeface="微软雅黑"/>
                  <a:ea typeface="微软雅黑"/>
                  <a:sym typeface="+mn-ea"/>
                </a:rPr>
                <a:t>KB</a:t>
              </a:r>
              <a:r>
                <a:rPr lang="zh-CN" altLang="en-US" sz="1000" dirty="0">
                  <a:solidFill>
                    <a:srgbClr val="000000"/>
                  </a:solidFill>
                  <a:latin typeface="微软雅黑"/>
                  <a:ea typeface="微软雅黑"/>
                  <a:sym typeface="+mn-ea"/>
                </a:rPr>
                <a:t>级资源占用</a:t>
              </a:r>
              <a:endParaRPr lang="en-US" altLang="zh-CN" sz="1000" dirty="0">
                <a:solidFill>
                  <a:srgbClr val="000000"/>
                </a:solidFill>
                <a:latin typeface="微软雅黑"/>
                <a:ea typeface="微软雅黑"/>
                <a:sym typeface="+mn-ea"/>
              </a:endParaRPr>
            </a:p>
            <a:p>
              <a:pPr marL="171381" indent="-171381" defTabSz="914034" fontAlgn="base">
                <a:spcBef>
                  <a:spcPts val="12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mn-ea"/>
                </a:rPr>
                <a:t>硬件感知量化，模型</a:t>
              </a:r>
              <a:r>
                <a:rPr lang="en-US" altLang="zh-CN" sz="1000" dirty="0">
                  <a:solidFill>
                    <a:srgbClr val="000000"/>
                  </a:solidFill>
                  <a:latin typeface="微软雅黑"/>
                  <a:ea typeface="微软雅黑"/>
                  <a:sym typeface="+mn-ea"/>
                </a:rPr>
                <a:t>5X</a:t>
              </a:r>
              <a:r>
                <a:rPr lang="zh-CN" altLang="en-US" sz="1000" dirty="0">
                  <a:solidFill>
                    <a:srgbClr val="000000"/>
                  </a:solidFill>
                  <a:latin typeface="微软雅黑"/>
                  <a:ea typeface="微软雅黑"/>
                  <a:sym typeface="+mn-ea"/>
                </a:rPr>
                <a:t>压缩</a:t>
              </a:r>
              <a:endParaRPr lang="en-US" altLang="zh-CN" sz="1000" dirty="0">
                <a:solidFill>
                  <a:srgbClr val="000000"/>
                </a:solidFill>
                <a:latin typeface="微软雅黑"/>
                <a:ea typeface="微软雅黑"/>
                <a:sym typeface="+mn-ea"/>
              </a:endParaRPr>
            </a:p>
            <a:p>
              <a:pPr marL="171381" indent="-171381" defTabSz="914034" fontAlgn="base">
                <a:spcBef>
                  <a:spcPts val="1200"/>
                </a:spcBef>
                <a:spcAft>
                  <a:spcPct val="0"/>
                </a:spcAft>
                <a:buFont typeface="Arial" panose="020B0604020202020204" pitchFamily="34" charset="0"/>
                <a:buChar char="•"/>
              </a:pPr>
              <a:r>
                <a:rPr lang="zh-CN" altLang="en-US" sz="1000" kern="0" dirty="0">
                  <a:solidFill>
                    <a:srgbClr val="1D1D1A"/>
                  </a:solidFill>
                  <a:latin typeface="微软雅黑"/>
                  <a:ea typeface="微软雅黑"/>
                  <a:cs typeface="Arial" panose="020B0604020202020204" pitchFamily="34" charset="0"/>
                </a:rPr>
                <a:t>高性能加速库，能效比领先</a:t>
              </a:r>
              <a:r>
                <a:rPr lang="en-US" altLang="zh-CN" sz="1000" kern="0" dirty="0">
                  <a:solidFill>
                    <a:srgbClr val="1D1D1A"/>
                  </a:solidFill>
                  <a:latin typeface="微软雅黑"/>
                  <a:ea typeface="微软雅黑"/>
                  <a:cs typeface="Arial" panose="020B0604020202020204" pitchFamily="34" charset="0"/>
                </a:rPr>
                <a:t>20%</a:t>
              </a:r>
              <a:endParaRPr lang="en-US" altLang="zh-CN" sz="1000" dirty="0">
                <a:solidFill>
                  <a:srgbClr val="000000"/>
                </a:solidFill>
                <a:latin typeface="微软雅黑"/>
                <a:ea typeface="微软雅黑"/>
                <a:sym typeface="+mn-ea"/>
              </a:endParaRPr>
            </a:p>
          </p:txBody>
        </p:sp>
        <p:sp>
          <p:nvSpPr>
            <p:cNvPr id="47" name="矩形 46"/>
            <p:cNvSpPr/>
            <p:nvPr/>
          </p:nvSpPr>
          <p:spPr>
            <a:xfrm>
              <a:off x="9249919" y="1634050"/>
              <a:ext cx="2268000" cy="936000"/>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marL="171381" indent="-171381" defTabSz="914034" fontAlgn="base">
                <a:spcBef>
                  <a:spcPts val="6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mn-ea"/>
                </a:rPr>
                <a:t>手机、手表、耳机、音箱、智能大屏等；</a:t>
              </a:r>
              <a:r>
                <a:rPr lang="en-US" altLang="zh-CN" sz="1000" dirty="0">
                  <a:solidFill>
                    <a:srgbClr val="000000"/>
                  </a:solidFill>
                  <a:latin typeface="微软雅黑"/>
                  <a:ea typeface="微软雅黑"/>
                  <a:sym typeface="+mn-ea"/>
                </a:rPr>
                <a:t>IoT</a:t>
              </a:r>
              <a:r>
                <a:rPr lang="zh-CN" altLang="en-US" sz="1000" dirty="0">
                  <a:solidFill>
                    <a:srgbClr val="000000"/>
                  </a:solidFill>
                  <a:latin typeface="微软雅黑"/>
                  <a:ea typeface="微软雅黑"/>
                  <a:sym typeface="+mn-ea"/>
                </a:rPr>
                <a:t>设备，智能门锁，智能</a:t>
              </a:r>
              <a:endParaRPr lang="en-US" altLang="zh-CN" sz="1000" dirty="0">
                <a:solidFill>
                  <a:srgbClr val="000000"/>
                </a:solidFill>
                <a:latin typeface="微软雅黑"/>
                <a:ea typeface="微软雅黑"/>
                <a:sym typeface="+mn-ea"/>
              </a:endParaRPr>
            </a:p>
            <a:p>
              <a:pPr marL="171381" indent="-171381" defTabSz="914034" fontAlgn="base">
                <a:spcBef>
                  <a:spcPts val="6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mn-ea"/>
                </a:rPr>
                <a:t>鸿蒙、</a:t>
              </a:r>
              <a:r>
                <a:rPr lang="en-US" altLang="zh-CN" sz="1000" dirty="0">
                  <a:solidFill>
                    <a:srgbClr val="000000"/>
                  </a:solidFill>
                  <a:latin typeface="微软雅黑"/>
                  <a:ea typeface="微软雅黑"/>
                  <a:sym typeface="+mn-ea"/>
                </a:rPr>
                <a:t>HMS</a:t>
              </a:r>
              <a:r>
                <a:rPr lang="zh-CN" altLang="en-US" sz="1000" dirty="0">
                  <a:solidFill>
                    <a:srgbClr val="000000"/>
                  </a:solidFill>
                  <a:latin typeface="微软雅黑"/>
                  <a:ea typeface="微软雅黑"/>
                  <a:sym typeface="+mn-ea"/>
                </a:rPr>
                <a:t>、</a:t>
              </a:r>
              <a:r>
                <a:rPr lang="en-US" altLang="zh-CN" sz="1000" dirty="0">
                  <a:solidFill>
                    <a:srgbClr val="000000"/>
                  </a:solidFill>
                  <a:latin typeface="微软雅黑"/>
                  <a:ea typeface="微软雅黑"/>
                  <a:sym typeface="+mn-ea"/>
                </a:rPr>
                <a:t>Euler</a:t>
              </a:r>
              <a:r>
                <a:rPr lang="zh-CN" altLang="en-US" sz="1000" dirty="0">
                  <a:solidFill>
                    <a:srgbClr val="000000"/>
                  </a:solidFill>
                  <a:latin typeface="微软雅黑"/>
                  <a:ea typeface="微软雅黑"/>
                  <a:sym typeface="+mn-ea"/>
                </a:rPr>
                <a:t>系统内置</a:t>
              </a:r>
              <a:r>
                <a:rPr lang="en-US" altLang="zh-CN" sz="1000" dirty="0">
                  <a:solidFill>
                    <a:srgbClr val="000000"/>
                  </a:solidFill>
                  <a:latin typeface="微软雅黑"/>
                  <a:ea typeface="微软雅黑"/>
                  <a:sym typeface="+mn-ea"/>
                </a:rPr>
                <a:t>AI</a:t>
              </a:r>
              <a:r>
                <a:rPr lang="zh-CN" altLang="en-US" sz="1000" dirty="0">
                  <a:solidFill>
                    <a:srgbClr val="000000"/>
                  </a:solidFill>
                  <a:latin typeface="微软雅黑"/>
                  <a:ea typeface="微软雅黑"/>
                  <a:sym typeface="+mn-ea"/>
                </a:rPr>
                <a:t>框架</a:t>
              </a:r>
              <a:endParaRPr lang="en-US" altLang="zh-CN" sz="1000" dirty="0">
                <a:solidFill>
                  <a:srgbClr val="000000"/>
                </a:solidFill>
                <a:latin typeface="微软雅黑"/>
                <a:ea typeface="微软雅黑"/>
                <a:sym typeface="+mn-ea"/>
              </a:endParaRPr>
            </a:p>
          </p:txBody>
        </p:sp>
        <p:sp>
          <p:nvSpPr>
            <p:cNvPr id="8" name="矩形 7"/>
            <p:cNvSpPr/>
            <p:nvPr/>
          </p:nvSpPr>
          <p:spPr>
            <a:xfrm>
              <a:off x="9803734" y="1410329"/>
              <a:ext cx="1160370" cy="169277"/>
            </a:xfrm>
            <a:prstGeom prst="rect">
              <a:avLst/>
            </a:prstGeom>
          </p:spPr>
          <p:txBody>
            <a:bodyPr wrap="square" lIns="0" tIns="0" rIns="0" bIns="0">
              <a:spAutoFit/>
            </a:bodyPr>
            <a:lstStyle/>
            <a:p>
              <a:pPr algn="ctr" defTabSz="914034" fontAlgn="base">
                <a:spcBef>
                  <a:spcPts val="1200"/>
                </a:spcBef>
                <a:spcAft>
                  <a:spcPct val="0"/>
                </a:spcAft>
              </a:pPr>
              <a:r>
                <a:rPr lang="zh-CN" altLang="en-US" sz="1100" b="1" dirty="0">
                  <a:solidFill>
                    <a:srgbClr val="000000"/>
                  </a:solidFill>
                  <a:latin typeface="微软雅黑"/>
                  <a:ea typeface="微软雅黑"/>
                  <a:sym typeface="+mn-ea"/>
                </a:rPr>
                <a:t>主要应用设备</a:t>
              </a:r>
              <a:endParaRPr lang="en-US" altLang="zh-CN" sz="1100" b="1" dirty="0">
                <a:solidFill>
                  <a:srgbClr val="000000"/>
                </a:solidFill>
                <a:latin typeface="微软雅黑"/>
                <a:ea typeface="微软雅黑"/>
                <a:sym typeface="+mn-ea"/>
              </a:endParaRPr>
            </a:p>
          </p:txBody>
        </p:sp>
        <p:sp>
          <p:nvSpPr>
            <p:cNvPr id="49" name="矩形 48"/>
            <p:cNvSpPr/>
            <p:nvPr/>
          </p:nvSpPr>
          <p:spPr>
            <a:xfrm>
              <a:off x="7333664" y="1410329"/>
              <a:ext cx="842857" cy="169277"/>
            </a:xfrm>
            <a:prstGeom prst="rect">
              <a:avLst/>
            </a:prstGeom>
          </p:spPr>
          <p:txBody>
            <a:bodyPr wrap="square" lIns="0" tIns="0" rIns="0" bIns="0">
              <a:spAutoFit/>
            </a:bodyPr>
            <a:lstStyle/>
            <a:p>
              <a:pPr algn="ctr" defTabSz="914034" fontAlgn="base">
                <a:spcBef>
                  <a:spcPts val="1200"/>
                </a:spcBef>
                <a:spcAft>
                  <a:spcPct val="0"/>
                </a:spcAft>
              </a:pPr>
              <a:r>
                <a:rPr lang="zh-CN" altLang="en-US" sz="1100" b="1" dirty="0">
                  <a:solidFill>
                    <a:srgbClr val="000000"/>
                  </a:solidFill>
                  <a:latin typeface="微软雅黑"/>
                  <a:ea typeface="微软雅黑"/>
                  <a:sym typeface="+mn-ea"/>
                </a:rPr>
                <a:t>关键技术</a:t>
              </a:r>
              <a:endParaRPr lang="en-US" altLang="zh-CN" sz="1100" b="1" dirty="0">
                <a:solidFill>
                  <a:srgbClr val="000000"/>
                </a:solidFill>
                <a:latin typeface="微软雅黑"/>
                <a:ea typeface="微软雅黑"/>
                <a:sym typeface="+mn-ea"/>
              </a:endParaRPr>
            </a:p>
          </p:txBody>
        </p:sp>
        <p:sp>
          <p:nvSpPr>
            <p:cNvPr id="44" name="圆角矩形 43"/>
            <p:cNvSpPr/>
            <p:nvPr/>
          </p:nvSpPr>
          <p:spPr>
            <a:xfrm>
              <a:off x="6480539" y="2803725"/>
              <a:ext cx="5170767" cy="1620000"/>
            </a:xfrm>
            <a:prstGeom prst="roundRect">
              <a:avLst>
                <a:gd name="adj" fmla="val 0"/>
              </a:avLst>
            </a:prstGeom>
            <a:solidFill>
              <a:schemeClr val="tx2"/>
            </a:solidFill>
            <a:ln w="3175">
              <a:solidFill>
                <a:schemeClr val="tx1">
                  <a:alpha val="50000"/>
                </a:schemeClr>
              </a:solidFill>
              <a:miter/>
            </a:ln>
            <a:effectLst/>
          </p:spPr>
          <p:txBody>
            <a:bodyPr lIns="45701" rIns="45701" anchor="t"/>
            <a:lstStyle/>
            <a:p>
              <a:pPr algn="ctr" defTabSz="914034" hangingPunct="0"/>
              <a:r>
                <a:rPr lang="zh-CN" altLang="en-US" sz="1399" b="1" kern="0" dirty="0">
                  <a:solidFill>
                    <a:srgbClr val="C7000A"/>
                  </a:solidFill>
                  <a:latin typeface="微软雅黑"/>
                  <a:ea typeface="微软雅黑"/>
                  <a:cs typeface="Calibri"/>
                  <a:sym typeface="HarmonyOS Sans SC"/>
                </a:rPr>
                <a:t>企业级联邦学习框架</a:t>
              </a:r>
            </a:p>
          </p:txBody>
        </p:sp>
        <p:sp>
          <p:nvSpPr>
            <p:cNvPr id="50" name="矩形 49"/>
            <p:cNvSpPr/>
            <p:nvPr/>
          </p:nvSpPr>
          <p:spPr>
            <a:xfrm>
              <a:off x="6621093" y="3336672"/>
              <a:ext cx="2268000" cy="992127"/>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marL="171381" indent="-171381" defTabSz="914034" fontAlgn="base">
                <a:spcBef>
                  <a:spcPts val="12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mn-ea"/>
                </a:rPr>
                <a:t>端云联合学习，模型精确匹配</a:t>
              </a:r>
              <a:endParaRPr lang="en-US" altLang="zh-CN" sz="1000" dirty="0">
                <a:solidFill>
                  <a:srgbClr val="000000"/>
                </a:solidFill>
                <a:latin typeface="微软雅黑"/>
                <a:ea typeface="微软雅黑"/>
                <a:sym typeface="+mn-ea"/>
              </a:endParaRPr>
            </a:p>
            <a:p>
              <a:pPr marL="171381" indent="-171381" defTabSz="914034" fontAlgn="base">
                <a:spcBef>
                  <a:spcPts val="12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mn-ea"/>
                </a:rPr>
                <a:t>端侧学习，隐私数据不出端</a:t>
              </a:r>
              <a:endParaRPr lang="en-US" altLang="zh-CN" sz="1000" dirty="0">
                <a:solidFill>
                  <a:srgbClr val="000000"/>
                </a:solidFill>
                <a:latin typeface="微软雅黑"/>
                <a:ea typeface="微软雅黑"/>
                <a:sym typeface="+mn-ea"/>
              </a:endParaRPr>
            </a:p>
            <a:p>
              <a:pPr marL="171381" indent="-171381" defTabSz="914034" fontAlgn="base">
                <a:spcBef>
                  <a:spcPts val="12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Helvetica Neue"/>
                </a:rPr>
                <a:t>联邦容灾高可靠</a:t>
              </a:r>
              <a:r>
                <a:rPr lang="zh-CN" altLang="en-US" sz="1000" dirty="0">
                  <a:solidFill>
                    <a:srgbClr val="000000"/>
                  </a:solidFill>
                  <a:latin typeface="微软雅黑"/>
                  <a:ea typeface="微软雅黑"/>
                </a:rPr>
                <a:t>，企业级部署</a:t>
              </a:r>
              <a:endParaRPr lang="en-US" altLang="zh-CN" sz="1000" dirty="0">
                <a:solidFill>
                  <a:srgbClr val="000000"/>
                </a:solidFill>
                <a:latin typeface="微软雅黑"/>
                <a:ea typeface="微软雅黑"/>
                <a:sym typeface="+mn-ea"/>
              </a:endParaRPr>
            </a:p>
          </p:txBody>
        </p:sp>
        <p:sp>
          <p:nvSpPr>
            <p:cNvPr id="51" name="矩形 50"/>
            <p:cNvSpPr/>
            <p:nvPr/>
          </p:nvSpPr>
          <p:spPr>
            <a:xfrm>
              <a:off x="9249920" y="3336672"/>
              <a:ext cx="2268000" cy="992127"/>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marL="171381" indent="-171381" defTabSz="914034" fontAlgn="base">
                <a:spcBef>
                  <a:spcPts val="1200"/>
                </a:spcBef>
                <a:spcAft>
                  <a:spcPct val="0"/>
                </a:spcAft>
                <a:buFont typeface="Arial" panose="020B0604020202020204" pitchFamily="34" charset="0"/>
                <a:buChar char="•"/>
              </a:pPr>
              <a:r>
                <a:rPr lang="zh-CN" altLang="zh-CN" sz="1000" dirty="0">
                  <a:solidFill>
                    <a:srgbClr val="000000"/>
                  </a:solidFill>
                  <a:latin typeface="微软雅黑"/>
                  <a:ea typeface="微软雅黑"/>
                </a:rPr>
                <a:t>隐私合规前提下，实现更加精准的广告推荐效果</a:t>
              </a:r>
            </a:p>
          </p:txBody>
        </p:sp>
        <p:sp>
          <p:nvSpPr>
            <p:cNvPr id="52" name="矩形 51"/>
            <p:cNvSpPr/>
            <p:nvPr/>
          </p:nvSpPr>
          <p:spPr>
            <a:xfrm>
              <a:off x="9414744" y="3124318"/>
              <a:ext cx="1938352" cy="169277"/>
            </a:xfrm>
            <a:prstGeom prst="rect">
              <a:avLst/>
            </a:prstGeom>
          </p:spPr>
          <p:txBody>
            <a:bodyPr wrap="square" lIns="0" tIns="0" rIns="0" bIns="0">
              <a:spAutoFit/>
            </a:bodyPr>
            <a:lstStyle/>
            <a:p>
              <a:pPr algn="ctr" defTabSz="914034" fontAlgn="base">
                <a:spcBef>
                  <a:spcPts val="1200"/>
                </a:spcBef>
                <a:spcAft>
                  <a:spcPct val="0"/>
                </a:spcAft>
              </a:pPr>
              <a:r>
                <a:rPr lang="zh-CN" altLang="en-US" sz="1100" b="1" dirty="0">
                  <a:solidFill>
                    <a:srgbClr val="000000"/>
                  </a:solidFill>
                  <a:latin typeface="微软雅黑"/>
                  <a:ea typeface="微软雅黑"/>
                  <a:sym typeface="+mn-ea"/>
                </a:rPr>
                <a:t>广告推荐提升</a:t>
              </a:r>
              <a:r>
                <a:rPr lang="en-US" altLang="zh-CN" sz="1100" b="1" dirty="0">
                  <a:solidFill>
                    <a:srgbClr val="000000"/>
                  </a:solidFill>
                  <a:latin typeface="微软雅黑"/>
                  <a:ea typeface="微软雅黑"/>
                  <a:sym typeface="+mn-ea"/>
                </a:rPr>
                <a:t>ECPM 15%</a:t>
              </a:r>
            </a:p>
          </p:txBody>
        </p:sp>
        <p:sp>
          <p:nvSpPr>
            <p:cNvPr id="53" name="矩形 52"/>
            <p:cNvSpPr/>
            <p:nvPr/>
          </p:nvSpPr>
          <p:spPr>
            <a:xfrm>
              <a:off x="7354984" y="3116157"/>
              <a:ext cx="800219" cy="169277"/>
            </a:xfrm>
            <a:prstGeom prst="rect">
              <a:avLst/>
            </a:prstGeom>
          </p:spPr>
          <p:txBody>
            <a:bodyPr wrap="square" lIns="0" tIns="0" rIns="0" bIns="0">
              <a:spAutoFit/>
            </a:bodyPr>
            <a:lstStyle/>
            <a:p>
              <a:pPr algn="ctr" defTabSz="914034" fontAlgn="base">
                <a:spcBef>
                  <a:spcPts val="1200"/>
                </a:spcBef>
                <a:spcAft>
                  <a:spcPct val="0"/>
                </a:spcAft>
              </a:pPr>
              <a:r>
                <a:rPr lang="zh-CN" altLang="en-US" sz="1100" b="1" dirty="0">
                  <a:solidFill>
                    <a:srgbClr val="000000"/>
                  </a:solidFill>
                  <a:latin typeface="微软雅黑"/>
                  <a:ea typeface="微软雅黑"/>
                  <a:sym typeface="+mn-ea"/>
                </a:rPr>
                <a:t>关键技术</a:t>
              </a:r>
              <a:endParaRPr lang="en-US" altLang="zh-CN" sz="1100" b="1" dirty="0">
                <a:solidFill>
                  <a:srgbClr val="000000"/>
                </a:solidFill>
                <a:latin typeface="微软雅黑"/>
                <a:ea typeface="微软雅黑"/>
                <a:sym typeface="+mn-ea"/>
              </a:endParaRPr>
            </a:p>
          </p:txBody>
        </p:sp>
        <p:grpSp>
          <p:nvGrpSpPr>
            <p:cNvPr id="18" name="组合 17"/>
            <p:cNvGrpSpPr/>
            <p:nvPr/>
          </p:nvGrpSpPr>
          <p:grpSpPr>
            <a:xfrm>
              <a:off x="9482026" y="3771685"/>
              <a:ext cx="1872885" cy="454079"/>
              <a:chOff x="12042599" y="2071554"/>
              <a:chExt cx="1872885" cy="454079"/>
            </a:xfrm>
          </p:grpSpPr>
          <p:sp>
            <p:nvSpPr>
              <p:cNvPr id="58" name="右箭头 57"/>
              <p:cNvSpPr/>
              <p:nvPr/>
            </p:nvSpPr>
            <p:spPr>
              <a:xfrm>
                <a:off x="12231694" y="2373179"/>
                <a:ext cx="666077" cy="87246"/>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endParaRPr lang="zh-CN" altLang="en-US" sz="1100">
                  <a:solidFill>
                    <a:srgbClr val="666666"/>
                  </a:solidFill>
                  <a:latin typeface="Huawei Sans"/>
                  <a:ea typeface="微软雅黑"/>
                </a:endParaRPr>
              </a:p>
            </p:txBody>
          </p:sp>
          <p:sp>
            <p:nvSpPr>
              <p:cNvPr id="59" name="右箭头 58"/>
              <p:cNvSpPr/>
              <p:nvPr/>
            </p:nvSpPr>
            <p:spPr>
              <a:xfrm>
                <a:off x="12231694" y="2130059"/>
                <a:ext cx="666077" cy="87246"/>
              </a:xfrm>
              <a:prstGeom prst="rightArrow">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endParaRPr lang="zh-CN" altLang="en-US" sz="1100">
                  <a:solidFill>
                    <a:srgbClr val="666666"/>
                  </a:solidFill>
                  <a:latin typeface="Huawei Sans"/>
                  <a:ea typeface="微软雅黑"/>
                </a:endParaRPr>
              </a:p>
            </p:txBody>
          </p:sp>
          <p:pic>
            <p:nvPicPr>
              <p:cNvPr id="60" name="图片 59"/>
              <p:cNvPicPr>
                <a:picLocks noChangeAspect="1"/>
              </p:cNvPicPr>
              <p:nvPr/>
            </p:nvPicPr>
            <p:blipFill>
              <a:blip r:embed="rId3"/>
              <a:stretch>
                <a:fillRect/>
              </a:stretch>
            </p:blipFill>
            <p:spPr>
              <a:xfrm>
                <a:off x="12045427" y="2075101"/>
                <a:ext cx="159302" cy="109916"/>
              </a:xfrm>
              <a:prstGeom prst="rect">
                <a:avLst/>
              </a:prstGeom>
            </p:spPr>
          </p:pic>
          <p:pic>
            <p:nvPicPr>
              <p:cNvPr id="61" name="图片 60"/>
              <p:cNvPicPr>
                <a:picLocks noChangeAspect="1"/>
              </p:cNvPicPr>
              <p:nvPr/>
            </p:nvPicPr>
            <p:blipFill>
              <a:blip r:embed="rId4"/>
              <a:stretch>
                <a:fillRect/>
              </a:stretch>
            </p:blipFill>
            <p:spPr>
              <a:xfrm>
                <a:off x="12047726" y="2437938"/>
                <a:ext cx="157004" cy="87695"/>
              </a:xfrm>
              <a:prstGeom prst="rect">
                <a:avLst/>
              </a:prstGeom>
            </p:spPr>
          </p:pic>
          <p:pic>
            <p:nvPicPr>
              <p:cNvPr id="62" name="图片 61"/>
              <p:cNvPicPr>
                <a:picLocks noChangeAspect="1"/>
              </p:cNvPicPr>
              <p:nvPr/>
            </p:nvPicPr>
            <p:blipFill>
              <a:blip r:embed="rId5"/>
              <a:stretch>
                <a:fillRect/>
              </a:stretch>
            </p:blipFill>
            <p:spPr>
              <a:xfrm>
                <a:off x="12047726" y="2319939"/>
                <a:ext cx="157004" cy="98481"/>
              </a:xfrm>
              <a:prstGeom prst="rect">
                <a:avLst/>
              </a:prstGeom>
            </p:spPr>
          </p:pic>
          <p:pic>
            <p:nvPicPr>
              <p:cNvPr id="63" name="图片 62"/>
              <p:cNvPicPr>
                <a:picLocks noChangeAspect="1"/>
              </p:cNvPicPr>
              <p:nvPr/>
            </p:nvPicPr>
            <p:blipFill>
              <a:blip r:embed="rId6"/>
              <a:stretch>
                <a:fillRect/>
              </a:stretch>
            </p:blipFill>
            <p:spPr>
              <a:xfrm>
                <a:off x="12042599" y="2204535"/>
                <a:ext cx="162131" cy="95886"/>
              </a:xfrm>
              <a:prstGeom prst="rect">
                <a:avLst/>
              </a:prstGeom>
            </p:spPr>
          </p:pic>
          <p:pic>
            <p:nvPicPr>
              <p:cNvPr id="64" name="图片 63"/>
              <p:cNvPicPr>
                <a:picLocks noChangeAspect="1"/>
              </p:cNvPicPr>
              <p:nvPr/>
            </p:nvPicPr>
            <p:blipFill>
              <a:blip r:embed="rId7"/>
              <a:stretch>
                <a:fillRect/>
              </a:stretch>
            </p:blipFill>
            <p:spPr>
              <a:xfrm>
                <a:off x="12384179" y="2087020"/>
                <a:ext cx="262122" cy="172246"/>
              </a:xfrm>
              <a:prstGeom prst="rect">
                <a:avLst/>
              </a:prstGeom>
            </p:spPr>
          </p:pic>
          <p:pic>
            <p:nvPicPr>
              <p:cNvPr id="65" name="图片 64"/>
              <p:cNvPicPr>
                <a:picLocks noChangeAspect="1"/>
              </p:cNvPicPr>
              <p:nvPr/>
            </p:nvPicPr>
            <p:blipFill>
              <a:blip r:embed="rId8"/>
              <a:stretch>
                <a:fillRect/>
              </a:stretch>
            </p:blipFill>
            <p:spPr>
              <a:xfrm>
                <a:off x="12384179" y="2322632"/>
                <a:ext cx="263464" cy="173128"/>
              </a:xfrm>
              <a:prstGeom prst="rect">
                <a:avLst/>
              </a:prstGeom>
            </p:spPr>
          </p:pic>
          <p:pic>
            <p:nvPicPr>
              <p:cNvPr id="66" name="图片 65"/>
              <p:cNvPicPr>
                <a:picLocks noChangeAspect="1"/>
              </p:cNvPicPr>
              <p:nvPr/>
            </p:nvPicPr>
            <p:blipFill>
              <a:blip r:embed="rId9"/>
              <a:stretch>
                <a:fillRect/>
              </a:stretch>
            </p:blipFill>
            <p:spPr>
              <a:xfrm>
                <a:off x="13630919" y="2207609"/>
                <a:ext cx="284565" cy="149595"/>
              </a:xfrm>
              <a:prstGeom prst="rect">
                <a:avLst/>
              </a:prstGeom>
            </p:spPr>
          </p:pic>
          <p:sp>
            <p:nvSpPr>
              <p:cNvPr id="67" name="圆角矩形 66"/>
              <p:cNvSpPr/>
              <p:nvPr/>
            </p:nvSpPr>
            <p:spPr>
              <a:xfrm>
                <a:off x="12897771" y="2130853"/>
                <a:ext cx="496356" cy="92333"/>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914034"/>
                <a:r>
                  <a:rPr lang="en-US" altLang="zh-CN" sz="600" b="1" dirty="0">
                    <a:solidFill>
                      <a:srgbClr val="1D1D1A"/>
                    </a:solidFill>
                    <a:latin typeface="微软雅黑" pitchFamily="34" charset="-122"/>
                    <a:ea typeface="微软雅黑"/>
                  </a:rPr>
                  <a:t>RTA</a:t>
                </a:r>
                <a:r>
                  <a:rPr lang="zh-CN" altLang="en-US" sz="600" b="1" dirty="0">
                    <a:solidFill>
                      <a:srgbClr val="1D1D1A"/>
                    </a:solidFill>
                    <a:latin typeface="微软雅黑" pitchFamily="34" charset="-122"/>
                    <a:ea typeface="微软雅黑"/>
                  </a:rPr>
                  <a:t>广告</a:t>
                </a:r>
              </a:p>
            </p:txBody>
          </p:sp>
          <p:sp>
            <p:nvSpPr>
              <p:cNvPr id="68" name="圆角矩形 67"/>
              <p:cNvSpPr/>
              <p:nvPr/>
            </p:nvSpPr>
            <p:spPr>
              <a:xfrm>
                <a:off x="12897771" y="2359593"/>
                <a:ext cx="496356" cy="92333"/>
              </a:xfrm>
              <a:prstGeom prst="roundRect">
                <a:avLst>
                  <a:gd name="adj" fmla="val 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p>
                <a:pPr algn="ctr" defTabSz="914034"/>
                <a:r>
                  <a:rPr lang="en-US" altLang="zh-CN" sz="600" b="1" dirty="0">
                    <a:solidFill>
                      <a:srgbClr val="FFFFFF"/>
                    </a:solidFill>
                    <a:latin typeface="微软雅黑" pitchFamily="34" charset="-122"/>
                    <a:ea typeface="微软雅黑"/>
                  </a:rPr>
                  <a:t>DPA</a:t>
                </a:r>
                <a:r>
                  <a:rPr lang="zh-CN" altLang="en-US" sz="600" b="1" dirty="0">
                    <a:solidFill>
                      <a:srgbClr val="FFFFFF"/>
                    </a:solidFill>
                    <a:latin typeface="微软雅黑" pitchFamily="34" charset="-122"/>
                    <a:ea typeface="微软雅黑"/>
                  </a:rPr>
                  <a:t>广告</a:t>
                </a:r>
              </a:p>
            </p:txBody>
          </p:sp>
          <p:sp>
            <p:nvSpPr>
              <p:cNvPr id="69" name="右箭头 68"/>
              <p:cNvSpPr/>
              <p:nvPr/>
            </p:nvSpPr>
            <p:spPr>
              <a:xfrm rot="2100959">
                <a:off x="13397700" y="2172908"/>
                <a:ext cx="235737" cy="57048"/>
              </a:xfrm>
              <a:prstGeom prst="rightArrow">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endParaRPr lang="zh-CN" altLang="en-US" sz="1100">
                  <a:solidFill>
                    <a:srgbClr val="666666"/>
                  </a:solidFill>
                  <a:latin typeface="Huawei Sans"/>
                  <a:ea typeface="微软雅黑"/>
                </a:endParaRPr>
              </a:p>
            </p:txBody>
          </p:sp>
          <p:sp>
            <p:nvSpPr>
              <p:cNvPr id="70" name="右箭头 69"/>
              <p:cNvSpPr/>
              <p:nvPr/>
            </p:nvSpPr>
            <p:spPr>
              <a:xfrm rot="19826542">
                <a:off x="13405343" y="2359933"/>
                <a:ext cx="235737" cy="57048"/>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endParaRPr lang="zh-CN" altLang="en-US" sz="1100">
                  <a:solidFill>
                    <a:srgbClr val="666666"/>
                  </a:solidFill>
                  <a:latin typeface="Huawei Sans"/>
                  <a:ea typeface="微软雅黑"/>
                </a:endParaRPr>
              </a:p>
            </p:txBody>
          </p:sp>
          <p:sp>
            <p:nvSpPr>
              <p:cNvPr id="71" name="文本框 70"/>
              <p:cNvSpPr txBox="1"/>
              <p:nvPr/>
            </p:nvSpPr>
            <p:spPr>
              <a:xfrm>
                <a:off x="12259804" y="2320152"/>
                <a:ext cx="112210" cy="61555"/>
              </a:xfrm>
              <a:prstGeom prst="rect">
                <a:avLst/>
              </a:prstGeom>
              <a:noFill/>
            </p:spPr>
            <p:txBody>
              <a:bodyPr wrap="none" lIns="0" tIns="0" rIns="0" bIns="0" rtlCol="0">
                <a:spAutoFit/>
              </a:bodyPr>
              <a:lstStyle/>
              <a:p>
                <a:pPr algn="ctr" defTabSz="914034"/>
                <a:r>
                  <a:rPr kumimoji="1" lang="en-US" altLang="zh-CN" sz="400" b="1" dirty="0">
                    <a:solidFill>
                      <a:srgbClr val="000000"/>
                    </a:solidFill>
                    <a:latin typeface="Microsoft YaHei" panose="020B0503020204020204" pitchFamily="34" charset="-122"/>
                    <a:ea typeface="微软雅黑"/>
                  </a:rPr>
                  <a:t>50%</a:t>
                </a:r>
                <a:endParaRPr kumimoji="1" lang="zh-CN" altLang="en-US" sz="400" b="1" dirty="0">
                  <a:solidFill>
                    <a:srgbClr val="000000"/>
                  </a:solidFill>
                  <a:latin typeface="Microsoft YaHei" panose="020B0503020204020204" pitchFamily="34" charset="-122"/>
                  <a:ea typeface="微软雅黑"/>
                </a:endParaRPr>
              </a:p>
            </p:txBody>
          </p:sp>
          <p:sp>
            <p:nvSpPr>
              <p:cNvPr id="72" name="文本框 71"/>
              <p:cNvSpPr txBox="1"/>
              <p:nvPr/>
            </p:nvSpPr>
            <p:spPr>
              <a:xfrm>
                <a:off x="12259804" y="2071554"/>
                <a:ext cx="112210" cy="61555"/>
              </a:xfrm>
              <a:prstGeom prst="rect">
                <a:avLst/>
              </a:prstGeom>
              <a:noFill/>
            </p:spPr>
            <p:txBody>
              <a:bodyPr wrap="none" lIns="0" tIns="0" rIns="0" bIns="0" rtlCol="0">
                <a:spAutoFit/>
              </a:bodyPr>
              <a:lstStyle/>
              <a:p>
                <a:pPr algn="ctr" defTabSz="914034"/>
                <a:r>
                  <a:rPr kumimoji="1" lang="en-US" altLang="zh-CN" sz="400" b="1" dirty="0">
                    <a:solidFill>
                      <a:srgbClr val="EBEBEB">
                        <a:lumMod val="75000"/>
                      </a:srgbClr>
                    </a:solidFill>
                    <a:latin typeface="Microsoft YaHei" panose="020B0503020204020204" pitchFamily="34" charset="-122"/>
                    <a:ea typeface="微软雅黑"/>
                  </a:rPr>
                  <a:t>50%</a:t>
                </a:r>
                <a:endParaRPr kumimoji="1" lang="zh-CN" altLang="en-US" sz="400" b="1" dirty="0">
                  <a:solidFill>
                    <a:srgbClr val="EBEBEB">
                      <a:lumMod val="75000"/>
                    </a:srgbClr>
                  </a:solidFill>
                  <a:latin typeface="Microsoft YaHei" panose="020B0503020204020204" pitchFamily="34" charset="-122"/>
                  <a:ea typeface="微软雅黑"/>
                </a:endParaRPr>
              </a:p>
            </p:txBody>
          </p:sp>
        </p:grpSp>
        <p:sp>
          <p:nvSpPr>
            <p:cNvPr id="75" name="圆角矩形 74"/>
            <p:cNvSpPr/>
            <p:nvPr/>
          </p:nvSpPr>
          <p:spPr>
            <a:xfrm>
              <a:off x="6480537" y="4543968"/>
              <a:ext cx="5170767" cy="1620000"/>
            </a:xfrm>
            <a:prstGeom prst="roundRect">
              <a:avLst>
                <a:gd name="adj" fmla="val 0"/>
              </a:avLst>
            </a:prstGeom>
            <a:solidFill>
              <a:schemeClr val="tx2"/>
            </a:solidFill>
            <a:ln w="3175">
              <a:solidFill>
                <a:schemeClr val="tx1">
                  <a:alpha val="50000"/>
                </a:schemeClr>
              </a:solidFill>
              <a:miter/>
            </a:ln>
            <a:effectLst/>
          </p:spPr>
          <p:txBody>
            <a:bodyPr lIns="45701" rIns="45701" anchor="t"/>
            <a:lstStyle/>
            <a:p>
              <a:pPr algn="ctr" defTabSz="914034" hangingPunct="0"/>
              <a:r>
                <a:rPr lang="zh-CN" altLang="en-US" sz="1399" b="1" kern="0" dirty="0">
                  <a:solidFill>
                    <a:srgbClr val="C7000A"/>
                  </a:solidFill>
                  <a:latin typeface="微软雅黑"/>
                  <a:ea typeface="微软雅黑"/>
                  <a:cs typeface="Calibri"/>
                  <a:sym typeface="HarmonyOS Sans SC"/>
                </a:rPr>
                <a:t>通信级</a:t>
              </a:r>
              <a:r>
                <a:rPr lang="en-US" altLang="zh-CN" sz="1399" b="1" kern="0" dirty="0">
                  <a:solidFill>
                    <a:srgbClr val="C7000A"/>
                  </a:solidFill>
                  <a:latin typeface="微软雅黑"/>
                  <a:ea typeface="微软雅黑"/>
                  <a:cs typeface="Calibri"/>
                  <a:sym typeface="HarmonyOS Sans SC"/>
                </a:rPr>
                <a:t>AI</a:t>
              </a:r>
              <a:r>
                <a:rPr lang="zh-CN" altLang="en-US" sz="1399" b="1" kern="0" dirty="0">
                  <a:solidFill>
                    <a:srgbClr val="C7000A"/>
                  </a:solidFill>
                  <a:latin typeface="微软雅黑"/>
                  <a:ea typeface="微软雅黑"/>
                  <a:cs typeface="Calibri"/>
                  <a:sym typeface="HarmonyOS Sans SC"/>
                </a:rPr>
                <a:t>应用框架</a:t>
              </a:r>
            </a:p>
          </p:txBody>
        </p:sp>
        <p:sp>
          <p:nvSpPr>
            <p:cNvPr id="76" name="矩形 75"/>
            <p:cNvSpPr/>
            <p:nvPr/>
          </p:nvSpPr>
          <p:spPr>
            <a:xfrm>
              <a:off x="6621092" y="5046956"/>
              <a:ext cx="2268000" cy="993600"/>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marL="171381" indent="-171381" defTabSz="914034" fontAlgn="base">
                <a:spcBef>
                  <a:spcPts val="12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mn-ea"/>
                </a:rPr>
                <a:t>在线增量学习，模型持续优化</a:t>
              </a:r>
              <a:endParaRPr lang="en-US" altLang="zh-CN" sz="1000" dirty="0">
                <a:solidFill>
                  <a:srgbClr val="000000"/>
                </a:solidFill>
                <a:latin typeface="微软雅黑"/>
                <a:ea typeface="微软雅黑"/>
                <a:sym typeface="+mn-ea"/>
              </a:endParaRPr>
            </a:p>
            <a:p>
              <a:pPr marL="171381" indent="-171381" defTabSz="914034" fontAlgn="base">
                <a:spcBef>
                  <a:spcPts val="12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Helvetica Neue"/>
                </a:rPr>
                <a:t>模型安全，动静态模型混淆保护</a:t>
              </a:r>
              <a:endParaRPr lang="en-US" altLang="zh-CN" sz="1000" dirty="0">
                <a:solidFill>
                  <a:srgbClr val="000000"/>
                </a:solidFill>
                <a:latin typeface="微软雅黑"/>
                <a:ea typeface="微软雅黑"/>
                <a:sym typeface="Helvetica Neue"/>
              </a:endParaRPr>
            </a:p>
            <a:p>
              <a:pPr marL="171381" indent="-171381" defTabSz="914034" fontAlgn="base">
                <a:spcBef>
                  <a:spcPts val="1200"/>
                </a:spcBef>
                <a:spcAft>
                  <a:spcPct val="0"/>
                </a:spcAft>
                <a:buFont typeface="Arial" panose="020B0604020202020204" pitchFamily="34" charset="0"/>
                <a:buChar char="•"/>
              </a:pPr>
              <a:r>
                <a:rPr lang="zh-CN" altLang="en-US" sz="1000" dirty="0">
                  <a:solidFill>
                    <a:srgbClr val="000000"/>
                  </a:solidFill>
                  <a:latin typeface="微软雅黑"/>
                  <a:ea typeface="微软雅黑"/>
                  <a:sym typeface="+mn-ea"/>
                </a:rPr>
                <a:t>可靠可用，</a:t>
              </a:r>
              <a:r>
                <a:rPr lang="zh-CN" altLang="en-US" sz="1000" dirty="0">
                  <a:solidFill>
                    <a:srgbClr val="000000"/>
                  </a:solidFill>
                  <a:latin typeface="微软雅黑"/>
                  <a:ea typeface="微软雅黑"/>
                </a:rPr>
                <a:t>训练故障自动恢复</a:t>
              </a:r>
              <a:endParaRPr lang="en-US" altLang="zh-CN" sz="1000" dirty="0">
                <a:solidFill>
                  <a:srgbClr val="000000"/>
                </a:solidFill>
                <a:latin typeface="微软雅黑"/>
                <a:ea typeface="微软雅黑"/>
                <a:sym typeface="+mn-ea"/>
              </a:endParaRPr>
            </a:p>
          </p:txBody>
        </p:sp>
        <p:sp>
          <p:nvSpPr>
            <p:cNvPr id="77" name="矩形 76"/>
            <p:cNvSpPr/>
            <p:nvPr/>
          </p:nvSpPr>
          <p:spPr>
            <a:xfrm>
              <a:off x="9249920" y="5049130"/>
              <a:ext cx="2268000" cy="993600"/>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marL="171381" indent="-171381" defTabSz="914034" fontAlgn="base">
                <a:spcBef>
                  <a:spcPts val="1200"/>
                </a:spcBef>
                <a:spcAft>
                  <a:spcPct val="0"/>
                </a:spcAft>
                <a:buFont typeface="Arial" panose="020B0604020202020204" pitchFamily="34" charset="0"/>
                <a:buChar char="•"/>
              </a:pPr>
              <a:endParaRPr lang="zh-CN" altLang="zh-CN" sz="1000" dirty="0">
                <a:solidFill>
                  <a:srgbClr val="000000"/>
                </a:solidFill>
                <a:latin typeface="微软雅黑"/>
                <a:ea typeface="微软雅黑"/>
              </a:endParaRPr>
            </a:p>
          </p:txBody>
        </p:sp>
        <p:sp>
          <p:nvSpPr>
            <p:cNvPr id="78" name="矩形 77"/>
            <p:cNvSpPr/>
            <p:nvPr/>
          </p:nvSpPr>
          <p:spPr>
            <a:xfrm>
              <a:off x="9727330" y="4826239"/>
              <a:ext cx="1313180" cy="169277"/>
            </a:xfrm>
            <a:prstGeom prst="rect">
              <a:avLst/>
            </a:prstGeom>
          </p:spPr>
          <p:txBody>
            <a:bodyPr wrap="square" lIns="0" tIns="0" rIns="0" bIns="0">
              <a:spAutoFit/>
            </a:bodyPr>
            <a:lstStyle/>
            <a:p>
              <a:pPr algn="ctr" defTabSz="914034" fontAlgn="base">
                <a:spcBef>
                  <a:spcPts val="1200"/>
                </a:spcBef>
                <a:spcAft>
                  <a:spcPct val="0"/>
                </a:spcAft>
              </a:pPr>
              <a:r>
                <a:rPr lang="zh-CN" altLang="en-US" sz="1100" b="1" dirty="0">
                  <a:solidFill>
                    <a:srgbClr val="000000"/>
                  </a:solidFill>
                  <a:latin typeface="微软雅黑"/>
                  <a:ea typeface="微软雅黑"/>
                  <a:sym typeface="+mn-ea"/>
                </a:rPr>
                <a:t>通信领域规模商用</a:t>
              </a:r>
              <a:endParaRPr lang="en-US" altLang="zh-CN" sz="1100" b="1" dirty="0">
                <a:solidFill>
                  <a:srgbClr val="000000"/>
                </a:solidFill>
                <a:latin typeface="微软雅黑"/>
                <a:ea typeface="微软雅黑"/>
                <a:sym typeface="+mn-ea"/>
              </a:endParaRPr>
            </a:p>
          </p:txBody>
        </p:sp>
        <p:sp>
          <p:nvSpPr>
            <p:cNvPr id="79" name="矩形 78"/>
            <p:cNvSpPr/>
            <p:nvPr/>
          </p:nvSpPr>
          <p:spPr>
            <a:xfrm>
              <a:off x="7380631" y="4826239"/>
              <a:ext cx="748923" cy="169277"/>
            </a:xfrm>
            <a:prstGeom prst="rect">
              <a:avLst/>
            </a:prstGeom>
          </p:spPr>
          <p:txBody>
            <a:bodyPr wrap="square" lIns="0" tIns="0" rIns="0" bIns="0">
              <a:spAutoFit/>
            </a:bodyPr>
            <a:lstStyle/>
            <a:p>
              <a:pPr algn="ctr" defTabSz="914034" fontAlgn="base">
                <a:spcBef>
                  <a:spcPts val="1200"/>
                </a:spcBef>
                <a:spcAft>
                  <a:spcPct val="0"/>
                </a:spcAft>
              </a:pPr>
              <a:r>
                <a:rPr lang="zh-CN" altLang="en-US" sz="1100" b="1" dirty="0">
                  <a:solidFill>
                    <a:srgbClr val="000000"/>
                  </a:solidFill>
                  <a:latin typeface="微软雅黑"/>
                  <a:ea typeface="微软雅黑"/>
                  <a:sym typeface="+mn-ea"/>
                </a:rPr>
                <a:t>关键技术</a:t>
              </a:r>
              <a:endParaRPr lang="en-US" altLang="zh-CN" sz="1100" b="1" dirty="0">
                <a:solidFill>
                  <a:srgbClr val="000000"/>
                </a:solidFill>
                <a:latin typeface="微软雅黑"/>
                <a:ea typeface="微软雅黑"/>
                <a:sym typeface="+mn-ea"/>
              </a:endParaRPr>
            </a:p>
          </p:txBody>
        </p:sp>
        <p:grpSp>
          <p:nvGrpSpPr>
            <p:cNvPr id="114" name="组合 113"/>
            <p:cNvGrpSpPr/>
            <p:nvPr/>
          </p:nvGrpSpPr>
          <p:grpSpPr>
            <a:xfrm>
              <a:off x="9411094" y="5577038"/>
              <a:ext cx="1942002" cy="405154"/>
              <a:chOff x="189196" y="3813898"/>
              <a:chExt cx="4140459" cy="741671"/>
            </a:xfrm>
          </p:grpSpPr>
          <p:pic>
            <p:nvPicPr>
              <p:cNvPr id="115" name="Picture 2"/>
              <p:cNvPicPr>
                <a:picLocks noChangeAspect="1" noChangeArrowheads="1"/>
              </p:cNvPicPr>
              <p:nvPr/>
            </p:nvPicPr>
            <p:blipFill>
              <a:blip r:embed="rId10" cstate="print"/>
              <a:srcRect/>
              <a:stretch>
                <a:fillRect/>
              </a:stretch>
            </p:blipFill>
            <p:spPr bwMode="auto">
              <a:xfrm>
                <a:off x="189196" y="3813898"/>
                <a:ext cx="4140459" cy="741671"/>
              </a:xfrm>
              <a:prstGeom prst="rect">
                <a:avLst/>
              </a:prstGeom>
              <a:noFill/>
              <a:ln w="9525">
                <a:noFill/>
                <a:miter lim="800000"/>
                <a:headEnd/>
                <a:tailEnd/>
              </a:ln>
              <a:effectLst/>
            </p:spPr>
          </p:pic>
          <p:sp>
            <p:nvSpPr>
              <p:cNvPr id="118" name="任意多边形 117"/>
              <p:cNvSpPr/>
              <p:nvPr/>
            </p:nvSpPr>
            <p:spPr bwMode="auto">
              <a:xfrm>
                <a:off x="807472" y="4049287"/>
                <a:ext cx="3486180" cy="250656"/>
              </a:xfrm>
              <a:custGeom>
                <a:avLst/>
                <a:gdLst>
                  <a:gd name="connsiteX0" fmla="*/ 0 w 3501483"/>
                  <a:gd name="connsiteY0" fmla="*/ 198864 h 332679"/>
                  <a:gd name="connsiteX1" fmla="*/ 535259 w 3501483"/>
                  <a:gd name="connsiteY1" fmla="*/ 20445 h 332679"/>
                  <a:gd name="connsiteX2" fmla="*/ 1148576 w 3501483"/>
                  <a:gd name="connsiteY2" fmla="*/ 221167 h 332679"/>
                  <a:gd name="connsiteX3" fmla="*/ 1538868 w 3501483"/>
                  <a:gd name="connsiteY3" fmla="*/ 9293 h 332679"/>
                  <a:gd name="connsiteX4" fmla="*/ 1984917 w 3501483"/>
                  <a:gd name="connsiteY4" fmla="*/ 276923 h 332679"/>
                  <a:gd name="connsiteX5" fmla="*/ 2341756 w 3501483"/>
                  <a:gd name="connsiteY5" fmla="*/ 254620 h 332679"/>
                  <a:gd name="connsiteX6" fmla="*/ 2854712 w 3501483"/>
                  <a:gd name="connsiteY6" fmla="*/ 109654 h 332679"/>
                  <a:gd name="connsiteX7" fmla="*/ 3334215 w 3501483"/>
                  <a:gd name="connsiteY7" fmla="*/ 299225 h 332679"/>
                  <a:gd name="connsiteX8" fmla="*/ 3501483 w 3501483"/>
                  <a:gd name="connsiteY8" fmla="*/ 310376 h 332679"/>
                  <a:gd name="connsiteX0-1" fmla="*/ 0 w 3334215"/>
                  <a:gd name="connsiteY0-2" fmla="*/ 198864 h 317811"/>
                  <a:gd name="connsiteX1-3" fmla="*/ 535259 w 3334215"/>
                  <a:gd name="connsiteY1-4" fmla="*/ 20445 h 317811"/>
                  <a:gd name="connsiteX2-5" fmla="*/ 1148576 w 3334215"/>
                  <a:gd name="connsiteY2-6" fmla="*/ 221167 h 317811"/>
                  <a:gd name="connsiteX3-7" fmla="*/ 1538868 w 3334215"/>
                  <a:gd name="connsiteY3-8" fmla="*/ 9293 h 317811"/>
                  <a:gd name="connsiteX4-9" fmla="*/ 1984917 w 3334215"/>
                  <a:gd name="connsiteY4-10" fmla="*/ 276923 h 317811"/>
                  <a:gd name="connsiteX5-11" fmla="*/ 2341756 w 3334215"/>
                  <a:gd name="connsiteY5-12" fmla="*/ 254620 h 317811"/>
                  <a:gd name="connsiteX6-13" fmla="*/ 2854712 w 3334215"/>
                  <a:gd name="connsiteY6-14" fmla="*/ 109654 h 317811"/>
                  <a:gd name="connsiteX7-15" fmla="*/ 3334215 w 3334215"/>
                  <a:gd name="connsiteY7-16" fmla="*/ 299225 h 317811"/>
                  <a:gd name="connsiteX0-17" fmla="*/ 0 w 3486181"/>
                  <a:gd name="connsiteY0-18" fmla="*/ 198864 h 334208"/>
                  <a:gd name="connsiteX1-19" fmla="*/ 535259 w 3486181"/>
                  <a:gd name="connsiteY1-20" fmla="*/ 20445 h 334208"/>
                  <a:gd name="connsiteX2-21" fmla="*/ 1148576 w 3486181"/>
                  <a:gd name="connsiteY2-22" fmla="*/ 221167 h 334208"/>
                  <a:gd name="connsiteX3-23" fmla="*/ 1538868 w 3486181"/>
                  <a:gd name="connsiteY3-24" fmla="*/ 9293 h 334208"/>
                  <a:gd name="connsiteX4-25" fmla="*/ 1984917 w 3486181"/>
                  <a:gd name="connsiteY4-26" fmla="*/ 276923 h 334208"/>
                  <a:gd name="connsiteX5-27" fmla="*/ 2341756 w 3486181"/>
                  <a:gd name="connsiteY5-28" fmla="*/ 254620 h 334208"/>
                  <a:gd name="connsiteX6-29" fmla="*/ 2854712 w 3486181"/>
                  <a:gd name="connsiteY6-30" fmla="*/ 109654 h 334208"/>
                  <a:gd name="connsiteX7-31" fmla="*/ 3486181 w 3486181"/>
                  <a:gd name="connsiteY7-32" fmla="*/ 334208 h 3342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486181" h="334208">
                    <a:moveTo>
                      <a:pt x="0" y="198864"/>
                    </a:moveTo>
                    <a:cubicBezTo>
                      <a:pt x="171915" y="107796"/>
                      <a:pt x="343830" y="16728"/>
                      <a:pt x="535259" y="20445"/>
                    </a:cubicBezTo>
                    <a:cubicBezTo>
                      <a:pt x="726688" y="24162"/>
                      <a:pt x="981308" y="223026"/>
                      <a:pt x="1148576" y="221167"/>
                    </a:cubicBezTo>
                    <a:cubicBezTo>
                      <a:pt x="1315844" y="219308"/>
                      <a:pt x="1399478" y="0"/>
                      <a:pt x="1538868" y="9293"/>
                    </a:cubicBezTo>
                    <a:cubicBezTo>
                      <a:pt x="1678258" y="18586"/>
                      <a:pt x="1851102" y="236035"/>
                      <a:pt x="1984917" y="276923"/>
                    </a:cubicBezTo>
                    <a:cubicBezTo>
                      <a:pt x="2118732" y="317811"/>
                      <a:pt x="2196790" y="282498"/>
                      <a:pt x="2341756" y="254620"/>
                    </a:cubicBezTo>
                    <a:cubicBezTo>
                      <a:pt x="2486722" y="226742"/>
                      <a:pt x="2663974" y="96389"/>
                      <a:pt x="2854712" y="109654"/>
                    </a:cubicBezTo>
                    <a:cubicBezTo>
                      <a:pt x="3045450" y="122919"/>
                      <a:pt x="3378386" y="300754"/>
                      <a:pt x="3486181" y="334208"/>
                    </a:cubicBezTo>
                  </a:path>
                </a:pathLst>
              </a:custGeom>
              <a:noFill/>
              <a:ln w="19050" cap="flat" cmpd="sng" algn="ctr">
                <a:solidFill>
                  <a:srgbClr val="C00000"/>
                </a:solidFill>
                <a:prstDash val="dash"/>
                <a:round/>
                <a:headEnd type="none" w="med" len="med"/>
                <a:tailEnd type="none" w="med" len="med"/>
              </a:ln>
              <a:effectLst/>
            </p:spPr>
            <p:txBody>
              <a:bodyPr lIns="91367" tIns="45683" rIns="91367" bIns="45683" rtlCol="0" anchor="ctr"/>
              <a:lstStyle/>
              <a:p>
                <a:pPr algn="ctr" defTabSz="914034" fontAlgn="base">
                  <a:spcBef>
                    <a:spcPct val="0"/>
                  </a:spcBef>
                  <a:spcAft>
                    <a:spcPct val="0"/>
                  </a:spcAft>
                </a:pPr>
                <a:endParaRPr lang="zh-CN" altLang="en-US" sz="1734" dirty="0">
                  <a:solidFill>
                    <a:srgbClr val="000000"/>
                  </a:solidFill>
                  <a:latin typeface="Calibri" pitchFamily="34" charset="0"/>
                  <a:ea typeface="宋体" pitchFamily="2" charset="-122"/>
                </a:endParaRPr>
              </a:p>
            </p:txBody>
          </p:sp>
        </p:grpSp>
        <p:sp>
          <p:nvSpPr>
            <p:cNvPr id="128" name="矩形 127"/>
            <p:cNvSpPr/>
            <p:nvPr/>
          </p:nvSpPr>
          <p:spPr>
            <a:xfrm>
              <a:off x="9335241" y="5329098"/>
              <a:ext cx="648000" cy="180000"/>
            </a:xfrm>
            <a:prstGeom prst="rect">
              <a:avLst/>
            </a:prstGeom>
            <a:solidFill>
              <a:schemeClr val="tx2"/>
            </a:solidFill>
            <a:ln w="3175">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defTabSz="914034" fontAlgn="base">
                <a:spcBef>
                  <a:spcPts val="600"/>
                </a:spcBef>
              </a:pPr>
              <a:r>
                <a:rPr lang="en-US" altLang="zh-CN" sz="1000" dirty="0">
                  <a:solidFill>
                    <a:srgbClr val="000000"/>
                  </a:solidFill>
                  <a:latin typeface="微软雅黑"/>
                  <a:ea typeface="微软雅黑"/>
                </a:rPr>
                <a:t>DCPUE</a:t>
              </a:r>
            </a:p>
          </p:txBody>
        </p:sp>
        <p:sp>
          <p:nvSpPr>
            <p:cNvPr id="129" name="矩形 128"/>
            <p:cNvSpPr/>
            <p:nvPr/>
          </p:nvSpPr>
          <p:spPr>
            <a:xfrm>
              <a:off x="10059005" y="5329098"/>
              <a:ext cx="648000" cy="180000"/>
            </a:xfrm>
            <a:prstGeom prst="rect">
              <a:avLst/>
            </a:prstGeom>
            <a:solidFill>
              <a:schemeClr val="tx2"/>
            </a:solidFill>
            <a:ln w="3175">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defTabSz="914034" fontAlgn="base">
                <a:spcBef>
                  <a:spcPts val="600"/>
                </a:spcBef>
              </a:pPr>
              <a:r>
                <a:rPr lang="zh-CN" altLang="en-US" sz="1000" dirty="0">
                  <a:solidFill>
                    <a:srgbClr val="000000"/>
                  </a:solidFill>
                  <a:latin typeface="微软雅黑"/>
                  <a:ea typeface="微软雅黑"/>
                </a:rPr>
                <a:t>故障分析</a:t>
              </a:r>
              <a:endParaRPr lang="en-US" altLang="zh-CN" sz="1000" dirty="0">
                <a:solidFill>
                  <a:srgbClr val="000000"/>
                </a:solidFill>
                <a:latin typeface="微软雅黑"/>
                <a:ea typeface="微软雅黑"/>
              </a:endParaRPr>
            </a:p>
          </p:txBody>
        </p:sp>
        <p:sp>
          <p:nvSpPr>
            <p:cNvPr id="130" name="矩形 129"/>
            <p:cNvSpPr/>
            <p:nvPr/>
          </p:nvSpPr>
          <p:spPr>
            <a:xfrm>
              <a:off x="10782769" y="5329098"/>
              <a:ext cx="648000" cy="180000"/>
            </a:xfrm>
            <a:prstGeom prst="rect">
              <a:avLst/>
            </a:prstGeom>
            <a:solidFill>
              <a:schemeClr val="tx2"/>
            </a:solidFill>
            <a:ln w="3175">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defTabSz="914034" fontAlgn="base">
                <a:spcBef>
                  <a:spcPts val="600"/>
                </a:spcBef>
              </a:pPr>
              <a:r>
                <a:rPr lang="zh-CN" altLang="en-US" sz="1000" dirty="0">
                  <a:solidFill>
                    <a:srgbClr val="000000"/>
                  </a:solidFill>
                  <a:latin typeface="微软雅黑"/>
                  <a:ea typeface="微软雅黑"/>
                </a:rPr>
                <a:t>流量预测</a:t>
              </a:r>
              <a:endParaRPr lang="en-US" altLang="zh-CN" sz="1000" dirty="0">
                <a:solidFill>
                  <a:srgbClr val="000000"/>
                </a:solidFill>
                <a:latin typeface="微软雅黑"/>
                <a:ea typeface="微软雅黑"/>
              </a:endParaRPr>
            </a:p>
          </p:txBody>
        </p:sp>
        <p:sp>
          <p:nvSpPr>
            <p:cNvPr id="131" name="矩形 130"/>
            <p:cNvSpPr/>
            <p:nvPr/>
          </p:nvSpPr>
          <p:spPr>
            <a:xfrm>
              <a:off x="9335241" y="5096741"/>
              <a:ext cx="648000" cy="180000"/>
            </a:xfrm>
            <a:prstGeom prst="rect">
              <a:avLst/>
            </a:prstGeom>
            <a:solidFill>
              <a:schemeClr val="tx2"/>
            </a:solidFill>
            <a:ln w="3175">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defTabSz="914034" fontAlgn="base">
                <a:spcBef>
                  <a:spcPts val="600"/>
                </a:spcBef>
              </a:pPr>
              <a:r>
                <a:rPr lang="en-US" altLang="zh-CN" sz="1000" dirty="0">
                  <a:solidFill>
                    <a:srgbClr val="000000"/>
                  </a:solidFill>
                  <a:latin typeface="微软雅黑"/>
                  <a:ea typeface="微软雅黑"/>
                </a:rPr>
                <a:t>5G</a:t>
              </a:r>
              <a:r>
                <a:rPr lang="zh-CN" altLang="en-US" sz="1000" dirty="0">
                  <a:solidFill>
                    <a:srgbClr val="000000"/>
                  </a:solidFill>
                  <a:latin typeface="微软雅黑"/>
                  <a:ea typeface="微软雅黑"/>
                </a:rPr>
                <a:t>优化</a:t>
              </a:r>
              <a:endParaRPr lang="en-US" altLang="zh-CN" sz="1000" dirty="0">
                <a:solidFill>
                  <a:srgbClr val="000000"/>
                </a:solidFill>
                <a:latin typeface="微软雅黑"/>
                <a:ea typeface="微软雅黑"/>
              </a:endParaRPr>
            </a:p>
          </p:txBody>
        </p:sp>
        <p:sp>
          <p:nvSpPr>
            <p:cNvPr id="132" name="矩形 131"/>
            <p:cNvSpPr/>
            <p:nvPr/>
          </p:nvSpPr>
          <p:spPr>
            <a:xfrm>
              <a:off x="10059005" y="5096741"/>
              <a:ext cx="648000" cy="180000"/>
            </a:xfrm>
            <a:prstGeom prst="rect">
              <a:avLst/>
            </a:prstGeom>
            <a:solidFill>
              <a:schemeClr val="tx2"/>
            </a:solidFill>
            <a:ln w="3175">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defTabSz="914034" fontAlgn="base">
                <a:spcBef>
                  <a:spcPts val="600"/>
                </a:spcBef>
              </a:pPr>
              <a:r>
                <a:rPr lang="zh-CN" altLang="en-US" sz="1000" dirty="0">
                  <a:solidFill>
                    <a:srgbClr val="000000"/>
                  </a:solidFill>
                  <a:latin typeface="微软雅黑"/>
                  <a:ea typeface="微软雅黑"/>
                </a:rPr>
                <a:t>应用识别</a:t>
              </a:r>
              <a:endParaRPr lang="en-US" altLang="zh-CN" sz="1000" dirty="0">
                <a:solidFill>
                  <a:srgbClr val="000000"/>
                </a:solidFill>
                <a:latin typeface="微软雅黑"/>
                <a:ea typeface="微软雅黑"/>
              </a:endParaRPr>
            </a:p>
          </p:txBody>
        </p:sp>
        <p:sp>
          <p:nvSpPr>
            <p:cNvPr id="133" name="矩形 132"/>
            <p:cNvSpPr/>
            <p:nvPr/>
          </p:nvSpPr>
          <p:spPr>
            <a:xfrm>
              <a:off x="10782769" y="5096741"/>
              <a:ext cx="648000" cy="180000"/>
            </a:xfrm>
            <a:prstGeom prst="rect">
              <a:avLst/>
            </a:prstGeom>
            <a:solidFill>
              <a:schemeClr val="tx2"/>
            </a:solidFill>
            <a:ln w="3175">
              <a:solidFill>
                <a:schemeClr val="bg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defTabSz="914034" fontAlgn="base">
                <a:spcBef>
                  <a:spcPts val="600"/>
                </a:spcBef>
              </a:pPr>
              <a:r>
                <a:rPr lang="zh-CN" altLang="en-US" sz="1000" dirty="0">
                  <a:solidFill>
                    <a:srgbClr val="000000"/>
                  </a:solidFill>
                  <a:latin typeface="微软雅黑"/>
                  <a:ea typeface="微软雅黑"/>
                </a:rPr>
                <a:t>光纤传感</a:t>
              </a:r>
              <a:endParaRPr lang="en-US" altLang="zh-CN" sz="1000" dirty="0">
                <a:solidFill>
                  <a:srgbClr val="000000"/>
                </a:solidFill>
                <a:latin typeface="微软雅黑"/>
                <a:ea typeface="微软雅黑"/>
              </a:endParaRPr>
            </a:p>
          </p:txBody>
        </p:sp>
        <p:sp>
          <p:nvSpPr>
            <p:cNvPr id="39" name="矩形 38"/>
            <p:cNvSpPr/>
            <p:nvPr/>
          </p:nvSpPr>
          <p:spPr>
            <a:xfrm>
              <a:off x="708389" y="4350620"/>
              <a:ext cx="2592000" cy="1277665"/>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algn="ctr" defTabSz="914034" fontAlgn="base">
                <a:lnSpc>
                  <a:spcPct val="150000"/>
                </a:lnSpc>
                <a:spcBef>
                  <a:spcPct val="0"/>
                </a:spcBef>
                <a:spcAft>
                  <a:spcPct val="0"/>
                </a:spcAft>
              </a:pPr>
              <a:endParaRPr lang="en-US" altLang="zh-CN" sz="1200" dirty="0">
                <a:solidFill>
                  <a:srgbClr val="1D1D1A"/>
                </a:solidFill>
                <a:latin typeface="微软雅黑"/>
                <a:ea typeface="微软雅黑"/>
              </a:endParaRPr>
            </a:p>
          </p:txBody>
        </p:sp>
        <p:sp>
          <p:nvSpPr>
            <p:cNvPr id="42" name="矩形 41"/>
            <p:cNvSpPr/>
            <p:nvPr/>
          </p:nvSpPr>
          <p:spPr>
            <a:xfrm>
              <a:off x="3446156" y="4350619"/>
              <a:ext cx="2592000" cy="644897"/>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algn="ctr" defTabSz="914034" fontAlgn="base">
                <a:spcBef>
                  <a:spcPct val="0"/>
                </a:spcBef>
                <a:spcAft>
                  <a:spcPct val="0"/>
                </a:spcAft>
              </a:pPr>
              <a:r>
                <a:rPr lang="zh-CN" altLang="en-US" sz="1200" b="1" dirty="0">
                  <a:solidFill>
                    <a:srgbClr val="1D1D1A"/>
                  </a:solidFill>
                  <a:latin typeface="微软雅黑"/>
                  <a:ea typeface="微软雅黑"/>
                </a:rPr>
                <a:t>云侧</a:t>
              </a:r>
              <a:r>
                <a:rPr lang="en-US" altLang="zh-CN" sz="1200" b="1" dirty="0">
                  <a:solidFill>
                    <a:srgbClr val="1D1D1A"/>
                  </a:solidFill>
                  <a:latin typeface="微软雅黑"/>
                  <a:ea typeface="微软雅黑"/>
                </a:rPr>
                <a:t>/</a:t>
              </a:r>
              <a:r>
                <a:rPr lang="zh-CN" altLang="en-US" sz="1200" b="1" dirty="0">
                  <a:solidFill>
                    <a:srgbClr val="1D1D1A"/>
                  </a:solidFill>
                  <a:latin typeface="微软雅黑"/>
                  <a:ea typeface="微软雅黑"/>
                </a:rPr>
                <a:t>边缘侧</a:t>
              </a:r>
              <a:endParaRPr lang="en-US" altLang="zh-CN" sz="1200" b="1" dirty="0">
                <a:solidFill>
                  <a:srgbClr val="1D1D1A"/>
                </a:solidFill>
                <a:latin typeface="微软雅黑"/>
                <a:ea typeface="微软雅黑"/>
              </a:endParaRPr>
            </a:p>
          </p:txBody>
        </p:sp>
        <p:sp>
          <p:nvSpPr>
            <p:cNvPr id="31" name="矩形 30"/>
            <p:cNvSpPr/>
            <p:nvPr/>
          </p:nvSpPr>
          <p:spPr>
            <a:xfrm>
              <a:off x="3446156" y="5045791"/>
              <a:ext cx="2592000" cy="582494"/>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algn="ctr" defTabSz="914034" fontAlgn="base">
                <a:spcBef>
                  <a:spcPct val="0"/>
                </a:spcBef>
                <a:spcAft>
                  <a:spcPct val="0"/>
                </a:spcAft>
              </a:pPr>
              <a:endParaRPr lang="en-US" altLang="zh-CN" sz="1200" b="1" dirty="0">
                <a:solidFill>
                  <a:srgbClr val="1D1D1A"/>
                </a:solidFill>
                <a:latin typeface="微软雅黑"/>
                <a:ea typeface="微软雅黑"/>
              </a:endParaRPr>
            </a:p>
          </p:txBody>
        </p:sp>
        <p:sp>
          <p:nvSpPr>
            <p:cNvPr id="32" name="矩形 31"/>
            <p:cNvSpPr/>
            <p:nvPr/>
          </p:nvSpPr>
          <p:spPr>
            <a:xfrm>
              <a:off x="708389" y="5683152"/>
              <a:ext cx="5359159" cy="357404"/>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defTabSz="914034" fontAlgn="base">
                <a:spcBef>
                  <a:spcPts val="600"/>
                </a:spcBef>
              </a:pPr>
              <a:endParaRPr lang="zh-CN" altLang="en-US" sz="1100" dirty="0">
                <a:solidFill>
                  <a:srgbClr val="1D1D1A"/>
                </a:solidFill>
                <a:latin typeface="微软雅黑"/>
                <a:ea typeface="微软雅黑"/>
              </a:endParaRPr>
            </a:p>
          </p:txBody>
        </p:sp>
        <p:sp>
          <p:nvSpPr>
            <p:cNvPr id="37" name="矩形 36"/>
            <p:cNvSpPr/>
            <p:nvPr/>
          </p:nvSpPr>
          <p:spPr>
            <a:xfrm>
              <a:off x="716319" y="5733427"/>
              <a:ext cx="5351229" cy="260871"/>
            </a:xfrm>
            <a:prstGeom prst="rect">
              <a:avLst/>
            </a:prstGeom>
            <a:solidFill>
              <a:schemeClr val="tx2">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6" tIns="45678" rIns="91356" bIns="45678" numCol="1" spcCol="0" rtlCol="0" fromWordArt="0" anchor="t" anchorCtr="0" forceAA="0" compatLnSpc="1">
              <a:noAutofit/>
            </a:bodyPr>
            <a:lstStyle/>
            <a:p>
              <a:pPr algn="ctr" defTabSz="914034" fontAlgn="base">
                <a:spcBef>
                  <a:spcPts val="600"/>
                </a:spcBef>
              </a:pPr>
              <a:r>
                <a:rPr lang="zh-CN" altLang="en-US" sz="1000" b="1" dirty="0">
                  <a:solidFill>
                    <a:srgbClr val="000000"/>
                  </a:solidFill>
                  <a:latin typeface="微软雅黑"/>
                  <a:ea typeface="微软雅黑"/>
                </a:rPr>
                <a:t>鸿蒙 </a:t>
              </a:r>
              <a:r>
                <a:rPr lang="en-US" altLang="zh-CN" sz="1000" b="1" dirty="0">
                  <a:solidFill>
                    <a:srgbClr val="000000"/>
                  </a:solidFill>
                  <a:latin typeface="微软雅黑"/>
                  <a:ea typeface="微软雅黑"/>
                </a:rPr>
                <a:t>OS   /   Android OS   /   </a:t>
              </a:r>
              <a:r>
                <a:rPr lang="en-US" altLang="zh-CN" sz="1000" b="1" dirty="0" err="1">
                  <a:solidFill>
                    <a:srgbClr val="000000"/>
                  </a:solidFill>
                  <a:latin typeface="微软雅黑"/>
                  <a:ea typeface="微软雅黑"/>
                </a:rPr>
                <a:t>iOS</a:t>
              </a:r>
              <a:r>
                <a:rPr lang="en-US" altLang="zh-CN" sz="1000" b="1" dirty="0">
                  <a:solidFill>
                    <a:srgbClr val="000000"/>
                  </a:solidFill>
                  <a:latin typeface="微软雅黑"/>
                  <a:ea typeface="微软雅黑"/>
                </a:rPr>
                <a:t>   /   Linux   /   Windows   /   </a:t>
              </a:r>
              <a:r>
                <a:rPr lang="en-US" altLang="zh-CN" sz="1000" b="1" dirty="0" err="1">
                  <a:solidFill>
                    <a:srgbClr val="000000"/>
                  </a:solidFill>
                  <a:latin typeface="微软雅黑"/>
                  <a:ea typeface="微软雅黑"/>
                </a:rPr>
                <a:t>EulerOS</a:t>
              </a:r>
              <a:r>
                <a:rPr lang="en-US" altLang="zh-CN" sz="1000" b="1" dirty="0">
                  <a:solidFill>
                    <a:srgbClr val="000000"/>
                  </a:solidFill>
                  <a:latin typeface="微软雅黑"/>
                  <a:ea typeface="微软雅黑"/>
                </a:rPr>
                <a:t>  </a:t>
              </a:r>
            </a:p>
          </p:txBody>
        </p:sp>
        <p:sp>
          <p:nvSpPr>
            <p:cNvPr id="17" name="Freeform 9"/>
            <p:cNvSpPr/>
            <p:nvPr/>
          </p:nvSpPr>
          <p:spPr bwMode="auto">
            <a:xfrm rot="5400000">
              <a:off x="8872962" y="1955183"/>
              <a:ext cx="393087" cy="293735"/>
            </a:xfrm>
            <a:custGeom>
              <a:avLst/>
              <a:gdLst>
                <a:gd name="T0" fmla="*/ 851 w 851"/>
                <a:gd name="T1" fmla="*/ 635 h 635"/>
                <a:gd name="T2" fmla="*/ 550 w 851"/>
                <a:gd name="T3" fmla="*/ 228 h 635"/>
                <a:gd name="T4" fmla="*/ 682 w 851"/>
                <a:gd name="T5" fmla="*/ 228 h 635"/>
                <a:gd name="T6" fmla="*/ 425 w 851"/>
                <a:gd name="T7" fmla="*/ 0 h 635"/>
                <a:gd name="T8" fmla="*/ 168 w 851"/>
                <a:gd name="T9" fmla="*/ 228 h 635"/>
                <a:gd name="T10" fmla="*/ 300 w 851"/>
                <a:gd name="T11" fmla="*/ 228 h 635"/>
                <a:gd name="T12" fmla="*/ 0 w 851"/>
                <a:gd name="T13" fmla="*/ 635 h 635"/>
                <a:gd name="T14" fmla="*/ 851 w 851"/>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635">
                  <a:moveTo>
                    <a:pt x="851" y="635"/>
                  </a:moveTo>
                  <a:cubicBezTo>
                    <a:pt x="740" y="508"/>
                    <a:pt x="639" y="372"/>
                    <a:pt x="550" y="228"/>
                  </a:cubicBezTo>
                  <a:cubicBezTo>
                    <a:pt x="682" y="228"/>
                    <a:pt x="682" y="228"/>
                    <a:pt x="682" y="228"/>
                  </a:cubicBezTo>
                  <a:cubicBezTo>
                    <a:pt x="425" y="0"/>
                    <a:pt x="425" y="0"/>
                    <a:pt x="425" y="0"/>
                  </a:cubicBezTo>
                  <a:cubicBezTo>
                    <a:pt x="168" y="228"/>
                    <a:pt x="168" y="228"/>
                    <a:pt x="168" y="228"/>
                  </a:cubicBezTo>
                  <a:cubicBezTo>
                    <a:pt x="300" y="228"/>
                    <a:pt x="300" y="228"/>
                    <a:pt x="300" y="228"/>
                  </a:cubicBezTo>
                  <a:cubicBezTo>
                    <a:pt x="211" y="372"/>
                    <a:pt x="111" y="508"/>
                    <a:pt x="0" y="635"/>
                  </a:cubicBezTo>
                  <a:lnTo>
                    <a:pt x="851" y="635"/>
                  </a:lnTo>
                  <a:close/>
                </a:path>
              </a:pathLst>
            </a:custGeom>
            <a:gradFill>
              <a:gsLst>
                <a:gs pos="0">
                  <a:srgbClr val="C00000">
                    <a:alpha val="50000"/>
                  </a:srgbClr>
                </a:gs>
                <a:gs pos="100000">
                  <a:srgbClr val="C00000">
                    <a:alpha val="0"/>
                  </a:srgbClr>
                </a:gs>
              </a:gsLst>
              <a:lin ang="5400000" scaled="0"/>
            </a:gra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sp>
          <p:nvSpPr>
            <p:cNvPr id="97" name="Freeform 9"/>
            <p:cNvSpPr/>
            <p:nvPr/>
          </p:nvSpPr>
          <p:spPr bwMode="auto">
            <a:xfrm rot="5400000">
              <a:off x="8872962" y="3685868"/>
              <a:ext cx="393087" cy="293735"/>
            </a:xfrm>
            <a:custGeom>
              <a:avLst/>
              <a:gdLst>
                <a:gd name="T0" fmla="*/ 851 w 851"/>
                <a:gd name="T1" fmla="*/ 635 h 635"/>
                <a:gd name="T2" fmla="*/ 550 w 851"/>
                <a:gd name="T3" fmla="*/ 228 h 635"/>
                <a:gd name="T4" fmla="*/ 682 w 851"/>
                <a:gd name="T5" fmla="*/ 228 h 635"/>
                <a:gd name="T6" fmla="*/ 425 w 851"/>
                <a:gd name="T7" fmla="*/ 0 h 635"/>
                <a:gd name="T8" fmla="*/ 168 w 851"/>
                <a:gd name="T9" fmla="*/ 228 h 635"/>
                <a:gd name="T10" fmla="*/ 300 w 851"/>
                <a:gd name="T11" fmla="*/ 228 h 635"/>
                <a:gd name="T12" fmla="*/ 0 w 851"/>
                <a:gd name="T13" fmla="*/ 635 h 635"/>
                <a:gd name="T14" fmla="*/ 851 w 851"/>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635">
                  <a:moveTo>
                    <a:pt x="851" y="635"/>
                  </a:moveTo>
                  <a:cubicBezTo>
                    <a:pt x="740" y="508"/>
                    <a:pt x="639" y="372"/>
                    <a:pt x="550" y="228"/>
                  </a:cubicBezTo>
                  <a:cubicBezTo>
                    <a:pt x="682" y="228"/>
                    <a:pt x="682" y="228"/>
                    <a:pt x="682" y="228"/>
                  </a:cubicBezTo>
                  <a:cubicBezTo>
                    <a:pt x="425" y="0"/>
                    <a:pt x="425" y="0"/>
                    <a:pt x="425" y="0"/>
                  </a:cubicBezTo>
                  <a:cubicBezTo>
                    <a:pt x="168" y="228"/>
                    <a:pt x="168" y="228"/>
                    <a:pt x="168" y="228"/>
                  </a:cubicBezTo>
                  <a:cubicBezTo>
                    <a:pt x="300" y="228"/>
                    <a:pt x="300" y="228"/>
                    <a:pt x="300" y="228"/>
                  </a:cubicBezTo>
                  <a:cubicBezTo>
                    <a:pt x="211" y="372"/>
                    <a:pt x="111" y="508"/>
                    <a:pt x="0" y="635"/>
                  </a:cubicBezTo>
                  <a:lnTo>
                    <a:pt x="851" y="635"/>
                  </a:lnTo>
                  <a:close/>
                </a:path>
              </a:pathLst>
            </a:custGeom>
            <a:gradFill>
              <a:gsLst>
                <a:gs pos="0">
                  <a:srgbClr val="C00000">
                    <a:alpha val="50000"/>
                  </a:srgbClr>
                </a:gs>
                <a:gs pos="100000">
                  <a:srgbClr val="C00000">
                    <a:alpha val="0"/>
                  </a:srgbClr>
                </a:gs>
              </a:gsLst>
              <a:lin ang="5400000" scaled="0"/>
            </a:gra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sp>
          <p:nvSpPr>
            <p:cNvPr id="3" name="矩形 2"/>
            <p:cNvSpPr/>
            <p:nvPr/>
          </p:nvSpPr>
          <p:spPr bwMode="auto">
            <a:xfrm>
              <a:off x="432559" y="1627378"/>
              <a:ext cx="5881964" cy="2269221"/>
            </a:xfrm>
            <a:prstGeom prst="rect">
              <a:avLst/>
            </a:prstGeom>
            <a:solidFill>
              <a:schemeClr val="tx2"/>
            </a:solidFill>
            <a:ln w="9525">
              <a:noFill/>
              <a:miter/>
            </a:ln>
            <a:effectLst>
              <a:outerShdw blurRad="76200" rotWithShape="0">
                <a:srgbClr val="000000">
                  <a:alpha val="30000"/>
                </a:srgbClr>
              </a:outerShdw>
            </a:effectLst>
          </p:spPr>
          <p:txBody>
            <a:bodyPr lIns="45701" rIns="45701" anchor="t"/>
            <a:lstStyle/>
            <a:p>
              <a:pPr algn="ctr" defTabSz="914034" hangingPunct="0"/>
              <a:r>
                <a:rPr lang="en-US" altLang="zh-CN" sz="1399" b="1" kern="0" dirty="0">
                  <a:solidFill>
                    <a:srgbClr val="C7000A"/>
                  </a:solidFill>
                  <a:latin typeface="微软雅黑"/>
                  <a:ea typeface="微软雅黑"/>
                  <a:cs typeface="Calibri"/>
                </a:rPr>
                <a:t>MindSpore</a:t>
              </a:r>
              <a:r>
                <a:rPr lang="zh-CN" altLang="en-US" sz="1399" b="1" kern="0" dirty="0">
                  <a:solidFill>
                    <a:srgbClr val="C7000A"/>
                  </a:solidFill>
                  <a:latin typeface="微软雅黑"/>
                  <a:ea typeface="微软雅黑"/>
                  <a:cs typeface="Calibri"/>
                </a:rPr>
                <a:t>训推一体架构</a:t>
              </a:r>
            </a:p>
          </p:txBody>
        </p:sp>
        <p:sp>
          <p:nvSpPr>
            <p:cNvPr id="106" name="矩形 105"/>
            <p:cNvSpPr/>
            <p:nvPr/>
          </p:nvSpPr>
          <p:spPr>
            <a:xfrm>
              <a:off x="708389" y="2911662"/>
              <a:ext cx="3493152" cy="360000"/>
            </a:xfrm>
            <a:prstGeom prst="rect">
              <a:avLst/>
            </a:prstGeom>
            <a:solidFill>
              <a:schemeClr val="tx2">
                <a:lumMod val="95000"/>
              </a:scheme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r>
                <a:rPr lang="zh-CN" altLang="en-US" sz="1000" kern="0" dirty="0">
                  <a:solidFill>
                    <a:srgbClr val="1D1D1A"/>
                  </a:solidFill>
                  <a:latin typeface="微软雅黑"/>
                  <a:ea typeface="微软雅黑"/>
                </a:rPr>
                <a:t>模型部署服务</a:t>
              </a:r>
            </a:p>
          </p:txBody>
        </p:sp>
        <p:sp>
          <p:nvSpPr>
            <p:cNvPr id="107" name="矩形 106"/>
            <p:cNvSpPr/>
            <p:nvPr/>
          </p:nvSpPr>
          <p:spPr>
            <a:xfrm>
              <a:off x="708389" y="3433298"/>
              <a:ext cx="5329767" cy="360000"/>
            </a:xfrm>
            <a:prstGeom prst="rect">
              <a:avLst/>
            </a:prstGeom>
            <a:solidFill>
              <a:schemeClr val="tx2">
                <a:lumMod val="95000"/>
              </a:scheme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r>
                <a:rPr lang="zh-CN" altLang="en-US" sz="1050" b="1" kern="0" dirty="0">
                  <a:solidFill>
                    <a:srgbClr val="1D1D1A"/>
                  </a:solidFill>
                  <a:latin typeface="微软雅黑"/>
                  <a:ea typeface="微软雅黑"/>
                </a:rPr>
                <a:t>端边云全场景统一推理引擎</a:t>
              </a:r>
            </a:p>
          </p:txBody>
        </p:sp>
        <p:sp>
          <p:nvSpPr>
            <p:cNvPr id="109" name="矩形 108"/>
            <p:cNvSpPr/>
            <p:nvPr/>
          </p:nvSpPr>
          <p:spPr>
            <a:xfrm>
              <a:off x="4381621" y="2911662"/>
              <a:ext cx="1656536" cy="360000"/>
            </a:xfrm>
            <a:prstGeom prst="rect">
              <a:avLst/>
            </a:prstGeom>
            <a:solidFill>
              <a:schemeClr val="tx2">
                <a:lumMod val="95000"/>
              </a:scheme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r>
                <a:rPr lang="zh-CN" altLang="en-US" sz="1000" kern="0" dirty="0">
                  <a:solidFill>
                    <a:srgbClr val="1D1D1A"/>
                  </a:solidFill>
                  <a:latin typeface="微软雅黑"/>
                  <a:ea typeface="微软雅黑"/>
                </a:rPr>
                <a:t>联邦学习</a:t>
              </a:r>
            </a:p>
          </p:txBody>
        </p:sp>
        <p:sp>
          <p:nvSpPr>
            <p:cNvPr id="101" name="矩形 100"/>
            <p:cNvSpPr/>
            <p:nvPr/>
          </p:nvSpPr>
          <p:spPr>
            <a:xfrm>
              <a:off x="708925" y="2420341"/>
              <a:ext cx="1656000" cy="324000"/>
            </a:xfrm>
            <a:prstGeom prst="rect">
              <a:avLst/>
            </a:prstGeom>
            <a:solidFill>
              <a:schemeClr val="tx2">
                <a:lumMod val="95000"/>
              </a:scheme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r>
                <a:rPr lang="zh-CN" altLang="en-US" sz="1000" kern="0" dirty="0">
                  <a:solidFill>
                    <a:srgbClr val="1D1D1A"/>
                  </a:solidFill>
                  <a:latin typeface="微软雅黑"/>
                  <a:ea typeface="微软雅黑"/>
                </a:rPr>
                <a:t>离线训练</a:t>
              </a:r>
            </a:p>
          </p:txBody>
        </p:sp>
        <p:sp>
          <p:nvSpPr>
            <p:cNvPr id="104" name="矩形 103"/>
            <p:cNvSpPr/>
            <p:nvPr/>
          </p:nvSpPr>
          <p:spPr>
            <a:xfrm>
              <a:off x="2545541" y="1929020"/>
              <a:ext cx="1656000" cy="324000"/>
            </a:xfrm>
            <a:prstGeom prst="rect">
              <a:avLst/>
            </a:prstGeom>
            <a:solidFill>
              <a:schemeClr val="tx2">
                <a:lumMod val="95000"/>
              </a:scheme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r>
                <a:rPr lang="zh-CN" altLang="en-US" sz="1000" kern="0" dirty="0">
                  <a:solidFill>
                    <a:srgbClr val="1D1D1A"/>
                  </a:solidFill>
                  <a:latin typeface="微软雅黑"/>
                  <a:ea typeface="微软雅黑"/>
                </a:rPr>
                <a:t>增量实时数据</a:t>
              </a:r>
            </a:p>
          </p:txBody>
        </p:sp>
        <p:sp>
          <p:nvSpPr>
            <p:cNvPr id="108" name="矩形 107"/>
            <p:cNvSpPr/>
            <p:nvPr/>
          </p:nvSpPr>
          <p:spPr>
            <a:xfrm>
              <a:off x="4382157" y="2420341"/>
              <a:ext cx="1656000" cy="324000"/>
            </a:xfrm>
            <a:prstGeom prst="rect">
              <a:avLst/>
            </a:prstGeom>
            <a:solidFill>
              <a:schemeClr val="tx2">
                <a:lumMod val="95000"/>
              </a:scheme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r>
                <a:rPr lang="zh-CN" altLang="en-US" sz="1000" kern="0" dirty="0">
                  <a:solidFill>
                    <a:srgbClr val="1D1D1A"/>
                  </a:solidFill>
                  <a:latin typeface="微软雅黑"/>
                  <a:ea typeface="微软雅黑"/>
                </a:rPr>
                <a:t>端侧学习</a:t>
              </a:r>
            </a:p>
          </p:txBody>
        </p:sp>
        <p:sp>
          <p:nvSpPr>
            <p:cNvPr id="116" name="矩形 115"/>
            <p:cNvSpPr/>
            <p:nvPr/>
          </p:nvSpPr>
          <p:spPr>
            <a:xfrm>
              <a:off x="2545541" y="2420341"/>
              <a:ext cx="1656000" cy="324000"/>
            </a:xfrm>
            <a:prstGeom prst="rect">
              <a:avLst/>
            </a:prstGeom>
            <a:solidFill>
              <a:schemeClr val="tx2">
                <a:lumMod val="95000"/>
              </a:scheme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r>
                <a:rPr lang="zh-CN" altLang="en-US" sz="1000" kern="0" dirty="0">
                  <a:solidFill>
                    <a:srgbClr val="1D1D1A"/>
                  </a:solidFill>
                  <a:latin typeface="微软雅黑"/>
                  <a:ea typeface="微软雅黑"/>
                </a:rPr>
                <a:t>在线训练</a:t>
              </a:r>
            </a:p>
          </p:txBody>
        </p:sp>
        <p:sp>
          <p:nvSpPr>
            <p:cNvPr id="117" name="矩形 116"/>
            <p:cNvSpPr/>
            <p:nvPr/>
          </p:nvSpPr>
          <p:spPr>
            <a:xfrm>
              <a:off x="708925" y="1929020"/>
              <a:ext cx="1656000" cy="324000"/>
            </a:xfrm>
            <a:prstGeom prst="rect">
              <a:avLst/>
            </a:prstGeom>
            <a:solidFill>
              <a:schemeClr val="tx2">
                <a:lumMod val="95000"/>
              </a:scheme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r>
                <a:rPr lang="zh-CN" altLang="en-US" sz="1000" kern="0" dirty="0">
                  <a:solidFill>
                    <a:srgbClr val="1D1D1A"/>
                  </a:solidFill>
                  <a:latin typeface="微软雅黑"/>
                  <a:ea typeface="微软雅黑"/>
                </a:rPr>
                <a:t>全量数据集</a:t>
              </a:r>
            </a:p>
          </p:txBody>
        </p:sp>
        <p:sp>
          <p:nvSpPr>
            <p:cNvPr id="119" name="矩形 118"/>
            <p:cNvSpPr/>
            <p:nvPr/>
          </p:nvSpPr>
          <p:spPr>
            <a:xfrm>
              <a:off x="4382157" y="1929020"/>
              <a:ext cx="1656000" cy="324000"/>
            </a:xfrm>
            <a:prstGeom prst="rect">
              <a:avLst/>
            </a:prstGeom>
            <a:solidFill>
              <a:schemeClr val="tx2">
                <a:lumMod val="95000"/>
              </a:schemeClr>
            </a:solidFill>
            <a:ln w="12700" cap="flat" cmpd="sng" algn="ctr">
              <a:no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r>
                <a:rPr lang="zh-CN" altLang="en-US" sz="1000" kern="0" dirty="0">
                  <a:solidFill>
                    <a:srgbClr val="1D1D1A"/>
                  </a:solidFill>
                  <a:latin typeface="微软雅黑"/>
                  <a:ea typeface="微软雅黑"/>
                </a:rPr>
                <a:t>隐私数据</a:t>
              </a:r>
            </a:p>
          </p:txBody>
        </p:sp>
        <p:sp>
          <p:nvSpPr>
            <p:cNvPr id="144" name="矩形 143"/>
            <p:cNvSpPr/>
            <p:nvPr/>
          </p:nvSpPr>
          <p:spPr>
            <a:xfrm>
              <a:off x="1234626" y="1063482"/>
              <a:ext cx="331200" cy="434238"/>
            </a:xfrm>
            <a:prstGeom prst="rect">
              <a:avLst/>
            </a:prstGeom>
            <a:solidFill>
              <a:schemeClr val="tx2"/>
            </a:solidFill>
            <a:ln w="9525">
              <a:noFill/>
              <a:miter/>
            </a:ln>
            <a:effectLst>
              <a:outerShdw blurRad="76200" rotWithShape="0">
                <a:srgbClr val="000000">
                  <a:alpha val="30000"/>
                </a:srgbClr>
              </a:outerShdw>
            </a:effectLst>
          </p:spPr>
          <p:txBody>
            <a:bodyPr lIns="45701" rIns="45701" anchor="ctr" anchorCtr="0"/>
            <a:lstStyle/>
            <a:p>
              <a:pPr algn="ctr" defTabSz="914034" hangingPunct="0"/>
              <a:r>
                <a:rPr lang="zh-CN" altLang="en-US" sz="1000" b="1" kern="0" dirty="0">
                  <a:solidFill>
                    <a:srgbClr val="EBEBEB">
                      <a:lumMod val="25000"/>
                    </a:srgbClr>
                  </a:solidFill>
                  <a:latin typeface="微软雅黑"/>
                  <a:ea typeface="微软雅黑"/>
                  <a:cs typeface="Calibri"/>
                </a:rPr>
                <a:t>车</a:t>
              </a:r>
            </a:p>
          </p:txBody>
        </p:sp>
        <p:sp>
          <p:nvSpPr>
            <p:cNvPr id="145" name="矩形 144"/>
            <p:cNvSpPr/>
            <p:nvPr/>
          </p:nvSpPr>
          <p:spPr>
            <a:xfrm>
              <a:off x="1636104" y="1063482"/>
              <a:ext cx="330312" cy="434238"/>
            </a:xfrm>
            <a:prstGeom prst="rect">
              <a:avLst/>
            </a:prstGeom>
            <a:solidFill>
              <a:schemeClr val="tx2"/>
            </a:solidFill>
            <a:ln w="9525">
              <a:noFill/>
              <a:miter/>
            </a:ln>
            <a:effectLst>
              <a:outerShdw blurRad="76200" rotWithShape="0">
                <a:srgbClr val="000000">
                  <a:alpha val="30000"/>
                </a:srgbClr>
              </a:outerShdw>
            </a:effectLst>
          </p:spPr>
          <p:txBody>
            <a:bodyPr lIns="45701" rIns="45701" anchor="ctr" anchorCtr="0"/>
            <a:lstStyle/>
            <a:p>
              <a:pPr algn="ctr" defTabSz="914034" hangingPunct="0"/>
              <a:r>
                <a:rPr lang="zh-CN" altLang="en-US" sz="1000" b="1" kern="0" dirty="0">
                  <a:solidFill>
                    <a:srgbClr val="EBEBEB">
                      <a:lumMod val="25000"/>
                    </a:srgbClr>
                  </a:solidFill>
                  <a:latin typeface="微软雅黑"/>
                  <a:ea typeface="微软雅黑"/>
                  <a:cs typeface="Calibri"/>
                </a:rPr>
                <a:t>终端</a:t>
              </a:r>
            </a:p>
          </p:txBody>
        </p:sp>
        <p:sp>
          <p:nvSpPr>
            <p:cNvPr id="140" name="矩形 139"/>
            <p:cNvSpPr/>
            <p:nvPr/>
          </p:nvSpPr>
          <p:spPr>
            <a:xfrm>
              <a:off x="2036694" y="1068844"/>
              <a:ext cx="4277828" cy="432000"/>
            </a:xfrm>
            <a:prstGeom prst="rect">
              <a:avLst/>
            </a:prstGeom>
            <a:solidFill>
              <a:schemeClr val="tx2"/>
            </a:solidFill>
            <a:ln w="9525">
              <a:noFill/>
              <a:miter/>
            </a:ln>
            <a:effectLst>
              <a:outerShdw blurRad="76200" rotWithShape="0">
                <a:srgbClr val="000000">
                  <a:alpha val="30000"/>
                </a:srgbClr>
              </a:outerShdw>
            </a:effectLst>
          </p:spPr>
          <p:txBody>
            <a:bodyPr lIns="45701" rIns="45701" anchor="ctr" anchorCtr="0"/>
            <a:lstStyle/>
            <a:p>
              <a:pPr algn="ctr" defTabSz="914034" hangingPunct="0"/>
              <a:r>
                <a:rPr lang="zh-CN" altLang="en-US" sz="1000" b="1" kern="0" dirty="0">
                  <a:solidFill>
                    <a:srgbClr val="EBEBEB">
                      <a:lumMod val="25000"/>
                    </a:srgbClr>
                  </a:solidFill>
                  <a:latin typeface="微软雅黑"/>
                  <a:ea typeface="微软雅黑"/>
                  <a:cs typeface="Calibri"/>
                </a:rPr>
                <a:t>计算中心、制造、金融、互联网、交通、政府、能源、高校科研、安平</a:t>
              </a:r>
              <a:r>
                <a:rPr lang="en-US" altLang="zh-CN" sz="1000" b="1" kern="0" dirty="0">
                  <a:solidFill>
                    <a:srgbClr val="EBEBEB">
                      <a:lumMod val="25000"/>
                    </a:srgbClr>
                  </a:solidFill>
                  <a:latin typeface="微软雅黑"/>
                  <a:ea typeface="微软雅黑"/>
                  <a:cs typeface="Calibri"/>
                </a:rPr>
                <a:t>…</a:t>
              </a:r>
              <a:endParaRPr lang="zh-CN" altLang="en-US" sz="1000" b="1" kern="0" dirty="0">
                <a:solidFill>
                  <a:srgbClr val="EBEBEB">
                    <a:lumMod val="25000"/>
                  </a:srgbClr>
                </a:solidFill>
                <a:latin typeface="微软雅黑"/>
                <a:ea typeface="微软雅黑"/>
                <a:cs typeface="Calibri"/>
              </a:endParaRPr>
            </a:p>
          </p:txBody>
        </p:sp>
        <p:sp>
          <p:nvSpPr>
            <p:cNvPr id="100" name="矩形 99"/>
            <p:cNvSpPr/>
            <p:nvPr/>
          </p:nvSpPr>
          <p:spPr>
            <a:xfrm>
              <a:off x="833592" y="1063482"/>
              <a:ext cx="331200" cy="434238"/>
            </a:xfrm>
            <a:prstGeom prst="rect">
              <a:avLst/>
            </a:prstGeom>
            <a:solidFill>
              <a:schemeClr val="tx2"/>
            </a:solidFill>
            <a:ln w="9525">
              <a:noFill/>
              <a:miter/>
            </a:ln>
            <a:effectLst>
              <a:outerShdw blurRad="76200" rotWithShape="0">
                <a:srgbClr val="000000">
                  <a:alpha val="30000"/>
                </a:srgbClr>
              </a:outerShdw>
            </a:effectLst>
          </p:spPr>
          <p:txBody>
            <a:bodyPr lIns="45701" rIns="45701" anchor="ctr" anchorCtr="0"/>
            <a:lstStyle/>
            <a:p>
              <a:pPr algn="ctr" defTabSz="914034" hangingPunct="0"/>
              <a:r>
                <a:rPr lang="zh-CN" altLang="en-US" sz="1000" b="1" kern="0" dirty="0">
                  <a:solidFill>
                    <a:srgbClr val="EBEBEB">
                      <a:lumMod val="25000"/>
                    </a:srgbClr>
                  </a:solidFill>
                  <a:latin typeface="微软雅黑"/>
                  <a:ea typeface="微软雅黑"/>
                  <a:cs typeface="Calibri"/>
                </a:rPr>
                <a:t>云</a:t>
              </a:r>
            </a:p>
          </p:txBody>
        </p:sp>
        <p:sp>
          <p:nvSpPr>
            <p:cNvPr id="105" name="矩形 104"/>
            <p:cNvSpPr/>
            <p:nvPr/>
          </p:nvSpPr>
          <p:spPr>
            <a:xfrm>
              <a:off x="432558" y="1063482"/>
              <a:ext cx="331200" cy="434238"/>
            </a:xfrm>
            <a:prstGeom prst="rect">
              <a:avLst/>
            </a:prstGeom>
            <a:solidFill>
              <a:schemeClr val="tx2"/>
            </a:solidFill>
            <a:ln w="9525">
              <a:noFill/>
              <a:miter/>
            </a:ln>
            <a:effectLst>
              <a:outerShdw blurRad="76200" rotWithShape="0">
                <a:srgbClr val="000000">
                  <a:alpha val="30000"/>
                </a:srgbClr>
              </a:outerShdw>
            </a:effectLst>
          </p:spPr>
          <p:txBody>
            <a:bodyPr lIns="45701" rIns="45701" anchor="ctr" anchorCtr="0"/>
            <a:lstStyle/>
            <a:p>
              <a:pPr algn="ctr" defTabSz="914034" hangingPunct="0"/>
              <a:r>
                <a:rPr lang="en-US" altLang="zh-CN" sz="1000" b="1" kern="0" dirty="0">
                  <a:solidFill>
                    <a:srgbClr val="EBEBEB">
                      <a:lumMod val="25000"/>
                    </a:srgbClr>
                  </a:solidFill>
                  <a:latin typeface="微软雅黑"/>
                  <a:ea typeface="微软雅黑"/>
                  <a:cs typeface="Calibri"/>
                </a:rPr>
                <a:t>ICT</a:t>
              </a:r>
              <a:endParaRPr lang="zh-CN" altLang="en-US" sz="1000" b="1" kern="0" dirty="0">
                <a:solidFill>
                  <a:srgbClr val="EBEBEB">
                    <a:lumMod val="25000"/>
                  </a:srgbClr>
                </a:solidFill>
                <a:latin typeface="微软雅黑"/>
                <a:ea typeface="微软雅黑"/>
                <a:cs typeface="Calibri"/>
              </a:endParaRPr>
            </a:p>
          </p:txBody>
        </p:sp>
        <p:sp>
          <p:nvSpPr>
            <p:cNvPr id="20" name="等腰三角形 19"/>
            <p:cNvSpPr/>
            <p:nvPr/>
          </p:nvSpPr>
          <p:spPr>
            <a:xfrm rot="10800000">
              <a:off x="1460726" y="2297264"/>
              <a:ext cx="152400" cy="799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110" name="等腰三角形 109"/>
            <p:cNvSpPr/>
            <p:nvPr/>
          </p:nvSpPr>
          <p:spPr>
            <a:xfrm rot="10800000">
              <a:off x="1460726" y="2791472"/>
              <a:ext cx="152400" cy="799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111" name="等腰三角形 110"/>
            <p:cNvSpPr/>
            <p:nvPr/>
          </p:nvSpPr>
          <p:spPr>
            <a:xfrm rot="10800000">
              <a:off x="3297342" y="2297264"/>
              <a:ext cx="152400" cy="799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112" name="等腰三角形 111"/>
            <p:cNvSpPr/>
            <p:nvPr/>
          </p:nvSpPr>
          <p:spPr>
            <a:xfrm rot="10800000">
              <a:off x="3297342" y="2791472"/>
              <a:ext cx="152400" cy="799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113" name="等腰三角形 112"/>
            <p:cNvSpPr/>
            <p:nvPr/>
          </p:nvSpPr>
          <p:spPr>
            <a:xfrm rot="10800000">
              <a:off x="5133957" y="2297264"/>
              <a:ext cx="152400" cy="799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134" name="等腰三角形 133"/>
            <p:cNvSpPr/>
            <p:nvPr/>
          </p:nvSpPr>
          <p:spPr>
            <a:xfrm rot="10800000">
              <a:off x="5133957" y="2791472"/>
              <a:ext cx="152400" cy="799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135" name="等腰三角形 134"/>
            <p:cNvSpPr/>
            <p:nvPr/>
          </p:nvSpPr>
          <p:spPr>
            <a:xfrm rot="10800000">
              <a:off x="2378765" y="3320472"/>
              <a:ext cx="152400" cy="799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136" name="等腰三角形 135"/>
            <p:cNvSpPr/>
            <p:nvPr/>
          </p:nvSpPr>
          <p:spPr>
            <a:xfrm rot="10800000">
              <a:off x="5133957" y="3320472"/>
              <a:ext cx="152400" cy="79914"/>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grpSp>
      <p:sp>
        <p:nvSpPr>
          <p:cNvPr id="2" name="矩形 1"/>
          <p:cNvSpPr/>
          <p:nvPr/>
        </p:nvSpPr>
        <p:spPr>
          <a:xfrm>
            <a:off x="3671630" y="4517042"/>
            <a:ext cx="2165395" cy="526605"/>
          </a:xfrm>
          <a:prstGeom prst="rect">
            <a:avLst/>
          </a:prstGeom>
        </p:spPr>
        <p:txBody>
          <a:bodyPr wrap="square">
            <a:spAutoFit/>
          </a:bodyPr>
          <a:lstStyle/>
          <a:p>
            <a:pPr algn="ctr" defTabSz="914034" fontAlgn="base">
              <a:lnSpc>
                <a:spcPct val="150000"/>
              </a:lnSpc>
              <a:spcAft>
                <a:spcPct val="0"/>
              </a:spcAft>
            </a:pPr>
            <a:r>
              <a:rPr lang="en-US" altLang="zh-CN" sz="1000" dirty="0">
                <a:solidFill>
                  <a:srgbClr val="000000"/>
                </a:solidFill>
                <a:latin typeface="微软雅黑"/>
                <a:ea typeface="微软雅黑"/>
                <a:sym typeface="+mn-ea"/>
              </a:rPr>
              <a:t>NPU </a:t>
            </a:r>
            <a:r>
              <a:rPr lang="zh-CN" altLang="en-US" sz="1000" dirty="0">
                <a:solidFill>
                  <a:srgbClr val="000000"/>
                </a:solidFill>
                <a:latin typeface="微软雅黑"/>
                <a:ea typeface="微软雅黑"/>
                <a:sym typeface="+mn-ea"/>
              </a:rPr>
              <a:t>昇腾</a:t>
            </a:r>
            <a:endParaRPr lang="en-US" altLang="zh-CN" sz="1000" dirty="0">
              <a:solidFill>
                <a:srgbClr val="000000"/>
              </a:solidFill>
              <a:latin typeface="微软雅黑"/>
              <a:ea typeface="微软雅黑"/>
              <a:sym typeface="+mn-ea"/>
            </a:endParaRPr>
          </a:p>
          <a:p>
            <a:pPr algn="ctr" defTabSz="914034" fontAlgn="base">
              <a:lnSpc>
                <a:spcPct val="150000"/>
              </a:lnSpc>
              <a:spcAft>
                <a:spcPct val="0"/>
              </a:spcAft>
            </a:pPr>
            <a:r>
              <a:rPr lang="en-US" altLang="zh-CN" sz="1000" dirty="0">
                <a:solidFill>
                  <a:srgbClr val="000000"/>
                </a:solidFill>
                <a:latin typeface="微软雅黑"/>
                <a:ea typeface="微软雅黑"/>
                <a:sym typeface="+mn-ea"/>
              </a:rPr>
              <a:t>NV GPU</a:t>
            </a:r>
            <a:r>
              <a:rPr lang="zh-CN" altLang="en-US" sz="1000" dirty="0">
                <a:solidFill>
                  <a:srgbClr val="000000"/>
                </a:solidFill>
                <a:latin typeface="微软雅黑"/>
                <a:ea typeface="微软雅黑"/>
                <a:sym typeface="+mn-ea"/>
              </a:rPr>
              <a:t>，</a:t>
            </a:r>
            <a:r>
              <a:rPr lang="en-US" altLang="zh-CN" sz="1000" dirty="0">
                <a:solidFill>
                  <a:srgbClr val="000000"/>
                </a:solidFill>
                <a:latin typeface="微软雅黑"/>
                <a:ea typeface="微软雅黑"/>
                <a:sym typeface="+mn-ea"/>
              </a:rPr>
              <a:t>CPU X86</a:t>
            </a:r>
            <a:r>
              <a:rPr lang="zh-CN" altLang="en-US" sz="1000" dirty="0">
                <a:solidFill>
                  <a:srgbClr val="000000"/>
                </a:solidFill>
                <a:latin typeface="微软雅黑"/>
                <a:ea typeface="微软雅黑"/>
                <a:sym typeface="+mn-ea"/>
              </a:rPr>
              <a:t>，</a:t>
            </a:r>
            <a:r>
              <a:rPr lang="en-US" altLang="zh-CN" sz="1000" dirty="0">
                <a:solidFill>
                  <a:srgbClr val="000000"/>
                </a:solidFill>
                <a:latin typeface="微软雅黑"/>
                <a:ea typeface="微软雅黑"/>
                <a:sym typeface="+mn-ea"/>
              </a:rPr>
              <a:t>ARM</a:t>
            </a:r>
          </a:p>
        </p:txBody>
      </p:sp>
      <p:sp>
        <p:nvSpPr>
          <p:cNvPr id="5" name="矩形 4"/>
          <p:cNvSpPr/>
          <p:nvPr/>
        </p:nvSpPr>
        <p:spPr>
          <a:xfrm>
            <a:off x="4074347" y="5151324"/>
            <a:ext cx="1432652" cy="526605"/>
          </a:xfrm>
          <a:prstGeom prst="rect">
            <a:avLst/>
          </a:prstGeom>
        </p:spPr>
        <p:txBody>
          <a:bodyPr wrap="square">
            <a:spAutoFit/>
          </a:bodyPr>
          <a:lstStyle/>
          <a:p>
            <a:pPr algn="ctr" defTabSz="914034" fontAlgn="base">
              <a:lnSpc>
                <a:spcPct val="150000"/>
              </a:lnSpc>
              <a:spcAft>
                <a:spcPct val="0"/>
              </a:spcAft>
            </a:pPr>
            <a:r>
              <a:rPr lang="en-US" altLang="zh-CN" sz="1000" kern="0" dirty="0">
                <a:solidFill>
                  <a:srgbClr val="1D1D1A"/>
                </a:solidFill>
                <a:latin typeface="微软雅黑"/>
                <a:ea typeface="微软雅黑"/>
                <a:cs typeface="Arial Unicode MS" panose="020B0604020202020204" pitchFamily="34" charset="-122"/>
                <a:sym typeface="Helvetica Neue"/>
              </a:rPr>
              <a:t>Kirin</a:t>
            </a:r>
            <a:r>
              <a:rPr lang="zh-CN" altLang="en-US" sz="1000" kern="0" dirty="0">
                <a:solidFill>
                  <a:srgbClr val="1D1D1A"/>
                </a:solidFill>
                <a:latin typeface="微软雅黑"/>
                <a:ea typeface="微软雅黑"/>
                <a:cs typeface="Arial Unicode MS" panose="020B0604020202020204" pitchFamily="34" charset="-122"/>
                <a:sym typeface="Helvetica Neue"/>
              </a:rPr>
              <a:t>，</a:t>
            </a:r>
            <a:r>
              <a:rPr lang="en-US" altLang="zh-CN" sz="1000" dirty="0">
                <a:solidFill>
                  <a:srgbClr val="000000"/>
                </a:solidFill>
                <a:latin typeface="微软雅黑"/>
                <a:ea typeface="微软雅黑"/>
                <a:sym typeface="+mn-ea"/>
              </a:rPr>
              <a:t>NV GPU</a:t>
            </a:r>
          </a:p>
          <a:p>
            <a:pPr algn="ctr" defTabSz="914034" fontAlgn="base">
              <a:lnSpc>
                <a:spcPct val="150000"/>
              </a:lnSpc>
              <a:spcAft>
                <a:spcPct val="0"/>
              </a:spcAft>
            </a:pPr>
            <a:r>
              <a:rPr lang="zh-CN" altLang="en-US" sz="1000" kern="0" dirty="0">
                <a:solidFill>
                  <a:srgbClr val="1D1D1A"/>
                </a:solidFill>
                <a:latin typeface="微软雅黑"/>
                <a:ea typeface="微软雅黑"/>
                <a:cs typeface="Arial Unicode MS" panose="020B0604020202020204" pitchFamily="34" charset="-122"/>
                <a:sym typeface="Helvetica Neue"/>
              </a:rPr>
              <a:t>德州仪器，</a:t>
            </a:r>
            <a:r>
              <a:rPr lang="zh-CN" altLang="en-US" sz="1000" dirty="0">
                <a:solidFill>
                  <a:srgbClr val="000000"/>
                </a:solidFill>
                <a:latin typeface="微软雅黑"/>
                <a:ea typeface="微软雅黑"/>
                <a:sym typeface="+mn-ea"/>
              </a:rPr>
              <a:t>地平线</a:t>
            </a:r>
            <a:endParaRPr lang="en-US" altLang="zh-CN" sz="1000" dirty="0">
              <a:solidFill>
                <a:srgbClr val="000000"/>
              </a:solidFill>
              <a:latin typeface="微软雅黑"/>
              <a:ea typeface="微软雅黑"/>
              <a:sym typeface="+mn-ea"/>
            </a:endParaRPr>
          </a:p>
        </p:txBody>
      </p:sp>
      <p:sp>
        <p:nvSpPr>
          <p:cNvPr id="6" name="矩形 5"/>
          <p:cNvSpPr/>
          <p:nvPr/>
        </p:nvSpPr>
        <p:spPr>
          <a:xfrm>
            <a:off x="636807" y="4729625"/>
            <a:ext cx="2821787" cy="784524"/>
          </a:xfrm>
          <a:prstGeom prst="rect">
            <a:avLst/>
          </a:prstGeom>
        </p:spPr>
        <p:txBody>
          <a:bodyPr wrap="square">
            <a:spAutoFit/>
          </a:bodyPr>
          <a:lstStyle/>
          <a:p>
            <a:pPr algn="ctr" defTabSz="914034" fontAlgn="base">
              <a:lnSpc>
                <a:spcPct val="150000"/>
              </a:lnSpc>
              <a:spcAft>
                <a:spcPct val="0"/>
              </a:spcAft>
            </a:pPr>
            <a:r>
              <a:rPr lang="en-US" altLang="zh-CN" sz="1000" dirty="0">
                <a:solidFill>
                  <a:srgbClr val="000000"/>
                </a:solidFill>
                <a:latin typeface="微软雅黑"/>
                <a:ea typeface="微软雅黑"/>
                <a:sym typeface="+mn-ea"/>
              </a:rPr>
              <a:t>CPU X86</a:t>
            </a:r>
            <a:r>
              <a:rPr lang="zh-CN" altLang="en-US" sz="1000" dirty="0">
                <a:solidFill>
                  <a:srgbClr val="000000"/>
                </a:solidFill>
                <a:latin typeface="微软雅黑"/>
                <a:ea typeface="微软雅黑"/>
                <a:sym typeface="+mn-ea"/>
              </a:rPr>
              <a:t>，</a:t>
            </a:r>
            <a:r>
              <a:rPr lang="en-US" altLang="zh-CN" sz="1000" dirty="0">
                <a:solidFill>
                  <a:srgbClr val="000000"/>
                </a:solidFill>
                <a:latin typeface="微软雅黑"/>
                <a:ea typeface="微软雅黑"/>
                <a:sym typeface="+mn-ea"/>
              </a:rPr>
              <a:t>ARM</a:t>
            </a:r>
            <a:r>
              <a:rPr lang="zh-CN" altLang="en-US" sz="1000" dirty="0">
                <a:solidFill>
                  <a:srgbClr val="000000"/>
                </a:solidFill>
                <a:latin typeface="微软雅黑"/>
                <a:ea typeface="微软雅黑"/>
                <a:sym typeface="+mn-ea"/>
              </a:rPr>
              <a:t>，</a:t>
            </a:r>
            <a:r>
              <a:rPr lang="en-US" altLang="zh-CN" sz="1000" kern="0" dirty="0">
                <a:solidFill>
                  <a:srgbClr val="1D1D1A"/>
                </a:solidFill>
                <a:latin typeface="微软雅黑"/>
                <a:ea typeface="微软雅黑"/>
                <a:cs typeface="Arial Unicode MS" panose="020B0604020202020204" pitchFamily="34" charset="-122"/>
                <a:sym typeface="Helvetica Neue"/>
              </a:rPr>
              <a:t>GPU Mali</a:t>
            </a:r>
            <a:r>
              <a:rPr lang="zh-CN" altLang="en-US" sz="1000" kern="0" dirty="0">
                <a:solidFill>
                  <a:srgbClr val="1D1D1A"/>
                </a:solidFill>
                <a:latin typeface="微软雅黑"/>
                <a:ea typeface="微软雅黑"/>
                <a:cs typeface="Arial Unicode MS" panose="020B0604020202020204" pitchFamily="34" charset="-122"/>
                <a:sym typeface="Helvetica Neue"/>
              </a:rPr>
              <a:t>，</a:t>
            </a:r>
            <a:r>
              <a:rPr lang="en-US" altLang="zh-CN" sz="1000" kern="0" dirty="0">
                <a:solidFill>
                  <a:srgbClr val="1D1D1A"/>
                </a:solidFill>
                <a:latin typeface="微软雅黑"/>
                <a:ea typeface="微软雅黑"/>
                <a:cs typeface="Arial Unicode MS" panose="020B0604020202020204" pitchFamily="34" charset="-122"/>
                <a:sym typeface="Helvetica Neue"/>
              </a:rPr>
              <a:t>Adreno</a:t>
            </a:r>
          </a:p>
          <a:p>
            <a:pPr algn="ctr" defTabSz="914034" fontAlgn="base">
              <a:lnSpc>
                <a:spcPct val="150000"/>
              </a:lnSpc>
              <a:spcAft>
                <a:spcPct val="0"/>
              </a:spcAft>
            </a:pPr>
            <a:r>
              <a:rPr lang="en-US" altLang="zh-CN" sz="1000" kern="0" dirty="0">
                <a:solidFill>
                  <a:srgbClr val="1D1D1A"/>
                </a:solidFill>
                <a:latin typeface="微软雅黑"/>
                <a:ea typeface="微软雅黑"/>
                <a:cs typeface="Arial Unicode MS" panose="020B0604020202020204" pitchFamily="34" charset="-122"/>
                <a:sym typeface="Helvetica Neue"/>
              </a:rPr>
              <a:t>NPU</a:t>
            </a:r>
            <a:r>
              <a:rPr lang="zh-CN" altLang="en-US" sz="1000" kern="0" dirty="0">
                <a:solidFill>
                  <a:srgbClr val="1D1D1A"/>
                </a:solidFill>
                <a:latin typeface="微软雅黑"/>
                <a:ea typeface="微软雅黑"/>
                <a:cs typeface="Arial Unicode MS" panose="020B0604020202020204" pitchFamily="34" charset="-122"/>
                <a:sym typeface="Helvetica Neue"/>
              </a:rPr>
              <a:t>，</a:t>
            </a:r>
            <a:r>
              <a:rPr lang="en-US" altLang="zh-CN" sz="1000" kern="0" dirty="0">
                <a:solidFill>
                  <a:srgbClr val="1D1D1A"/>
                </a:solidFill>
                <a:latin typeface="微软雅黑"/>
                <a:ea typeface="微软雅黑"/>
                <a:cs typeface="Arial Unicode MS" panose="020B0604020202020204" pitchFamily="34" charset="-122"/>
                <a:sym typeface="Helvetica Neue"/>
              </a:rPr>
              <a:t>APU</a:t>
            </a:r>
            <a:r>
              <a:rPr lang="zh-CN" altLang="en-US" sz="1000" kern="0" dirty="0">
                <a:solidFill>
                  <a:srgbClr val="1D1D1A"/>
                </a:solidFill>
                <a:latin typeface="微软雅黑"/>
                <a:ea typeface="微软雅黑"/>
                <a:cs typeface="Arial Unicode MS" panose="020B0604020202020204" pitchFamily="34" charset="-122"/>
                <a:sym typeface="Helvetica Neue"/>
              </a:rPr>
              <a:t>，</a:t>
            </a:r>
            <a:r>
              <a:rPr lang="en-US" altLang="zh-CN" sz="1000" kern="0" dirty="0">
                <a:solidFill>
                  <a:srgbClr val="1D1D1A"/>
                </a:solidFill>
                <a:latin typeface="微软雅黑"/>
                <a:ea typeface="微软雅黑"/>
                <a:cs typeface="Arial Unicode MS" panose="020B0604020202020204" pitchFamily="34" charset="-122"/>
                <a:sym typeface="Helvetica Neue"/>
              </a:rPr>
              <a:t>DSP</a:t>
            </a:r>
            <a:r>
              <a:rPr lang="zh-CN" altLang="en-US" sz="1000" kern="0" dirty="0">
                <a:solidFill>
                  <a:srgbClr val="1D1D1A"/>
                </a:solidFill>
                <a:latin typeface="微软雅黑"/>
                <a:ea typeface="微软雅黑"/>
                <a:cs typeface="Arial Unicode MS" panose="020B0604020202020204" pitchFamily="34" charset="-122"/>
                <a:sym typeface="Helvetica Neue"/>
              </a:rPr>
              <a:t>，</a:t>
            </a:r>
            <a:r>
              <a:rPr lang="en-US" altLang="zh-CN" sz="1000" kern="0" dirty="0">
                <a:solidFill>
                  <a:srgbClr val="1D1D1A"/>
                </a:solidFill>
                <a:latin typeface="微软雅黑"/>
                <a:ea typeface="微软雅黑"/>
                <a:cs typeface="Arial Unicode MS" panose="020B0604020202020204" pitchFamily="34" charset="-122"/>
                <a:sym typeface="Helvetica Neue"/>
              </a:rPr>
              <a:t>Kirin</a:t>
            </a:r>
            <a:r>
              <a:rPr lang="zh-CN" altLang="en-US" sz="1000" kern="0" dirty="0">
                <a:solidFill>
                  <a:srgbClr val="1D1D1A"/>
                </a:solidFill>
                <a:latin typeface="微软雅黑"/>
                <a:ea typeface="微软雅黑"/>
                <a:cs typeface="Arial Unicode MS" panose="020B0604020202020204" pitchFamily="34" charset="-122"/>
                <a:sym typeface="Helvetica Neue"/>
              </a:rPr>
              <a:t>，</a:t>
            </a:r>
            <a:r>
              <a:rPr lang="en-US" altLang="zh-CN" sz="1000" kern="0" dirty="0">
                <a:solidFill>
                  <a:srgbClr val="1D1D1A"/>
                </a:solidFill>
                <a:latin typeface="微软雅黑"/>
                <a:ea typeface="微软雅黑"/>
                <a:cs typeface="Arial Unicode MS" panose="020B0604020202020204" pitchFamily="34" charset="-122"/>
                <a:sym typeface="Helvetica Neue"/>
              </a:rPr>
              <a:t>Qualcomm</a:t>
            </a:r>
            <a:endParaRPr lang="en-US" altLang="zh-CN" sz="1000" dirty="0">
              <a:solidFill>
                <a:srgbClr val="000000"/>
              </a:solidFill>
              <a:latin typeface="微软雅黑"/>
              <a:ea typeface="微软雅黑"/>
              <a:sym typeface="+mn-ea"/>
            </a:endParaRPr>
          </a:p>
          <a:p>
            <a:pPr algn="ctr" defTabSz="914034" fontAlgn="base">
              <a:lnSpc>
                <a:spcPct val="150000"/>
              </a:lnSpc>
              <a:spcAft>
                <a:spcPts val="600"/>
              </a:spcAft>
            </a:pPr>
            <a:r>
              <a:rPr lang="en-US" altLang="zh-CN" sz="1000" dirty="0" err="1">
                <a:solidFill>
                  <a:srgbClr val="000000"/>
                </a:solidFill>
                <a:latin typeface="微软雅黑"/>
                <a:ea typeface="微软雅黑"/>
                <a:sym typeface="Helvetica Neue"/>
              </a:rPr>
              <a:t>IoT</a:t>
            </a:r>
            <a:r>
              <a:rPr lang="zh-CN" altLang="en-US" sz="1000" dirty="0">
                <a:solidFill>
                  <a:srgbClr val="000000"/>
                </a:solidFill>
                <a:latin typeface="微软雅黑"/>
                <a:ea typeface="微软雅黑"/>
                <a:sym typeface="Helvetica Neue"/>
              </a:rPr>
              <a:t> </a:t>
            </a:r>
            <a:r>
              <a:rPr lang="en-US" altLang="zh-CN" sz="1000" dirty="0">
                <a:solidFill>
                  <a:srgbClr val="000000"/>
                </a:solidFill>
                <a:latin typeface="微软雅黑"/>
                <a:ea typeface="微软雅黑"/>
              </a:rPr>
              <a:t>RTL8720</a:t>
            </a:r>
            <a:r>
              <a:rPr lang="zh-CN" altLang="en-US" sz="1000" dirty="0">
                <a:solidFill>
                  <a:srgbClr val="000000"/>
                </a:solidFill>
                <a:latin typeface="微软雅黑"/>
                <a:ea typeface="微软雅黑"/>
              </a:rPr>
              <a:t>，</a:t>
            </a:r>
            <a:r>
              <a:rPr lang="en-US" altLang="zh-CN" sz="1000" dirty="0">
                <a:solidFill>
                  <a:srgbClr val="000000"/>
                </a:solidFill>
                <a:latin typeface="微软雅黑"/>
                <a:ea typeface="微软雅黑"/>
              </a:rPr>
              <a:t>MT8518</a:t>
            </a:r>
          </a:p>
        </p:txBody>
      </p:sp>
      <p:sp>
        <p:nvSpPr>
          <p:cNvPr id="7" name="矩形 6"/>
          <p:cNvSpPr/>
          <p:nvPr/>
        </p:nvSpPr>
        <p:spPr>
          <a:xfrm>
            <a:off x="1775950" y="4346475"/>
            <a:ext cx="492251" cy="336564"/>
          </a:xfrm>
          <a:prstGeom prst="rect">
            <a:avLst/>
          </a:prstGeom>
        </p:spPr>
        <p:txBody>
          <a:bodyPr wrap="none">
            <a:spAutoFit/>
          </a:bodyPr>
          <a:lstStyle/>
          <a:p>
            <a:pPr algn="ctr" defTabSz="914034" fontAlgn="base">
              <a:lnSpc>
                <a:spcPct val="150000"/>
              </a:lnSpc>
              <a:spcBef>
                <a:spcPct val="0"/>
              </a:spcBef>
              <a:spcAft>
                <a:spcPct val="0"/>
              </a:spcAft>
            </a:pPr>
            <a:r>
              <a:rPr lang="zh-CN" altLang="en-US" sz="1200" b="1" dirty="0">
                <a:solidFill>
                  <a:srgbClr val="1D1D1A"/>
                </a:solidFill>
                <a:latin typeface="微软雅黑"/>
                <a:ea typeface="微软雅黑"/>
              </a:rPr>
              <a:t>端侧</a:t>
            </a:r>
            <a:endParaRPr lang="en-US" altLang="zh-CN" sz="1200" dirty="0">
              <a:solidFill>
                <a:srgbClr val="1D1D1A"/>
              </a:solidFill>
              <a:latin typeface="微软雅黑"/>
              <a:ea typeface="微软雅黑"/>
            </a:endParaRPr>
          </a:p>
        </p:txBody>
      </p:sp>
      <p:sp>
        <p:nvSpPr>
          <p:cNvPr id="9" name="矩形 8"/>
          <p:cNvSpPr/>
          <p:nvPr/>
        </p:nvSpPr>
        <p:spPr>
          <a:xfrm>
            <a:off x="4504204" y="5006676"/>
            <a:ext cx="646079" cy="276891"/>
          </a:xfrm>
          <a:prstGeom prst="rect">
            <a:avLst/>
          </a:prstGeom>
        </p:spPr>
        <p:txBody>
          <a:bodyPr wrap="none">
            <a:spAutoFit/>
          </a:bodyPr>
          <a:lstStyle/>
          <a:p>
            <a:pPr algn="ctr" defTabSz="914034" fontAlgn="base">
              <a:spcBef>
                <a:spcPct val="0"/>
              </a:spcBef>
              <a:spcAft>
                <a:spcPct val="0"/>
              </a:spcAft>
            </a:pPr>
            <a:r>
              <a:rPr lang="zh-CN" altLang="en-US" sz="1200" b="1" dirty="0">
                <a:solidFill>
                  <a:srgbClr val="1D1D1A"/>
                </a:solidFill>
                <a:latin typeface="微软雅黑"/>
                <a:ea typeface="微软雅黑"/>
              </a:rPr>
              <a:t>智能车</a:t>
            </a:r>
            <a:endParaRPr lang="en-US" altLang="zh-CN" sz="1200" b="1" dirty="0">
              <a:solidFill>
                <a:srgbClr val="1D1D1A"/>
              </a:solidFill>
              <a:latin typeface="微软雅黑"/>
              <a:ea typeface="微软雅黑"/>
            </a:endParaRPr>
          </a:p>
        </p:txBody>
      </p:sp>
      <p:sp>
        <p:nvSpPr>
          <p:cNvPr id="80" name="Freeform 9"/>
          <p:cNvSpPr/>
          <p:nvPr/>
        </p:nvSpPr>
        <p:spPr bwMode="auto">
          <a:xfrm rot="5400000">
            <a:off x="8925925" y="5345602"/>
            <a:ext cx="392934" cy="293620"/>
          </a:xfrm>
          <a:custGeom>
            <a:avLst/>
            <a:gdLst>
              <a:gd name="T0" fmla="*/ 851 w 851"/>
              <a:gd name="T1" fmla="*/ 635 h 635"/>
              <a:gd name="T2" fmla="*/ 550 w 851"/>
              <a:gd name="T3" fmla="*/ 228 h 635"/>
              <a:gd name="T4" fmla="*/ 682 w 851"/>
              <a:gd name="T5" fmla="*/ 228 h 635"/>
              <a:gd name="T6" fmla="*/ 425 w 851"/>
              <a:gd name="T7" fmla="*/ 0 h 635"/>
              <a:gd name="T8" fmla="*/ 168 w 851"/>
              <a:gd name="T9" fmla="*/ 228 h 635"/>
              <a:gd name="T10" fmla="*/ 300 w 851"/>
              <a:gd name="T11" fmla="*/ 228 h 635"/>
              <a:gd name="T12" fmla="*/ 0 w 851"/>
              <a:gd name="T13" fmla="*/ 635 h 635"/>
              <a:gd name="T14" fmla="*/ 851 w 851"/>
              <a:gd name="T15" fmla="*/ 635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1" h="635">
                <a:moveTo>
                  <a:pt x="851" y="635"/>
                </a:moveTo>
                <a:cubicBezTo>
                  <a:pt x="740" y="508"/>
                  <a:pt x="639" y="372"/>
                  <a:pt x="550" y="228"/>
                </a:cubicBezTo>
                <a:cubicBezTo>
                  <a:pt x="682" y="228"/>
                  <a:pt x="682" y="228"/>
                  <a:pt x="682" y="228"/>
                </a:cubicBezTo>
                <a:cubicBezTo>
                  <a:pt x="425" y="0"/>
                  <a:pt x="425" y="0"/>
                  <a:pt x="425" y="0"/>
                </a:cubicBezTo>
                <a:cubicBezTo>
                  <a:pt x="168" y="228"/>
                  <a:pt x="168" y="228"/>
                  <a:pt x="168" y="228"/>
                </a:cubicBezTo>
                <a:cubicBezTo>
                  <a:pt x="300" y="228"/>
                  <a:pt x="300" y="228"/>
                  <a:pt x="300" y="228"/>
                </a:cubicBezTo>
                <a:cubicBezTo>
                  <a:pt x="211" y="372"/>
                  <a:pt x="111" y="508"/>
                  <a:pt x="0" y="635"/>
                </a:cubicBezTo>
                <a:lnTo>
                  <a:pt x="851" y="635"/>
                </a:lnTo>
                <a:close/>
              </a:path>
            </a:pathLst>
          </a:custGeom>
          <a:gradFill>
            <a:gsLst>
              <a:gs pos="0">
                <a:srgbClr val="C00000">
                  <a:alpha val="50000"/>
                </a:srgbClr>
              </a:gs>
              <a:gs pos="100000">
                <a:srgbClr val="C00000">
                  <a:alpha val="0"/>
                </a:srgbClr>
              </a:gs>
            </a:gsLst>
            <a:lin ang="5400000" scaled="0"/>
          </a:gra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spTree>
  </p:cSld>
  <p:clrMapOvr>
    <a:masterClrMapping/>
  </p:clrMapOvr>
  <mc:AlternateContent xmlns:mc="http://schemas.openxmlformats.org/markup-compatibility/2006" xmlns:p14="http://schemas.microsoft.com/office/powerpoint/2010/main">
    <mc:Choice Requires="p14">
      <p:transition p14:dur="10" advClick="0" advTm="143785"/>
    </mc:Choice>
    <mc:Fallback xmlns="">
      <p:transition advClick="0" advTm="14378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1"/>
          <p:cNvSpPr>
            <a:spLocks noGrp="1"/>
          </p:cNvSpPr>
          <p:nvPr>
            <p:ph type="subTitle" idx="1"/>
          </p:nvPr>
        </p:nvSpPr>
        <p:spPr>
          <a:xfrm>
            <a:off x="639000" y="361854"/>
            <a:ext cx="10893309" cy="406171"/>
          </a:xfrm>
        </p:spPr>
        <p:txBody>
          <a:bodyPr>
            <a:spAutoFit/>
          </a:bodyPr>
          <a:lstStyle/>
          <a:p>
            <a:pPr algn="ctr"/>
            <a:r>
              <a:rPr lang="en-US" altLang="zh-CN" sz="2599" b="1" dirty="0" err="1">
                <a:solidFill>
                  <a:srgbClr val="1D1D1A">
                    <a:lumMod val="50000"/>
                  </a:srgbClr>
                </a:solidFill>
                <a:latin typeface="Microsoft YaHei" panose="020B0503020204020204" pitchFamily="34" charset="-122"/>
                <a:ea typeface="微软雅黑"/>
                <a:cs typeface="+mn-ea"/>
              </a:rPr>
              <a:t>MindSpore</a:t>
            </a:r>
            <a:r>
              <a:rPr lang="en-US" altLang="zh-CN" sz="2599" b="1" dirty="0">
                <a:solidFill>
                  <a:srgbClr val="1D1D1A">
                    <a:lumMod val="50000"/>
                  </a:srgbClr>
                </a:solidFill>
                <a:latin typeface="Microsoft YaHei" panose="020B0503020204020204" pitchFamily="34" charset="-122"/>
                <a:ea typeface="微软雅黑"/>
                <a:cs typeface="+mn-ea"/>
              </a:rPr>
              <a:t> </a:t>
            </a:r>
            <a:r>
              <a:rPr lang="en-US" altLang="zh-CN" sz="2599" b="1" dirty="0" err="1">
                <a:solidFill>
                  <a:srgbClr val="1D1D1A">
                    <a:lumMod val="50000"/>
                  </a:srgbClr>
                </a:solidFill>
                <a:latin typeface="Microsoft YaHei" panose="020B0503020204020204" pitchFamily="34" charset="-122"/>
                <a:ea typeface="微软雅黑"/>
                <a:cs typeface="+mn-ea"/>
              </a:rPr>
              <a:t>Armour</a:t>
            </a:r>
            <a:r>
              <a:rPr lang="en-US" altLang="zh-CN" sz="2599" b="1" dirty="0">
                <a:solidFill>
                  <a:srgbClr val="1D1D1A">
                    <a:lumMod val="50000"/>
                  </a:srgbClr>
                </a:solidFill>
                <a:latin typeface="Microsoft YaHei" panose="020B0503020204020204" pitchFamily="34" charset="-122"/>
                <a:ea typeface="微软雅黑"/>
                <a:cs typeface="+mn-ea"/>
              </a:rPr>
              <a:t> </a:t>
            </a:r>
            <a:r>
              <a:rPr lang="zh-CN" altLang="en-US" sz="2599" b="1" dirty="0">
                <a:solidFill>
                  <a:srgbClr val="1D1D1A">
                    <a:lumMod val="50000"/>
                  </a:srgbClr>
                </a:solidFill>
                <a:latin typeface="Microsoft YaHei" panose="020B0503020204020204" pitchFamily="34" charset="-122"/>
                <a:ea typeface="微软雅黑"/>
                <a:cs typeface="+mn-ea"/>
              </a:rPr>
              <a:t>实现全生命周期的企业级安全可信</a:t>
            </a:r>
          </a:p>
        </p:txBody>
      </p:sp>
      <p:grpSp>
        <p:nvGrpSpPr>
          <p:cNvPr id="17" name="组合 16"/>
          <p:cNvGrpSpPr/>
          <p:nvPr/>
        </p:nvGrpSpPr>
        <p:grpSpPr>
          <a:xfrm>
            <a:off x="3886372" y="1115170"/>
            <a:ext cx="4460547" cy="387199"/>
            <a:chOff x="4065588" y="1450975"/>
            <a:chExt cx="4059238" cy="387350"/>
          </a:xfrm>
        </p:grpSpPr>
        <p:sp>
          <p:nvSpPr>
            <p:cNvPr id="8" name="Freeform 5"/>
            <p:cNvSpPr/>
            <p:nvPr/>
          </p:nvSpPr>
          <p:spPr bwMode="auto">
            <a:xfrm>
              <a:off x="4335463" y="1450975"/>
              <a:ext cx="3521075" cy="387350"/>
            </a:xfrm>
            <a:custGeom>
              <a:avLst/>
              <a:gdLst>
                <a:gd name="T0" fmla="*/ 2143 w 2218"/>
                <a:gd name="T1" fmla="*/ 244 h 244"/>
                <a:gd name="T2" fmla="*/ 0 w 2218"/>
                <a:gd name="T3" fmla="*/ 244 h 244"/>
                <a:gd name="T4" fmla="*/ 76 w 2218"/>
                <a:gd name="T5" fmla="*/ 0 h 244"/>
                <a:gd name="T6" fmla="*/ 2218 w 2218"/>
                <a:gd name="T7" fmla="*/ 0 h 244"/>
                <a:gd name="T8" fmla="*/ 2143 w 2218"/>
                <a:gd name="T9" fmla="*/ 244 h 244"/>
              </a:gdLst>
              <a:ahLst/>
              <a:cxnLst>
                <a:cxn ang="0">
                  <a:pos x="T0" y="T1"/>
                </a:cxn>
                <a:cxn ang="0">
                  <a:pos x="T2" y="T3"/>
                </a:cxn>
                <a:cxn ang="0">
                  <a:pos x="T4" y="T5"/>
                </a:cxn>
                <a:cxn ang="0">
                  <a:pos x="T6" y="T7"/>
                </a:cxn>
                <a:cxn ang="0">
                  <a:pos x="T8" y="T9"/>
                </a:cxn>
              </a:cxnLst>
              <a:rect l="0" t="0" r="r" b="b"/>
              <a:pathLst>
                <a:path w="2218" h="244">
                  <a:moveTo>
                    <a:pt x="2143" y="244"/>
                  </a:moveTo>
                  <a:lnTo>
                    <a:pt x="0" y="244"/>
                  </a:lnTo>
                  <a:lnTo>
                    <a:pt x="76" y="0"/>
                  </a:lnTo>
                  <a:lnTo>
                    <a:pt x="2218" y="0"/>
                  </a:lnTo>
                  <a:lnTo>
                    <a:pt x="2143" y="244"/>
                  </a:lnTo>
                  <a:close/>
                </a:path>
              </a:pathLst>
            </a:custGeom>
            <a:solidFill>
              <a:srgbClr val="C00000"/>
            </a:soli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sp>
          <p:nvSpPr>
            <p:cNvPr id="9" name="Freeform 6"/>
            <p:cNvSpPr/>
            <p:nvPr/>
          </p:nvSpPr>
          <p:spPr bwMode="auto">
            <a:xfrm>
              <a:off x="4183063" y="1450975"/>
              <a:ext cx="209550" cy="387350"/>
            </a:xfrm>
            <a:custGeom>
              <a:avLst/>
              <a:gdLst>
                <a:gd name="T0" fmla="*/ 57 w 132"/>
                <a:gd name="T1" fmla="*/ 244 h 244"/>
                <a:gd name="T2" fmla="*/ 0 w 132"/>
                <a:gd name="T3" fmla="*/ 244 h 244"/>
                <a:gd name="T4" fmla="*/ 77 w 132"/>
                <a:gd name="T5" fmla="*/ 0 h 244"/>
                <a:gd name="T6" fmla="*/ 132 w 132"/>
                <a:gd name="T7" fmla="*/ 0 h 244"/>
                <a:gd name="T8" fmla="*/ 57 w 132"/>
                <a:gd name="T9" fmla="*/ 244 h 244"/>
              </a:gdLst>
              <a:ahLst/>
              <a:cxnLst>
                <a:cxn ang="0">
                  <a:pos x="T0" y="T1"/>
                </a:cxn>
                <a:cxn ang="0">
                  <a:pos x="T2" y="T3"/>
                </a:cxn>
                <a:cxn ang="0">
                  <a:pos x="T4" y="T5"/>
                </a:cxn>
                <a:cxn ang="0">
                  <a:pos x="T6" y="T7"/>
                </a:cxn>
                <a:cxn ang="0">
                  <a:pos x="T8" y="T9"/>
                </a:cxn>
              </a:cxnLst>
              <a:rect l="0" t="0" r="r" b="b"/>
              <a:pathLst>
                <a:path w="132" h="244">
                  <a:moveTo>
                    <a:pt x="57" y="244"/>
                  </a:moveTo>
                  <a:lnTo>
                    <a:pt x="0" y="244"/>
                  </a:lnTo>
                  <a:lnTo>
                    <a:pt x="77" y="0"/>
                  </a:lnTo>
                  <a:lnTo>
                    <a:pt x="132" y="0"/>
                  </a:lnTo>
                  <a:lnTo>
                    <a:pt x="57" y="244"/>
                  </a:lnTo>
                  <a:close/>
                </a:path>
              </a:pathLst>
            </a:custGeom>
            <a:solidFill>
              <a:srgbClr val="C00000"/>
            </a:soli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sp>
          <p:nvSpPr>
            <p:cNvPr id="10" name="Freeform 7"/>
            <p:cNvSpPr/>
            <p:nvPr/>
          </p:nvSpPr>
          <p:spPr bwMode="auto">
            <a:xfrm>
              <a:off x="4065588" y="1450975"/>
              <a:ext cx="171450" cy="387350"/>
            </a:xfrm>
            <a:custGeom>
              <a:avLst/>
              <a:gdLst>
                <a:gd name="T0" fmla="*/ 32 w 108"/>
                <a:gd name="T1" fmla="*/ 244 h 244"/>
                <a:gd name="T2" fmla="*/ 0 w 108"/>
                <a:gd name="T3" fmla="*/ 244 h 244"/>
                <a:gd name="T4" fmla="*/ 76 w 108"/>
                <a:gd name="T5" fmla="*/ 0 h 244"/>
                <a:gd name="T6" fmla="*/ 108 w 108"/>
                <a:gd name="T7" fmla="*/ 0 h 244"/>
                <a:gd name="T8" fmla="*/ 32 w 108"/>
                <a:gd name="T9" fmla="*/ 244 h 244"/>
              </a:gdLst>
              <a:ahLst/>
              <a:cxnLst>
                <a:cxn ang="0">
                  <a:pos x="T0" y="T1"/>
                </a:cxn>
                <a:cxn ang="0">
                  <a:pos x="T2" y="T3"/>
                </a:cxn>
                <a:cxn ang="0">
                  <a:pos x="T4" y="T5"/>
                </a:cxn>
                <a:cxn ang="0">
                  <a:pos x="T6" y="T7"/>
                </a:cxn>
                <a:cxn ang="0">
                  <a:pos x="T8" y="T9"/>
                </a:cxn>
              </a:cxnLst>
              <a:rect l="0" t="0" r="r" b="b"/>
              <a:pathLst>
                <a:path w="108" h="244">
                  <a:moveTo>
                    <a:pt x="32" y="244"/>
                  </a:moveTo>
                  <a:lnTo>
                    <a:pt x="0" y="244"/>
                  </a:lnTo>
                  <a:lnTo>
                    <a:pt x="76" y="0"/>
                  </a:lnTo>
                  <a:lnTo>
                    <a:pt x="108" y="0"/>
                  </a:lnTo>
                  <a:lnTo>
                    <a:pt x="32" y="244"/>
                  </a:lnTo>
                  <a:close/>
                </a:path>
              </a:pathLst>
            </a:custGeom>
            <a:solidFill>
              <a:srgbClr val="C00000"/>
            </a:soli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sp>
          <p:nvSpPr>
            <p:cNvPr id="11" name="Freeform 8"/>
            <p:cNvSpPr/>
            <p:nvPr/>
          </p:nvSpPr>
          <p:spPr bwMode="auto">
            <a:xfrm>
              <a:off x="7808913" y="1450975"/>
              <a:ext cx="207963" cy="387350"/>
            </a:xfrm>
            <a:custGeom>
              <a:avLst/>
              <a:gdLst>
                <a:gd name="T0" fmla="*/ 75 w 131"/>
                <a:gd name="T1" fmla="*/ 0 h 244"/>
                <a:gd name="T2" fmla="*/ 131 w 131"/>
                <a:gd name="T3" fmla="*/ 0 h 244"/>
                <a:gd name="T4" fmla="*/ 55 w 131"/>
                <a:gd name="T5" fmla="*/ 244 h 244"/>
                <a:gd name="T6" fmla="*/ 0 w 131"/>
                <a:gd name="T7" fmla="*/ 244 h 244"/>
                <a:gd name="T8" fmla="*/ 75 w 131"/>
                <a:gd name="T9" fmla="*/ 0 h 244"/>
              </a:gdLst>
              <a:ahLst/>
              <a:cxnLst>
                <a:cxn ang="0">
                  <a:pos x="T0" y="T1"/>
                </a:cxn>
                <a:cxn ang="0">
                  <a:pos x="T2" y="T3"/>
                </a:cxn>
                <a:cxn ang="0">
                  <a:pos x="T4" y="T5"/>
                </a:cxn>
                <a:cxn ang="0">
                  <a:pos x="T6" y="T7"/>
                </a:cxn>
                <a:cxn ang="0">
                  <a:pos x="T8" y="T9"/>
                </a:cxn>
              </a:cxnLst>
              <a:rect l="0" t="0" r="r" b="b"/>
              <a:pathLst>
                <a:path w="131" h="244">
                  <a:moveTo>
                    <a:pt x="75" y="0"/>
                  </a:moveTo>
                  <a:lnTo>
                    <a:pt x="131" y="0"/>
                  </a:lnTo>
                  <a:lnTo>
                    <a:pt x="55" y="244"/>
                  </a:lnTo>
                  <a:lnTo>
                    <a:pt x="0" y="244"/>
                  </a:lnTo>
                  <a:lnTo>
                    <a:pt x="75" y="0"/>
                  </a:lnTo>
                  <a:close/>
                </a:path>
              </a:pathLst>
            </a:custGeom>
            <a:solidFill>
              <a:srgbClr val="C00000"/>
            </a:soli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sp>
          <p:nvSpPr>
            <p:cNvPr id="16" name="Freeform 9"/>
            <p:cNvSpPr/>
            <p:nvPr/>
          </p:nvSpPr>
          <p:spPr bwMode="auto">
            <a:xfrm>
              <a:off x="7954963" y="1450975"/>
              <a:ext cx="169863" cy="387350"/>
            </a:xfrm>
            <a:custGeom>
              <a:avLst/>
              <a:gdLst>
                <a:gd name="T0" fmla="*/ 76 w 107"/>
                <a:gd name="T1" fmla="*/ 0 h 244"/>
                <a:gd name="T2" fmla="*/ 107 w 107"/>
                <a:gd name="T3" fmla="*/ 0 h 244"/>
                <a:gd name="T4" fmla="*/ 32 w 107"/>
                <a:gd name="T5" fmla="*/ 244 h 244"/>
                <a:gd name="T6" fmla="*/ 0 w 107"/>
                <a:gd name="T7" fmla="*/ 244 h 244"/>
                <a:gd name="T8" fmla="*/ 76 w 107"/>
                <a:gd name="T9" fmla="*/ 0 h 244"/>
              </a:gdLst>
              <a:ahLst/>
              <a:cxnLst>
                <a:cxn ang="0">
                  <a:pos x="T0" y="T1"/>
                </a:cxn>
                <a:cxn ang="0">
                  <a:pos x="T2" y="T3"/>
                </a:cxn>
                <a:cxn ang="0">
                  <a:pos x="T4" y="T5"/>
                </a:cxn>
                <a:cxn ang="0">
                  <a:pos x="T6" y="T7"/>
                </a:cxn>
                <a:cxn ang="0">
                  <a:pos x="T8" y="T9"/>
                </a:cxn>
              </a:cxnLst>
              <a:rect l="0" t="0" r="r" b="b"/>
              <a:pathLst>
                <a:path w="107" h="244">
                  <a:moveTo>
                    <a:pt x="76" y="0"/>
                  </a:moveTo>
                  <a:lnTo>
                    <a:pt x="107" y="0"/>
                  </a:lnTo>
                  <a:lnTo>
                    <a:pt x="32" y="244"/>
                  </a:lnTo>
                  <a:lnTo>
                    <a:pt x="0" y="244"/>
                  </a:lnTo>
                  <a:lnTo>
                    <a:pt x="76" y="0"/>
                  </a:lnTo>
                  <a:close/>
                </a:path>
              </a:pathLst>
            </a:custGeom>
            <a:solidFill>
              <a:srgbClr val="C00000"/>
            </a:soli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sp>
          <p:nvSpPr>
            <p:cNvPr id="25" name="矩形 179"/>
            <p:cNvSpPr txBox="1"/>
            <p:nvPr/>
          </p:nvSpPr>
          <p:spPr>
            <a:xfrm>
              <a:off x="4250909" y="1532389"/>
              <a:ext cx="3690269" cy="246221"/>
            </a:xfrm>
            <a:prstGeom prst="rect">
              <a:avLst/>
            </a:prstGeom>
            <a:noFill/>
            <a:ln w="25400">
              <a:miter lim="400000"/>
            </a:ln>
          </p:spPr>
          <p:txBody>
            <a:bodyPr wrap="square" lIns="0" tIns="0" rIns="0" bIns="0" anchor="ctr">
              <a:spAutoFit/>
            </a:bodyPr>
            <a:lstStyle>
              <a:lvl1pPr algn="ctr" defTabSz="2032000">
                <a:defRPr sz="3600" b="1">
                  <a:solidFill>
                    <a:srgbClr val="FFFFFF"/>
                  </a:solidFill>
                  <a:latin typeface="HarmonyOS Sans SC"/>
                  <a:ea typeface="HarmonyOS Sans SC"/>
                  <a:cs typeface="HarmonyOS Sans SC"/>
                  <a:sym typeface="HarmonyOS Sans SC"/>
                </a:defRPr>
              </a:lvl1pPr>
            </a:lstStyle>
            <a:p>
              <a:pPr defTabSz="2031187" hangingPunct="0">
                <a:defRPr/>
              </a:pPr>
              <a:r>
                <a:rPr lang="zh-CN" altLang="en-US" sz="1599" kern="0" spc="300" dirty="0">
                  <a:latin typeface="微软雅黑"/>
                  <a:ea typeface="微软雅黑"/>
                  <a:cs typeface="FZLanTingHeiS-B-GB" charset="-122"/>
                  <a:sym typeface="Arial" panose="020B0604020202020204" pitchFamily="34" charset="0"/>
                </a:rPr>
                <a:t>训练测评部署全生命周期安全可信</a:t>
              </a:r>
            </a:p>
          </p:txBody>
        </p:sp>
      </p:grpSp>
      <p:cxnSp>
        <p:nvCxnSpPr>
          <p:cNvPr id="24" name="直接连接符 23"/>
          <p:cNvCxnSpPr/>
          <p:nvPr/>
        </p:nvCxnSpPr>
        <p:spPr>
          <a:xfrm>
            <a:off x="8496506" y="4445070"/>
            <a:ext cx="2698946" cy="0"/>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a:off x="8496506" y="5145735"/>
            <a:ext cx="2698946" cy="0"/>
          </a:xfrm>
          <a:prstGeom prst="line">
            <a:avLst/>
          </a:prstGeom>
          <a:ln w="3175">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6518934" y="3118880"/>
            <a:ext cx="4858102" cy="0"/>
          </a:xfrm>
          <a:prstGeom prst="line">
            <a:avLst/>
          </a:prstGeom>
          <a:ln w="15875">
            <a:gradFill>
              <a:gsLst>
                <a:gs pos="0">
                  <a:srgbClr val="C00000"/>
                </a:gs>
                <a:gs pos="100000">
                  <a:srgbClr val="C00000">
                    <a:alpha val="0"/>
                  </a:srgbClr>
                </a:gs>
              </a:gsLst>
              <a:lin ang="10800000" scaled="0"/>
            </a:gradFill>
            <a:tailEnd type="triangle"/>
          </a:ln>
        </p:spPr>
        <p:style>
          <a:lnRef idx="1">
            <a:schemeClr val="accent1"/>
          </a:lnRef>
          <a:fillRef idx="0">
            <a:schemeClr val="accent1"/>
          </a:fillRef>
          <a:effectRef idx="0">
            <a:schemeClr val="accent1"/>
          </a:effectRef>
          <a:fontRef idx="minor">
            <a:schemeClr val="tx1"/>
          </a:fontRef>
        </p:style>
      </p:cxnSp>
      <p:sp>
        <p:nvSpPr>
          <p:cNvPr id="12" name="矩形 179"/>
          <p:cNvSpPr txBox="1"/>
          <p:nvPr/>
        </p:nvSpPr>
        <p:spPr>
          <a:xfrm>
            <a:off x="7961223" y="1706808"/>
            <a:ext cx="1995678" cy="215231"/>
          </a:xfrm>
          <a:prstGeom prst="rect">
            <a:avLst/>
          </a:prstGeom>
          <a:ln w="25400">
            <a:miter lim="400000"/>
          </a:ln>
        </p:spPr>
        <p:txBody>
          <a:bodyPr wrap="square" lIns="0" tIns="0" rIns="0" bIns="0" anchor="ctr">
            <a:spAutoFit/>
          </a:bodyPr>
          <a:lstStyle>
            <a:lvl1pPr algn="ctr" defTabSz="2032000">
              <a:defRPr sz="3600" b="1">
                <a:solidFill>
                  <a:srgbClr val="FFFFFF"/>
                </a:solidFill>
                <a:latin typeface="HarmonyOS Sans SC"/>
                <a:ea typeface="HarmonyOS Sans SC"/>
                <a:cs typeface="HarmonyOS Sans SC"/>
                <a:sym typeface="HarmonyOS Sans SC"/>
              </a:defRPr>
            </a:lvl1pPr>
          </a:lstStyle>
          <a:p>
            <a:pPr defTabSz="2031187" hangingPunct="0">
              <a:defRPr/>
            </a:pPr>
            <a:r>
              <a:rPr lang="zh-CN" altLang="en-US" sz="1399" kern="0" dirty="0">
                <a:solidFill>
                  <a:prstClr val="black">
                    <a:lumMod val="85000"/>
                    <a:lumOff val="15000"/>
                  </a:prstClr>
                </a:solidFill>
                <a:latin typeface="微软雅黑"/>
                <a:ea typeface="微软雅黑"/>
                <a:cs typeface="FZLanTingHeiS-B-GB" charset="-122"/>
                <a:sym typeface="Arial" panose="020B0604020202020204" pitchFamily="34" charset="0"/>
              </a:rPr>
              <a:t>企业级安全可信</a:t>
            </a:r>
          </a:p>
        </p:txBody>
      </p:sp>
      <p:sp>
        <p:nvSpPr>
          <p:cNvPr id="13" name="矩形 357"/>
          <p:cNvSpPr txBox="1"/>
          <p:nvPr/>
        </p:nvSpPr>
        <p:spPr>
          <a:xfrm>
            <a:off x="7501791" y="2080007"/>
            <a:ext cx="2914545" cy="215231"/>
          </a:xfrm>
          <a:prstGeom prst="rect">
            <a:avLst/>
          </a:prstGeom>
          <a:ln w="50800">
            <a:miter lim="400000"/>
          </a:ln>
        </p:spPr>
        <p:txBody>
          <a:bodyPr wrap="square" lIns="0" tIns="0" rIns="0" bIns="0" anchor="ctr">
            <a:spAutoFit/>
          </a:bodyPr>
          <a:lstStyle>
            <a:lvl1pPr algn="ctr" defTabSz="3386455">
              <a:spcBef>
                <a:spcPts val="1000"/>
              </a:spcBef>
              <a:defRPr sz="4000">
                <a:solidFill>
                  <a:srgbClr val="FCC800"/>
                </a:solidFill>
                <a:latin typeface="HarmonyOS Sans SC"/>
                <a:ea typeface="HarmonyOS Sans SC"/>
                <a:cs typeface="HarmonyOS Sans SC"/>
                <a:sym typeface="HarmonyOS Sans SC"/>
              </a:defRPr>
            </a:lvl1pPr>
          </a:lstStyle>
          <a:p>
            <a:pPr defTabSz="3385100" hangingPunct="0">
              <a:defRPr/>
            </a:pPr>
            <a:r>
              <a:rPr lang="zh-CN" altLang="en-US" sz="1399" kern="0" dirty="0">
                <a:solidFill>
                  <a:srgbClr val="C00000"/>
                </a:solidFill>
                <a:latin typeface="微软雅黑"/>
                <a:ea typeface="微软雅黑"/>
                <a:cs typeface="FZLanTingHeiS-B-GB" charset="-122"/>
              </a:rPr>
              <a:t>获全球唯一</a:t>
            </a:r>
            <a:r>
              <a:rPr lang="en-US" altLang="zh-CN" sz="1399" kern="0" dirty="0">
                <a:solidFill>
                  <a:srgbClr val="C00000"/>
                </a:solidFill>
                <a:latin typeface="微软雅黑"/>
                <a:ea typeface="微软雅黑"/>
                <a:cs typeface="FZLanTingHeiS-B-GB" charset="-122"/>
              </a:rPr>
              <a:t>AI</a:t>
            </a:r>
            <a:r>
              <a:rPr lang="zh-CN" altLang="en-US" sz="1399" kern="0" dirty="0">
                <a:solidFill>
                  <a:srgbClr val="C00000"/>
                </a:solidFill>
                <a:latin typeface="微软雅黑"/>
                <a:ea typeface="微软雅黑"/>
                <a:cs typeface="FZLanTingHeiS-B-GB" charset="-122"/>
              </a:rPr>
              <a:t>框架类产品级</a:t>
            </a:r>
            <a:r>
              <a:rPr lang="en-US" altLang="zh-CN" sz="1399" kern="0" dirty="0">
                <a:solidFill>
                  <a:srgbClr val="C00000"/>
                </a:solidFill>
                <a:latin typeface="微软雅黑"/>
                <a:ea typeface="微软雅黑"/>
                <a:cs typeface="FZLanTingHeiS-B-GB" charset="-122"/>
              </a:rPr>
              <a:t>CC</a:t>
            </a:r>
            <a:r>
              <a:rPr lang="zh-CN" altLang="en-US" sz="1399" kern="0" dirty="0">
                <a:solidFill>
                  <a:srgbClr val="C00000"/>
                </a:solidFill>
                <a:latin typeface="微软雅黑"/>
                <a:ea typeface="微软雅黑"/>
                <a:cs typeface="FZLanTingHeiS-B-GB" charset="-122"/>
              </a:rPr>
              <a:t>认证</a:t>
            </a:r>
          </a:p>
        </p:txBody>
      </p:sp>
      <p:pic>
        <p:nvPicPr>
          <p:cNvPr id="2" name="图片 1"/>
          <p:cNvPicPr>
            <a:picLocks noChangeAspect="1"/>
          </p:cNvPicPr>
          <p:nvPr/>
        </p:nvPicPr>
        <p:blipFill>
          <a:blip r:embed="rId3"/>
          <a:stretch>
            <a:fillRect/>
          </a:stretch>
        </p:blipFill>
        <p:spPr>
          <a:xfrm>
            <a:off x="6736052" y="3835532"/>
            <a:ext cx="1566324" cy="1912463"/>
          </a:xfrm>
          <a:prstGeom prst="rect">
            <a:avLst/>
          </a:prstGeom>
          <a:ln>
            <a:noFill/>
          </a:ln>
          <a:effectLst>
            <a:outerShdw blurRad="76200" algn="tl" rotWithShape="0">
              <a:srgbClr val="333333">
                <a:alpha val="25000"/>
              </a:srgbClr>
            </a:outerShdw>
          </a:effectLst>
        </p:spPr>
      </p:pic>
      <p:sp>
        <p:nvSpPr>
          <p:cNvPr id="34" name="矩形 33"/>
          <p:cNvSpPr/>
          <p:nvPr/>
        </p:nvSpPr>
        <p:spPr>
          <a:xfrm>
            <a:off x="7072102" y="2657359"/>
            <a:ext cx="3773920" cy="215231"/>
          </a:xfrm>
          <a:prstGeom prst="rect">
            <a:avLst/>
          </a:prstGeom>
          <a:ln w="50800">
            <a:miter lim="400000"/>
          </a:ln>
        </p:spPr>
        <p:txBody>
          <a:bodyPr wrap="square" lIns="0" tIns="0" rIns="0" bIns="0" anchor="ctr">
            <a:spAutoFit/>
          </a:bodyPr>
          <a:lstStyle/>
          <a:p>
            <a:pPr algn="ctr" defTabSz="3385100" hangingPunct="0">
              <a:spcBef>
                <a:spcPts val="1000"/>
              </a:spcBef>
            </a:pPr>
            <a:r>
              <a:rPr lang="zh-CN" altLang="zh-CN" sz="1399" kern="0" dirty="0">
                <a:solidFill>
                  <a:srgbClr val="EBEBEB">
                    <a:lumMod val="10000"/>
                  </a:srgbClr>
                </a:solidFill>
                <a:latin typeface="微软雅黑"/>
                <a:ea typeface="微软雅黑"/>
                <a:cs typeface="FZLanTingHeiS-B-GB" charset="-122"/>
              </a:rPr>
              <a:t>围绕</a:t>
            </a:r>
            <a:r>
              <a:rPr lang="en-US" altLang="zh-CN" sz="1399" kern="0" dirty="0">
                <a:solidFill>
                  <a:srgbClr val="EBEBEB">
                    <a:lumMod val="10000"/>
                  </a:srgbClr>
                </a:solidFill>
                <a:latin typeface="微软雅黑"/>
                <a:ea typeface="微软雅黑"/>
                <a:cs typeface="FZLanTingHeiS-B-GB" charset="-122"/>
              </a:rPr>
              <a:t>AI</a:t>
            </a:r>
            <a:r>
              <a:rPr lang="zh-CN" altLang="zh-CN" sz="1399" kern="0" dirty="0">
                <a:solidFill>
                  <a:srgbClr val="EBEBEB">
                    <a:lumMod val="10000"/>
                  </a:srgbClr>
                </a:solidFill>
                <a:latin typeface="微软雅黑"/>
                <a:ea typeface="微软雅黑"/>
                <a:cs typeface="FZLanTingHeiS-B-GB" charset="-122"/>
              </a:rPr>
              <a:t>生命周期，构建</a:t>
            </a:r>
            <a:r>
              <a:rPr lang="en-US" altLang="zh-CN" sz="1399" kern="0" dirty="0">
                <a:solidFill>
                  <a:srgbClr val="EBEBEB">
                    <a:lumMod val="10000"/>
                  </a:srgbClr>
                </a:solidFill>
                <a:latin typeface="微软雅黑"/>
                <a:ea typeface="微软雅黑"/>
                <a:cs typeface="FZLanTingHeiS-B-GB" charset="-122"/>
              </a:rPr>
              <a:t>AI</a:t>
            </a:r>
            <a:r>
              <a:rPr lang="zh-CN" altLang="en-US" sz="1399" kern="0" dirty="0">
                <a:solidFill>
                  <a:srgbClr val="EBEBEB">
                    <a:lumMod val="10000"/>
                  </a:srgbClr>
                </a:solidFill>
                <a:latin typeface="微软雅黑"/>
                <a:ea typeface="微软雅黑"/>
                <a:cs typeface="FZLanTingHeiS-B-GB" charset="-122"/>
              </a:rPr>
              <a:t>安全全流程</a:t>
            </a:r>
            <a:r>
              <a:rPr lang="zh-CN" altLang="zh-CN" sz="1399" kern="0" dirty="0">
                <a:solidFill>
                  <a:srgbClr val="EBEBEB">
                    <a:lumMod val="10000"/>
                  </a:srgbClr>
                </a:solidFill>
                <a:latin typeface="微软雅黑"/>
                <a:ea typeface="微软雅黑"/>
                <a:cs typeface="FZLanTingHeiS-B-GB" charset="-122"/>
              </a:rPr>
              <a:t>技术</a:t>
            </a:r>
            <a:r>
              <a:rPr lang="zh-CN" altLang="en-US" sz="1399" kern="0" dirty="0">
                <a:solidFill>
                  <a:srgbClr val="EBEBEB">
                    <a:lumMod val="10000"/>
                  </a:srgbClr>
                </a:solidFill>
                <a:latin typeface="微软雅黑"/>
                <a:ea typeface="微软雅黑"/>
                <a:cs typeface="FZLanTingHeiS-B-GB" charset="-122"/>
              </a:rPr>
              <a:t>能力</a:t>
            </a:r>
            <a:endParaRPr lang="zh-CN" altLang="zh-CN" sz="1399" kern="0" dirty="0">
              <a:solidFill>
                <a:srgbClr val="EBEBEB">
                  <a:lumMod val="10000"/>
                </a:srgbClr>
              </a:solidFill>
              <a:latin typeface="微软雅黑"/>
              <a:ea typeface="微软雅黑"/>
              <a:cs typeface="FZLanTingHeiS-B-GB" charset="-122"/>
            </a:endParaRPr>
          </a:p>
        </p:txBody>
      </p:sp>
      <p:sp>
        <p:nvSpPr>
          <p:cNvPr id="38" name="矩形 357"/>
          <p:cNvSpPr txBox="1"/>
          <p:nvPr/>
        </p:nvSpPr>
        <p:spPr>
          <a:xfrm>
            <a:off x="8929828" y="3830852"/>
            <a:ext cx="891086" cy="184594"/>
          </a:xfrm>
          <a:prstGeom prst="rect">
            <a:avLst/>
          </a:prstGeom>
          <a:ln w="50800">
            <a:miter lim="400000"/>
          </a:ln>
        </p:spPr>
        <p:txBody>
          <a:bodyPr wrap="square" lIns="0" tIns="0" rIns="0" bIns="0" anchor="ctr">
            <a:spAutoFit/>
          </a:bodyPr>
          <a:lstStyle>
            <a:lvl1pPr algn="ctr" defTabSz="3386455">
              <a:spcBef>
                <a:spcPts val="1000"/>
              </a:spcBef>
              <a:defRPr sz="4000">
                <a:solidFill>
                  <a:srgbClr val="FCC800"/>
                </a:solidFill>
                <a:latin typeface="HarmonyOS Sans SC"/>
                <a:ea typeface="HarmonyOS Sans SC"/>
                <a:cs typeface="HarmonyOS Sans SC"/>
                <a:sym typeface="HarmonyOS Sans SC"/>
              </a:defRPr>
            </a:lvl1pPr>
          </a:lstStyle>
          <a:p>
            <a:pPr algn="l" defTabSz="3385100" hangingPunct="0">
              <a:defRPr/>
            </a:pPr>
            <a:r>
              <a:rPr lang="zh-CN" altLang="zh-CN" sz="1200" b="1" kern="0" dirty="0">
                <a:solidFill>
                  <a:srgbClr val="C00000"/>
                </a:solidFill>
                <a:latin typeface="微软雅黑"/>
                <a:ea typeface="微软雅黑"/>
                <a:cs typeface="FZLanTingHeiS-B-GB" charset="-122"/>
              </a:rPr>
              <a:t>模型安全</a:t>
            </a:r>
            <a:endParaRPr lang="zh-CN" altLang="en-US" sz="1200" b="1" kern="0" dirty="0">
              <a:solidFill>
                <a:srgbClr val="C00000"/>
              </a:solidFill>
              <a:latin typeface="微软雅黑"/>
              <a:ea typeface="微软雅黑"/>
              <a:cs typeface="FZLanTingHeiS-B-GB" charset="-122"/>
            </a:endParaRPr>
          </a:p>
        </p:txBody>
      </p:sp>
      <p:sp>
        <p:nvSpPr>
          <p:cNvPr id="44" name="矩形 43"/>
          <p:cNvSpPr/>
          <p:nvPr/>
        </p:nvSpPr>
        <p:spPr>
          <a:xfrm>
            <a:off x="8607735" y="4061044"/>
            <a:ext cx="2545861" cy="307657"/>
          </a:xfrm>
          <a:prstGeom prst="rect">
            <a:avLst/>
          </a:prstGeom>
        </p:spPr>
        <p:txBody>
          <a:bodyPr wrap="square" lIns="0" tIns="0" rIns="0" bIns="0">
            <a:spAutoFit/>
          </a:bodyPr>
          <a:lstStyle/>
          <a:p>
            <a:pPr algn="just" defTabSz="914034"/>
            <a:r>
              <a:rPr lang="zh-CN" altLang="zh-CN" sz="1000" kern="0" dirty="0">
                <a:solidFill>
                  <a:srgbClr val="EBEBEB">
                    <a:lumMod val="10000"/>
                  </a:srgbClr>
                </a:solidFill>
                <a:latin typeface="微软雅黑"/>
                <a:ea typeface="微软雅黑"/>
                <a:cs typeface="FZLanTingHeiS-B-GB" charset="-122"/>
              </a:rPr>
              <a:t>通过模型加密</a:t>
            </a:r>
            <a:r>
              <a:rPr lang="zh-CN" altLang="en-US" sz="1000" kern="0" dirty="0">
                <a:solidFill>
                  <a:srgbClr val="EBEBEB">
                    <a:lumMod val="10000"/>
                  </a:srgbClr>
                </a:solidFill>
                <a:latin typeface="微软雅黑"/>
                <a:ea typeface="微软雅黑"/>
                <a:cs typeface="FZLanTingHeiS-B-GB" charset="-122"/>
              </a:rPr>
              <a:t>、模型混淆、模型水印</a:t>
            </a:r>
            <a:r>
              <a:rPr lang="zh-CN" altLang="zh-CN" sz="1000" kern="0" dirty="0">
                <a:solidFill>
                  <a:srgbClr val="EBEBEB">
                    <a:lumMod val="10000"/>
                  </a:srgbClr>
                </a:solidFill>
                <a:latin typeface="微软雅黑"/>
                <a:ea typeface="微软雅黑"/>
                <a:cs typeface="FZLanTingHeiS-B-GB" charset="-122"/>
              </a:rPr>
              <a:t>等，实现模型</a:t>
            </a:r>
            <a:r>
              <a:rPr lang="zh-CN" altLang="en-US" sz="1000" kern="0" dirty="0">
                <a:solidFill>
                  <a:srgbClr val="EBEBEB">
                    <a:lumMod val="10000"/>
                  </a:srgbClr>
                </a:solidFill>
                <a:latin typeface="微软雅黑"/>
                <a:ea typeface="微软雅黑"/>
                <a:cs typeface="FZLanTingHeiS-B-GB" charset="-122"/>
              </a:rPr>
              <a:t>资产部署端到端保护、可追溯</a:t>
            </a:r>
          </a:p>
        </p:txBody>
      </p:sp>
      <p:sp>
        <p:nvSpPr>
          <p:cNvPr id="41" name="矩形 357"/>
          <p:cNvSpPr txBox="1"/>
          <p:nvPr/>
        </p:nvSpPr>
        <p:spPr>
          <a:xfrm>
            <a:off x="8929828" y="4516863"/>
            <a:ext cx="891086" cy="184594"/>
          </a:xfrm>
          <a:prstGeom prst="rect">
            <a:avLst/>
          </a:prstGeom>
          <a:ln w="50800">
            <a:miter lim="400000"/>
          </a:ln>
        </p:spPr>
        <p:txBody>
          <a:bodyPr wrap="square" lIns="0" tIns="0" rIns="0" bIns="0" anchor="ctr">
            <a:spAutoFit/>
          </a:bodyPr>
          <a:lstStyle>
            <a:lvl1pPr algn="ctr" defTabSz="3386455">
              <a:spcBef>
                <a:spcPts val="1000"/>
              </a:spcBef>
              <a:defRPr sz="4000">
                <a:solidFill>
                  <a:srgbClr val="FCC800"/>
                </a:solidFill>
                <a:latin typeface="HarmonyOS Sans SC"/>
                <a:ea typeface="HarmonyOS Sans SC"/>
                <a:cs typeface="HarmonyOS Sans SC"/>
                <a:sym typeface="HarmonyOS Sans SC"/>
              </a:defRPr>
            </a:lvl1pPr>
          </a:lstStyle>
          <a:p>
            <a:pPr algn="l" defTabSz="3385100" hangingPunct="0">
              <a:defRPr/>
            </a:pPr>
            <a:r>
              <a:rPr lang="zh-CN" altLang="en-US" sz="1200" b="1" kern="0" dirty="0">
                <a:solidFill>
                  <a:srgbClr val="C00000"/>
                </a:solidFill>
                <a:latin typeface="微软雅黑"/>
                <a:ea typeface="微软雅黑"/>
                <a:cs typeface="FZLanTingHeiS-B-GB" charset="-122"/>
              </a:rPr>
              <a:t>隐私保护</a:t>
            </a:r>
          </a:p>
        </p:txBody>
      </p:sp>
      <p:sp>
        <p:nvSpPr>
          <p:cNvPr id="46" name="矩形 45"/>
          <p:cNvSpPr/>
          <p:nvPr/>
        </p:nvSpPr>
        <p:spPr>
          <a:xfrm>
            <a:off x="8607734" y="4753373"/>
            <a:ext cx="2569468" cy="307657"/>
          </a:xfrm>
          <a:prstGeom prst="rect">
            <a:avLst/>
          </a:prstGeom>
        </p:spPr>
        <p:txBody>
          <a:bodyPr wrap="square" lIns="0" tIns="0" rIns="0" bIns="0">
            <a:spAutoFit/>
          </a:bodyPr>
          <a:lstStyle/>
          <a:p>
            <a:pPr algn="just" defTabSz="914034"/>
            <a:r>
              <a:rPr lang="zh-CN" altLang="zh-CN" sz="1000" kern="0" dirty="0">
                <a:solidFill>
                  <a:srgbClr val="EBEBEB">
                    <a:lumMod val="10000"/>
                  </a:srgbClr>
                </a:solidFill>
                <a:latin typeface="微软雅黑"/>
                <a:ea typeface="微软雅黑"/>
                <a:cs typeface="FZLanTingHeiS-B-GB" charset="-122"/>
              </a:rPr>
              <a:t>构建隐私评估、差分隐私训练、联邦学习等技术，保障数据隐私</a:t>
            </a:r>
            <a:endParaRPr lang="zh-CN" altLang="en-US" sz="1000" kern="0" dirty="0">
              <a:solidFill>
                <a:srgbClr val="EBEBEB">
                  <a:lumMod val="10000"/>
                </a:srgbClr>
              </a:solidFill>
              <a:latin typeface="微软雅黑"/>
              <a:ea typeface="微软雅黑"/>
              <a:cs typeface="FZLanTingHeiS-B-GB" charset="-122"/>
            </a:endParaRPr>
          </a:p>
        </p:txBody>
      </p:sp>
      <p:sp>
        <p:nvSpPr>
          <p:cNvPr id="42" name="矩形 357"/>
          <p:cNvSpPr txBox="1"/>
          <p:nvPr/>
        </p:nvSpPr>
        <p:spPr>
          <a:xfrm>
            <a:off x="8929828" y="5209724"/>
            <a:ext cx="1693809" cy="184594"/>
          </a:xfrm>
          <a:prstGeom prst="rect">
            <a:avLst/>
          </a:prstGeom>
          <a:ln w="50800">
            <a:miter lim="400000"/>
          </a:ln>
        </p:spPr>
        <p:txBody>
          <a:bodyPr wrap="square" lIns="0" tIns="0" rIns="0" bIns="0" anchor="ctr">
            <a:spAutoFit/>
          </a:bodyPr>
          <a:lstStyle>
            <a:lvl1pPr algn="ctr" defTabSz="3386455">
              <a:spcBef>
                <a:spcPts val="1000"/>
              </a:spcBef>
              <a:defRPr sz="4000">
                <a:solidFill>
                  <a:srgbClr val="FCC800"/>
                </a:solidFill>
                <a:latin typeface="HarmonyOS Sans SC"/>
                <a:ea typeface="HarmonyOS Sans SC"/>
                <a:cs typeface="HarmonyOS Sans SC"/>
                <a:sym typeface="HarmonyOS Sans SC"/>
              </a:defRPr>
            </a:lvl1pPr>
          </a:lstStyle>
          <a:p>
            <a:pPr algn="l" defTabSz="3385100" hangingPunct="0">
              <a:defRPr/>
            </a:pPr>
            <a:r>
              <a:rPr lang="zh-CN" altLang="en-US" sz="1200" b="1" kern="0" dirty="0">
                <a:solidFill>
                  <a:srgbClr val="C00000"/>
                </a:solidFill>
                <a:latin typeface="微软雅黑"/>
                <a:ea typeface="微软雅黑"/>
                <a:cs typeface="FZLanTingHeiS-B-GB" charset="-122"/>
              </a:rPr>
              <a:t>算法安全与可解释</a:t>
            </a:r>
          </a:p>
        </p:txBody>
      </p:sp>
      <p:sp>
        <p:nvSpPr>
          <p:cNvPr id="47" name="矩形 46"/>
          <p:cNvSpPr/>
          <p:nvPr/>
        </p:nvSpPr>
        <p:spPr>
          <a:xfrm>
            <a:off x="8607735" y="5435034"/>
            <a:ext cx="2545861" cy="307657"/>
          </a:xfrm>
          <a:prstGeom prst="rect">
            <a:avLst/>
          </a:prstGeom>
        </p:spPr>
        <p:txBody>
          <a:bodyPr wrap="square" lIns="0" tIns="0" rIns="0" bIns="0">
            <a:spAutoFit/>
          </a:bodyPr>
          <a:lstStyle/>
          <a:p>
            <a:pPr algn="just" defTabSz="914034"/>
            <a:r>
              <a:rPr lang="zh-CN" altLang="zh-CN" sz="1000" kern="0" dirty="0">
                <a:solidFill>
                  <a:srgbClr val="EBEBEB">
                    <a:lumMod val="10000"/>
                  </a:srgbClr>
                </a:solidFill>
                <a:latin typeface="微软雅黑"/>
                <a:ea typeface="微软雅黑"/>
                <a:cs typeface="FZLanTingHeiS-B-GB" charset="-122"/>
              </a:rPr>
              <a:t>通过鲁棒性</a:t>
            </a:r>
            <a:r>
              <a:rPr lang="zh-CN" altLang="en-US" sz="1000" kern="0" dirty="0">
                <a:solidFill>
                  <a:srgbClr val="EBEBEB">
                    <a:lumMod val="10000"/>
                  </a:srgbClr>
                </a:solidFill>
                <a:latin typeface="微软雅黑"/>
                <a:ea typeface="微软雅黑"/>
                <a:cs typeface="FZLanTingHeiS-B-GB" charset="-122"/>
              </a:rPr>
              <a:t>评测与增强</a:t>
            </a:r>
            <a:r>
              <a:rPr lang="zh-CN" altLang="zh-CN" sz="1000" kern="0" dirty="0">
                <a:solidFill>
                  <a:srgbClr val="EBEBEB">
                    <a:lumMod val="10000"/>
                  </a:srgbClr>
                </a:solidFill>
                <a:latin typeface="微软雅黑"/>
                <a:ea typeface="微软雅黑"/>
                <a:cs typeface="FZLanTingHeiS-B-GB" charset="-122"/>
              </a:rPr>
              <a:t>、原创语义级可解释等技术，让用户更理解、信任并</a:t>
            </a:r>
            <a:r>
              <a:rPr lang="zh-CN" altLang="en-US" sz="1000" kern="0" dirty="0">
                <a:solidFill>
                  <a:srgbClr val="EBEBEB">
                    <a:lumMod val="10000"/>
                  </a:srgbClr>
                </a:solidFill>
                <a:latin typeface="微软雅黑"/>
                <a:ea typeface="微软雅黑"/>
                <a:cs typeface="FZLanTingHeiS-B-GB" charset="-122"/>
              </a:rPr>
              <a:t>安全</a:t>
            </a:r>
            <a:r>
              <a:rPr lang="zh-CN" altLang="zh-CN" sz="1000" kern="0" dirty="0">
                <a:solidFill>
                  <a:srgbClr val="EBEBEB">
                    <a:lumMod val="10000"/>
                  </a:srgbClr>
                </a:solidFill>
                <a:latin typeface="微软雅黑"/>
                <a:ea typeface="微软雅黑"/>
                <a:cs typeface="FZLanTingHeiS-B-GB" charset="-122"/>
              </a:rPr>
              <a:t>地使用模型</a:t>
            </a:r>
          </a:p>
        </p:txBody>
      </p:sp>
      <p:sp>
        <p:nvSpPr>
          <p:cNvPr id="63" name="圆角矩形 14"/>
          <p:cNvSpPr/>
          <p:nvPr/>
        </p:nvSpPr>
        <p:spPr>
          <a:xfrm>
            <a:off x="6864794" y="2962584"/>
            <a:ext cx="1115564" cy="299988"/>
          </a:xfrm>
          <a:prstGeom prst="roundRect">
            <a:avLst/>
          </a:prstGeom>
          <a:solidFill>
            <a:srgbClr val="DF7F7F"/>
          </a:solidFill>
          <a:ln w="12700" cap="flat" cmpd="sng" algn="ctr">
            <a:noFill/>
            <a:prstDash val="solid"/>
            <a:miter lim="800000"/>
          </a:ln>
          <a:effectLst/>
        </p:spPr>
        <p:txBody>
          <a:bodyPr lIns="0" tIns="0" rIns="0" bIns="0" rtlCol="0" anchor="ctr"/>
          <a:lstStyle/>
          <a:p>
            <a:pPr algn="ctr" defTabSz="913399">
              <a:defRPr/>
            </a:pPr>
            <a:r>
              <a:rPr lang="zh-CN" altLang="en-US" sz="1200" b="1" kern="0" dirty="0">
                <a:solidFill>
                  <a:srgbClr val="FFFFFF"/>
                </a:solidFill>
                <a:latin typeface="微软雅黑" pitchFamily="34" charset="-122"/>
                <a:ea typeface="微软雅黑"/>
                <a:cs typeface="+mn-ea"/>
                <a:sym typeface="微软雅黑" pitchFamily="34" charset="-122"/>
              </a:rPr>
              <a:t>数据准备</a:t>
            </a:r>
          </a:p>
        </p:txBody>
      </p:sp>
      <p:sp>
        <p:nvSpPr>
          <p:cNvPr id="64" name="圆角矩形 16"/>
          <p:cNvSpPr/>
          <p:nvPr/>
        </p:nvSpPr>
        <p:spPr>
          <a:xfrm>
            <a:off x="8410847" y="2962584"/>
            <a:ext cx="1115564" cy="299988"/>
          </a:xfrm>
          <a:prstGeom prst="roundRect">
            <a:avLst/>
          </a:prstGeom>
          <a:solidFill>
            <a:srgbClr val="D34C4C"/>
          </a:solidFill>
          <a:ln w="12700" cap="flat" cmpd="sng" algn="ctr">
            <a:noFill/>
            <a:prstDash val="solid"/>
            <a:miter lim="800000"/>
          </a:ln>
          <a:effectLst/>
        </p:spPr>
        <p:txBody>
          <a:bodyPr lIns="0" tIns="0" rIns="0" bIns="0" rtlCol="0" anchor="ctr"/>
          <a:lstStyle/>
          <a:p>
            <a:pPr algn="ctr" defTabSz="913399">
              <a:defRPr/>
            </a:pPr>
            <a:r>
              <a:rPr lang="zh-CN" altLang="en-US" sz="1200" b="1" kern="0" dirty="0">
                <a:solidFill>
                  <a:srgbClr val="FFFFFF"/>
                </a:solidFill>
                <a:latin typeface="微软雅黑" pitchFamily="34" charset="-122"/>
                <a:ea typeface="微软雅黑"/>
                <a:cs typeface="+mn-ea"/>
                <a:sym typeface="微软雅黑" pitchFamily="34" charset="-122"/>
              </a:rPr>
              <a:t>模型训练</a:t>
            </a:r>
          </a:p>
        </p:txBody>
      </p:sp>
      <p:sp>
        <p:nvSpPr>
          <p:cNvPr id="65" name="圆角矩形 17"/>
          <p:cNvSpPr/>
          <p:nvPr/>
        </p:nvSpPr>
        <p:spPr>
          <a:xfrm>
            <a:off x="9956901" y="2962585"/>
            <a:ext cx="1115564" cy="299988"/>
          </a:xfrm>
          <a:prstGeom prst="roundRect">
            <a:avLst/>
          </a:prstGeom>
          <a:solidFill>
            <a:srgbClr val="C00000"/>
          </a:solidFill>
          <a:ln w="12700" cap="flat" cmpd="sng" algn="ctr">
            <a:noFill/>
            <a:prstDash val="solid"/>
            <a:miter lim="800000"/>
          </a:ln>
          <a:effectLst/>
        </p:spPr>
        <p:txBody>
          <a:bodyPr lIns="0" tIns="0" rIns="0" bIns="0" rtlCol="0" anchor="ctr"/>
          <a:lstStyle/>
          <a:p>
            <a:pPr algn="ctr" defTabSz="913399">
              <a:defRPr/>
            </a:pPr>
            <a:r>
              <a:rPr lang="zh-CN" altLang="en-US" sz="1200" b="1" kern="0" dirty="0">
                <a:solidFill>
                  <a:srgbClr val="FFFFFF"/>
                </a:solidFill>
                <a:latin typeface="微软雅黑" pitchFamily="34" charset="-122"/>
                <a:ea typeface="微软雅黑"/>
                <a:cs typeface="+mn-ea"/>
                <a:sym typeface="微软雅黑" pitchFamily="34" charset="-122"/>
              </a:rPr>
              <a:t>应用部署</a:t>
            </a:r>
          </a:p>
        </p:txBody>
      </p:sp>
      <p:sp>
        <p:nvSpPr>
          <p:cNvPr id="143" name="矩形 142"/>
          <p:cNvSpPr/>
          <p:nvPr/>
        </p:nvSpPr>
        <p:spPr>
          <a:xfrm>
            <a:off x="6639054" y="3458083"/>
            <a:ext cx="4659151" cy="215231"/>
          </a:xfrm>
          <a:prstGeom prst="rect">
            <a:avLst/>
          </a:prstGeom>
          <a:noFill/>
          <a:ln w="9525">
            <a:noFill/>
            <a:miter/>
          </a:ln>
          <a:effectLst/>
        </p:spPr>
        <p:txBody>
          <a:bodyPr wrap="square" lIns="0" tIns="0" rIns="0" bIns="0" anchor="t" anchorCtr="0">
            <a:spAutoFit/>
          </a:bodyPr>
          <a:lstStyle/>
          <a:p>
            <a:pPr algn="ctr" defTabSz="914034" hangingPunct="0"/>
            <a:r>
              <a:rPr lang="zh-CN" altLang="zh-CN" sz="1399" b="1" kern="0" dirty="0">
                <a:solidFill>
                  <a:srgbClr val="C00000"/>
                </a:solidFill>
                <a:latin typeface="微软雅黑"/>
                <a:ea typeface="微软雅黑"/>
                <a:cs typeface="Calibri"/>
              </a:rPr>
              <a:t>全球认可度和权威性最高</a:t>
            </a:r>
            <a:r>
              <a:rPr lang="en-US" altLang="zh-CN" sz="1399" b="1" kern="0" dirty="0">
                <a:solidFill>
                  <a:srgbClr val="C00000"/>
                </a:solidFill>
                <a:latin typeface="微软雅黑"/>
                <a:ea typeface="微软雅黑"/>
                <a:cs typeface="Calibri"/>
              </a:rPr>
              <a:t> IT</a:t>
            </a:r>
            <a:r>
              <a:rPr lang="zh-CN" altLang="zh-CN" sz="1399" b="1" kern="0" dirty="0">
                <a:solidFill>
                  <a:srgbClr val="C00000"/>
                </a:solidFill>
                <a:latin typeface="微软雅黑"/>
                <a:ea typeface="微软雅黑"/>
                <a:cs typeface="Calibri"/>
              </a:rPr>
              <a:t>产品安全认证</a:t>
            </a:r>
            <a:endParaRPr lang="zh-CN" altLang="en-US" sz="1399" b="1" kern="0" dirty="0">
              <a:solidFill>
                <a:srgbClr val="C00000"/>
              </a:solidFill>
              <a:latin typeface="微软雅黑"/>
              <a:ea typeface="微软雅黑"/>
              <a:cs typeface="Calibri"/>
            </a:endParaRPr>
          </a:p>
        </p:txBody>
      </p:sp>
      <p:sp>
        <p:nvSpPr>
          <p:cNvPr id="144" name="矩形 143"/>
          <p:cNvSpPr/>
          <p:nvPr/>
        </p:nvSpPr>
        <p:spPr>
          <a:xfrm>
            <a:off x="6747474" y="5854239"/>
            <a:ext cx="2630598" cy="92297"/>
          </a:xfrm>
          <a:prstGeom prst="rect">
            <a:avLst/>
          </a:prstGeom>
        </p:spPr>
        <p:txBody>
          <a:bodyPr wrap="square" lIns="0" tIns="0" rIns="0" bIns="0">
            <a:spAutoFit/>
          </a:bodyPr>
          <a:lstStyle/>
          <a:p>
            <a:pPr defTabSz="914034"/>
            <a:r>
              <a:rPr lang="zh-CN" altLang="zh-CN" sz="600" dirty="0">
                <a:solidFill>
                  <a:srgbClr val="EBEBEB">
                    <a:lumMod val="25000"/>
                  </a:srgbClr>
                </a:solidFill>
                <a:latin typeface="微软雅黑"/>
                <a:ea typeface="微软雅黑"/>
                <a:cs typeface="Times New Roman" panose="02020603050405020304" pitchFamily="18" charset="0"/>
              </a:rPr>
              <a:t>全球第一独立认证机构欧洲</a:t>
            </a:r>
            <a:r>
              <a:rPr lang="en-US" altLang="zh-CN" sz="600" dirty="0">
                <a:solidFill>
                  <a:srgbClr val="EBEBEB">
                    <a:lumMod val="25000"/>
                  </a:srgbClr>
                </a:solidFill>
                <a:latin typeface="微软雅黑"/>
                <a:ea typeface="微软雅黑"/>
              </a:rPr>
              <a:t>SGS </a:t>
            </a:r>
            <a:r>
              <a:rPr lang="en-US" altLang="zh-CN" sz="600" dirty="0" err="1">
                <a:solidFill>
                  <a:srgbClr val="EBEBEB">
                    <a:lumMod val="25000"/>
                  </a:srgbClr>
                </a:solidFill>
                <a:latin typeface="微软雅黑"/>
                <a:ea typeface="微软雅黑"/>
              </a:rPr>
              <a:t>Brightsight</a:t>
            </a:r>
            <a:r>
              <a:rPr lang="zh-CN" altLang="zh-CN" sz="600" dirty="0">
                <a:solidFill>
                  <a:srgbClr val="EBEBEB">
                    <a:lumMod val="25000"/>
                  </a:srgbClr>
                </a:solidFill>
                <a:latin typeface="微软雅黑"/>
                <a:ea typeface="微软雅黑"/>
                <a:cs typeface="Times New Roman" panose="02020603050405020304" pitchFamily="18" charset="0"/>
              </a:rPr>
              <a:t>实验室的安全评估</a:t>
            </a:r>
            <a:endParaRPr lang="zh-CN" altLang="en-US" sz="600" dirty="0">
              <a:solidFill>
                <a:srgbClr val="EBEBEB">
                  <a:lumMod val="25000"/>
                </a:srgbClr>
              </a:solidFill>
              <a:latin typeface="微软雅黑"/>
              <a:ea typeface="微软雅黑"/>
            </a:endParaRPr>
          </a:p>
        </p:txBody>
      </p:sp>
      <p:sp>
        <p:nvSpPr>
          <p:cNvPr id="145" name="矩形 144"/>
          <p:cNvSpPr/>
          <p:nvPr/>
        </p:nvSpPr>
        <p:spPr>
          <a:xfrm>
            <a:off x="6518934" y="3342241"/>
            <a:ext cx="4880256" cy="2744560"/>
          </a:xfrm>
          <a:prstGeom prst="rect">
            <a:avLst/>
          </a:prstGeom>
          <a:noFill/>
          <a:ln w="3175" cap="flat" cmpd="sng" algn="ctr">
            <a:solidFill>
              <a:srgbClr val="C00000"/>
            </a:solidFill>
            <a:prstDash val="dash"/>
            <a:miter lim="800000"/>
          </a:ln>
          <a:effectLst/>
        </p:spPr>
        <p:txBody>
          <a:bodyPr rot="0" spcFirstLastPara="0" vertOverflow="overflow" horzOverflow="overflow" vert="horz" wrap="square" lIns="0" tIns="35972" rIns="0" bIns="35972" numCol="1" spcCol="0" rtlCol="0" fromWordArt="0" anchor="ctr" anchorCtr="0" forceAA="0" compatLnSpc="1">
            <a:noAutofit/>
          </a:bodyPr>
          <a:lstStyle/>
          <a:p>
            <a:pPr algn="ctr" defTabSz="914034">
              <a:defRPr/>
            </a:pPr>
            <a:endParaRPr lang="zh-CN" altLang="en-US" sz="1200" kern="0" dirty="0">
              <a:solidFill>
                <a:srgbClr val="1D1D1A"/>
              </a:solidFill>
              <a:latin typeface="微软雅黑" pitchFamily="34" charset="-122"/>
              <a:ea typeface="等线" panose="02010600030101010101" pitchFamily="2" charset="-122"/>
            </a:endParaRPr>
          </a:p>
        </p:txBody>
      </p:sp>
      <p:sp>
        <p:nvSpPr>
          <p:cNvPr id="147" name="线形标注 2(带强调线) 146"/>
          <p:cNvSpPr/>
          <p:nvPr/>
        </p:nvSpPr>
        <p:spPr bwMode="auto">
          <a:xfrm>
            <a:off x="8519493" y="3847431"/>
            <a:ext cx="1717157" cy="1907255"/>
          </a:xfrm>
          <a:prstGeom prst="accentCallout2">
            <a:avLst>
              <a:gd name="adj1" fmla="val 28638"/>
              <a:gd name="adj2" fmla="val -1805"/>
              <a:gd name="adj3" fmla="val 28759"/>
              <a:gd name="adj4" fmla="val -8807"/>
              <a:gd name="adj5" fmla="val 54225"/>
              <a:gd name="adj6" fmla="val -21410"/>
            </a:avLst>
          </a:prstGeom>
          <a:noFill/>
          <a:ln w="6350" cap="flat" cmpd="sng" algn="ctr">
            <a:solidFill>
              <a:srgbClr val="C00000"/>
            </a:solidFill>
            <a:prstDash val="solid"/>
            <a:round/>
            <a:headEnd type="none" w="med" len="med"/>
            <a:tailEnd type="oval" w="sm" len="sm"/>
          </a:ln>
          <a:effectLst/>
        </p:spPr>
        <p:txBody>
          <a:bodyPr vert="horz" wrap="square" lIns="91368" tIns="45684" rIns="91368" bIns="45684" numCol="1" rtlCol="0" anchor="ctr" anchorCtr="0" compatLnSpc="1"/>
          <a:lstStyle/>
          <a:p>
            <a:pPr defTabSz="801049"/>
            <a:endParaRPr lang="zh-CN" altLang="en-US" sz="1200" dirty="0">
              <a:solidFill>
                <a:srgbClr val="000000"/>
              </a:solidFill>
              <a:latin typeface="微软雅黑"/>
              <a:ea typeface="微软雅黑"/>
              <a:cs typeface="Arial" panose="020B0604020202020204" pitchFamily="34" charset="0"/>
            </a:endParaRPr>
          </a:p>
        </p:txBody>
      </p:sp>
      <p:sp>
        <p:nvSpPr>
          <p:cNvPr id="103" name="矩形 102"/>
          <p:cNvSpPr/>
          <p:nvPr/>
        </p:nvSpPr>
        <p:spPr>
          <a:xfrm>
            <a:off x="2442812" y="1693003"/>
            <a:ext cx="1423576" cy="215231"/>
          </a:xfrm>
          <a:prstGeom prst="rect">
            <a:avLst/>
          </a:prstGeom>
          <a:noFill/>
          <a:ln w="9525">
            <a:noFill/>
            <a:miter/>
          </a:ln>
          <a:effectLst/>
        </p:spPr>
        <p:txBody>
          <a:bodyPr wrap="square" lIns="0" tIns="0" rIns="0" bIns="0" anchor="t" anchorCtr="0">
            <a:spAutoFit/>
          </a:bodyPr>
          <a:lstStyle/>
          <a:p>
            <a:pPr algn="ctr" defTabSz="914034" hangingPunct="0"/>
            <a:r>
              <a:rPr lang="zh-CN" altLang="en-US" sz="1399" b="1" kern="0" dirty="0">
                <a:solidFill>
                  <a:srgbClr val="C00000"/>
                </a:solidFill>
                <a:latin typeface="微软雅黑"/>
                <a:ea typeface="微软雅黑"/>
                <a:cs typeface="Calibri"/>
              </a:rPr>
              <a:t>可信的</a:t>
            </a:r>
            <a:r>
              <a:rPr lang="en-US" altLang="zh-CN" sz="1399" b="1" kern="0" dirty="0">
                <a:solidFill>
                  <a:srgbClr val="C00000"/>
                </a:solidFill>
                <a:latin typeface="微软雅黑"/>
                <a:ea typeface="微软雅黑"/>
                <a:cs typeface="Calibri"/>
              </a:rPr>
              <a:t>AI</a:t>
            </a:r>
            <a:r>
              <a:rPr lang="zh-CN" altLang="en-US" sz="1399" b="1" kern="0" dirty="0">
                <a:solidFill>
                  <a:srgbClr val="C00000"/>
                </a:solidFill>
                <a:latin typeface="微软雅黑"/>
                <a:ea typeface="微软雅黑"/>
                <a:cs typeface="Calibri"/>
              </a:rPr>
              <a:t>训练</a:t>
            </a:r>
          </a:p>
        </p:txBody>
      </p:sp>
      <p:sp>
        <p:nvSpPr>
          <p:cNvPr id="104" name="矩形 103"/>
          <p:cNvSpPr/>
          <p:nvPr/>
        </p:nvSpPr>
        <p:spPr bwMode="auto">
          <a:xfrm>
            <a:off x="779702" y="2320330"/>
            <a:ext cx="2195143" cy="719719"/>
          </a:xfrm>
          <a:prstGeom prst="rect">
            <a:avLst/>
          </a:prstGeom>
          <a:solidFill>
            <a:schemeClr val="tx2">
              <a:lumMod val="95000"/>
            </a:schemeClr>
          </a:solidFill>
          <a:ln>
            <a:noFill/>
          </a:ln>
          <a:effectLst/>
        </p:spPr>
        <p:txBody>
          <a:bodyPr vert="horz" wrap="square" lIns="91368" tIns="45684" rIns="91368" bIns="45684" numCol="1" rtlCol="0" anchor="t" anchorCtr="0" compatLnSpc="1"/>
          <a:lstStyle/>
          <a:p>
            <a:pPr defTabSz="914034" fontAlgn="base">
              <a:spcBef>
                <a:spcPct val="0"/>
              </a:spcBef>
              <a:spcAft>
                <a:spcPct val="0"/>
              </a:spcAft>
              <a:buClr>
                <a:srgbClr val="CC9900"/>
              </a:buClr>
              <a:buFont typeface="Wingdings" panose="05000000000000000000" pitchFamily="2" charset="2"/>
              <a:buChar char="n"/>
            </a:pPr>
            <a:endParaRPr lang="zh-CN" altLang="en-US" sz="1799">
              <a:solidFill>
                <a:srgbClr val="000000"/>
              </a:solidFill>
              <a:latin typeface="微软雅黑"/>
              <a:ea typeface="微软雅黑"/>
            </a:endParaRPr>
          </a:p>
        </p:txBody>
      </p:sp>
      <p:sp>
        <p:nvSpPr>
          <p:cNvPr id="139" name="矩形 138"/>
          <p:cNvSpPr/>
          <p:nvPr/>
        </p:nvSpPr>
        <p:spPr bwMode="auto">
          <a:xfrm>
            <a:off x="3339790" y="2320330"/>
            <a:ext cx="2195143" cy="719719"/>
          </a:xfrm>
          <a:prstGeom prst="rect">
            <a:avLst/>
          </a:prstGeom>
          <a:solidFill>
            <a:schemeClr val="tx2">
              <a:lumMod val="95000"/>
            </a:schemeClr>
          </a:solidFill>
          <a:ln>
            <a:noFill/>
          </a:ln>
          <a:effectLst/>
        </p:spPr>
        <p:txBody>
          <a:bodyPr vert="horz" wrap="square" lIns="91368" tIns="45684" rIns="91368" bIns="45684" numCol="1" rtlCol="0" anchor="t" anchorCtr="0" compatLnSpc="1"/>
          <a:lstStyle/>
          <a:p>
            <a:pPr defTabSz="914034" fontAlgn="base">
              <a:spcBef>
                <a:spcPct val="0"/>
              </a:spcBef>
              <a:spcAft>
                <a:spcPct val="0"/>
              </a:spcAft>
              <a:buClr>
                <a:srgbClr val="CC9900"/>
              </a:buClr>
              <a:buFont typeface="Wingdings" panose="05000000000000000000" pitchFamily="2" charset="2"/>
              <a:buChar char="n"/>
            </a:pPr>
            <a:endParaRPr lang="zh-CN" altLang="en-US" sz="1799">
              <a:solidFill>
                <a:srgbClr val="000000"/>
              </a:solidFill>
              <a:latin typeface="微软雅黑"/>
              <a:ea typeface="微软雅黑"/>
            </a:endParaRPr>
          </a:p>
        </p:txBody>
      </p:sp>
      <p:sp>
        <p:nvSpPr>
          <p:cNvPr id="146" name="矩形 145"/>
          <p:cNvSpPr/>
          <p:nvPr/>
        </p:nvSpPr>
        <p:spPr>
          <a:xfrm>
            <a:off x="2392599" y="3342242"/>
            <a:ext cx="1534724" cy="215231"/>
          </a:xfrm>
          <a:prstGeom prst="rect">
            <a:avLst/>
          </a:prstGeom>
          <a:noFill/>
          <a:ln w="9525">
            <a:noFill/>
            <a:miter/>
          </a:ln>
          <a:effectLst/>
        </p:spPr>
        <p:txBody>
          <a:bodyPr wrap="square" lIns="0" tIns="0" rIns="0" bIns="0" anchor="t" anchorCtr="0">
            <a:spAutoFit/>
          </a:bodyPr>
          <a:lstStyle/>
          <a:p>
            <a:pPr algn="ctr" defTabSz="914034" hangingPunct="0"/>
            <a:r>
              <a:rPr lang="zh-CN" altLang="en-US" sz="1399" b="1" kern="0" dirty="0">
                <a:solidFill>
                  <a:srgbClr val="C00000"/>
                </a:solidFill>
                <a:latin typeface="微软雅黑"/>
                <a:ea typeface="微软雅黑"/>
                <a:cs typeface="Calibri"/>
              </a:rPr>
              <a:t>可信的</a:t>
            </a:r>
            <a:r>
              <a:rPr lang="en-US" altLang="zh-CN" sz="1399" b="1" kern="0" dirty="0">
                <a:solidFill>
                  <a:srgbClr val="C00000"/>
                </a:solidFill>
                <a:latin typeface="微软雅黑"/>
                <a:ea typeface="微软雅黑"/>
                <a:cs typeface="Calibri"/>
              </a:rPr>
              <a:t>AI</a:t>
            </a:r>
            <a:r>
              <a:rPr lang="zh-CN" altLang="en-US" sz="1399" b="1" kern="0" dirty="0">
                <a:solidFill>
                  <a:srgbClr val="C00000"/>
                </a:solidFill>
                <a:latin typeface="微软雅黑"/>
                <a:ea typeface="微软雅黑"/>
                <a:cs typeface="Calibri"/>
              </a:rPr>
              <a:t>测评</a:t>
            </a:r>
          </a:p>
        </p:txBody>
      </p:sp>
      <p:sp>
        <p:nvSpPr>
          <p:cNvPr id="148" name="矩形 147"/>
          <p:cNvSpPr/>
          <p:nvPr/>
        </p:nvSpPr>
        <p:spPr>
          <a:xfrm>
            <a:off x="1499580" y="3632173"/>
            <a:ext cx="1798594" cy="251804"/>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对抗样本</a:t>
            </a:r>
          </a:p>
        </p:txBody>
      </p:sp>
      <p:sp>
        <p:nvSpPr>
          <p:cNvPr id="149" name="矩形 148"/>
          <p:cNvSpPr/>
          <p:nvPr/>
        </p:nvSpPr>
        <p:spPr>
          <a:xfrm>
            <a:off x="3367665" y="3632173"/>
            <a:ext cx="1798594" cy="251804"/>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en-US" altLang="zh-CN" sz="1000" kern="0" dirty="0">
                <a:solidFill>
                  <a:srgbClr val="000000"/>
                </a:solidFill>
                <a:latin typeface="微软雅黑"/>
                <a:ea typeface="微软雅黑"/>
              </a:rPr>
              <a:t>AI </a:t>
            </a:r>
            <a:r>
              <a:rPr lang="en-US" altLang="zh-CN" sz="1000" kern="0" dirty="0" err="1">
                <a:solidFill>
                  <a:srgbClr val="000000"/>
                </a:solidFill>
                <a:latin typeface="微软雅黑"/>
                <a:ea typeface="微软雅黑"/>
              </a:rPr>
              <a:t>Fuzzer</a:t>
            </a:r>
            <a:endParaRPr lang="zh-CN" altLang="en-US" sz="1000" kern="0" dirty="0">
              <a:solidFill>
                <a:srgbClr val="000000"/>
              </a:solidFill>
              <a:latin typeface="微软雅黑"/>
              <a:ea typeface="微软雅黑"/>
            </a:endParaRPr>
          </a:p>
        </p:txBody>
      </p:sp>
      <p:sp>
        <p:nvSpPr>
          <p:cNvPr id="150" name="矩形 149"/>
          <p:cNvSpPr/>
          <p:nvPr/>
        </p:nvSpPr>
        <p:spPr>
          <a:xfrm>
            <a:off x="1495426" y="3929196"/>
            <a:ext cx="3670832" cy="251804"/>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公共能力、原型算法、内置流程</a:t>
            </a:r>
          </a:p>
        </p:txBody>
      </p:sp>
      <p:sp>
        <p:nvSpPr>
          <p:cNvPr id="151" name="矩形 150"/>
          <p:cNvSpPr/>
          <p:nvPr/>
        </p:nvSpPr>
        <p:spPr>
          <a:xfrm>
            <a:off x="1151997" y="3632176"/>
            <a:ext cx="287776" cy="1086978"/>
          </a:xfrm>
          <a:prstGeom prst="rect">
            <a:avLst/>
          </a:prstGeom>
          <a:solidFill>
            <a:schemeClr val="tx2">
              <a:lumMod val="95000"/>
            </a:schemeClr>
          </a:solidFill>
          <a:ln w="3175" cap="flat" cmpd="sng" algn="ctr">
            <a:noFill/>
            <a:prstDash val="solid"/>
          </a:ln>
          <a:effectLst/>
        </p:spPr>
        <p:txBody>
          <a:bodyPr vert="eaVert" rtlCol="0" anchor="ctr" anchorCtr="0"/>
          <a:lstStyle/>
          <a:p>
            <a:pPr algn="ctr" defTabSz="912130" eaLnBrk="0" hangingPunct="0">
              <a:defRPr/>
            </a:pPr>
            <a:r>
              <a:rPr lang="zh-CN" altLang="en-US" sz="1000" kern="0" dirty="0">
                <a:solidFill>
                  <a:srgbClr val="000000"/>
                </a:solidFill>
                <a:latin typeface="微软雅黑"/>
                <a:ea typeface="微软雅黑"/>
              </a:rPr>
              <a:t>模拟数据生成器</a:t>
            </a:r>
          </a:p>
        </p:txBody>
      </p:sp>
      <p:sp>
        <p:nvSpPr>
          <p:cNvPr id="152" name="矩形 151"/>
          <p:cNvSpPr/>
          <p:nvPr/>
        </p:nvSpPr>
        <p:spPr>
          <a:xfrm>
            <a:off x="798738" y="3632176"/>
            <a:ext cx="287776" cy="1086978"/>
          </a:xfrm>
          <a:prstGeom prst="rect">
            <a:avLst/>
          </a:prstGeom>
          <a:solidFill>
            <a:schemeClr val="tx2">
              <a:lumMod val="95000"/>
            </a:schemeClr>
          </a:solidFill>
          <a:ln w="3175" cap="flat" cmpd="sng" algn="ctr">
            <a:noFill/>
            <a:prstDash val="solid"/>
          </a:ln>
          <a:effectLst/>
        </p:spPr>
        <p:txBody>
          <a:bodyPr vert="eaVert" rtlCol="0" anchor="ctr"/>
          <a:lstStyle/>
          <a:p>
            <a:pPr algn="ctr" defTabSz="912130" eaLnBrk="0" hangingPunct="0">
              <a:defRPr/>
            </a:pPr>
            <a:r>
              <a:rPr lang="zh-CN" altLang="en-US" sz="1000" kern="0" dirty="0">
                <a:solidFill>
                  <a:srgbClr val="000000"/>
                </a:solidFill>
                <a:latin typeface="微软雅黑"/>
                <a:ea typeface="微软雅黑"/>
              </a:rPr>
              <a:t>模拟数据集</a:t>
            </a:r>
          </a:p>
        </p:txBody>
      </p:sp>
      <p:sp>
        <p:nvSpPr>
          <p:cNvPr id="153" name="矩形 152"/>
          <p:cNvSpPr/>
          <p:nvPr/>
        </p:nvSpPr>
        <p:spPr>
          <a:xfrm>
            <a:off x="1495426" y="4235463"/>
            <a:ext cx="1800771" cy="215916"/>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可解释</a:t>
            </a:r>
          </a:p>
        </p:txBody>
      </p:sp>
      <p:sp>
        <p:nvSpPr>
          <p:cNvPr id="154" name="矩形 153"/>
          <p:cNvSpPr/>
          <p:nvPr/>
        </p:nvSpPr>
        <p:spPr>
          <a:xfrm>
            <a:off x="3367665" y="4241849"/>
            <a:ext cx="1798594" cy="215916"/>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安全性</a:t>
            </a:r>
          </a:p>
        </p:txBody>
      </p:sp>
      <p:sp>
        <p:nvSpPr>
          <p:cNvPr id="155" name="矩形 154"/>
          <p:cNvSpPr/>
          <p:nvPr/>
        </p:nvSpPr>
        <p:spPr>
          <a:xfrm>
            <a:off x="1492975" y="4498827"/>
            <a:ext cx="1802019" cy="215916"/>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公平性</a:t>
            </a:r>
          </a:p>
        </p:txBody>
      </p:sp>
      <p:sp>
        <p:nvSpPr>
          <p:cNvPr id="156" name="矩形 155"/>
          <p:cNvSpPr/>
          <p:nvPr/>
        </p:nvSpPr>
        <p:spPr>
          <a:xfrm>
            <a:off x="3367665" y="4498827"/>
            <a:ext cx="1798594" cy="215916"/>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隐私性</a:t>
            </a:r>
          </a:p>
        </p:txBody>
      </p:sp>
      <p:sp>
        <p:nvSpPr>
          <p:cNvPr id="158" name="矩形 157"/>
          <p:cNvSpPr/>
          <p:nvPr/>
        </p:nvSpPr>
        <p:spPr>
          <a:xfrm>
            <a:off x="2526599" y="5056698"/>
            <a:ext cx="1256001" cy="215231"/>
          </a:xfrm>
          <a:prstGeom prst="rect">
            <a:avLst/>
          </a:prstGeom>
          <a:noFill/>
          <a:ln w="9525">
            <a:noFill/>
            <a:miter/>
          </a:ln>
          <a:effectLst/>
        </p:spPr>
        <p:txBody>
          <a:bodyPr wrap="square" lIns="0" tIns="0" rIns="0" bIns="0" anchor="t" anchorCtr="0">
            <a:spAutoFit/>
          </a:bodyPr>
          <a:lstStyle/>
          <a:p>
            <a:pPr algn="ctr" defTabSz="914034" hangingPunct="0"/>
            <a:r>
              <a:rPr lang="zh-CN" altLang="en-US" sz="1399" b="1" kern="0" dirty="0">
                <a:solidFill>
                  <a:srgbClr val="C00000"/>
                </a:solidFill>
                <a:latin typeface="微软雅黑"/>
                <a:ea typeface="微软雅黑"/>
                <a:cs typeface="Calibri"/>
              </a:rPr>
              <a:t>可信的</a:t>
            </a:r>
            <a:r>
              <a:rPr lang="en-US" altLang="zh-CN" sz="1399" b="1" kern="0" dirty="0">
                <a:solidFill>
                  <a:srgbClr val="C00000"/>
                </a:solidFill>
                <a:latin typeface="微软雅黑"/>
                <a:ea typeface="微软雅黑"/>
                <a:cs typeface="Calibri"/>
              </a:rPr>
              <a:t>AI</a:t>
            </a:r>
            <a:r>
              <a:rPr lang="zh-CN" altLang="en-US" sz="1399" b="1" kern="0" dirty="0">
                <a:solidFill>
                  <a:srgbClr val="C00000"/>
                </a:solidFill>
                <a:latin typeface="微软雅黑"/>
                <a:ea typeface="微软雅黑"/>
                <a:cs typeface="Calibri"/>
              </a:rPr>
              <a:t>部署</a:t>
            </a:r>
          </a:p>
        </p:txBody>
      </p:sp>
      <p:sp>
        <p:nvSpPr>
          <p:cNvPr id="159" name="矩形 158"/>
          <p:cNvSpPr/>
          <p:nvPr/>
        </p:nvSpPr>
        <p:spPr>
          <a:xfrm>
            <a:off x="798738" y="5366299"/>
            <a:ext cx="2321093" cy="323747"/>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100" kern="0" dirty="0">
                <a:solidFill>
                  <a:srgbClr val="000000"/>
                </a:solidFill>
                <a:latin typeface="微软雅黑"/>
                <a:ea typeface="微软雅黑"/>
              </a:rPr>
              <a:t>模型混淆</a:t>
            </a:r>
          </a:p>
        </p:txBody>
      </p:sp>
      <p:sp>
        <p:nvSpPr>
          <p:cNvPr id="160" name="矩形 159"/>
          <p:cNvSpPr/>
          <p:nvPr/>
        </p:nvSpPr>
        <p:spPr>
          <a:xfrm>
            <a:off x="3210370" y="5366299"/>
            <a:ext cx="2321093" cy="323747"/>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100" kern="0" dirty="0">
                <a:solidFill>
                  <a:srgbClr val="000000"/>
                </a:solidFill>
                <a:latin typeface="微软雅黑"/>
                <a:ea typeface="微软雅黑"/>
              </a:rPr>
              <a:t>基于</a:t>
            </a:r>
            <a:r>
              <a:rPr lang="en-US" altLang="zh-CN" sz="1100" kern="0" dirty="0">
                <a:solidFill>
                  <a:srgbClr val="000000"/>
                </a:solidFill>
                <a:latin typeface="微软雅黑"/>
                <a:ea typeface="微软雅黑"/>
              </a:rPr>
              <a:t>TEE</a:t>
            </a:r>
            <a:r>
              <a:rPr lang="zh-CN" altLang="en-US" sz="1100" kern="0" dirty="0">
                <a:solidFill>
                  <a:srgbClr val="000000"/>
                </a:solidFill>
                <a:latin typeface="微软雅黑"/>
                <a:ea typeface="微软雅黑"/>
              </a:rPr>
              <a:t>的模型运行时保护</a:t>
            </a:r>
          </a:p>
        </p:txBody>
      </p:sp>
      <p:sp>
        <p:nvSpPr>
          <p:cNvPr id="161" name="矩形 160"/>
          <p:cNvSpPr/>
          <p:nvPr/>
        </p:nvSpPr>
        <p:spPr>
          <a:xfrm>
            <a:off x="798738" y="5756120"/>
            <a:ext cx="2321093" cy="323747"/>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100" kern="0" dirty="0">
                <a:solidFill>
                  <a:srgbClr val="000000"/>
                </a:solidFill>
                <a:latin typeface="微软雅黑"/>
                <a:ea typeface="微软雅黑"/>
              </a:rPr>
              <a:t>模型加密</a:t>
            </a:r>
          </a:p>
        </p:txBody>
      </p:sp>
      <p:sp>
        <p:nvSpPr>
          <p:cNvPr id="162" name="矩形 161"/>
          <p:cNvSpPr/>
          <p:nvPr/>
        </p:nvSpPr>
        <p:spPr>
          <a:xfrm>
            <a:off x="3210370" y="5756120"/>
            <a:ext cx="2321093" cy="323747"/>
          </a:xfrm>
          <a:prstGeom prst="rect">
            <a:avLst/>
          </a:prstGeom>
          <a:solidFill>
            <a:schemeClr val="tx2">
              <a:lumMod val="95000"/>
            </a:schemeClr>
          </a:solidFill>
          <a:ln w="3175" cap="flat" cmpd="sng" algn="ctr">
            <a:noFill/>
            <a:prstDash val="solid"/>
          </a:ln>
          <a:effectLst/>
        </p:spPr>
        <p:txBody>
          <a:bodyPr rtlCol="0" anchor="ctr" anchorCtr="0"/>
          <a:lstStyle/>
          <a:p>
            <a:pPr algn="ctr" defTabSz="912130" eaLnBrk="0" hangingPunct="0">
              <a:defRPr/>
            </a:pPr>
            <a:r>
              <a:rPr lang="zh-CN" altLang="en-US" sz="1100" kern="0" dirty="0">
                <a:solidFill>
                  <a:srgbClr val="000000"/>
                </a:solidFill>
                <a:latin typeface="微软雅黑"/>
                <a:ea typeface="微软雅黑"/>
              </a:rPr>
              <a:t>模型水印</a:t>
            </a:r>
          </a:p>
        </p:txBody>
      </p:sp>
      <p:sp>
        <p:nvSpPr>
          <p:cNvPr id="163" name="矩形 162"/>
          <p:cNvSpPr/>
          <p:nvPr/>
        </p:nvSpPr>
        <p:spPr>
          <a:xfrm>
            <a:off x="779705" y="1988104"/>
            <a:ext cx="899298" cy="251902"/>
          </a:xfrm>
          <a:prstGeom prst="rect">
            <a:avLst/>
          </a:prstGeom>
          <a:solidFill>
            <a:schemeClr val="tx2">
              <a:lumMod val="95000"/>
            </a:schemeClr>
          </a:solidFill>
          <a:ln w="3175" cap="flat" cmpd="sng" algn="ctr">
            <a:noFill/>
            <a:prstDash val="solid"/>
          </a:ln>
          <a:effectLst/>
        </p:spPr>
        <p:txBody>
          <a:bodyPr lIns="55396" tIns="45684" rIns="55396" bIns="45684" rtlCol="0" anchor="ctr" anchorCtr="0"/>
          <a:lstStyle/>
          <a:p>
            <a:pPr algn="ctr" defTabSz="912130" eaLnBrk="0" hangingPunct="0">
              <a:defRPr/>
            </a:pPr>
            <a:r>
              <a:rPr lang="zh-CN" altLang="en-US" sz="1000" b="1" kern="0" dirty="0">
                <a:solidFill>
                  <a:srgbClr val="EBEBEB">
                    <a:lumMod val="10000"/>
                  </a:srgbClr>
                </a:solidFill>
                <a:latin typeface="微软雅黑"/>
                <a:ea typeface="微软雅黑"/>
              </a:rPr>
              <a:t>差分隐私学习</a:t>
            </a:r>
          </a:p>
        </p:txBody>
      </p:sp>
      <p:sp>
        <p:nvSpPr>
          <p:cNvPr id="164" name="矩形 163"/>
          <p:cNvSpPr/>
          <p:nvPr/>
        </p:nvSpPr>
        <p:spPr>
          <a:xfrm>
            <a:off x="1743532" y="1984890"/>
            <a:ext cx="899298" cy="251902"/>
          </a:xfrm>
          <a:prstGeom prst="rect">
            <a:avLst/>
          </a:prstGeom>
          <a:solidFill>
            <a:schemeClr val="tx2">
              <a:lumMod val="95000"/>
            </a:schemeClr>
          </a:solidFill>
          <a:ln w="3175" cap="flat" cmpd="sng" algn="ctr">
            <a:noFill/>
            <a:prstDash val="solid"/>
          </a:ln>
          <a:effectLst/>
        </p:spPr>
        <p:txBody>
          <a:bodyPr lIns="55396" tIns="45684" rIns="55396" bIns="45684" rtlCol="0" anchor="ctr" anchorCtr="0"/>
          <a:lstStyle/>
          <a:p>
            <a:pPr algn="ctr" defTabSz="912130" eaLnBrk="0" hangingPunct="0">
              <a:defRPr/>
            </a:pPr>
            <a:r>
              <a:rPr lang="zh-CN" altLang="en-US" sz="1000" b="1" kern="0" dirty="0">
                <a:solidFill>
                  <a:srgbClr val="EBEBEB">
                    <a:lumMod val="10000"/>
                  </a:srgbClr>
                </a:solidFill>
                <a:latin typeface="微软雅黑"/>
                <a:ea typeface="微软雅黑"/>
              </a:rPr>
              <a:t>迁移学习</a:t>
            </a:r>
          </a:p>
        </p:txBody>
      </p:sp>
      <p:sp>
        <p:nvSpPr>
          <p:cNvPr id="165" name="矩形 164"/>
          <p:cNvSpPr/>
          <p:nvPr/>
        </p:nvSpPr>
        <p:spPr>
          <a:xfrm>
            <a:off x="2707359" y="1984889"/>
            <a:ext cx="899298" cy="251902"/>
          </a:xfrm>
          <a:prstGeom prst="rect">
            <a:avLst/>
          </a:prstGeom>
          <a:solidFill>
            <a:schemeClr val="tx2">
              <a:lumMod val="95000"/>
            </a:schemeClr>
          </a:solidFill>
          <a:ln w="3175" cap="flat" cmpd="sng" algn="ctr">
            <a:noFill/>
            <a:prstDash val="solid"/>
          </a:ln>
          <a:effectLst/>
        </p:spPr>
        <p:txBody>
          <a:bodyPr lIns="55396" tIns="45684" rIns="55396" bIns="45684" rtlCol="0" anchor="ctr" anchorCtr="0"/>
          <a:lstStyle/>
          <a:p>
            <a:pPr algn="ctr" defTabSz="912130" eaLnBrk="0" hangingPunct="0">
              <a:defRPr/>
            </a:pPr>
            <a:r>
              <a:rPr lang="zh-CN" altLang="en-US" sz="1000" b="1" kern="0" dirty="0">
                <a:solidFill>
                  <a:srgbClr val="EBEBEB">
                    <a:lumMod val="10000"/>
                  </a:srgbClr>
                </a:solidFill>
                <a:latin typeface="微软雅黑"/>
                <a:ea typeface="微软雅黑"/>
              </a:rPr>
              <a:t>联邦学习</a:t>
            </a:r>
          </a:p>
        </p:txBody>
      </p:sp>
      <p:sp>
        <p:nvSpPr>
          <p:cNvPr id="166" name="矩形 165"/>
          <p:cNvSpPr/>
          <p:nvPr/>
        </p:nvSpPr>
        <p:spPr>
          <a:xfrm>
            <a:off x="3671186" y="1984889"/>
            <a:ext cx="899298" cy="251902"/>
          </a:xfrm>
          <a:prstGeom prst="rect">
            <a:avLst/>
          </a:prstGeom>
          <a:solidFill>
            <a:schemeClr val="tx2">
              <a:lumMod val="95000"/>
            </a:schemeClr>
          </a:solidFill>
          <a:ln w="3175" cap="flat" cmpd="sng" algn="ctr">
            <a:noFill/>
            <a:prstDash val="solid"/>
          </a:ln>
          <a:effectLst/>
        </p:spPr>
        <p:txBody>
          <a:bodyPr lIns="55396" tIns="45684" rIns="55396" bIns="45684" rtlCol="0" anchor="ctr" anchorCtr="0"/>
          <a:lstStyle/>
          <a:p>
            <a:pPr algn="ctr" defTabSz="912130" eaLnBrk="0" hangingPunct="0">
              <a:defRPr/>
            </a:pPr>
            <a:r>
              <a:rPr lang="zh-CN" altLang="en-US" sz="1000" b="1" kern="0" dirty="0">
                <a:solidFill>
                  <a:srgbClr val="EBEBEB">
                    <a:lumMod val="10000"/>
                  </a:srgbClr>
                </a:solidFill>
                <a:latin typeface="微软雅黑"/>
                <a:ea typeface="微软雅黑"/>
              </a:rPr>
              <a:t>拆分学习</a:t>
            </a:r>
          </a:p>
        </p:txBody>
      </p:sp>
      <p:sp>
        <p:nvSpPr>
          <p:cNvPr id="167" name="矩形 166"/>
          <p:cNvSpPr/>
          <p:nvPr/>
        </p:nvSpPr>
        <p:spPr>
          <a:xfrm>
            <a:off x="4635011" y="1984889"/>
            <a:ext cx="899298" cy="251902"/>
          </a:xfrm>
          <a:prstGeom prst="rect">
            <a:avLst/>
          </a:prstGeom>
          <a:solidFill>
            <a:schemeClr val="tx2">
              <a:lumMod val="95000"/>
            </a:schemeClr>
          </a:solidFill>
          <a:ln w="3175" cap="flat" cmpd="sng" algn="ctr">
            <a:noFill/>
            <a:prstDash val="solid"/>
          </a:ln>
          <a:effectLst/>
        </p:spPr>
        <p:txBody>
          <a:bodyPr lIns="55396" tIns="45684" rIns="55396" bIns="45684" rtlCol="0" anchor="ctr" anchorCtr="0"/>
          <a:lstStyle/>
          <a:p>
            <a:pPr algn="ctr" defTabSz="912130" eaLnBrk="0" hangingPunct="0">
              <a:defRPr/>
            </a:pPr>
            <a:r>
              <a:rPr lang="zh-CN" altLang="en-US" sz="1000" b="1" kern="0" dirty="0">
                <a:solidFill>
                  <a:srgbClr val="EBEBEB">
                    <a:lumMod val="10000"/>
                  </a:srgbClr>
                </a:solidFill>
                <a:latin typeface="微软雅黑"/>
                <a:ea typeface="微软雅黑"/>
              </a:rPr>
              <a:t>机密态学习</a:t>
            </a:r>
          </a:p>
        </p:txBody>
      </p:sp>
      <p:sp>
        <p:nvSpPr>
          <p:cNvPr id="168" name="矩形 167"/>
          <p:cNvSpPr/>
          <p:nvPr/>
        </p:nvSpPr>
        <p:spPr>
          <a:xfrm>
            <a:off x="888536" y="2562012"/>
            <a:ext cx="935270" cy="179930"/>
          </a:xfrm>
          <a:prstGeom prst="rect">
            <a:avLst/>
          </a:prstGeom>
          <a:noFill/>
          <a:ln w="3175" cap="flat" cmpd="sng" algn="ctr">
            <a:solidFill>
              <a:schemeClr val="tx1">
                <a:alpha val="50000"/>
              </a:schemeClr>
            </a:solid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差分隐私</a:t>
            </a:r>
          </a:p>
        </p:txBody>
      </p:sp>
      <p:sp>
        <p:nvSpPr>
          <p:cNvPr id="169" name="矩形 168"/>
          <p:cNvSpPr/>
          <p:nvPr/>
        </p:nvSpPr>
        <p:spPr>
          <a:xfrm>
            <a:off x="1915968" y="2562012"/>
            <a:ext cx="935270" cy="179930"/>
          </a:xfrm>
          <a:prstGeom prst="rect">
            <a:avLst/>
          </a:prstGeom>
          <a:noFill/>
          <a:ln w="3175" cap="flat" cmpd="sng" algn="ctr">
            <a:solidFill>
              <a:schemeClr val="tx1">
                <a:alpha val="50000"/>
              </a:schemeClr>
            </a:solid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集合求交</a:t>
            </a:r>
          </a:p>
        </p:txBody>
      </p:sp>
      <p:sp>
        <p:nvSpPr>
          <p:cNvPr id="170" name="矩形 169"/>
          <p:cNvSpPr/>
          <p:nvPr/>
        </p:nvSpPr>
        <p:spPr>
          <a:xfrm>
            <a:off x="888536" y="2795128"/>
            <a:ext cx="935270" cy="179930"/>
          </a:xfrm>
          <a:prstGeom prst="rect">
            <a:avLst/>
          </a:prstGeom>
          <a:noFill/>
          <a:ln w="3175" cap="flat" cmpd="sng" algn="ctr">
            <a:solidFill>
              <a:schemeClr val="tx1">
                <a:alpha val="50000"/>
              </a:schemeClr>
            </a:solid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多方计算</a:t>
            </a:r>
          </a:p>
        </p:txBody>
      </p:sp>
      <p:sp>
        <p:nvSpPr>
          <p:cNvPr id="171" name="矩形 170"/>
          <p:cNvSpPr/>
          <p:nvPr/>
        </p:nvSpPr>
        <p:spPr>
          <a:xfrm>
            <a:off x="1919358" y="2795128"/>
            <a:ext cx="935270" cy="179930"/>
          </a:xfrm>
          <a:prstGeom prst="rect">
            <a:avLst/>
          </a:prstGeom>
          <a:noFill/>
          <a:ln w="3175" cap="flat" cmpd="sng" algn="ctr">
            <a:solidFill>
              <a:schemeClr val="tx1">
                <a:alpha val="50000"/>
              </a:schemeClr>
            </a:solidFill>
            <a:prstDash val="solid"/>
          </a:ln>
          <a:effectLst/>
        </p:spPr>
        <p:txBody>
          <a:bodyPr rtlCol="0" anchor="ctr" anchorCtr="0"/>
          <a:lstStyle/>
          <a:p>
            <a:pPr algn="ctr" defTabSz="912130" eaLnBrk="0" hangingPunct="0">
              <a:defRPr/>
            </a:pPr>
            <a:r>
              <a:rPr lang="zh-CN" altLang="en-US" sz="1000" kern="0" dirty="0">
                <a:solidFill>
                  <a:srgbClr val="000000"/>
                </a:solidFill>
                <a:latin typeface="微软雅黑"/>
                <a:ea typeface="微软雅黑"/>
              </a:rPr>
              <a:t>同态加密</a:t>
            </a:r>
          </a:p>
        </p:txBody>
      </p:sp>
      <p:sp>
        <p:nvSpPr>
          <p:cNvPr id="172" name="矩形 171"/>
          <p:cNvSpPr/>
          <p:nvPr/>
        </p:nvSpPr>
        <p:spPr>
          <a:xfrm>
            <a:off x="3433570" y="2562012"/>
            <a:ext cx="2007584" cy="179930"/>
          </a:xfrm>
          <a:prstGeom prst="rect">
            <a:avLst/>
          </a:prstGeom>
          <a:noFill/>
          <a:ln w="3175" cap="flat" cmpd="sng" algn="ctr">
            <a:solidFill>
              <a:schemeClr val="tx1">
                <a:alpha val="50000"/>
              </a:schemeClr>
            </a:solidFill>
            <a:prstDash val="solid"/>
          </a:ln>
          <a:effectLst/>
        </p:spPr>
        <p:txBody>
          <a:bodyPr rtlCol="0" anchor="ctr" anchorCtr="0"/>
          <a:lstStyle/>
          <a:p>
            <a:pPr algn="ctr" defTabSz="912130" eaLnBrk="0" hangingPunct="0">
              <a:defRPr/>
            </a:pPr>
            <a:r>
              <a:rPr lang="en-US" altLang="zh-CN" sz="1000" kern="0" dirty="0" err="1">
                <a:solidFill>
                  <a:srgbClr val="000000"/>
                </a:solidFill>
                <a:latin typeface="微软雅黑"/>
                <a:ea typeface="微软雅黑"/>
              </a:rPr>
              <a:t>secGear</a:t>
            </a:r>
            <a:endParaRPr lang="zh-CN" altLang="en-US" sz="1000" kern="0" dirty="0">
              <a:solidFill>
                <a:srgbClr val="000000"/>
              </a:solidFill>
              <a:latin typeface="微软雅黑"/>
              <a:ea typeface="微软雅黑"/>
            </a:endParaRPr>
          </a:p>
        </p:txBody>
      </p:sp>
      <p:sp>
        <p:nvSpPr>
          <p:cNvPr id="173" name="矩形 172"/>
          <p:cNvSpPr/>
          <p:nvPr/>
        </p:nvSpPr>
        <p:spPr>
          <a:xfrm>
            <a:off x="3436722" y="2795128"/>
            <a:ext cx="2001280" cy="179930"/>
          </a:xfrm>
          <a:prstGeom prst="rect">
            <a:avLst/>
          </a:prstGeom>
          <a:noFill/>
          <a:ln w="3175" cap="flat" cmpd="sng" algn="ctr">
            <a:solidFill>
              <a:schemeClr val="tx1">
                <a:alpha val="50000"/>
              </a:schemeClr>
            </a:solidFill>
            <a:prstDash val="solid"/>
          </a:ln>
          <a:effectLst/>
        </p:spPr>
        <p:txBody>
          <a:bodyPr rtlCol="0" anchor="ctr" anchorCtr="0"/>
          <a:lstStyle/>
          <a:p>
            <a:pPr algn="ctr" defTabSz="912130" eaLnBrk="0" hangingPunct="0">
              <a:defRPr/>
            </a:pPr>
            <a:r>
              <a:rPr lang="en-US" altLang="zh-CN" sz="1000" kern="0" dirty="0" err="1">
                <a:solidFill>
                  <a:srgbClr val="000000"/>
                </a:solidFill>
                <a:latin typeface="微软雅黑"/>
                <a:ea typeface="微软雅黑"/>
              </a:rPr>
              <a:t>iTrustee</a:t>
            </a:r>
            <a:endParaRPr lang="zh-CN" altLang="en-US" sz="1000" kern="0" dirty="0">
              <a:solidFill>
                <a:srgbClr val="000000"/>
              </a:solidFill>
              <a:latin typeface="微软雅黑"/>
              <a:ea typeface="微软雅黑"/>
            </a:endParaRPr>
          </a:p>
        </p:txBody>
      </p:sp>
      <p:sp>
        <p:nvSpPr>
          <p:cNvPr id="174" name="文本框 173"/>
          <p:cNvSpPr txBox="1"/>
          <p:nvPr/>
        </p:nvSpPr>
        <p:spPr>
          <a:xfrm>
            <a:off x="988656" y="2361397"/>
            <a:ext cx="1777239" cy="153768"/>
          </a:xfrm>
          <a:prstGeom prst="rect">
            <a:avLst/>
          </a:prstGeom>
          <a:noFill/>
        </p:spPr>
        <p:txBody>
          <a:bodyPr wrap="square" lIns="0" tIns="0" rIns="0" bIns="0" rtlCol="0">
            <a:spAutoFit/>
          </a:bodyPr>
          <a:lstStyle/>
          <a:p>
            <a:pPr algn="ctr" defTabSz="914034" fontAlgn="base">
              <a:spcBef>
                <a:spcPct val="0"/>
              </a:spcBef>
              <a:spcAft>
                <a:spcPct val="0"/>
              </a:spcAft>
            </a:pPr>
            <a:r>
              <a:rPr lang="zh-CN" altLang="en-US" sz="1000" b="1" dirty="0">
                <a:solidFill>
                  <a:srgbClr val="EBEBEB">
                    <a:lumMod val="10000"/>
                  </a:srgbClr>
                </a:solidFill>
                <a:latin typeface="微软雅黑"/>
                <a:ea typeface="微软雅黑"/>
              </a:rPr>
              <a:t>基于</a:t>
            </a:r>
            <a:r>
              <a:rPr lang="en-US" altLang="zh-CN" sz="1000" b="1" dirty="0">
                <a:solidFill>
                  <a:srgbClr val="EBEBEB">
                    <a:lumMod val="10000"/>
                  </a:srgbClr>
                </a:solidFill>
                <a:latin typeface="微软雅黑"/>
                <a:ea typeface="微软雅黑"/>
              </a:rPr>
              <a:t>REE/NPU</a:t>
            </a:r>
            <a:r>
              <a:rPr lang="zh-CN" altLang="en-US" sz="1000" b="1" dirty="0">
                <a:solidFill>
                  <a:srgbClr val="EBEBEB">
                    <a:lumMod val="10000"/>
                  </a:srgbClr>
                </a:solidFill>
                <a:latin typeface="微软雅黑"/>
                <a:ea typeface="微软雅黑"/>
              </a:rPr>
              <a:t>的隐私计算库</a:t>
            </a:r>
          </a:p>
        </p:txBody>
      </p:sp>
      <p:sp>
        <p:nvSpPr>
          <p:cNvPr id="175" name="文本框 174"/>
          <p:cNvSpPr txBox="1"/>
          <p:nvPr/>
        </p:nvSpPr>
        <p:spPr>
          <a:xfrm>
            <a:off x="3548744" y="2361397"/>
            <a:ext cx="1777239" cy="153768"/>
          </a:xfrm>
          <a:prstGeom prst="rect">
            <a:avLst/>
          </a:prstGeom>
          <a:noFill/>
        </p:spPr>
        <p:txBody>
          <a:bodyPr wrap="square" lIns="0" tIns="0" rIns="0" bIns="0" rtlCol="0">
            <a:spAutoFit/>
          </a:bodyPr>
          <a:lstStyle/>
          <a:p>
            <a:pPr algn="ctr" defTabSz="914034" fontAlgn="base">
              <a:spcBef>
                <a:spcPct val="0"/>
              </a:spcBef>
              <a:spcAft>
                <a:spcPct val="0"/>
              </a:spcAft>
            </a:pPr>
            <a:r>
              <a:rPr lang="zh-CN" altLang="en-US" sz="1000" b="1" dirty="0">
                <a:solidFill>
                  <a:srgbClr val="EBEBEB">
                    <a:lumMod val="10000"/>
                  </a:srgbClr>
                </a:solidFill>
                <a:latin typeface="微软雅黑"/>
                <a:ea typeface="微软雅黑"/>
              </a:rPr>
              <a:t>基于</a:t>
            </a:r>
            <a:r>
              <a:rPr lang="en-US" altLang="zh-CN" sz="1000" b="1" dirty="0">
                <a:solidFill>
                  <a:srgbClr val="EBEBEB">
                    <a:lumMod val="10000"/>
                  </a:srgbClr>
                </a:solidFill>
                <a:latin typeface="微软雅黑"/>
                <a:ea typeface="微软雅黑"/>
              </a:rPr>
              <a:t>TEE</a:t>
            </a:r>
            <a:r>
              <a:rPr lang="zh-CN" altLang="en-US" sz="1000" b="1" dirty="0">
                <a:solidFill>
                  <a:srgbClr val="EBEBEB">
                    <a:lumMod val="10000"/>
                  </a:srgbClr>
                </a:solidFill>
                <a:latin typeface="微软雅黑"/>
                <a:ea typeface="微软雅黑"/>
              </a:rPr>
              <a:t>的机密计算后端</a:t>
            </a:r>
          </a:p>
        </p:txBody>
      </p:sp>
      <p:sp>
        <p:nvSpPr>
          <p:cNvPr id="176" name="矩形 175"/>
          <p:cNvSpPr/>
          <p:nvPr/>
        </p:nvSpPr>
        <p:spPr>
          <a:xfrm>
            <a:off x="1495426" y="4232859"/>
            <a:ext cx="3670832" cy="481310"/>
          </a:xfrm>
          <a:prstGeom prst="rect">
            <a:avLst/>
          </a:prstGeom>
          <a:noFill/>
          <a:ln w="3175" cap="flat" cmpd="sng" algn="ctr">
            <a:solidFill>
              <a:schemeClr val="tx1">
                <a:alpha val="50000"/>
              </a:schemeClr>
            </a:solidFill>
            <a:prstDash val="dash"/>
          </a:ln>
          <a:effectLst/>
        </p:spPr>
        <p:txBody>
          <a:bodyPr rtlCol="0" anchor="t"/>
          <a:lstStyle/>
          <a:p>
            <a:pPr algn="ctr" defTabSz="912130" eaLnBrk="0" hangingPunct="0">
              <a:defRPr/>
            </a:pPr>
            <a:endParaRPr lang="zh-CN" altLang="en-US" sz="1050" b="1" kern="0" dirty="0">
              <a:solidFill>
                <a:srgbClr val="000000"/>
              </a:solidFill>
              <a:latin typeface="微软雅黑"/>
              <a:ea typeface="微软雅黑"/>
            </a:endParaRPr>
          </a:p>
        </p:txBody>
      </p:sp>
      <p:sp>
        <p:nvSpPr>
          <p:cNvPr id="18" name="等腰三角形 17"/>
          <p:cNvSpPr/>
          <p:nvPr/>
        </p:nvSpPr>
        <p:spPr>
          <a:xfrm rot="16200000">
            <a:off x="3025627" y="2642391"/>
            <a:ext cx="128288" cy="756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91" name="等腰三角形 90"/>
          <p:cNvSpPr/>
          <p:nvPr/>
        </p:nvSpPr>
        <p:spPr>
          <a:xfrm rot="5400000">
            <a:off x="3156784" y="2642391"/>
            <a:ext cx="128288" cy="756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19" name="矩形 18"/>
          <p:cNvSpPr/>
          <p:nvPr/>
        </p:nvSpPr>
        <p:spPr>
          <a:xfrm>
            <a:off x="712457" y="1603525"/>
            <a:ext cx="4880256" cy="1511410"/>
          </a:xfrm>
          <a:prstGeom prst="rect">
            <a:avLst/>
          </a:prstGeom>
          <a:noFill/>
          <a:ln w="317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93" name="矩形 92"/>
          <p:cNvSpPr/>
          <p:nvPr/>
        </p:nvSpPr>
        <p:spPr>
          <a:xfrm>
            <a:off x="712457" y="3289648"/>
            <a:ext cx="4880256" cy="1511410"/>
          </a:xfrm>
          <a:prstGeom prst="rect">
            <a:avLst/>
          </a:prstGeom>
          <a:noFill/>
          <a:ln w="317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94" name="矩形 93"/>
          <p:cNvSpPr/>
          <p:nvPr/>
        </p:nvSpPr>
        <p:spPr>
          <a:xfrm>
            <a:off x="712457" y="4985121"/>
            <a:ext cx="4880256" cy="1151550"/>
          </a:xfrm>
          <a:prstGeom prst="rect">
            <a:avLst/>
          </a:prstGeom>
          <a:noFill/>
          <a:ln w="3175">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95" name="等腰三角形 94"/>
          <p:cNvSpPr/>
          <p:nvPr/>
        </p:nvSpPr>
        <p:spPr>
          <a:xfrm rot="10800000">
            <a:off x="3088442" y="3165397"/>
            <a:ext cx="128288" cy="756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96" name="等腰三角形 95"/>
          <p:cNvSpPr/>
          <p:nvPr/>
        </p:nvSpPr>
        <p:spPr>
          <a:xfrm rot="10800000">
            <a:off x="3088442" y="4860432"/>
            <a:ext cx="128288" cy="756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97" name="矩形 96"/>
          <p:cNvSpPr/>
          <p:nvPr/>
        </p:nvSpPr>
        <p:spPr>
          <a:xfrm>
            <a:off x="6518934" y="1603525"/>
            <a:ext cx="4880256" cy="874380"/>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grpSp>
        <p:nvGrpSpPr>
          <p:cNvPr id="106" name="组合 105"/>
          <p:cNvGrpSpPr/>
          <p:nvPr/>
        </p:nvGrpSpPr>
        <p:grpSpPr>
          <a:xfrm>
            <a:off x="8632545" y="3834063"/>
            <a:ext cx="185974" cy="196615"/>
            <a:chOff x="7231370" y="3936320"/>
            <a:chExt cx="483312" cy="510966"/>
          </a:xfrm>
          <a:solidFill>
            <a:schemeClr val="tx1">
              <a:lumMod val="75000"/>
              <a:lumOff val="25000"/>
            </a:schemeClr>
          </a:solidFill>
        </p:grpSpPr>
        <p:sp>
          <p:nvSpPr>
            <p:cNvPr id="107" name="任意多边形 25"/>
            <p:cNvSpPr>
              <a:spLocks noChangeArrowheads="1"/>
            </p:cNvSpPr>
            <p:nvPr/>
          </p:nvSpPr>
          <p:spPr bwMode="auto">
            <a:xfrm>
              <a:off x="7231370" y="3936320"/>
              <a:ext cx="483312" cy="290150"/>
            </a:xfrm>
            <a:custGeom>
              <a:avLst/>
              <a:gdLst>
                <a:gd name="T0" fmla="*/ 117 w 1127"/>
                <a:gd name="T1" fmla="*/ 35 h 679"/>
                <a:gd name="T2" fmla="*/ 115 w 1127"/>
                <a:gd name="T3" fmla="*/ 32 h 679"/>
                <a:gd name="T4" fmla="*/ 60 w 1127"/>
                <a:gd name="T5" fmla="*/ 1 h 679"/>
                <a:gd name="T6" fmla="*/ 58 w 1127"/>
                <a:gd name="T7" fmla="*/ 0 h 679"/>
                <a:gd name="T8" fmla="*/ 57 w 1127"/>
                <a:gd name="T9" fmla="*/ 1 h 679"/>
                <a:gd name="T10" fmla="*/ 2 w 1127"/>
                <a:gd name="T11" fmla="*/ 32 h 679"/>
                <a:gd name="T12" fmla="*/ 0 w 1127"/>
                <a:gd name="T13" fmla="*/ 35 h 679"/>
                <a:gd name="T14" fmla="*/ 2 w 1127"/>
                <a:gd name="T15" fmla="*/ 38 h 679"/>
                <a:gd name="T16" fmla="*/ 57 w 1127"/>
                <a:gd name="T17" fmla="*/ 69 h 679"/>
                <a:gd name="T18" fmla="*/ 60 w 1127"/>
                <a:gd name="T19" fmla="*/ 69 h 679"/>
                <a:gd name="T20" fmla="*/ 115 w 1127"/>
                <a:gd name="T21" fmla="*/ 38 h 679"/>
                <a:gd name="T22" fmla="*/ 117 w 1127"/>
                <a:gd name="T23" fmla="*/ 35 h 679"/>
                <a:gd name="T24" fmla="*/ 58 w 1127"/>
                <a:gd name="T25" fmla="*/ 62 h 679"/>
                <a:gd name="T26" fmla="*/ 11 w 1127"/>
                <a:gd name="T27" fmla="*/ 35 h 679"/>
                <a:gd name="T28" fmla="*/ 58 w 1127"/>
                <a:gd name="T29" fmla="*/ 7 h 679"/>
                <a:gd name="T30" fmla="*/ 107 w 1127"/>
                <a:gd name="T31" fmla="*/ 35 h 679"/>
                <a:gd name="T32" fmla="*/ 58 w 1127"/>
                <a:gd name="T33" fmla="*/ 62 h 67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127" h="679">
                  <a:moveTo>
                    <a:pt x="1126" y="338"/>
                  </a:moveTo>
                  <a:cubicBezTo>
                    <a:pt x="1126" y="326"/>
                    <a:pt x="1120" y="314"/>
                    <a:pt x="1109" y="309"/>
                  </a:cubicBezTo>
                  <a:lnTo>
                    <a:pt x="580" y="4"/>
                  </a:lnTo>
                  <a:cubicBezTo>
                    <a:pt x="574" y="1"/>
                    <a:pt x="569" y="0"/>
                    <a:pt x="563" y="0"/>
                  </a:cubicBezTo>
                  <a:cubicBezTo>
                    <a:pt x="558" y="0"/>
                    <a:pt x="551" y="1"/>
                    <a:pt x="546" y="4"/>
                  </a:cubicBezTo>
                  <a:lnTo>
                    <a:pt x="16" y="309"/>
                  </a:lnTo>
                  <a:cubicBezTo>
                    <a:pt x="6" y="316"/>
                    <a:pt x="0" y="326"/>
                    <a:pt x="0" y="338"/>
                  </a:cubicBezTo>
                  <a:cubicBezTo>
                    <a:pt x="0" y="349"/>
                    <a:pt x="6" y="361"/>
                    <a:pt x="16" y="366"/>
                  </a:cubicBezTo>
                  <a:lnTo>
                    <a:pt x="546" y="672"/>
                  </a:lnTo>
                  <a:cubicBezTo>
                    <a:pt x="556" y="678"/>
                    <a:pt x="569" y="678"/>
                    <a:pt x="580" y="672"/>
                  </a:cubicBezTo>
                  <a:lnTo>
                    <a:pt x="1109" y="366"/>
                  </a:lnTo>
                  <a:cubicBezTo>
                    <a:pt x="1120" y="361"/>
                    <a:pt x="1126" y="349"/>
                    <a:pt x="1126" y="338"/>
                  </a:cubicBezTo>
                  <a:close/>
                  <a:moveTo>
                    <a:pt x="564" y="604"/>
                  </a:moveTo>
                  <a:lnTo>
                    <a:pt x="102" y="338"/>
                  </a:lnTo>
                  <a:lnTo>
                    <a:pt x="564" y="71"/>
                  </a:lnTo>
                  <a:lnTo>
                    <a:pt x="1026" y="338"/>
                  </a:lnTo>
                  <a:lnTo>
                    <a:pt x="564" y="604"/>
                  </a:lnTo>
                  <a:close/>
                </a:path>
              </a:pathLst>
            </a:custGeom>
            <a:grpFill/>
            <a:ln w="3175">
              <a:solidFill>
                <a:schemeClr val="tx1">
                  <a:lumMod val="75000"/>
                  <a:lumOff val="25000"/>
                </a:schemeClr>
              </a:solidFill>
              <a:round/>
            </a:ln>
          </p:spPr>
          <p:txBody>
            <a:bodyPr/>
            <a:lstStyle/>
            <a:p>
              <a:pPr defTabSz="914034"/>
              <a:endParaRPr lang="zh-CN" altLang="en-US" sz="2139">
                <a:solidFill>
                  <a:srgbClr val="1D1D1A"/>
                </a:solidFill>
                <a:latin typeface="Huawei Sans"/>
                <a:ea typeface="微软雅黑"/>
              </a:endParaRPr>
            </a:p>
          </p:txBody>
        </p:sp>
        <p:sp>
          <p:nvSpPr>
            <p:cNvPr id="108" name="任意多边形 27"/>
            <p:cNvSpPr>
              <a:spLocks noChangeArrowheads="1"/>
            </p:cNvSpPr>
            <p:nvPr/>
          </p:nvSpPr>
          <p:spPr bwMode="auto">
            <a:xfrm>
              <a:off x="7231370" y="4164672"/>
              <a:ext cx="483312" cy="171075"/>
            </a:xfrm>
            <a:custGeom>
              <a:avLst/>
              <a:gdLst>
                <a:gd name="T0" fmla="*/ 0 w 1127"/>
                <a:gd name="T1" fmla="*/ 1 h 401"/>
                <a:gd name="T2" fmla="*/ 0 w 1127"/>
                <a:gd name="T3" fmla="*/ 8 h 401"/>
                <a:gd name="T4" fmla="*/ 57 w 1127"/>
                <a:gd name="T5" fmla="*/ 40 h 401"/>
                <a:gd name="T6" fmla="*/ 60 w 1127"/>
                <a:gd name="T7" fmla="*/ 40 h 401"/>
                <a:gd name="T8" fmla="*/ 117 w 1127"/>
                <a:gd name="T9" fmla="*/ 8 h 401"/>
                <a:gd name="T10" fmla="*/ 117 w 1127"/>
                <a:gd name="T11" fmla="*/ 0 h 401"/>
                <a:gd name="T12" fmla="*/ 58 w 1127"/>
                <a:gd name="T13" fmla="*/ 33 h 401"/>
                <a:gd name="T14" fmla="*/ 0 w 1127"/>
                <a:gd name="T15" fmla="*/ 1 h 40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27" h="401">
                  <a:moveTo>
                    <a:pt x="0" y="1"/>
                  </a:moveTo>
                  <a:lnTo>
                    <a:pt x="0" y="79"/>
                  </a:lnTo>
                  <a:lnTo>
                    <a:pt x="546" y="393"/>
                  </a:lnTo>
                  <a:cubicBezTo>
                    <a:pt x="557" y="400"/>
                    <a:pt x="570" y="400"/>
                    <a:pt x="580" y="393"/>
                  </a:cubicBezTo>
                  <a:lnTo>
                    <a:pt x="1126" y="77"/>
                  </a:lnTo>
                  <a:lnTo>
                    <a:pt x="1126" y="0"/>
                  </a:lnTo>
                  <a:lnTo>
                    <a:pt x="563" y="325"/>
                  </a:lnTo>
                  <a:lnTo>
                    <a:pt x="0" y="1"/>
                  </a:lnTo>
                </a:path>
              </a:pathLst>
            </a:custGeom>
            <a:grpFill/>
            <a:ln w="3175">
              <a:solidFill>
                <a:schemeClr val="tx1">
                  <a:lumMod val="75000"/>
                  <a:lumOff val="25000"/>
                </a:schemeClr>
              </a:solidFill>
              <a:round/>
            </a:ln>
          </p:spPr>
          <p:txBody>
            <a:bodyPr/>
            <a:lstStyle/>
            <a:p>
              <a:pPr defTabSz="914034"/>
              <a:endParaRPr lang="zh-CN" altLang="en-US" sz="2139">
                <a:solidFill>
                  <a:srgbClr val="1D1D1A"/>
                </a:solidFill>
                <a:latin typeface="Huawei Sans"/>
                <a:ea typeface="微软雅黑"/>
              </a:endParaRPr>
            </a:p>
          </p:txBody>
        </p:sp>
        <p:sp>
          <p:nvSpPr>
            <p:cNvPr id="109" name="任意多边形 29"/>
            <p:cNvSpPr>
              <a:spLocks noChangeArrowheads="1"/>
            </p:cNvSpPr>
            <p:nvPr/>
          </p:nvSpPr>
          <p:spPr bwMode="auto">
            <a:xfrm>
              <a:off x="7231370" y="4275457"/>
              <a:ext cx="483312" cy="171829"/>
            </a:xfrm>
            <a:custGeom>
              <a:avLst/>
              <a:gdLst>
                <a:gd name="T0" fmla="*/ 117 w 1127"/>
                <a:gd name="T1" fmla="*/ 0 h 401"/>
                <a:gd name="T2" fmla="*/ 58 w 1127"/>
                <a:gd name="T3" fmla="*/ 34 h 401"/>
                <a:gd name="T4" fmla="*/ 58 w 1127"/>
                <a:gd name="T5" fmla="*/ 34 h 401"/>
                <a:gd name="T6" fmla="*/ 0 w 1127"/>
                <a:gd name="T7" fmla="*/ 1 h 401"/>
                <a:gd name="T8" fmla="*/ 0 w 1127"/>
                <a:gd name="T9" fmla="*/ 9 h 401"/>
                <a:gd name="T10" fmla="*/ 57 w 1127"/>
                <a:gd name="T11" fmla="*/ 41 h 401"/>
                <a:gd name="T12" fmla="*/ 60 w 1127"/>
                <a:gd name="T13" fmla="*/ 41 h 401"/>
                <a:gd name="T14" fmla="*/ 117 w 1127"/>
                <a:gd name="T15" fmla="*/ 8 h 401"/>
                <a:gd name="T16" fmla="*/ 117 w 1127"/>
                <a:gd name="T17" fmla="*/ 0 h 401"/>
                <a:gd name="T18" fmla="*/ 117 w 1127"/>
                <a:gd name="T19" fmla="*/ 0 h 4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27" h="401">
                  <a:moveTo>
                    <a:pt x="1125" y="0"/>
                  </a:moveTo>
                  <a:lnTo>
                    <a:pt x="563" y="327"/>
                  </a:lnTo>
                  <a:lnTo>
                    <a:pt x="561" y="325"/>
                  </a:lnTo>
                  <a:lnTo>
                    <a:pt x="0" y="2"/>
                  </a:lnTo>
                  <a:lnTo>
                    <a:pt x="0" y="79"/>
                  </a:lnTo>
                  <a:lnTo>
                    <a:pt x="546" y="394"/>
                  </a:lnTo>
                  <a:cubicBezTo>
                    <a:pt x="557" y="400"/>
                    <a:pt x="570" y="400"/>
                    <a:pt x="580" y="394"/>
                  </a:cubicBezTo>
                  <a:lnTo>
                    <a:pt x="1126" y="78"/>
                  </a:lnTo>
                  <a:lnTo>
                    <a:pt x="1126" y="0"/>
                  </a:lnTo>
                  <a:lnTo>
                    <a:pt x="1125" y="0"/>
                  </a:lnTo>
                </a:path>
              </a:pathLst>
            </a:custGeom>
            <a:grpFill/>
            <a:ln w="3175">
              <a:solidFill>
                <a:schemeClr val="tx1">
                  <a:lumMod val="75000"/>
                  <a:lumOff val="25000"/>
                </a:schemeClr>
              </a:solidFill>
              <a:round/>
            </a:ln>
          </p:spPr>
          <p:txBody>
            <a:bodyPr/>
            <a:lstStyle/>
            <a:p>
              <a:pPr defTabSz="914034"/>
              <a:endParaRPr lang="zh-CN" altLang="en-US" sz="2139">
                <a:solidFill>
                  <a:srgbClr val="1D1D1A"/>
                </a:solidFill>
                <a:latin typeface="Huawei Sans"/>
                <a:ea typeface="微软雅黑"/>
              </a:endParaRPr>
            </a:p>
          </p:txBody>
        </p:sp>
      </p:grpSp>
      <p:grpSp>
        <p:nvGrpSpPr>
          <p:cNvPr id="118" name="组合 117"/>
          <p:cNvGrpSpPr/>
          <p:nvPr/>
        </p:nvGrpSpPr>
        <p:grpSpPr>
          <a:xfrm>
            <a:off x="8629210" y="4503818"/>
            <a:ext cx="192644" cy="199778"/>
            <a:chOff x="4491458" y="4932129"/>
            <a:chExt cx="407628" cy="422725"/>
          </a:xfrm>
        </p:grpSpPr>
        <p:sp>
          <p:nvSpPr>
            <p:cNvPr id="120" name="Freeform 627"/>
            <p:cNvSpPr>
              <a:spLocks noEditPoints="1"/>
            </p:cNvSpPr>
            <p:nvPr/>
          </p:nvSpPr>
          <p:spPr bwMode="auto">
            <a:xfrm>
              <a:off x="4491458" y="4932129"/>
              <a:ext cx="407628" cy="422725"/>
            </a:xfrm>
            <a:custGeom>
              <a:avLst/>
              <a:gdLst>
                <a:gd name="T0" fmla="*/ 2147483646 w 220"/>
                <a:gd name="T1" fmla="*/ 2147483646 h 227"/>
                <a:gd name="T2" fmla="*/ 2147483646 w 220"/>
                <a:gd name="T3" fmla="*/ 2147483646 h 227"/>
                <a:gd name="T4" fmla="*/ 2147483646 w 220"/>
                <a:gd name="T5" fmla="*/ 2147483646 h 227"/>
                <a:gd name="T6" fmla="*/ 0 w 220"/>
                <a:gd name="T7" fmla="*/ 2147483646 h 227"/>
                <a:gd name="T8" fmla="*/ 0 w 220"/>
                <a:gd name="T9" fmla="*/ 2147483646 h 227"/>
                <a:gd name="T10" fmla="*/ 2147483646 w 220"/>
                <a:gd name="T11" fmla="*/ 0 h 227"/>
                <a:gd name="T12" fmla="*/ 2147483646 w 220"/>
                <a:gd name="T13" fmla="*/ 2147483646 h 227"/>
                <a:gd name="T14" fmla="*/ 2147483646 w 220"/>
                <a:gd name="T15" fmla="*/ 2147483646 h 227"/>
                <a:gd name="T16" fmla="*/ 2147483646 w 220"/>
                <a:gd name="T17" fmla="*/ 2147483646 h 227"/>
                <a:gd name="T18" fmla="*/ 2147483646 w 220"/>
                <a:gd name="T19" fmla="*/ 2147483646 h 227"/>
                <a:gd name="T20" fmla="*/ 2147483646 w 220"/>
                <a:gd name="T21" fmla="*/ 2147483646 h 227"/>
                <a:gd name="T22" fmla="*/ 2147483646 w 220"/>
                <a:gd name="T23" fmla="*/ 2147483646 h 227"/>
                <a:gd name="T24" fmla="*/ 2147483646 w 220"/>
                <a:gd name="T25" fmla="*/ 2147483646 h 227"/>
                <a:gd name="T26" fmla="*/ 2147483646 w 220"/>
                <a:gd name="T27" fmla="*/ 2147483646 h 227"/>
                <a:gd name="T28" fmla="*/ 2147483646 w 220"/>
                <a:gd name="T29" fmla="*/ 2147483646 h 227"/>
                <a:gd name="T30" fmla="*/ 2147483646 w 220"/>
                <a:gd name="T31" fmla="*/ 2147483646 h 2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20" h="227">
                  <a:moveTo>
                    <a:pt x="110" y="227"/>
                  </a:moveTo>
                  <a:cubicBezTo>
                    <a:pt x="110" y="227"/>
                    <a:pt x="110" y="227"/>
                    <a:pt x="110" y="227"/>
                  </a:cubicBezTo>
                  <a:cubicBezTo>
                    <a:pt x="108" y="227"/>
                    <a:pt x="81" y="225"/>
                    <a:pt x="54" y="201"/>
                  </a:cubicBezTo>
                  <a:cubicBezTo>
                    <a:pt x="29" y="179"/>
                    <a:pt x="0" y="133"/>
                    <a:pt x="0" y="42"/>
                  </a:cubicBezTo>
                  <a:cubicBezTo>
                    <a:pt x="0" y="37"/>
                    <a:pt x="0" y="37"/>
                    <a:pt x="0" y="37"/>
                  </a:cubicBezTo>
                  <a:cubicBezTo>
                    <a:pt x="110" y="0"/>
                    <a:pt x="110" y="0"/>
                    <a:pt x="110" y="0"/>
                  </a:cubicBezTo>
                  <a:cubicBezTo>
                    <a:pt x="220" y="37"/>
                    <a:pt x="220" y="37"/>
                    <a:pt x="220" y="37"/>
                  </a:cubicBezTo>
                  <a:cubicBezTo>
                    <a:pt x="220" y="42"/>
                    <a:pt x="220" y="42"/>
                    <a:pt x="220" y="42"/>
                  </a:cubicBezTo>
                  <a:cubicBezTo>
                    <a:pt x="220" y="133"/>
                    <a:pt x="191" y="179"/>
                    <a:pt x="166" y="201"/>
                  </a:cubicBezTo>
                  <a:cubicBezTo>
                    <a:pt x="139" y="225"/>
                    <a:pt x="112" y="227"/>
                    <a:pt x="111" y="227"/>
                  </a:cubicBezTo>
                  <a:lnTo>
                    <a:pt x="110" y="227"/>
                  </a:lnTo>
                  <a:close/>
                  <a:moveTo>
                    <a:pt x="16" y="48"/>
                  </a:moveTo>
                  <a:cubicBezTo>
                    <a:pt x="19" y="198"/>
                    <a:pt x="102" y="210"/>
                    <a:pt x="110" y="211"/>
                  </a:cubicBezTo>
                  <a:cubicBezTo>
                    <a:pt x="118" y="210"/>
                    <a:pt x="202" y="198"/>
                    <a:pt x="204" y="48"/>
                  </a:cubicBezTo>
                  <a:cubicBezTo>
                    <a:pt x="110" y="16"/>
                    <a:pt x="110" y="16"/>
                    <a:pt x="110" y="16"/>
                  </a:cubicBezTo>
                  <a:lnTo>
                    <a:pt x="16" y="48"/>
                  </a:lnTo>
                  <a:close/>
                </a:path>
              </a:pathLst>
            </a:custGeom>
            <a:solidFill>
              <a:srgbClr val="5A5858"/>
            </a:solidFill>
            <a:ln>
              <a:noFill/>
            </a:ln>
            <a:extLst>
              <a:ext uri="{91240B29-F687-4F45-9708-019B960494DF}">
                <a14:hiddenLine xmlns:a14="http://schemas.microsoft.com/office/drawing/2010/main" w="9525">
                  <a:solidFill>
                    <a:srgbClr val="000000"/>
                  </a:solidFill>
                  <a:round/>
                </a14:hiddenLine>
              </a:ext>
            </a:extLst>
          </p:spPr>
          <p:txBody>
            <a:bodyPr/>
            <a:lstStyle/>
            <a:p>
              <a:pPr defTabSz="914034"/>
              <a:endParaRPr lang="zh-CN" altLang="en-US" sz="2139">
                <a:solidFill>
                  <a:srgbClr val="1D1D1A"/>
                </a:solidFill>
                <a:latin typeface="Huawei Sans"/>
                <a:ea typeface="微软雅黑"/>
              </a:endParaRPr>
            </a:p>
          </p:txBody>
        </p:sp>
        <p:sp>
          <p:nvSpPr>
            <p:cNvPr id="121" name="Freeform 628"/>
            <p:cNvSpPr>
              <a:spLocks noEditPoints="1"/>
            </p:cNvSpPr>
            <p:nvPr/>
          </p:nvSpPr>
          <p:spPr bwMode="auto">
            <a:xfrm>
              <a:off x="4593365" y="5039698"/>
              <a:ext cx="94358" cy="94358"/>
            </a:xfrm>
            <a:custGeom>
              <a:avLst/>
              <a:gdLst>
                <a:gd name="T0" fmla="*/ 2147483646 w 51"/>
                <a:gd name="T1" fmla="*/ 2147483646 h 50"/>
                <a:gd name="T2" fmla="*/ 2147483646 w 51"/>
                <a:gd name="T3" fmla="*/ 2147483646 h 50"/>
                <a:gd name="T4" fmla="*/ 0 w 51"/>
                <a:gd name="T5" fmla="*/ 2147483646 h 50"/>
                <a:gd name="T6" fmla="*/ 2147483646 w 51"/>
                <a:gd name="T7" fmla="*/ 0 h 50"/>
                <a:gd name="T8" fmla="*/ 2147483646 w 51"/>
                <a:gd name="T9" fmla="*/ 2147483646 h 50"/>
                <a:gd name="T10" fmla="*/ 2147483646 w 51"/>
                <a:gd name="T11" fmla="*/ 2147483646 h 50"/>
                <a:gd name="T12" fmla="*/ 2147483646 w 51"/>
                <a:gd name="T13" fmla="*/ 2147483646 h 50"/>
                <a:gd name="T14" fmla="*/ 2147483646 w 51"/>
                <a:gd name="T15" fmla="*/ 2147483646 h 50"/>
                <a:gd name="T16" fmla="*/ 2147483646 w 51"/>
                <a:gd name="T17" fmla="*/ 2147483646 h 50"/>
                <a:gd name="T18" fmla="*/ 2147483646 w 51"/>
                <a:gd name="T19" fmla="*/ 2147483646 h 50"/>
                <a:gd name="T20" fmla="*/ 2147483646 w 51"/>
                <a:gd name="T21" fmla="*/ 2147483646 h 50"/>
                <a:gd name="T22" fmla="*/ 2147483646 w 51"/>
                <a:gd name="T23" fmla="*/ 2147483646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50">
                  <a:moveTo>
                    <a:pt x="51" y="50"/>
                  </a:moveTo>
                  <a:cubicBezTo>
                    <a:pt x="26" y="50"/>
                    <a:pt x="26" y="50"/>
                    <a:pt x="26" y="50"/>
                  </a:cubicBezTo>
                  <a:cubicBezTo>
                    <a:pt x="12" y="50"/>
                    <a:pt x="0" y="39"/>
                    <a:pt x="0" y="25"/>
                  </a:cubicBezTo>
                  <a:cubicBezTo>
                    <a:pt x="0" y="11"/>
                    <a:pt x="12" y="0"/>
                    <a:pt x="26" y="0"/>
                  </a:cubicBezTo>
                  <a:cubicBezTo>
                    <a:pt x="39" y="0"/>
                    <a:pt x="51" y="11"/>
                    <a:pt x="51" y="25"/>
                  </a:cubicBezTo>
                  <a:lnTo>
                    <a:pt x="51" y="50"/>
                  </a:lnTo>
                  <a:close/>
                  <a:moveTo>
                    <a:pt x="26" y="12"/>
                  </a:moveTo>
                  <a:cubicBezTo>
                    <a:pt x="18" y="12"/>
                    <a:pt x="12" y="18"/>
                    <a:pt x="12" y="25"/>
                  </a:cubicBezTo>
                  <a:cubicBezTo>
                    <a:pt x="12" y="32"/>
                    <a:pt x="18" y="38"/>
                    <a:pt x="26" y="38"/>
                  </a:cubicBezTo>
                  <a:cubicBezTo>
                    <a:pt x="39" y="38"/>
                    <a:pt x="39" y="38"/>
                    <a:pt x="39" y="38"/>
                  </a:cubicBezTo>
                  <a:cubicBezTo>
                    <a:pt x="39" y="25"/>
                    <a:pt x="39" y="25"/>
                    <a:pt x="39" y="25"/>
                  </a:cubicBezTo>
                  <a:cubicBezTo>
                    <a:pt x="39" y="18"/>
                    <a:pt x="33" y="12"/>
                    <a:pt x="26" y="12"/>
                  </a:cubicBezTo>
                  <a:close/>
                </a:path>
              </a:pathLst>
            </a:custGeom>
            <a:solidFill>
              <a:srgbClr val="5A5858"/>
            </a:solidFill>
            <a:ln>
              <a:noFill/>
            </a:ln>
            <a:extLst>
              <a:ext uri="{91240B29-F687-4F45-9708-019B960494DF}">
                <a14:hiddenLine xmlns:a14="http://schemas.microsoft.com/office/drawing/2010/main" w="9525">
                  <a:solidFill>
                    <a:srgbClr val="000000"/>
                  </a:solidFill>
                  <a:round/>
                </a14:hiddenLine>
              </a:ext>
            </a:extLst>
          </p:spPr>
          <p:txBody>
            <a:bodyPr/>
            <a:lstStyle/>
            <a:p>
              <a:pPr defTabSz="914034"/>
              <a:endParaRPr lang="zh-CN" altLang="en-US" sz="2139">
                <a:solidFill>
                  <a:srgbClr val="1D1D1A"/>
                </a:solidFill>
                <a:latin typeface="Huawei Sans"/>
                <a:ea typeface="微软雅黑"/>
              </a:endParaRPr>
            </a:p>
          </p:txBody>
        </p:sp>
        <p:sp>
          <p:nvSpPr>
            <p:cNvPr id="122" name="Freeform 629"/>
            <p:cNvSpPr>
              <a:spLocks noEditPoints="1"/>
            </p:cNvSpPr>
            <p:nvPr/>
          </p:nvSpPr>
          <p:spPr bwMode="auto">
            <a:xfrm>
              <a:off x="4697160" y="5039698"/>
              <a:ext cx="92472" cy="94358"/>
            </a:xfrm>
            <a:custGeom>
              <a:avLst/>
              <a:gdLst>
                <a:gd name="T0" fmla="*/ 2147483646 w 50"/>
                <a:gd name="T1" fmla="*/ 2147483646 h 50"/>
                <a:gd name="T2" fmla="*/ 0 w 50"/>
                <a:gd name="T3" fmla="*/ 2147483646 h 50"/>
                <a:gd name="T4" fmla="*/ 0 w 50"/>
                <a:gd name="T5" fmla="*/ 2147483646 h 50"/>
                <a:gd name="T6" fmla="*/ 2147483646 w 50"/>
                <a:gd name="T7" fmla="*/ 0 h 50"/>
                <a:gd name="T8" fmla="*/ 2147483646 w 50"/>
                <a:gd name="T9" fmla="*/ 2147483646 h 50"/>
                <a:gd name="T10" fmla="*/ 2147483646 w 50"/>
                <a:gd name="T11" fmla="*/ 2147483646 h 50"/>
                <a:gd name="T12" fmla="*/ 2147483646 w 50"/>
                <a:gd name="T13" fmla="*/ 2147483646 h 50"/>
                <a:gd name="T14" fmla="*/ 2147483646 w 50"/>
                <a:gd name="T15" fmla="*/ 2147483646 h 50"/>
                <a:gd name="T16" fmla="*/ 2147483646 w 50"/>
                <a:gd name="T17" fmla="*/ 2147483646 h 50"/>
                <a:gd name="T18" fmla="*/ 2147483646 w 50"/>
                <a:gd name="T19" fmla="*/ 2147483646 h 50"/>
                <a:gd name="T20" fmla="*/ 2147483646 w 50"/>
                <a:gd name="T21" fmla="*/ 2147483646 h 50"/>
                <a:gd name="T22" fmla="*/ 2147483646 w 50"/>
                <a:gd name="T23" fmla="*/ 2147483646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 h="50">
                  <a:moveTo>
                    <a:pt x="25" y="50"/>
                  </a:moveTo>
                  <a:cubicBezTo>
                    <a:pt x="0" y="50"/>
                    <a:pt x="0" y="50"/>
                    <a:pt x="0" y="50"/>
                  </a:cubicBezTo>
                  <a:cubicBezTo>
                    <a:pt x="0" y="25"/>
                    <a:pt x="0" y="25"/>
                    <a:pt x="0" y="25"/>
                  </a:cubicBezTo>
                  <a:cubicBezTo>
                    <a:pt x="0" y="11"/>
                    <a:pt x="12" y="0"/>
                    <a:pt x="25" y="0"/>
                  </a:cubicBezTo>
                  <a:cubicBezTo>
                    <a:pt x="39" y="0"/>
                    <a:pt x="50" y="11"/>
                    <a:pt x="50" y="25"/>
                  </a:cubicBezTo>
                  <a:cubicBezTo>
                    <a:pt x="50" y="39"/>
                    <a:pt x="39" y="50"/>
                    <a:pt x="25" y="50"/>
                  </a:cubicBezTo>
                  <a:close/>
                  <a:moveTo>
                    <a:pt x="12" y="38"/>
                  </a:moveTo>
                  <a:cubicBezTo>
                    <a:pt x="25" y="38"/>
                    <a:pt x="25" y="38"/>
                    <a:pt x="25" y="38"/>
                  </a:cubicBezTo>
                  <a:cubicBezTo>
                    <a:pt x="32" y="38"/>
                    <a:pt x="38" y="32"/>
                    <a:pt x="38" y="25"/>
                  </a:cubicBezTo>
                  <a:cubicBezTo>
                    <a:pt x="38" y="18"/>
                    <a:pt x="32" y="12"/>
                    <a:pt x="25" y="12"/>
                  </a:cubicBezTo>
                  <a:cubicBezTo>
                    <a:pt x="18" y="12"/>
                    <a:pt x="12" y="18"/>
                    <a:pt x="12" y="25"/>
                  </a:cubicBezTo>
                  <a:lnTo>
                    <a:pt x="12" y="38"/>
                  </a:lnTo>
                  <a:close/>
                </a:path>
              </a:pathLst>
            </a:custGeom>
            <a:solidFill>
              <a:srgbClr val="5A5858"/>
            </a:solidFill>
            <a:ln>
              <a:noFill/>
            </a:ln>
            <a:extLst>
              <a:ext uri="{91240B29-F687-4F45-9708-019B960494DF}">
                <a14:hiddenLine xmlns:a14="http://schemas.microsoft.com/office/drawing/2010/main" w="9525">
                  <a:solidFill>
                    <a:srgbClr val="000000"/>
                  </a:solidFill>
                  <a:round/>
                </a14:hiddenLine>
              </a:ext>
            </a:extLst>
          </p:spPr>
          <p:txBody>
            <a:bodyPr/>
            <a:lstStyle/>
            <a:p>
              <a:pPr defTabSz="914034"/>
              <a:endParaRPr lang="zh-CN" altLang="en-US" sz="2139">
                <a:solidFill>
                  <a:srgbClr val="1D1D1A"/>
                </a:solidFill>
                <a:latin typeface="Huawei Sans"/>
                <a:ea typeface="微软雅黑"/>
              </a:endParaRPr>
            </a:p>
          </p:txBody>
        </p:sp>
        <p:sp>
          <p:nvSpPr>
            <p:cNvPr id="123" name="Freeform 630"/>
            <p:cNvSpPr>
              <a:spLocks noEditPoints="1"/>
            </p:cNvSpPr>
            <p:nvPr/>
          </p:nvSpPr>
          <p:spPr bwMode="auto">
            <a:xfrm>
              <a:off x="4593365" y="5147266"/>
              <a:ext cx="94358" cy="92471"/>
            </a:xfrm>
            <a:custGeom>
              <a:avLst/>
              <a:gdLst>
                <a:gd name="T0" fmla="*/ 2147483646 w 51"/>
                <a:gd name="T1" fmla="*/ 2147483646 h 50"/>
                <a:gd name="T2" fmla="*/ 0 w 51"/>
                <a:gd name="T3" fmla="*/ 2147483646 h 50"/>
                <a:gd name="T4" fmla="*/ 2147483646 w 51"/>
                <a:gd name="T5" fmla="*/ 0 h 50"/>
                <a:gd name="T6" fmla="*/ 2147483646 w 51"/>
                <a:gd name="T7" fmla="*/ 0 h 50"/>
                <a:gd name="T8" fmla="*/ 2147483646 w 51"/>
                <a:gd name="T9" fmla="*/ 2147483646 h 50"/>
                <a:gd name="T10" fmla="*/ 2147483646 w 51"/>
                <a:gd name="T11" fmla="*/ 2147483646 h 50"/>
                <a:gd name="T12" fmla="*/ 2147483646 w 51"/>
                <a:gd name="T13" fmla="*/ 2147483646 h 50"/>
                <a:gd name="T14" fmla="*/ 2147483646 w 51"/>
                <a:gd name="T15" fmla="*/ 2147483646 h 50"/>
                <a:gd name="T16" fmla="*/ 2147483646 w 51"/>
                <a:gd name="T17" fmla="*/ 2147483646 h 50"/>
                <a:gd name="T18" fmla="*/ 2147483646 w 51"/>
                <a:gd name="T19" fmla="*/ 2147483646 h 50"/>
                <a:gd name="T20" fmla="*/ 2147483646 w 51"/>
                <a:gd name="T21" fmla="*/ 2147483646 h 50"/>
                <a:gd name="T22" fmla="*/ 2147483646 w 51"/>
                <a:gd name="T23" fmla="*/ 2147483646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1" h="50">
                  <a:moveTo>
                    <a:pt x="26" y="50"/>
                  </a:moveTo>
                  <a:cubicBezTo>
                    <a:pt x="12" y="50"/>
                    <a:pt x="0" y="38"/>
                    <a:pt x="0" y="25"/>
                  </a:cubicBezTo>
                  <a:cubicBezTo>
                    <a:pt x="0" y="11"/>
                    <a:pt x="12" y="0"/>
                    <a:pt x="26" y="0"/>
                  </a:cubicBezTo>
                  <a:cubicBezTo>
                    <a:pt x="51" y="0"/>
                    <a:pt x="51" y="0"/>
                    <a:pt x="51" y="0"/>
                  </a:cubicBezTo>
                  <a:cubicBezTo>
                    <a:pt x="51" y="25"/>
                    <a:pt x="51" y="25"/>
                    <a:pt x="51" y="25"/>
                  </a:cubicBezTo>
                  <a:cubicBezTo>
                    <a:pt x="51" y="38"/>
                    <a:pt x="39" y="50"/>
                    <a:pt x="26" y="50"/>
                  </a:cubicBezTo>
                  <a:close/>
                  <a:moveTo>
                    <a:pt x="26" y="12"/>
                  </a:moveTo>
                  <a:cubicBezTo>
                    <a:pt x="18" y="12"/>
                    <a:pt x="12" y="17"/>
                    <a:pt x="12" y="25"/>
                  </a:cubicBezTo>
                  <a:cubicBezTo>
                    <a:pt x="12" y="32"/>
                    <a:pt x="18" y="38"/>
                    <a:pt x="26" y="38"/>
                  </a:cubicBezTo>
                  <a:cubicBezTo>
                    <a:pt x="33" y="38"/>
                    <a:pt x="39" y="32"/>
                    <a:pt x="39" y="25"/>
                  </a:cubicBezTo>
                  <a:cubicBezTo>
                    <a:pt x="39" y="12"/>
                    <a:pt x="39" y="12"/>
                    <a:pt x="39" y="12"/>
                  </a:cubicBezTo>
                  <a:lnTo>
                    <a:pt x="26" y="12"/>
                  </a:lnTo>
                  <a:close/>
                </a:path>
              </a:pathLst>
            </a:custGeom>
            <a:solidFill>
              <a:srgbClr val="5A5858"/>
            </a:solidFill>
            <a:ln>
              <a:noFill/>
            </a:ln>
            <a:extLst>
              <a:ext uri="{91240B29-F687-4F45-9708-019B960494DF}">
                <a14:hiddenLine xmlns:a14="http://schemas.microsoft.com/office/drawing/2010/main" w="9525">
                  <a:solidFill>
                    <a:srgbClr val="000000"/>
                  </a:solidFill>
                  <a:round/>
                </a14:hiddenLine>
              </a:ext>
            </a:extLst>
          </p:spPr>
          <p:txBody>
            <a:bodyPr/>
            <a:lstStyle/>
            <a:p>
              <a:pPr defTabSz="914034"/>
              <a:endParaRPr lang="zh-CN" altLang="en-US" sz="2139">
                <a:solidFill>
                  <a:srgbClr val="1D1D1A"/>
                </a:solidFill>
                <a:latin typeface="Huawei Sans"/>
                <a:ea typeface="微软雅黑"/>
              </a:endParaRPr>
            </a:p>
          </p:txBody>
        </p:sp>
        <p:sp>
          <p:nvSpPr>
            <p:cNvPr id="124" name="Freeform 631"/>
            <p:cNvSpPr>
              <a:spLocks noEditPoints="1"/>
            </p:cNvSpPr>
            <p:nvPr/>
          </p:nvSpPr>
          <p:spPr bwMode="auto">
            <a:xfrm>
              <a:off x="4697160" y="5147266"/>
              <a:ext cx="92472" cy="92471"/>
            </a:xfrm>
            <a:custGeom>
              <a:avLst/>
              <a:gdLst>
                <a:gd name="T0" fmla="*/ 2147483646 w 50"/>
                <a:gd name="T1" fmla="*/ 2147483646 h 50"/>
                <a:gd name="T2" fmla="*/ 0 w 50"/>
                <a:gd name="T3" fmla="*/ 2147483646 h 50"/>
                <a:gd name="T4" fmla="*/ 0 w 50"/>
                <a:gd name="T5" fmla="*/ 0 h 50"/>
                <a:gd name="T6" fmla="*/ 2147483646 w 50"/>
                <a:gd name="T7" fmla="*/ 0 h 50"/>
                <a:gd name="T8" fmla="*/ 2147483646 w 50"/>
                <a:gd name="T9" fmla="*/ 2147483646 h 50"/>
                <a:gd name="T10" fmla="*/ 2147483646 w 50"/>
                <a:gd name="T11" fmla="*/ 2147483646 h 50"/>
                <a:gd name="T12" fmla="*/ 2147483646 w 50"/>
                <a:gd name="T13" fmla="*/ 2147483646 h 50"/>
                <a:gd name="T14" fmla="*/ 2147483646 w 50"/>
                <a:gd name="T15" fmla="*/ 2147483646 h 50"/>
                <a:gd name="T16" fmla="*/ 2147483646 w 50"/>
                <a:gd name="T17" fmla="*/ 2147483646 h 50"/>
                <a:gd name="T18" fmla="*/ 2147483646 w 50"/>
                <a:gd name="T19" fmla="*/ 2147483646 h 50"/>
                <a:gd name="T20" fmla="*/ 2147483646 w 50"/>
                <a:gd name="T21" fmla="*/ 2147483646 h 50"/>
                <a:gd name="T22" fmla="*/ 2147483646 w 50"/>
                <a:gd name="T23" fmla="*/ 2147483646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0" h="50">
                  <a:moveTo>
                    <a:pt x="25" y="50"/>
                  </a:moveTo>
                  <a:cubicBezTo>
                    <a:pt x="12" y="50"/>
                    <a:pt x="0" y="38"/>
                    <a:pt x="0" y="25"/>
                  </a:cubicBezTo>
                  <a:cubicBezTo>
                    <a:pt x="0" y="0"/>
                    <a:pt x="0" y="0"/>
                    <a:pt x="0" y="0"/>
                  </a:cubicBezTo>
                  <a:cubicBezTo>
                    <a:pt x="25" y="0"/>
                    <a:pt x="25" y="0"/>
                    <a:pt x="25" y="0"/>
                  </a:cubicBezTo>
                  <a:cubicBezTo>
                    <a:pt x="39" y="0"/>
                    <a:pt x="50" y="11"/>
                    <a:pt x="50" y="25"/>
                  </a:cubicBezTo>
                  <a:cubicBezTo>
                    <a:pt x="50" y="38"/>
                    <a:pt x="39" y="50"/>
                    <a:pt x="25" y="50"/>
                  </a:cubicBezTo>
                  <a:close/>
                  <a:moveTo>
                    <a:pt x="12" y="12"/>
                  </a:moveTo>
                  <a:cubicBezTo>
                    <a:pt x="12" y="25"/>
                    <a:pt x="12" y="25"/>
                    <a:pt x="12" y="25"/>
                  </a:cubicBezTo>
                  <a:cubicBezTo>
                    <a:pt x="12" y="32"/>
                    <a:pt x="18" y="38"/>
                    <a:pt x="25" y="38"/>
                  </a:cubicBezTo>
                  <a:cubicBezTo>
                    <a:pt x="32" y="38"/>
                    <a:pt x="38" y="32"/>
                    <a:pt x="38" y="25"/>
                  </a:cubicBezTo>
                  <a:cubicBezTo>
                    <a:pt x="38" y="17"/>
                    <a:pt x="32" y="12"/>
                    <a:pt x="25" y="12"/>
                  </a:cubicBezTo>
                  <a:lnTo>
                    <a:pt x="12" y="12"/>
                  </a:lnTo>
                  <a:close/>
                </a:path>
              </a:pathLst>
            </a:custGeom>
            <a:solidFill>
              <a:srgbClr val="5A5858"/>
            </a:solidFill>
            <a:ln>
              <a:noFill/>
            </a:ln>
            <a:extLst>
              <a:ext uri="{91240B29-F687-4F45-9708-019B960494DF}">
                <a14:hiddenLine xmlns:a14="http://schemas.microsoft.com/office/drawing/2010/main" w="9525">
                  <a:solidFill>
                    <a:srgbClr val="000000"/>
                  </a:solidFill>
                  <a:round/>
                </a14:hiddenLine>
              </a:ext>
            </a:extLst>
          </p:spPr>
          <p:txBody>
            <a:bodyPr/>
            <a:lstStyle/>
            <a:p>
              <a:pPr defTabSz="914034"/>
              <a:endParaRPr lang="zh-CN" altLang="en-US" sz="2139">
                <a:solidFill>
                  <a:srgbClr val="1D1D1A"/>
                </a:solidFill>
                <a:latin typeface="Huawei Sans"/>
                <a:ea typeface="微软雅黑"/>
              </a:endParaRPr>
            </a:p>
          </p:txBody>
        </p:sp>
      </p:grpSp>
      <p:grpSp>
        <p:nvGrpSpPr>
          <p:cNvPr id="125" name="组合 377"/>
          <p:cNvGrpSpPr/>
          <p:nvPr/>
        </p:nvGrpSpPr>
        <p:grpSpPr bwMode="auto">
          <a:xfrm>
            <a:off x="8634491" y="5203581"/>
            <a:ext cx="190309" cy="194358"/>
            <a:chOff x="3082925" y="3735388"/>
            <a:chExt cx="598488" cy="612775"/>
          </a:xfrm>
          <a:solidFill>
            <a:schemeClr val="tx1">
              <a:lumMod val="75000"/>
              <a:lumOff val="25000"/>
            </a:schemeClr>
          </a:solidFill>
        </p:grpSpPr>
        <p:sp>
          <p:nvSpPr>
            <p:cNvPr id="126" name="Freeform 317"/>
            <p:cNvSpPr/>
            <p:nvPr/>
          </p:nvSpPr>
          <p:spPr bwMode="auto">
            <a:xfrm>
              <a:off x="3082925" y="3735388"/>
              <a:ext cx="598488" cy="598488"/>
            </a:xfrm>
            <a:custGeom>
              <a:avLst/>
              <a:gdLst>
                <a:gd name="T0" fmla="*/ 2147483646 w 1429"/>
                <a:gd name="T1" fmla="*/ 2147483646 h 1425"/>
                <a:gd name="T2" fmla="*/ 2147483646 w 1429"/>
                <a:gd name="T3" fmla="*/ 2147483646 h 1425"/>
                <a:gd name="T4" fmla="*/ 2147483646 w 1429"/>
                <a:gd name="T5" fmla="*/ 2147483646 h 1425"/>
                <a:gd name="T6" fmla="*/ 0 w 1429"/>
                <a:gd name="T7" fmla="*/ 2147483646 h 1425"/>
                <a:gd name="T8" fmla="*/ 2147483646 w 1429"/>
                <a:gd name="T9" fmla="*/ 0 h 1425"/>
                <a:gd name="T10" fmla="*/ 2147483646 w 1429"/>
                <a:gd name="T11" fmla="*/ 2147483646 h 1425"/>
                <a:gd name="T12" fmla="*/ 2147483646 w 1429"/>
                <a:gd name="T13" fmla="*/ 2147483646 h 1425"/>
                <a:gd name="T14" fmla="*/ 2147483646 w 1429"/>
                <a:gd name="T15" fmla="*/ 2147483646 h 1425"/>
                <a:gd name="T16" fmla="*/ 2147483646 w 1429"/>
                <a:gd name="T17" fmla="*/ 2147483646 h 1425"/>
                <a:gd name="T18" fmla="*/ 2147483646 w 1429"/>
                <a:gd name="T19" fmla="*/ 2147483646 h 1425"/>
                <a:gd name="T20" fmla="*/ 2147483646 w 1429"/>
                <a:gd name="T21" fmla="*/ 2147483646 h 1425"/>
                <a:gd name="T22" fmla="*/ 2147483646 w 1429"/>
                <a:gd name="T23" fmla="*/ 2147483646 h 1425"/>
                <a:gd name="T24" fmla="*/ 2147483646 w 1429"/>
                <a:gd name="T25" fmla="*/ 2147483646 h 1425"/>
                <a:gd name="T26" fmla="*/ 2147483646 w 1429"/>
                <a:gd name="T27" fmla="*/ 2147483646 h 1425"/>
                <a:gd name="T28" fmla="*/ 2147483646 w 1429"/>
                <a:gd name="T29" fmla="*/ 2147483646 h 14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29"/>
                <a:gd name="T46" fmla="*/ 0 h 1425"/>
                <a:gd name="T47" fmla="*/ 1429 w 1429"/>
                <a:gd name="T48" fmla="*/ 1425 h 14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29" h="1425">
                  <a:moveTo>
                    <a:pt x="612" y="1422"/>
                  </a:moveTo>
                  <a:lnTo>
                    <a:pt x="612" y="1422"/>
                  </a:lnTo>
                  <a:cubicBezTo>
                    <a:pt x="611" y="1422"/>
                    <a:pt x="609" y="1422"/>
                    <a:pt x="607" y="1422"/>
                  </a:cubicBezTo>
                  <a:cubicBezTo>
                    <a:pt x="261" y="1370"/>
                    <a:pt x="0" y="1066"/>
                    <a:pt x="0" y="715"/>
                  </a:cubicBezTo>
                  <a:cubicBezTo>
                    <a:pt x="0" y="321"/>
                    <a:pt x="320" y="0"/>
                    <a:pt x="714" y="0"/>
                  </a:cubicBezTo>
                  <a:cubicBezTo>
                    <a:pt x="1109" y="0"/>
                    <a:pt x="1429" y="321"/>
                    <a:pt x="1429" y="715"/>
                  </a:cubicBezTo>
                  <a:cubicBezTo>
                    <a:pt x="1429" y="1066"/>
                    <a:pt x="1168" y="1370"/>
                    <a:pt x="822" y="1422"/>
                  </a:cubicBezTo>
                  <a:cubicBezTo>
                    <a:pt x="804" y="1425"/>
                    <a:pt x="787" y="1412"/>
                    <a:pt x="784" y="1394"/>
                  </a:cubicBezTo>
                  <a:cubicBezTo>
                    <a:pt x="781" y="1376"/>
                    <a:pt x="794" y="1359"/>
                    <a:pt x="812" y="1356"/>
                  </a:cubicBezTo>
                  <a:cubicBezTo>
                    <a:pt x="1126" y="1309"/>
                    <a:pt x="1363" y="1033"/>
                    <a:pt x="1363" y="715"/>
                  </a:cubicBezTo>
                  <a:cubicBezTo>
                    <a:pt x="1363" y="358"/>
                    <a:pt x="1072" y="67"/>
                    <a:pt x="714" y="67"/>
                  </a:cubicBezTo>
                  <a:cubicBezTo>
                    <a:pt x="357" y="67"/>
                    <a:pt x="66" y="358"/>
                    <a:pt x="66" y="715"/>
                  </a:cubicBezTo>
                  <a:cubicBezTo>
                    <a:pt x="66" y="1033"/>
                    <a:pt x="303" y="1309"/>
                    <a:pt x="617" y="1356"/>
                  </a:cubicBezTo>
                  <a:cubicBezTo>
                    <a:pt x="635" y="1359"/>
                    <a:pt x="648" y="1376"/>
                    <a:pt x="645" y="1394"/>
                  </a:cubicBezTo>
                  <a:cubicBezTo>
                    <a:pt x="643" y="1410"/>
                    <a:pt x="628" y="1422"/>
                    <a:pt x="612" y="1422"/>
                  </a:cubicBezTo>
                  <a:close/>
                </a:path>
              </a:pathLst>
            </a:custGeom>
            <a:grpFill/>
            <a:ln w="1905">
              <a:solidFill>
                <a:schemeClr val="tx1">
                  <a:lumMod val="75000"/>
                  <a:lumOff val="25000"/>
                </a:schemeClr>
              </a:solidFill>
              <a:round/>
            </a:ln>
          </p:spPr>
          <p:txBody>
            <a:bodyPr/>
            <a:lstStyle/>
            <a:p>
              <a:pPr defTabSz="914034"/>
              <a:endParaRPr lang="zh-CN" altLang="en-US" sz="2139">
                <a:solidFill>
                  <a:srgbClr val="1D1D1A"/>
                </a:solidFill>
                <a:latin typeface="Huawei Sans"/>
                <a:ea typeface="微软雅黑"/>
              </a:endParaRPr>
            </a:p>
          </p:txBody>
        </p:sp>
        <p:sp>
          <p:nvSpPr>
            <p:cNvPr id="127" name="Freeform 318"/>
            <p:cNvSpPr/>
            <p:nvPr/>
          </p:nvSpPr>
          <p:spPr bwMode="auto">
            <a:xfrm>
              <a:off x="3308350" y="4289425"/>
              <a:ext cx="58738" cy="58738"/>
            </a:xfrm>
            <a:custGeom>
              <a:avLst/>
              <a:gdLst>
                <a:gd name="T0" fmla="*/ 2147483646 w 138"/>
                <a:gd name="T1" fmla="*/ 2147483646 h 139"/>
                <a:gd name="T2" fmla="*/ 2147483646 w 138"/>
                <a:gd name="T3" fmla="*/ 2147483646 h 139"/>
                <a:gd name="T4" fmla="*/ 0 w 138"/>
                <a:gd name="T5" fmla="*/ 2147483646 h 139"/>
                <a:gd name="T6" fmla="*/ 2147483646 w 138"/>
                <a:gd name="T7" fmla="*/ 0 h 139"/>
                <a:gd name="T8" fmla="*/ 2147483646 w 138"/>
                <a:gd name="T9" fmla="*/ 2147483646 h 139"/>
                <a:gd name="T10" fmla="*/ 2147483646 w 138"/>
                <a:gd name="T11" fmla="*/ 2147483646 h 139"/>
                <a:gd name="T12" fmla="*/ 0 60000 65536"/>
                <a:gd name="T13" fmla="*/ 0 60000 65536"/>
                <a:gd name="T14" fmla="*/ 0 60000 65536"/>
                <a:gd name="T15" fmla="*/ 0 60000 65536"/>
                <a:gd name="T16" fmla="*/ 0 60000 65536"/>
                <a:gd name="T17" fmla="*/ 0 60000 65536"/>
                <a:gd name="T18" fmla="*/ 0 w 138"/>
                <a:gd name="T19" fmla="*/ 0 h 139"/>
                <a:gd name="T20" fmla="*/ 138 w 138"/>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8" h="139">
                  <a:moveTo>
                    <a:pt x="69" y="139"/>
                  </a:moveTo>
                  <a:lnTo>
                    <a:pt x="69" y="139"/>
                  </a:lnTo>
                  <a:cubicBezTo>
                    <a:pt x="30" y="139"/>
                    <a:pt x="0" y="108"/>
                    <a:pt x="0" y="69"/>
                  </a:cubicBezTo>
                  <a:cubicBezTo>
                    <a:pt x="0" y="31"/>
                    <a:pt x="30" y="0"/>
                    <a:pt x="69" y="0"/>
                  </a:cubicBezTo>
                  <a:cubicBezTo>
                    <a:pt x="107" y="0"/>
                    <a:pt x="138" y="31"/>
                    <a:pt x="138" y="69"/>
                  </a:cubicBezTo>
                  <a:cubicBezTo>
                    <a:pt x="138" y="108"/>
                    <a:pt x="107" y="139"/>
                    <a:pt x="69" y="139"/>
                  </a:cubicBezTo>
                  <a:close/>
                </a:path>
              </a:pathLst>
            </a:custGeom>
            <a:grpFill/>
            <a:ln w="1905">
              <a:solidFill>
                <a:schemeClr val="tx1">
                  <a:lumMod val="75000"/>
                  <a:lumOff val="25000"/>
                </a:schemeClr>
              </a:solidFill>
              <a:round/>
            </a:ln>
          </p:spPr>
          <p:txBody>
            <a:bodyPr/>
            <a:lstStyle/>
            <a:p>
              <a:pPr defTabSz="914034"/>
              <a:endParaRPr lang="zh-CN" altLang="en-US" sz="2139">
                <a:solidFill>
                  <a:srgbClr val="1D1D1A"/>
                </a:solidFill>
                <a:latin typeface="Huawei Sans"/>
                <a:ea typeface="微软雅黑"/>
              </a:endParaRPr>
            </a:p>
          </p:txBody>
        </p:sp>
        <p:sp>
          <p:nvSpPr>
            <p:cNvPr id="128" name="Freeform 319"/>
            <p:cNvSpPr/>
            <p:nvPr/>
          </p:nvSpPr>
          <p:spPr bwMode="auto">
            <a:xfrm>
              <a:off x="3398838" y="4289425"/>
              <a:ext cx="57150" cy="58738"/>
            </a:xfrm>
            <a:custGeom>
              <a:avLst/>
              <a:gdLst>
                <a:gd name="T0" fmla="*/ 2147483646 w 139"/>
                <a:gd name="T1" fmla="*/ 2147483646 h 139"/>
                <a:gd name="T2" fmla="*/ 2147483646 w 139"/>
                <a:gd name="T3" fmla="*/ 2147483646 h 139"/>
                <a:gd name="T4" fmla="*/ 0 w 139"/>
                <a:gd name="T5" fmla="*/ 2147483646 h 139"/>
                <a:gd name="T6" fmla="*/ 2147483646 w 139"/>
                <a:gd name="T7" fmla="*/ 0 h 139"/>
                <a:gd name="T8" fmla="*/ 2147483646 w 139"/>
                <a:gd name="T9" fmla="*/ 2147483646 h 139"/>
                <a:gd name="T10" fmla="*/ 2147483646 w 139"/>
                <a:gd name="T11" fmla="*/ 2147483646 h 139"/>
                <a:gd name="T12" fmla="*/ 0 60000 65536"/>
                <a:gd name="T13" fmla="*/ 0 60000 65536"/>
                <a:gd name="T14" fmla="*/ 0 60000 65536"/>
                <a:gd name="T15" fmla="*/ 0 60000 65536"/>
                <a:gd name="T16" fmla="*/ 0 60000 65536"/>
                <a:gd name="T17" fmla="*/ 0 60000 65536"/>
                <a:gd name="T18" fmla="*/ 0 w 139"/>
                <a:gd name="T19" fmla="*/ 0 h 139"/>
                <a:gd name="T20" fmla="*/ 139 w 139"/>
                <a:gd name="T21" fmla="*/ 139 h 139"/>
              </a:gdLst>
              <a:ahLst/>
              <a:cxnLst>
                <a:cxn ang="T12">
                  <a:pos x="T0" y="T1"/>
                </a:cxn>
                <a:cxn ang="T13">
                  <a:pos x="T2" y="T3"/>
                </a:cxn>
                <a:cxn ang="T14">
                  <a:pos x="T4" y="T5"/>
                </a:cxn>
                <a:cxn ang="T15">
                  <a:pos x="T6" y="T7"/>
                </a:cxn>
                <a:cxn ang="T16">
                  <a:pos x="T8" y="T9"/>
                </a:cxn>
                <a:cxn ang="T17">
                  <a:pos x="T10" y="T11"/>
                </a:cxn>
              </a:cxnLst>
              <a:rect l="T18" t="T19" r="T20" b="T21"/>
              <a:pathLst>
                <a:path w="139" h="139">
                  <a:moveTo>
                    <a:pt x="70" y="139"/>
                  </a:moveTo>
                  <a:lnTo>
                    <a:pt x="70" y="139"/>
                  </a:lnTo>
                  <a:cubicBezTo>
                    <a:pt x="31" y="139"/>
                    <a:pt x="0" y="108"/>
                    <a:pt x="0" y="70"/>
                  </a:cubicBezTo>
                  <a:cubicBezTo>
                    <a:pt x="0" y="31"/>
                    <a:pt x="31" y="0"/>
                    <a:pt x="70" y="0"/>
                  </a:cubicBezTo>
                  <a:cubicBezTo>
                    <a:pt x="108" y="0"/>
                    <a:pt x="139" y="31"/>
                    <a:pt x="139" y="70"/>
                  </a:cubicBezTo>
                  <a:cubicBezTo>
                    <a:pt x="139" y="108"/>
                    <a:pt x="108" y="139"/>
                    <a:pt x="70" y="139"/>
                  </a:cubicBezTo>
                  <a:close/>
                </a:path>
              </a:pathLst>
            </a:custGeom>
            <a:grpFill/>
            <a:ln w="1905">
              <a:solidFill>
                <a:schemeClr val="tx1">
                  <a:lumMod val="75000"/>
                  <a:lumOff val="25000"/>
                </a:schemeClr>
              </a:solidFill>
              <a:round/>
            </a:ln>
          </p:spPr>
          <p:txBody>
            <a:bodyPr/>
            <a:lstStyle/>
            <a:p>
              <a:pPr defTabSz="914034"/>
              <a:endParaRPr lang="zh-CN" altLang="en-US" sz="2139">
                <a:solidFill>
                  <a:srgbClr val="1D1D1A"/>
                </a:solidFill>
                <a:latin typeface="Huawei Sans"/>
                <a:ea typeface="微软雅黑"/>
              </a:endParaRPr>
            </a:p>
          </p:txBody>
        </p:sp>
        <p:sp>
          <p:nvSpPr>
            <p:cNvPr id="129" name="Freeform 320"/>
            <p:cNvSpPr>
              <a:spLocks noEditPoints="1"/>
            </p:cNvSpPr>
            <p:nvPr/>
          </p:nvSpPr>
          <p:spPr bwMode="auto">
            <a:xfrm>
              <a:off x="3306763" y="3851275"/>
              <a:ext cx="155575" cy="180975"/>
            </a:xfrm>
            <a:custGeom>
              <a:avLst/>
              <a:gdLst>
                <a:gd name="T0" fmla="*/ 2147483646 w 372"/>
                <a:gd name="T1" fmla="*/ 2147483646 h 430"/>
                <a:gd name="T2" fmla="*/ 2147483646 w 372"/>
                <a:gd name="T3" fmla="*/ 2147483646 h 430"/>
                <a:gd name="T4" fmla="*/ 2147483646 w 372"/>
                <a:gd name="T5" fmla="*/ 2147483646 h 430"/>
                <a:gd name="T6" fmla="*/ 2147483646 w 372"/>
                <a:gd name="T7" fmla="*/ 2147483646 h 430"/>
                <a:gd name="T8" fmla="*/ 2147483646 w 372"/>
                <a:gd name="T9" fmla="*/ 2147483646 h 430"/>
                <a:gd name="T10" fmla="*/ 2147483646 w 372"/>
                <a:gd name="T11" fmla="*/ 2147483646 h 430"/>
                <a:gd name="T12" fmla="*/ 2147483646 w 372"/>
                <a:gd name="T13" fmla="*/ 2147483646 h 430"/>
                <a:gd name="T14" fmla="*/ 2147483646 w 372"/>
                <a:gd name="T15" fmla="*/ 2147483646 h 430"/>
                <a:gd name="T16" fmla="*/ 2147483646 w 372"/>
                <a:gd name="T17" fmla="*/ 2147483646 h 430"/>
                <a:gd name="T18" fmla="*/ 2147483646 w 372"/>
                <a:gd name="T19" fmla="*/ 2147483646 h 430"/>
                <a:gd name="T20" fmla="*/ 2147483646 w 372"/>
                <a:gd name="T21" fmla="*/ 2147483646 h 430"/>
                <a:gd name="T22" fmla="*/ 2147483646 w 372"/>
                <a:gd name="T23" fmla="*/ 2147483646 h 430"/>
                <a:gd name="T24" fmla="*/ 2147483646 w 372"/>
                <a:gd name="T25" fmla="*/ 2147483646 h 430"/>
                <a:gd name="T26" fmla="*/ 2147483646 w 372"/>
                <a:gd name="T27" fmla="*/ 2147483646 h 430"/>
                <a:gd name="T28" fmla="*/ 0 w 372"/>
                <a:gd name="T29" fmla="*/ 2147483646 h 430"/>
                <a:gd name="T30" fmla="*/ 0 w 372"/>
                <a:gd name="T31" fmla="*/ 2147483646 h 430"/>
                <a:gd name="T32" fmla="*/ 2147483646 w 372"/>
                <a:gd name="T33" fmla="*/ 0 h 430"/>
                <a:gd name="T34" fmla="*/ 2147483646 w 372"/>
                <a:gd name="T35" fmla="*/ 2147483646 h 430"/>
                <a:gd name="T36" fmla="*/ 2147483646 w 372"/>
                <a:gd name="T37" fmla="*/ 2147483646 h 430"/>
                <a:gd name="T38" fmla="*/ 2147483646 w 372"/>
                <a:gd name="T39" fmla="*/ 2147483646 h 4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2"/>
                <a:gd name="T61" fmla="*/ 0 h 430"/>
                <a:gd name="T62" fmla="*/ 372 w 372"/>
                <a:gd name="T63" fmla="*/ 430 h 4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2" h="430">
                  <a:moveTo>
                    <a:pt x="339" y="303"/>
                  </a:moveTo>
                  <a:lnTo>
                    <a:pt x="339" y="303"/>
                  </a:lnTo>
                  <a:close/>
                  <a:moveTo>
                    <a:pt x="67" y="284"/>
                  </a:moveTo>
                  <a:lnTo>
                    <a:pt x="67" y="284"/>
                  </a:lnTo>
                  <a:lnTo>
                    <a:pt x="186" y="353"/>
                  </a:lnTo>
                  <a:lnTo>
                    <a:pt x="306" y="284"/>
                  </a:lnTo>
                  <a:lnTo>
                    <a:pt x="306" y="146"/>
                  </a:lnTo>
                  <a:lnTo>
                    <a:pt x="186" y="77"/>
                  </a:lnTo>
                  <a:lnTo>
                    <a:pt x="67" y="146"/>
                  </a:lnTo>
                  <a:lnTo>
                    <a:pt x="67" y="284"/>
                  </a:lnTo>
                  <a:close/>
                  <a:moveTo>
                    <a:pt x="186" y="430"/>
                  </a:moveTo>
                  <a:lnTo>
                    <a:pt x="186" y="430"/>
                  </a:lnTo>
                  <a:lnTo>
                    <a:pt x="0" y="323"/>
                  </a:lnTo>
                  <a:lnTo>
                    <a:pt x="0" y="108"/>
                  </a:lnTo>
                  <a:lnTo>
                    <a:pt x="186" y="0"/>
                  </a:lnTo>
                  <a:lnTo>
                    <a:pt x="372" y="108"/>
                  </a:lnTo>
                  <a:lnTo>
                    <a:pt x="372" y="323"/>
                  </a:lnTo>
                  <a:lnTo>
                    <a:pt x="186" y="430"/>
                  </a:lnTo>
                  <a:close/>
                </a:path>
              </a:pathLst>
            </a:custGeom>
            <a:grpFill/>
            <a:ln w="1905">
              <a:solidFill>
                <a:schemeClr val="tx1">
                  <a:lumMod val="75000"/>
                  <a:lumOff val="25000"/>
                </a:schemeClr>
              </a:solidFill>
              <a:round/>
            </a:ln>
          </p:spPr>
          <p:txBody>
            <a:bodyPr/>
            <a:lstStyle/>
            <a:p>
              <a:pPr defTabSz="914034"/>
              <a:endParaRPr lang="zh-CN" altLang="en-US" sz="2139">
                <a:solidFill>
                  <a:srgbClr val="1D1D1A"/>
                </a:solidFill>
                <a:latin typeface="Huawei Sans"/>
                <a:ea typeface="微软雅黑"/>
              </a:endParaRPr>
            </a:p>
          </p:txBody>
        </p:sp>
        <p:sp>
          <p:nvSpPr>
            <p:cNvPr id="130" name="Freeform 321"/>
            <p:cNvSpPr>
              <a:spLocks noEditPoints="1"/>
            </p:cNvSpPr>
            <p:nvPr/>
          </p:nvSpPr>
          <p:spPr bwMode="auto">
            <a:xfrm>
              <a:off x="3216275" y="4002088"/>
              <a:ext cx="155575" cy="179388"/>
            </a:xfrm>
            <a:custGeom>
              <a:avLst/>
              <a:gdLst>
                <a:gd name="T0" fmla="*/ 2147483646 w 372"/>
                <a:gd name="T1" fmla="*/ 2147483646 h 430"/>
                <a:gd name="T2" fmla="*/ 2147483646 w 372"/>
                <a:gd name="T3" fmla="*/ 2147483646 h 430"/>
                <a:gd name="T4" fmla="*/ 2147483646 w 372"/>
                <a:gd name="T5" fmla="*/ 2147483646 h 430"/>
                <a:gd name="T6" fmla="*/ 2147483646 w 372"/>
                <a:gd name="T7" fmla="*/ 2147483646 h 430"/>
                <a:gd name="T8" fmla="*/ 2147483646 w 372"/>
                <a:gd name="T9" fmla="*/ 2147483646 h 430"/>
                <a:gd name="T10" fmla="*/ 2147483646 w 372"/>
                <a:gd name="T11" fmla="*/ 2147483646 h 430"/>
                <a:gd name="T12" fmla="*/ 2147483646 w 372"/>
                <a:gd name="T13" fmla="*/ 2147483646 h 430"/>
                <a:gd name="T14" fmla="*/ 2147483646 w 372"/>
                <a:gd name="T15" fmla="*/ 2147483646 h 430"/>
                <a:gd name="T16" fmla="*/ 2147483646 w 372"/>
                <a:gd name="T17" fmla="*/ 2147483646 h 430"/>
                <a:gd name="T18" fmla="*/ 2147483646 w 372"/>
                <a:gd name="T19" fmla="*/ 2147483646 h 430"/>
                <a:gd name="T20" fmla="*/ 2147483646 w 372"/>
                <a:gd name="T21" fmla="*/ 2147483646 h 430"/>
                <a:gd name="T22" fmla="*/ 2147483646 w 372"/>
                <a:gd name="T23" fmla="*/ 2147483646 h 430"/>
                <a:gd name="T24" fmla="*/ 2147483646 w 372"/>
                <a:gd name="T25" fmla="*/ 2147483646 h 430"/>
                <a:gd name="T26" fmla="*/ 2147483646 w 372"/>
                <a:gd name="T27" fmla="*/ 2147483646 h 430"/>
                <a:gd name="T28" fmla="*/ 0 w 372"/>
                <a:gd name="T29" fmla="*/ 2147483646 h 430"/>
                <a:gd name="T30" fmla="*/ 0 w 372"/>
                <a:gd name="T31" fmla="*/ 2147483646 h 430"/>
                <a:gd name="T32" fmla="*/ 2147483646 w 372"/>
                <a:gd name="T33" fmla="*/ 0 h 430"/>
                <a:gd name="T34" fmla="*/ 2147483646 w 372"/>
                <a:gd name="T35" fmla="*/ 2147483646 h 430"/>
                <a:gd name="T36" fmla="*/ 2147483646 w 372"/>
                <a:gd name="T37" fmla="*/ 2147483646 h 430"/>
                <a:gd name="T38" fmla="*/ 2147483646 w 372"/>
                <a:gd name="T39" fmla="*/ 2147483646 h 4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2"/>
                <a:gd name="T61" fmla="*/ 0 h 430"/>
                <a:gd name="T62" fmla="*/ 372 w 372"/>
                <a:gd name="T63" fmla="*/ 430 h 4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2" h="430">
                  <a:moveTo>
                    <a:pt x="339" y="303"/>
                  </a:moveTo>
                  <a:lnTo>
                    <a:pt x="339" y="303"/>
                  </a:lnTo>
                  <a:close/>
                  <a:moveTo>
                    <a:pt x="66" y="284"/>
                  </a:moveTo>
                  <a:lnTo>
                    <a:pt x="66" y="284"/>
                  </a:lnTo>
                  <a:lnTo>
                    <a:pt x="186" y="353"/>
                  </a:lnTo>
                  <a:lnTo>
                    <a:pt x="305" y="284"/>
                  </a:lnTo>
                  <a:lnTo>
                    <a:pt x="305" y="146"/>
                  </a:lnTo>
                  <a:lnTo>
                    <a:pt x="186" y="77"/>
                  </a:lnTo>
                  <a:lnTo>
                    <a:pt x="66" y="146"/>
                  </a:lnTo>
                  <a:lnTo>
                    <a:pt x="66" y="284"/>
                  </a:lnTo>
                  <a:close/>
                  <a:moveTo>
                    <a:pt x="186" y="430"/>
                  </a:moveTo>
                  <a:lnTo>
                    <a:pt x="186" y="430"/>
                  </a:lnTo>
                  <a:lnTo>
                    <a:pt x="0" y="322"/>
                  </a:lnTo>
                  <a:lnTo>
                    <a:pt x="0" y="107"/>
                  </a:lnTo>
                  <a:lnTo>
                    <a:pt x="186" y="0"/>
                  </a:lnTo>
                  <a:lnTo>
                    <a:pt x="372" y="107"/>
                  </a:lnTo>
                  <a:lnTo>
                    <a:pt x="372" y="322"/>
                  </a:lnTo>
                  <a:lnTo>
                    <a:pt x="186" y="430"/>
                  </a:lnTo>
                  <a:close/>
                </a:path>
              </a:pathLst>
            </a:custGeom>
            <a:grpFill/>
            <a:ln w="1905">
              <a:solidFill>
                <a:schemeClr val="tx1">
                  <a:lumMod val="75000"/>
                  <a:lumOff val="25000"/>
                </a:schemeClr>
              </a:solidFill>
              <a:round/>
            </a:ln>
          </p:spPr>
          <p:txBody>
            <a:bodyPr/>
            <a:lstStyle/>
            <a:p>
              <a:pPr defTabSz="914034"/>
              <a:endParaRPr lang="zh-CN" altLang="en-US" sz="2139">
                <a:solidFill>
                  <a:srgbClr val="1D1D1A"/>
                </a:solidFill>
                <a:latin typeface="Huawei Sans"/>
                <a:ea typeface="微软雅黑"/>
              </a:endParaRPr>
            </a:p>
          </p:txBody>
        </p:sp>
        <p:sp>
          <p:nvSpPr>
            <p:cNvPr id="131" name="Freeform 322"/>
            <p:cNvSpPr>
              <a:spLocks noEditPoints="1"/>
            </p:cNvSpPr>
            <p:nvPr/>
          </p:nvSpPr>
          <p:spPr bwMode="auto">
            <a:xfrm>
              <a:off x="3395663" y="4002088"/>
              <a:ext cx="157163" cy="179388"/>
            </a:xfrm>
            <a:custGeom>
              <a:avLst/>
              <a:gdLst>
                <a:gd name="T0" fmla="*/ 2147483646 w 373"/>
                <a:gd name="T1" fmla="*/ 2147483646 h 430"/>
                <a:gd name="T2" fmla="*/ 2147483646 w 373"/>
                <a:gd name="T3" fmla="*/ 2147483646 h 430"/>
                <a:gd name="T4" fmla="*/ 2147483646 w 373"/>
                <a:gd name="T5" fmla="*/ 2147483646 h 430"/>
                <a:gd name="T6" fmla="*/ 2147483646 w 373"/>
                <a:gd name="T7" fmla="*/ 2147483646 h 430"/>
                <a:gd name="T8" fmla="*/ 2147483646 w 373"/>
                <a:gd name="T9" fmla="*/ 2147483646 h 430"/>
                <a:gd name="T10" fmla="*/ 2147483646 w 373"/>
                <a:gd name="T11" fmla="*/ 2147483646 h 430"/>
                <a:gd name="T12" fmla="*/ 2147483646 w 373"/>
                <a:gd name="T13" fmla="*/ 2147483646 h 430"/>
                <a:gd name="T14" fmla="*/ 2147483646 w 373"/>
                <a:gd name="T15" fmla="*/ 2147483646 h 430"/>
                <a:gd name="T16" fmla="*/ 2147483646 w 373"/>
                <a:gd name="T17" fmla="*/ 2147483646 h 430"/>
                <a:gd name="T18" fmla="*/ 2147483646 w 373"/>
                <a:gd name="T19" fmla="*/ 2147483646 h 430"/>
                <a:gd name="T20" fmla="*/ 2147483646 w 373"/>
                <a:gd name="T21" fmla="*/ 2147483646 h 430"/>
                <a:gd name="T22" fmla="*/ 2147483646 w 373"/>
                <a:gd name="T23" fmla="*/ 2147483646 h 430"/>
                <a:gd name="T24" fmla="*/ 2147483646 w 373"/>
                <a:gd name="T25" fmla="*/ 2147483646 h 430"/>
                <a:gd name="T26" fmla="*/ 2147483646 w 373"/>
                <a:gd name="T27" fmla="*/ 2147483646 h 430"/>
                <a:gd name="T28" fmla="*/ 0 w 373"/>
                <a:gd name="T29" fmla="*/ 2147483646 h 430"/>
                <a:gd name="T30" fmla="*/ 0 w 373"/>
                <a:gd name="T31" fmla="*/ 2147483646 h 430"/>
                <a:gd name="T32" fmla="*/ 2147483646 w 373"/>
                <a:gd name="T33" fmla="*/ 0 h 430"/>
                <a:gd name="T34" fmla="*/ 2147483646 w 373"/>
                <a:gd name="T35" fmla="*/ 2147483646 h 430"/>
                <a:gd name="T36" fmla="*/ 2147483646 w 373"/>
                <a:gd name="T37" fmla="*/ 2147483646 h 430"/>
                <a:gd name="T38" fmla="*/ 2147483646 w 373"/>
                <a:gd name="T39" fmla="*/ 2147483646 h 43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3"/>
                <a:gd name="T61" fmla="*/ 0 h 430"/>
                <a:gd name="T62" fmla="*/ 373 w 373"/>
                <a:gd name="T63" fmla="*/ 430 h 43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3" h="430">
                  <a:moveTo>
                    <a:pt x="339" y="303"/>
                  </a:moveTo>
                  <a:lnTo>
                    <a:pt x="339" y="303"/>
                  </a:lnTo>
                  <a:close/>
                  <a:moveTo>
                    <a:pt x="67" y="284"/>
                  </a:moveTo>
                  <a:lnTo>
                    <a:pt x="67" y="284"/>
                  </a:lnTo>
                  <a:lnTo>
                    <a:pt x="186" y="353"/>
                  </a:lnTo>
                  <a:lnTo>
                    <a:pt x="306" y="284"/>
                  </a:lnTo>
                  <a:lnTo>
                    <a:pt x="306" y="146"/>
                  </a:lnTo>
                  <a:lnTo>
                    <a:pt x="186" y="77"/>
                  </a:lnTo>
                  <a:lnTo>
                    <a:pt x="67" y="146"/>
                  </a:lnTo>
                  <a:lnTo>
                    <a:pt x="67" y="284"/>
                  </a:lnTo>
                  <a:close/>
                  <a:moveTo>
                    <a:pt x="186" y="430"/>
                  </a:moveTo>
                  <a:lnTo>
                    <a:pt x="186" y="430"/>
                  </a:lnTo>
                  <a:lnTo>
                    <a:pt x="0" y="322"/>
                  </a:lnTo>
                  <a:lnTo>
                    <a:pt x="0" y="107"/>
                  </a:lnTo>
                  <a:lnTo>
                    <a:pt x="186" y="0"/>
                  </a:lnTo>
                  <a:lnTo>
                    <a:pt x="373" y="107"/>
                  </a:lnTo>
                  <a:lnTo>
                    <a:pt x="373" y="322"/>
                  </a:lnTo>
                  <a:lnTo>
                    <a:pt x="186" y="430"/>
                  </a:lnTo>
                  <a:close/>
                </a:path>
              </a:pathLst>
            </a:custGeom>
            <a:grpFill/>
            <a:ln w="1905">
              <a:solidFill>
                <a:schemeClr val="tx1">
                  <a:lumMod val="75000"/>
                  <a:lumOff val="25000"/>
                </a:schemeClr>
              </a:solidFill>
              <a:round/>
            </a:ln>
          </p:spPr>
          <p:txBody>
            <a:bodyPr/>
            <a:lstStyle/>
            <a:p>
              <a:pPr defTabSz="914034"/>
              <a:endParaRPr lang="zh-CN" altLang="en-US" sz="2139">
                <a:solidFill>
                  <a:srgbClr val="1D1D1A"/>
                </a:solidFill>
                <a:latin typeface="Huawei Sans"/>
                <a:ea typeface="微软雅黑"/>
              </a:endParaRPr>
            </a:p>
          </p:txBody>
        </p:sp>
      </p:grpSp>
      <p:sp>
        <p:nvSpPr>
          <p:cNvPr id="132" name="等腰三角形 131"/>
          <p:cNvSpPr/>
          <p:nvPr/>
        </p:nvSpPr>
        <p:spPr>
          <a:xfrm rot="10800000">
            <a:off x="8894918" y="2480226"/>
            <a:ext cx="128288" cy="75600"/>
          </a:xfrm>
          <a:prstGeom prs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157" name="矩形 156"/>
          <p:cNvSpPr/>
          <p:nvPr/>
        </p:nvSpPr>
        <p:spPr>
          <a:xfrm>
            <a:off x="5243688" y="3632175"/>
            <a:ext cx="287776" cy="1081995"/>
          </a:xfrm>
          <a:prstGeom prst="rect">
            <a:avLst/>
          </a:prstGeom>
          <a:solidFill>
            <a:schemeClr val="tx2">
              <a:lumMod val="95000"/>
            </a:schemeClr>
          </a:solidFill>
          <a:ln w="3175" cap="flat" cmpd="sng" algn="ctr">
            <a:noFill/>
            <a:prstDash val="solid"/>
          </a:ln>
          <a:effectLst/>
        </p:spPr>
        <p:txBody>
          <a:bodyPr vert="eaVert" rtlCol="0" anchor="ctr" anchorCtr="0"/>
          <a:lstStyle/>
          <a:p>
            <a:pPr algn="ctr" defTabSz="912130" eaLnBrk="0" hangingPunct="0"/>
            <a:r>
              <a:rPr lang="zh-CN" altLang="en-US" sz="1000" kern="0" dirty="0">
                <a:solidFill>
                  <a:srgbClr val="000000"/>
                </a:solidFill>
                <a:latin typeface="微软雅黑"/>
                <a:ea typeface="微软雅黑"/>
              </a:rPr>
              <a:t>测试报告</a:t>
            </a:r>
          </a:p>
        </p:txBody>
      </p:sp>
      <p:grpSp>
        <p:nvGrpSpPr>
          <p:cNvPr id="5" name="组合 4"/>
          <p:cNvGrpSpPr/>
          <p:nvPr/>
        </p:nvGrpSpPr>
        <p:grpSpPr>
          <a:xfrm flipH="1">
            <a:off x="6148604" y="1701633"/>
            <a:ext cx="373830" cy="4098941"/>
            <a:chOff x="5791880" y="1692323"/>
            <a:chExt cx="610509" cy="4100542"/>
          </a:xfrm>
        </p:grpSpPr>
        <p:sp>
          <p:nvSpPr>
            <p:cNvPr id="48" name="Freeform 13"/>
            <p:cNvSpPr/>
            <p:nvPr/>
          </p:nvSpPr>
          <p:spPr bwMode="auto">
            <a:xfrm>
              <a:off x="5791880" y="1692323"/>
              <a:ext cx="610509" cy="4100542"/>
            </a:xfrm>
            <a:custGeom>
              <a:avLst/>
              <a:gdLst>
                <a:gd name="T0" fmla="*/ 0 w 267"/>
                <a:gd name="T1" fmla="*/ 911 h 1824"/>
                <a:gd name="T2" fmla="*/ 267 w 267"/>
                <a:gd name="T3" fmla="*/ 1824 h 1824"/>
                <a:gd name="T4" fmla="*/ 267 w 267"/>
                <a:gd name="T5" fmla="*/ 0 h 1824"/>
                <a:gd name="T6" fmla="*/ 0 w 267"/>
                <a:gd name="T7" fmla="*/ 911 h 1824"/>
              </a:gdLst>
              <a:ahLst/>
              <a:cxnLst>
                <a:cxn ang="0">
                  <a:pos x="T0" y="T1"/>
                </a:cxn>
                <a:cxn ang="0">
                  <a:pos x="T2" y="T3"/>
                </a:cxn>
                <a:cxn ang="0">
                  <a:pos x="T4" y="T5"/>
                </a:cxn>
                <a:cxn ang="0">
                  <a:pos x="T6" y="T7"/>
                </a:cxn>
              </a:cxnLst>
              <a:rect l="0" t="0" r="r" b="b"/>
              <a:pathLst>
                <a:path w="267" h="1824">
                  <a:moveTo>
                    <a:pt x="0" y="911"/>
                  </a:moveTo>
                  <a:lnTo>
                    <a:pt x="267" y="1824"/>
                  </a:lnTo>
                  <a:lnTo>
                    <a:pt x="267" y="0"/>
                  </a:lnTo>
                  <a:lnTo>
                    <a:pt x="0" y="911"/>
                  </a:lnTo>
                  <a:close/>
                </a:path>
              </a:pathLst>
            </a:custGeom>
            <a:gradFill>
              <a:gsLst>
                <a:gs pos="0">
                  <a:srgbClr val="C00000">
                    <a:alpha val="20000"/>
                  </a:srgbClr>
                </a:gs>
                <a:gs pos="100000">
                  <a:srgbClr val="C00000">
                    <a:alpha val="0"/>
                  </a:srgbClr>
                </a:gs>
              </a:gsLst>
              <a:lin ang="0" scaled="0"/>
            </a:gra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sp>
          <p:nvSpPr>
            <p:cNvPr id="137" name="Freeform 13"/>
            <p:cNvSpPr/>
            <p:nvPr/>
          </p:nvSpPr>
          <p:spPr bwMode="auto">
            <a:xfrm>
              <a:off x="5791880" y="2477534"/>
              <a:ext cx="610509" cy="2530120"/>
            </a:xfrm>
            <a:custGeom>
              <a:avLst/>
              <a:gdLst>
                <a:gd name="T0" fmla="*/ 0 w 267"/>
                <a:gd name="T1" fmla="*/ 911 h 1824"/>
                <a:gd name="T2" fmla="*/ 267 w 267"/>
                <a:gd name="T3" fmla="*/ 1824 h 1824"/>
                <a:gd name="T4" fmla="*/ 267 w 267"/>
                <a:gd name="T5" fmla="*/ 0 h 1824"/>
                <a:gd name="T6" fmla="*/ 0 w 267"/>
                <a:gd name="T7" fmla="*/ 911 h 1824"/>
              </a:gdLst>
              <a:ahLst/>
              <a:cxnLst>
                <a:cxn ang="0">
                  <a:pos x="T0" y="T1"/>
                </a:cxn>
                <a:cxn ang="0">
                  <a:pos x="T2" y="T3"/>
                </a:cxn>
                <a:cxn ang="0">
                  <a:pos x="T4" y="T5"/>
                </a:cxn>
                <a:cxn ang="0">
                  <a:pos x="T6" y="T7"/>
                </a:cxn>
              </a:cxnLst>
              <a:rect l="0" t="0" r="r" b="b"/>
              <a:pathLst>
                <a:path w="267" h="1824">
                  <a:moveTo>
                    <a:pt x="0" y="911"/>
                  </a:moveTo>
                  <a:lnTo>
                    <a:pt x="267" y="1824"/>
                  </a:lnTo>
                  <a:lnTo>
                    <a:pt x="267" y="0"/>
                  </a:lnTo>
                  <a:lnTo>
                    <a:pt x="0" y="911"/>
                  </a:lnTo>
                  <a:close/>
                </a:path>
              </a:pathLst>
            </a:custGeom>
            <a:gradFill>
              <a:gsLst>
                <a:gs pos="0">
                  <a:srgbClr val="C00000">
                    <a:alpha val="20000"/>
                  </a:srgbClr>
                </a:gs>
                <a:gs pos="100000">
                  <a:srgbClr val="C00000">
                    <a:alpha val="0"/>
                  </a:srgbClr>
                </a:gs>
              </a:gsLst>
              <a:lin ang="0" scaled="0"/>
            </a:gradFill>
            <a:ln>
              <a:noFill/>
            </a:ln>
          </p:spPr>
          <p:txBody>
            <a:bodyPr vert="horz" wrap="square" lIns="91404" tIns="45702" rIns="91404" bIns="45702" numCol="1" anchor="t" anchorCtr="0" compatLnSpc="1"/>
            <a:lstStyle/>
            <a:p>
              <a:pPr defTabSz="914034"/>
              <a:endParaRPr lang="zh-CN" altLang="en-US" sz="1799">
                <a:solidFill>
                  <a:srgbClr val="1D1D1A"/>
                </a:solidFill>
                <a:latin typeface="Huawei Sans"/>
                <a:ea typeface="微软雅黑"/>
              </a:endParaRPr>
            </a:p>
          </p:txBody>
        </p:sp>
      </p:grpSp>
      <p:sp>
        <p:nvSpPr>
          <p:cNvPr id="98" name="下箭头 97"/>
          <p:cNvSpPr/>
          <p:nvPr/>
        </p:nvSpPr>
        <p:spPr>
          <a:xfrm>
            <a:off x="5864461" y="1430990"/>
            <a:ext cx="168252" cy="4042192"/>
          </a:xfrm>
          <a:prstGeom prst="downArrow">
            <a:avLst/>
          </a:prstGeom>
          <a:gradFill>
            <a:gsLst>
              <a:gs pos="21000">
                <a:srgbClr val="C00000">
                  <a:alpha val="50000"/>
                </a:srgbClr>
              </a:gs>
              <a:gs pos="100000">
                <a:srgbClr val="C00000">
                  <a:alpha val="50000"/>
                </a:srgbClr>
              </a:gs>
              <a:gs pos="0">
                <a:srgbClr val="C00000">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srgbClr val="666666"/>
              </a:solidFill>
              <a:latin typeface="Huawei Sans"/>
              <a:ea typeface="微软雅黑"/>
            </a:endParaRPr>
          </a:p>
        </p:txBody>
      </p:sp>
      <p:sp>
        <p:nvSpPr>
          <p:cNvPr id="99" name="矩形 98"/>
          <p:cNvSpPr/>
          <p:nvPr/>
        </p:nvSpPr>
        <p:spPr>
          <a:xfrm>
            <a:off x="5734688" y="1618332"/>
            <a:ext cx="404677" cy="934035"/>
          </a:xfrm>
          <a:prstGeom prst="rect">
            <a:avLst/>
          </a:prstGeom>
          <a:solidFill>
            <a:schemeClr val="tx2">
              <a:lumMod val="20000"/>
              <a:lumOff val="80000"/>
            </a:schemeClr>
          </a:solidFill>
          <a:ln w="3175" cap="flat" cmpd="sng" algn="ctr">
            <a:noFill/>
            <a:prstDash val="solid"/>
          </a:ln>
          <a:effectLst/>
        </p:spPr>
        <p:txBody>
          <a:bodyPr lIns="91404" tIns="88885" rIns="91404" bIns="88885" rtlCol="0" anchor="ctr"/>
          <a:lstStyle/>
          <a:p>
            <a:pPr algn="ctr" defTabSz="912765" eaLnBrk="0" hangingPunct="0">
              <a:defRPr/>
            </a:pPr>
            <a:r>
              <a:rPr lang="zh-CN" altLang="en-US" sz="1399" b="1" kern="0" dirty="0">
                <a:solidFill>
                  <a:srgbClr val="000000"/>
                </a:solidFill>
                <a:latin typeface="微软雅黑" pitchFamily="34" charset="-122"/>
                <a:ea typeface="微软雅黑"/>
              </a:rPr>
              <a:t>模型训练</a:t>
            </a:r>
          </a:p>
        </p:txBody>
      </p:sp>
      <p:sp>
        <p:nvSpPr>
          <p:cNvPr id="100" name="矩形 99"/>
          <p:cNvSpPr/>
          <p:nvPr/>
        </p:nvSpPr>
        <p:spPr>
          <a:xfrm>
            <a:off x="5734688" y="3398614"/>
            <a:ext cx="404677" cy="934035"/>
          </a:xfrm>
          <a:prstGeom prst="rect">
            <a:avLst/>
          </a:prstGeom>
          <a:solidFill>
            <a:schemeClr val="tx2">
              <a:lumMod val="20000"/>
              <a:lumOff val="80000"/>
            </a:schemeClr>
          </a:solidFill>
          <a:ln w="3175" cap="flat" cmpd="sng" algn="ctr">
            <a:noFill/>
            <a:prstDash val="solid"/>
          </a:ln>
          <a:effectLst/>
        </p:spPr>
        <p:txBody>
          <a:bodyPr lIns="91404" tIns="88885" rIns="91404" bIns="88885" rtlCol="0" anchor="ctr"/>
          <a:lstStyle/>
          <a:p>
            <a:pPr algn="ctr" defTabSz="912765" eaLnBrk="0" hangingPunct="0">
              <a:defRPr/>
            </a:pPr>
            <a:r>
              <a:rPr lang="zh-CN" altLang="en-US" sz="1399" b="1" kern="0" dirty="0">
                <a:solidFill>
                  <a:srgbClr val="000000"/>
                </a:solidFill>
                <a:latin typeface="微软雅黑" pitchFamily="34" charset="-122"/>
                <a:ea typeface="微软雅黑"/>
              </a:rPr>
              <a:t>模型评估</a:t>
            </a:r>
          </a:p>
        </p:txBody>
      </p:sp>
      <p:sp>
        <p:nvSpPr>
          <p:cNvPr id="101" name="矩形 100"/>
          <p:cNvSpPr/>
          <p:nvPr/>
        </p:nvSpPr>
        <p:spPr>
          <a:xfrm>
            <a:off x="5734688" y="5473183"/>
            <a:ext cx="404677" cy="934035"/>
          </a:xfrm>
          <a:prstGeom prst="rect">
            <a:avLst/>
          </a:prstGeom>
          <a:solidFill>
            <a:schemeClr val="tx2">
              <a:lumMod val="20000"/>
              <a:lumOff val="80000"/>
            </a:schemeClr>
          </a:solidFill>
          <a:ln w="3175" cap="flat" cmpd="sng" algn="ctr">
            <a:noFill/>
            <a:prstDash val="solid"/>
          </a:ln>
          <a:effectLst/>
        </p:spPr>
        <p:txBody>
          <a:bodyPr lIns="91404" tIns="88885" rIns="91404" bIns="88885" rtlCol="0" anchor="ctr"/>
          <a:lstStyle/>
          <a:p>
            <a:pPr algn="ctr" defTabSz="912765" eaLnBrk="0" hangingPunct="0">
              <a:defRPr/>
            </a:pPr>
            <a:r>
              <a:rPr lang="zh-CN" altLang="en-US" sz="1399" b="1" kern="0" dirty="0">
                <a:solidFill>
                  <a:srgbClr val="000000"/>
                </a:solidFill>
                <a:latin typeface="微软雅黑" pitchFamily="34" charset="-122"/>
                <a:ea typeface="微软雅黑"/>
              </a:rPr>
              <a:t>模型部署</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ubtitle 1">
            <a:extLst>
              <a:ext uri="{FF2B5EF4-FFF2-40B4-BE49-F238E27FC236}">
                <a16:creationId xmlns:a16="http://schemas.microsoft.com/office/drawing/2014/main" id="{CE0CEC36-5881-F64A-A70F-904DBA9886A9}"/>
              </a:ext>
            </a:extLst>
          </p:cNvPr>
          <p:cNvSpPr txBox="1">
            <a:spLocks/>
          </p:cNvSpPr>
          <p:nvPr/>
        </p:nvSpPr>
        <p:spPr>
          <a:xfrm>
            <a:off x="731393" y="285171"/>
            <a:ext cx="10739242" cy="400445"/>
          </a:xfrm>
          <a:prstGeom prst="rect">
            <a:avLst/>
          </a:prstGeom>
        </p:spPr>
        <p:txBody>
          <a:bodyPr vert="horz" lIns="91404" tIns="45702" rIns="91404"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034">
              <a:buNone/>
            </a:pPr>
            <a:r>
              <a:rPr lang="en-US" altLang="zh-CN" sz="2399" b="1" dirty="0">
                <a:solidFill>
                  <a:srgbClr val="C00000"/>
                </a:solidFill>
                <a:latin typeface="微软雅黑" panose="020B0503020204020204" pitchFamily="34" charset="-122"/>
                <a:ea typeface="微软雅黑" panose="020B0503020204020204" pitchFamily="34" charset="-122"/>
              </a:rPr>
              <a:t>MindSpore </a:t>
            </a:r>
            <a:r>
              <a:rPr lang="en-US" sz="2399" b="1" dirty="0">
                <a:solidFill>
                  <a:srgbClr val="C00000"/>
                </a:solidFill>
                <a:latin typeface="微软雅黑" panose="020B0503020204020204" pitchFamily="34" charset="-122"/>
                <a:ea typeface="微软雅黑" panose="020B0503020204020204" pitchFamily="34" charset="-122"/>
              </a:rPr>
              <a:t>Graph Learning</a:t>
            </a:r>
            <a:r>
              <a:rPr lang="zh-CN" altLang="en-US" sz="2399" b="1" dirty="0">
                <a:solidFill>
                  <a:srgbClr val="C00000"/>
                </a:solidFill>
                <a:latin typeface="微软雅黑" panose="020B0503020204020204" pitchFamily="34" charset="-122"/>
                <a:ea typeface="微软雅黑" panose="020B0503020204020204" pitchFamily="34" charset="-122"/>
              </a:rPr>
              <a:t>：以点为中心的高效编程模型，算法即代码</a:t>
            </a:r>
            <a:endParaRPr lang="en-US" sz="2399" b="1" dirty="0">
              <a:solidFill>
                <a:srgbClr val="C00000"/>
              </a:solidFill>
              <a:latin typeface="微软雅黑" panose="020B0503020204020204" pitchFamily="34" charset="-122"/>
              <a:ea typeface="微软雅黑" panose="020B0503020204020204" pitchFamily="34" charset="-122"/>
            </a:endParaRPr>
          </a:p>
        </p:txBody>
      </p:sp>
      <p:sp>
        <p:nvSpPr>
          <p:cNvPr id="59" name="矩形 58"/>
          <p:cNvSpPr/>
          <p:nvPr/>
        </p:nvSpPr>
        <p:spPr>
          <a:xfrm>
            <a:off x="968233" y="1004416"/>
            <a:ext cx="10410328" cy="977796"/>
          </a:xfrm>
          <a:prstGeom prst="rect">
            <a:avLst/>
          </a:prstGeom>
          <a:solidFill>
            <a:srgbClr val="FFFFFF"/>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034">
              <a:lnSpc>
                <a:spcPct val="150000"/>
              </a:lnSpc>
              <a:spcBef>
                <a:spcPts val="600"/>
              </a:spcBef>
            </a:pPr>
            <a:r>
              <a:rPr lang="zh-CN" altLang="en-US" sz="1200" dirty="0">
                <a:solidFill>
                  <a:srgbClr val="333333"/>
                </a:solidFill>
                <a:latin typeface="微软雅黑" panose="020B0503020204020204" pitchFamily="34" charset="-122"/>
                <a:ea typeface="微软雅黑" panose="020B0503020204020204" pitchFamily="34" charset="-122"/>
              </a:rPr>
              <a:t>图神经网络（</a:t>
            </a:r>
            <a:r>
              <a:rPr lang="en-US" altLang="zh-CN" sz="1200" dirty="0">
                <a:solidFill>
                  <a:srgbClr val="333333"/>
                </a:solidFill>
                <a:latin typeface="微软雅黑" panose="020B0503020204020204" pitchFamily="34" charset="-122"/>
                <a:ea typeface="微软雅黑" panose="020B0503020204020204" pitchFamily="34" charset="-122"/>
              </a:rPr>
              <a:t>GNN</a:t>
            </a:r>
            <a:r>
              <a:rPr lang="zh-CN" altLang="en-US" sz="1200" dirty="0">
                <a:solidFill>
                  <a:srgbClr val="333333"/>
                </a:solidFill>
                <a:latin typeface="微软雅黑" panose="020B0503020204020204" pitchFamily="34" charset="-122"/>
                <a:ea typeface="微软雅黑" panose="020B0503020204020204" pitchFamily="34" charset="-122"/>
              </a:rPr>
              <a:t>）的应用场景覆盖了药物识别与发现、推荐系统、交通流量预测、芯片设计等众多领域，需要不断的快速迭代</a:t>
            </a:r>
            <a:r>
              <a:rPr lang="en-US" altLang="zh-CN" sz="1200" dirty="0">
                <a:solidFill>
                  <a:srgbClr val="333333"/>
                </a:solidFill>
                <a:latin typeface="微软雅黑" panose="020B0503020204020204" pitchFamily="34" charset="-122"/>
                <a:ea typeface="微软雅黑" panose="020B0503020204020204" pitchFamily="34" charset="-122"/>
              </a:rPr>
              <a:t>GNN</a:t>
            </a:r>
            <a:r>
              <a:rPr lang="zh-CN" altLang="en-US" sz="1200" dirty="0">
                <a:solidFill>
                  <a:srgbClr val="333333"/>
                </a:solidFill>
                <a:latin typeface="微软雅黑" panose="020B0503020204020204" pitchFamily="34" charset="-122"/>
                <a:ea typeface="微软雅黑" panose="020B0503020204020204" pitchFamily="34" charset="-122"/>
              </a:rPr>
              <a:t>模型的研究、开发和应用，现有的</a:t>
            </a:r>
            <a:r>
              <a:rPr lang="en-US" altLang="zh-CN" sz="1200" dirty="0">
                <a:solidFill>
                  <a:srgbClr val="333333"/>
                </a:solidFill>
                <a:latin typeface="微软雅黑" panose="020B0503020204020204" pitchFamily="34" charset="-122"/>
                <a:ea typeface="微软雅黑" panose="020B0503020204020204" pitchFamily="34" charset="-122"/>
              </a:rPr>
              <a:t>GNN</a:t>
            </a:r>
            <a:r>
              <a:rPr lang="zh-CN" altLang="en-US" sz="1200" dirty="0">
                <a:solidFill>
                  <a:srgbClr val="333333"/>
                </a:solidFill>
                <a:latin typeface="微软雅黑" panose="020B0503020204020204" pitchFamily="34" charset="-122"/>
                <a:ea typeface="微软雅黑" panose="020B0503020204020204" pitchFamily="34" charset="-122"/>
              </a:rPr>
              <a:t>框架采用消息传播机制进行</a:t>
            </a:r>
            <a:r>
              <a:rPr lang="en-US" altLang="zh-CN" sz="1200" dirty="0">
                <a:solidFill>
                  <a:srgbClr val="333333"/>
                </a:solidFill>
                <a:latin typeface="微软雅黑" panose="020B0503020204020204" pitchFamily="34" charset="-122"/>
                <a:ea typeface="微软雅黑" panose="020B0503020204020204" pitchFamily="34" charset="-122"/>
              </a:rPr>
              <a:t>GNN</a:t>
            </a:r>
            <a:r>
              <a:rPr lang="zh-CN" altLang="en-US" sz="1200" dirty="0">
                <a:solidFill>
                  <a:srgbClr val="333333"/>
                </a:solidFill>
                <a:latin typeface="微软雅黑" panose="020B0503020204020204" pitchFamily="34" charset="-122"/>
                <a:ea typeface="微软雅黑" panose="020B0503020204020204" pitchFamily="34" charset="-122"/>
              </a:rPr>
              <a:t>算法开发难度较高，而且没有充分考虑</a:t>
            </a:r>
            <a:r>
              <a:rPr lang="en-US" altLang="zh-CN" sz="1200" dirty="0">
                <a:solidFill>
                  <a:srgbClr val="333333"/>
                </a:solidFill>
                <a:latin typeface="微软雅黑" panose="020B0503020204020204" pitchFamily="34" charset="-122"/>
                <a:ea typeface="微软雅黑" panose="020B0503020204020204" pitchFamily="34" charset="-122"/>
              </a:rPr>
              <a:t>GNN</a:t>
            </a:r>
            <a:r>
              <a:rPr lang="zh-CN" altLang="en-US" sz="1200" dirty="0">
                <a:solidFill>
                  <a:srgbClr val="333333"/>
                </a:solidFill>
                <a:latin typeface="微软雅黑" panose="020B0503020204020204" pitchFamily="34" charset="-122"/>
                <a:ea typeface="微软雅黑" panose="020B0503020204020204" pitchFamily="34" charset="-122"/>
              </a:rPr>
              <a:t>算法流程的整体优化如</a:t>
            </a:r>
            <a:r>
              <a:rPr lang="en-US" altLang="zh-CN" sz="1200" dirty="0">
                <a:solidFill>
                  <a:srgbClr val="333333"/>
                </a:solidFill>
                <a:latin typeface="微软雅黑" panose="020B0503020204020204" pitchFamily="34" charset="-122"/>
                <a:ea typeface="微软雅黑" panose="020B0503020204020204" pitchFamily="34" charset="-122"/>
              </a:rPr>
              <a:t>GNN</a:t>
            </a:r>
            <a:r>
              <a:rPr lang="zh-CN" altLang="en-US" sz="1200" dirty="0">
                <a:solidFill>
                  <a:srgbClr val="333333"/>
                </a:solidFill>
                <a:latin typeface="微软雅黑" panose="020B0503020204020204" pitchFamily="34" charset="-122"/>
                <a:ea typeface="微软雅黑" panose="020B0503020204020204" pitchFamily="34" charset="-122"/>
              </a:rPr>
              <a:t>特有融合模式、反向重计算等，执行效率有待提升。</a:t>
            </a:r>
            <a:endParaRPr lang="zh-CN" altLang="en-US" sz="1200" dirty="0">
              <a:solidFill>
                <a:srgbClr val="333333"/>
              </a:solidFill>
              <a:latin typeface="-apple-system"/>
              <a:ea typeface="微软雅黑"/>
            </a:endParaRPr>
          </a:p>
        </p:txBody>
      </p:sp>
      <p:sp>
        <p:nvSpPr>
          <p:cNvPr id="3" name="矩形 2"/>
          <p:cNvSpPr/>
          <p:nvPr/>
        </p:nvSpPr>
        <p:spPr>
          <a:xfrm>
            <a:off x="2564704" y="2248433"/>
            <a:ext cx="1577508" cy="307657"/>
          </a:xfrm>
          <a:prstGeom prst="rect">
            <a:avLst/>
          </a:prstGeom>
        </p:spPr>
        <p:txBody>
          <a:bodyPr wrap="none">
            <a:spAutoFit/>
          </a:bodyPr>
          <a:lstStyle/>
          <a:p>
            <a:pPr defTabSz="914034"/>
            <a:r>
              <a:rPr lang="en-US" altLang="zh-CN" sz="1399" b="1" dirty="0">
                <a:solidFill>
                  <a:srgbClr val="1D1D1A">
                    <a:lumMod val="50000"/>
                  </a:srgbClr>
                </a:solidFill>
                <a:latin typeface="微软雅黑" panose="020B0503020204020204" pitchFamily="34" charset="-122"/>
                <a:ea typeface="微软雅黑" panose="020B0503020204020204" pitchFamily="34" charset="-122"/>
              </a:rPr>
              <a:t>Graph Learning</a:t>
            </a:r>
            <a:endParaRPr lang="zh-CN" altLang="en-US" sz="1399" dirty="0">
              <a:solidFill>
                <a:prstClr val="black"/>
              </a:solidFill>
              <a:latin typeface="Huawei Sans" panose="020B0604020202020204"/>
              <a:ea typeface="微软雅黑"/>
            </a:endParaRPr>
          </a:p>
        </p:txBody>
      </p:sp>
      <p:sp>
        <p:nvSpPr>
          <p:cNvPr id="64" name="圆角矩形 63"/>
          <p:cNvSpPr/>
          <p:nvPr/>
        </p:nvSpPr>
        <p:spPr>
          <a:xfrm>
            <a:off x="6413803" y="2342926"/>
            <a:ext cx="5316414" cy="1684179"/>
          </a:xfrm>
          <a:prstGeom prst="roundRect">
            <a:avLst>
              <a:gd name="adj" fmla="val 866"/>
            </a:avLst>
          </a:prstGeom>
          <a:solidFill>
            <a:srgbClr val="FFFFFF"/>
          </a:solidFill>
          <a:ln w="9525">
            <a:solidFill>
              <a:srgbClr val="EBEBEB">
                <a:lumMod val="90000"/>
              </a:srgbClr>
            </a:solidFill>
            <a:miter/>
          </a:ln>
          <a:effectLst>
            <a:outerShdw blurRad="241300" dir="2700000" rotWithShape="0">
              <a:srgbClr val="000000">
                <a:alpha val="10357"/>
              </a:srgbClr>
            </a:outerShdw>
          </a:effectLst>
        </p:spPr>
        <p:txBody>
          <a:bodyPr lIns="45701" rIns="45701" anchor="t"/>
          <a:lstStyle/>
          <a:p>
            <a:pPr algn="ctr" defTabSz="914034" hangingPunct="0">
              <a:spcBef>
                <a:spcPts val="600"/>
              </a:spcBef>
              <a:spcAft>
                <a:spcPts val="600"/>
              </a:spcAft>
            </a:pPr>
            <a:endParaRPr lang="zh-CN" altLang="en-US" sz="1100" b="1" kern="0" dirty="0">
              <a:solidFill>
                <a:srgbClr val="C7000A"/>
              </a:solidFill>
              <a:latin typeface="微软雅黑"/>
              <a:ea typeface="微软雅黑"/>
              <a:cs typeface="Calibri"/>
              <a:sym typeface="HarmonyOS Sans SC"/>
            </a:endParaRPr>
          </a:p>
        </p:txBody>
      </p:sp>
      <p:grpSp>
        <p:nvGrpSpPr>
          <p:cNvPr id="4" name="组合 3"/>
          <p:cNvGrpSpPr/>
          <p:nvPr/>
        </p:nvGrpSpPr>
        <p:grpSpPr>
          <a:xfrm>
            <a:off x="855720" y="2604137"/>
            <a:ext cx="5039696" cy="3123248"/>
            <a:chOff x="335377" y="2822890"/>
            <a:chExt cx="5674898" cy="3124468"/>
          </a:xfrm>
        </p:grpSpPr>
        <p:sp>
          <p:nvSpPr>
            <p:cNvPr id="51" name="矩形 50"/>
            <p:cNvSpPr/>
            <p:nvPr/>
          </p:nvSpPr>
          <p:spPr>
            <a:xfrm>
              <a:off x="335377" y="2822890"/>
              <a:ext cx="5674898" cy="3124468"/>
            </a:xfrm>
            <a:prstGeom prst="rect">
              <a:avLst/>
            </a:prstGeom>
            <a:solidFill>
              <a:srgbClr val="FFFFFF"/>
            </a:solidFill>
            <a:ln w="19050" cap="flat" cmpd="sng" algn="ctr">
              <a:solidFill>
                <a:srgbClr val="1D1D1A">
                  <a:lumMod val="50000"/>
                  <a:lumOff val="50000"/>
                </a:srgbClr>
              </a:soli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endParaRPr lang="zh-CN" altLang="en-US" sz="1399" kern="0">
                <a:solidFill>
                  <a:srgbClr val="666666"/>
                </a:solidFill>
                <a:latin typeface="Huawei Sans" panose="020B0604020202020204"/>
                <a:ea typeface="微软雅黑"/>
              </a:endParaRPr>
            </a:p>
          </p:txBody>
        </p:sp>
        <p:sp>
          <p:nvSpPr>
            <p:cNvPr id="30" name="矩形 29"/>
            <p:cNvSpPr/>
            <p:nvPr/>
          </p:nvSpPr>
          <p:spPr>
            <a:xfrm>
              <a:off x="399639" y="5337785"/>
              <a:ext cx="5524912" cy="539140"/>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r>
                <a:rPr kumimoji="1" lang="zh-CN" altLang="en-US" sz="1200" dirty="0">
                  <a:solidFill>
                    <a:prstClr val="black"/>
                  </a:solidFill>
                  <a:latin typeface="微软雅黑" panose="020B0503020204020204" pitchFamily="34" charset="-122"/>
                  <a:ea typeface="微软雅黑" panose="020B0503020204020204" pitchFamily="34" charset="-122"/>
                </a:rPr>
                <a:t>全场景</a:t>
              </a:r>
              <a:r>
                <a:rPr kumimoji="1" lang="en-US" altLang="zh-CN" sz="1200" dirty="0">
                  <a:solidFill>
                    <a:prstClr val="black"/>
                  </a:solidFill>
                  <a:latin typeface="微软雅黑" panose="020B0503020204020204" pitchFamily="34" charset="-122"/>
                  <a:ea typeface="微软雅黑" panose="020B0503020204020204" pitchFamily="34" charset="-122"/>
                </a:rPr>
                <a:t>AI</a:t>
              </a:r>
              <a:r>
                <a:rPr kumimoji="1" lang="zh-CN" altLang="en-US" sz="1200" dirty="0">
                  <a:solidFill>
                    <a:prstClr val="black"/>
                  </a:solidFill>
                  <a:latin typeface="微软雅黑" panose="020B0503020204020204" pitchFamily="34" charset="-122"/>
                  <a:ea typeface="微软雅黑" panose="020B0503020204020204" pitchFamily="34" charset="-122"/>
                </a:rPr>
                <a:t>框架</a:t>
              </a:r>
              <a:r>
                <a:rPr kumimoji="1" lang="en-US" altLang="zh-CN" sz="1200" dirty="0">
                  <a:solidFill>
                    <a:prstClr val="black"/>
                  </a:solidFill>
                  <a:latin typeface="微软雅黑" panose="020B0503020204020204" pitchFamily="34" charset="-122"/>
                  <a:ea typeface="微软雅黑" panose="020B0503020204020204" pitchFamily="34" charset="-122"/>
                </a:rPr>
                <a:t>MindSpore</a:t>
              </a:r>
              <a:endParaRPr kumimoji="1"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399639" y="4592745"/>
              <a:ext cx="5524911" cy="604684"/>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511960" y="4763944"/>
              <a:ext cx="693092" cy="184666"/>
            </a:xfrm>
            <a:prstGeom prst="rect">
              <a:avLst/>
            </a:prstGeom>
            <a:noFill/>
          </p:spPr>
          <p:txBody>
            <a:bodyPr wrap="square" lIns="0" tIns="0" rIns="0" bIns="0" rtlCol="0">
              <a:spAutoFit/>
            </a:bodyPr>
            <a:lstStyle/>
            <a:p>
              <a:pPr defTabSz="914034"/>
              <a:r>
                <a:rPr kumimoji="1" lang="zh-CN" altLang="en-US" sz="1200" b="1" dirty="0">
                  <a:solidFill>
                    <a:srgbClr val="000000"/>
                  </a:solidFill>
                  <a:latin typeface="微软雅黑" panose="020B0503020204020204" pitchFamily="34" charset="-122"/>
                  <a:ea typeface="微软雅黑" panose="020B0503020204020204" pitchFamily="34" charset="-122"/>
                </a:rPr>
                <a:t>图操作</a:t>
              </a:r>
            </a:p>
          </p:txBody>
        </p:sp>
        <p:sp>
          <p:nvSpPr>
            <p:cNvPr id="36" name="矩形 35"/>
            <p:cNvSpPr/>
            <p:nvPr/>
          </p:nvSpPr>
          <p:spPr>
            <a:xfrm>
              <a:off x="404747" y="2876929"/>
              <a:ext cx="5519803" cy="700934"/>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37" name="矩形 36"/>
            <p:cNvSpPr/>
            <p:nvPr/>
          </p:nvSpPr>
          <p:spPr>
            <a:xfrm>
              <a:off x="1249655" y="4763943"/>
              <a:ext cx="981496" cy="281288"/>
            </a:xfrm>
            <a:prstGeom prst="rect">
              <a:avLst/>
            </a:prstGeom>
            <a:solidFill>
              <a:srgbClr val="F8F8F8"/>
            </a:solidFill>
            <a:ln w="12700" cap="flat" cmpd="sng" algn="ctr">
              <a:noFill/>
              <a:prstDash val="solid"/>
              <a:miter lim="800000"/>
            </a:ln>
            <a:effectLst/>
          </p:spPr>
          <p:txBody>
            <a:bodyPr lIns="0" rIns="0" rtlCol="0" anchor="ctr"/>
            <a:lstStyle/>
            <a:p>
              <a:pPr algn="ctr" defTabSz="913016"/>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随机游走</a:t>
              </a:r>
            </a:p>
          </p:txBody>
        </p:sp>
        <p:sp>
          <p:nvSpPr>
            <p:cNvPr id="38" name="矩形 37"/>
            <p:cNvSpPr/>
            <p:nvPr/>
          </p:nvSpPr>
          <p:spPr>
            <a:xfrm>
              <a:off x="2366428" y="4763943"/>
              <a:ext cx="981496" cy="281288"/>
            </a:xfrm>
            <a:prstGeom prst="rect">
              <a:avLst/>
            </a:prstGeom>
            <a:solidFill>
              <a:srgbClr val="F8F8F8"/>
            </a:solidFill>
            <a:ln w="12700" cap="flat" cmpd="sng" algn="ctr">
              <a:noFill/>
              <a:prstDash val="solid"/>
              <a:miter lim="800000"/>
            </a:ln>
            <a:effectLst/>
          </p:spPr>
          <p:txBody>
            <a:bodyPr lIns="0" rIns="0" rtlCol="0" anchor="ctr"/>
            <a:lstStyle/>
            <a:p>
              <a:pPr algn="ctr" defTabSz="913016"/>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异构图支持</a:t>
              </a:r>
            </a:p>
          </p:txBody>
        </p:sp>
        <p:sp>
          <p:nvSpPr>
            <p:cNvPr id="39" name="矩形 38"/>
            <p:cNvSpPr/>
            <p:nvPr/>
          </p:nvSpPr>
          <p:spPr>
            <a:xfrm>
              <a:off x="3483201" y="4763943"/>
              <a:ext cx="816042" cy="281288"/>
            </a:xfrm>
            <a:prstGeom prst="rect">
              <a:avLst/>
            </a:prstGeom>
            <a:solidFill>
              <a:srgbClr val="F8F8F8"/>
            </a:solidFill>
            <a:ln w="12700" cap="flat" cmpd="sng" algn="ctr">
              <a:noFill/>
              <a:prstDash val="solid"/>
              <a:miter lim="800000"/>
            </a:ln>
            <a:effectLst/>
          </p:spPr>
          <p:txBody>
            <a:bodyPr lIns="0" rIns="0" rtlCol="0" anchor="ctr"/>
            <a:lstStyle/>
            <a:p>
              <a:pPr algn="ctr" defTabSz="913016"/>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子图采样</a:t>
              </a:r>
            </a:p>
          </p:txBody>
        </p:sp>
        <p:pic>
          <p:nvPicPr>
            <p:cNvPr id="40" name="图片 39"/>
            <p:cNvPicPr>
              <a:picLocks noChangeAspect="1"/>
            </p:cNvPicPr>
            <p:nvPr/>
          </p:nvPicPr>
          <p:blipFill rotWithShape="1">
            <a:blip r:embed="rId2" cstate="print">
              <a:extLst>
                <a:ext uri="{28A0092B-C50C-407E-A947-70E740481C1C}">
                  <a14:useLocalDpi xmlns:a14="http://schemas.microsoft.com/office/drawing/2010/main" val="0"/>
                </a:ext>
              </a:extLst>
            </a:blip>
            <a:srcRect b="29967"/>
            <a:stretch/>
          </p:blipFill>
          <p:spPr>
            <a:xfrm>
              <a:off x="1062818" y="5280843"/>
              <a:ext cx="575157" cy="464193"/>
            </a:xfrm>
            <a:prstGeom prst="rect">
              <a:avLst/>
            </a:prstGeom>
          </p:spPr>
        </p:pic>
        <p:sp>
          <p:nvSpPr>
            <p:cNvPr id="41" name="文本框 40"/>
            <p:cNvSpPr txBox="1"/>
            <p:nvPr/>
          </p:nvSpPr>
          <p:spPr>
            <a:xfrm>
              <a:off x="528842" y="3006957"/>
              <a:ext cx="533976" cy="369332"/>
            </a:xfrm>
            <a:prstGeom prst="rect">
              <a:avLst/>
            </a:prstGeom>
            <a:noFill/>
          </p:spPr>
          <p:txBody>
            <a:bodyPr wrap="square" lIns="0" tIns="0" rIns="0" bIns="0" rtlCol="0">
              <a:spAutoFit/>
            </a:bodyPr>
            <a:lstStyle/>
            <a:p>
              <a:pPr defTabSz="914034"/>
              <a:r>
                <a:rPr kumimoji="1" lang="zh-CN" altLang="en-US" sz="1200" b="1" dirty="0">
                  <a:solidFill>
                    <a:srgbClr val="000000"/>
                  </a:solidFill>
                  <a:latin typeface="微软雅黑" panose="020B0503020204020204" pitchFamily="34" charset="-122"/>
                  <a:ea typeface="微软雅黑" panose="020B0503020204020204" pitchFamily="34" charset="-122"/>
                </a:rPr>
                <a:t>内置</a:t>
              </a:r>
              <a:endParaRPr kumimoji="1" lang="en-US" altLang="zh-CN" sz="1200" b="1" dirty="0">
                <a:solidFill>
                  <a:srgbClr val="000000"/>
                </a:solidFill>
                <a:latin typeface="微软雅黑" panose="020B0503020204020204" pitchFamily="34" charset="-122"/>
                <a:ea typeface="微软雅黑" panose="020B0503020204020204" pitchFamily="34" charset="-122"/>
              </a:endParaRPr>
            </a:p>
            <a:p>
              <a:pPr defTabSz="914034"/>
              <a:r>
                <a:rPr kumimoji="1" lang="zh-CN" altLang="en-US" sz="1200" b="1" dirty="0">
                  <a:solidFill>
                    <a:srgbClr val="000000"/>
                  </a:solidFill>
                  <a:latin typeface="微软雅黑" panose="020B0503020204020204" pitchFamily="34" charset="-122"/>
                  <a:ea typeface="微软雅黑" panose="020B0503020204020204" pitchFamily="34" charset="-122"/>
                </a:rPr>
                <a:t>模型</a:t>
              </a:r>
            </a:p>
          </p:txBody>
        </p:sp>
        <p:sp>
          <p:nvSpPr>
            <p:cNvPr id="42" name="矩形 41"/>
            <p:cNvSpPr/>
            <p:nvPr/>
          </p:nvSpPr>
          <p:spPr>
            <a:xfrm>
              <a:off x="1278266" y="3109510"/>
              <a:ext cx="981496" cy="281288"/>
            </a:xfrm>
            <a:prstGeom prst="rect">
              <a:avLst/>
            </a:prstGeom>
            <a:solidFill>
              <a:srgbClr val="F8F8F8"/>
            </a:solidFill>
            <a:ln w="12700" cap="flat" cmpd="sng" algn="ctr">
              <a:noFill/>
              <a:prstDash val="solid"/>
              <a:miter lim="800000"/>
            </a:ln>
            <a:effectLst/>
          </p:spPr>
          <p:txBody>
            <a:bodyPr lIns="0" rIns="0" rtlCol="0" anchor="ctr"/>
            <a:lstStyle/>
            <a:p>
              <a:pPr algn="ctr" defTabSz="913016">
                <a:defRPr/>
              </a:pPr>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自研推荐</a:t>
              </a:r>
            </a:p>
          </p:txBody>
        </p:sp>
        <p:sp>
          <p:nvSpPr>
            <p:cNvPr id="43" name="矩形 42"/>
            <p:cNvSpPr/>
            <p:nvPr/>
          </p:nvSpPr>
          <p:spPr>
            <a:xfrm>
              <a:off x="2487426" y="3109510"/>
              <a:ext cx="981496" cy="281288"/>
            </a:xfrm>
            <a:prstGeom prst="rect">
              <a:avLst/>
            </a:prstGeom>
            <a:solidFill>
              <a:srgbClr val="F8F8F8"/>
            </a:solidFill>
            <a:ln w="12700" cap="flat" cmpd="sng" algn="ctr">
              <a:noFill/>
              <a:prstDash val="solid"/>
              <a:miter lim="800000"/>
            </a:ln>
            <a:effectLst/>
          </p:spPr>
          <p:txBody>
            <a:bodyPr lIns="0" rIns="0" rtlCol="0" anchor="ctr"/>
            <a:lstStyle/>
            <a:p>
              <a:pPr algn="ctr" defTabSz="913016">
                <a:defRPr/>
              </a:pPr>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知识图谱</a:t>
              </a:r>
            </a:p>
          </p:txBody>
        </p:sp>
        <p:sp>
          <p:nvSpPr>
            <p:cNvPr id="44" name="矩形 43"/>
            <p:cNvSpPr/>
            <p:nvPr/>
          </p:nvSpPr>
          <p:spPr>
            <a:xfrm>
              <a:off x="3663133" y="3109510"/>
              <a:ext cx="981496" cy="281288"/>
            </a:xfrm>
            <a:prstGeom prst="rect">
              <a:avLst/>
            </a:prstGeom>
            <a:solidFill>
              <a:srgbClr val="F8F8F8"/>
            </a:solidFill>
            <a:ln w="12700" cap="flat" cmpd="sng" algn="ctr">
              <a:noFill/>
              <a:prstDash val="solid"/>
              <a:miter lim="800000"/>
            </a:ln>
            <a:effectLst/>
          </p:spPr>
          <p:txBody>
            <a:bodyPr lIns="0" rIns="0" rtlCol="0" anchor="ctr"/>
            <a:lstStyle/>
            <a:p>
              <a:pPr algn="ctr" defTabSz="913016">
                <a:defRPr/>
              </a:pPr>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游走类</a:t>
              </a:r>
            </a:p>
          </p:txBody>
        </p:sp>
        <p:sp>
          <p:nvSpPr>
            <p:cNvPr id="45" name="矩形 44"/>
            <p:cNvSpPr/>
            <p:nvPr/>
          </p:nvSpPr>
          <p:spPr>
            <a:xfrm>
              <a:off x="4838843" y="3109510"/>
              <a:ext cx="981496" cy="281288"/>
            </a:xfrm>
            <a:prstGeom prst="rect">
              <a:avLst/>
            </a:prstGeom>
            <a:solidFill>
              <a:srgbClr val="F8F8F8"/>
            </a:solidFill>
            <a:ln w="12700" cap="flat" cmpd="sng" algn="ctr">
              <a:noFill/>
              <a:prstDash val="solid"/>
              <a:miter lim="800000"/>
            </a:ln>
            <a:effectLst/>
          </p:spPr>
          <p:txBody>
            <a:bodyPr lIns="0" rIns="0" rtlCol="0" anchor="ctr"/>
            <a:lstStyle/>
            <a:p>
              <a:pPr algn="ctr" defTabSz="913016">
                <a:defRPr/>
              </a:pPr>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生命科学</a:t>
              </a:r>
            </a:p>
          </p:txBody>
        </p:sp>
        <p:sp>
          <p:nvSpPr>
            <p:cNvPr id="46" name="矩形 45"/>
            <p:cNvSpPr/>
            <p:nvPr/>
          </p:nvSpPr>
          <p:spPr>
            <a:xfrm>
              <a:off x="392137" y="3719292"/>
              <a:ext cx="5532414" cy="722605"/>
            </a:xfrm>
            <a:prstGeom prst="rect">
              <a:avLst/>
            </a:prstGeom>
            <a:solidFill>
              <a:schemeClr val="bg2"/>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034"/>
              <a:endParaRPr lang="zh-CN" altLang="en-US" sz="1200">
                <a:solidFill>
                  <a:prstClr val="white"/>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528842" y="3860815"/>
              <a:ext cx="470505" cy="369332"/>
            </a:xfrm>
            <a:prstGeom prst="rect">
              <a:avLst/>
            </a:prstGeom>
            <a:noFill/>
          </p:spPr>
          <p:txBody>
            <a:bodyPr wrap="square" lIns="0" tIns="0" rIns="0" bIns="0" rtlCol="0">
              <a:spAutoFit/>
            </a:bodyPr>
            <a:lstStyle/>
            <a:p>
              <a:pPr defTabSz="914034"/>
              <a:r>
                <a:rPr kumimoji="1" lang="zh-CN" altLang="en-US" sz="1200" b="1" dirty="0">
                  <a:solidFill>
                    <a:srgbClr val="000000"/>
                  </a:solidFill>
                  <a:latin typeface="微软雅黑" panose="020B0503020204020204" pitchFamily="34" charset="-122"/>
                  <a:ea typeface="微软雅黑" panose="020B0503020204020204" pitchFamily="34" charset="-122"/>
                </a:rPr>
                <a:t>高效易用</a:t>
              </a:r>
            </a:p>
          </p:txBody>
        </p:sp>
        <p:sp>
          <p:nvSpPr>
            <p:cNvPr id="48" name="矩形 47"/>
            <p:cNvSpPr/>
            <p:nvPr/>
          </p:nvSpPr>
          <p:spPr>
            <a:xfrm>
              <a:off x="1278267" y="3922124"/>
              <a:ext cx="2384866" cy="318696"/>
            </a:xfrm>
            <a:prstGeom prst="rect">
              <a:avLst/>
            </a:prstGeom>
            <a:solidFill>
              <a:srgbClr val="F8F8F8"/>
            </a:solidFill>
            <a:ln w="12700" cap="flat" cmpd="sng" algn="ctr">
              <a:noFill/>
              <a:prstDash val="solid"/>
              <a:miter lim="800000"/>
            </a:ln>
            <a:effectLst/>
          </p:spPr>
          <p:txBody>
            <a:bodyPr lIns="0" rIns="0" rtlCol="0" anchor="ctr"/>
            <a:lstStyle/>
            <a:p>
              <a:pPr algn="ctr" defTabSz="913016"/>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以点为中心编程范式</a:t>
              </a:r>
            </a:p>
          </p:txBody>
        </p:sp>
        <p:sp>
          <p:nvSpPr>
            <p:cNvPr id="49" name="矩形 48"/>
            <p:cNvSpPr/>
            <p:nvPr/>
          </p:nvSpPr>
          <p:spPr>
            <a:xfrm>
              <a:off x="3764860" y="3921246"/>
              <a:ext cx="2057964" cy="318696"/>
            </a:xfrm>
            <a:prstGeom prst="rect">
              <a:avLst/>
            </a:prstGeom>
            <a:solidFill>
              <a:srgbClr val="F8F8F8"/>
            </a:solidFill>
            <a:ln w="12700" cap="flat" cmpd="sng" algn="ctr">
              <a:noFill/>
              <a:prstDash val="solid"/>
              <a:miter lim="800000"/>
            </a:ln>
            <a:effectLst/>
          </p:spPr>
          <p:txBody>
            <a:bodyPr lIns="0" rIns="0" rtlCol="0" anchor="ctr"/>
            <a:lstStyle/>
            <a:p>
              <a:pPr algn="ctr" defTabSz="913016"/>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深度图学习编译优化</a:t>
              </a:r>
            </a:p>
          </p:txBody>
        </p:sp>
        <p:sp>
          <p:nvSpPr>
            <p:cNvPr id="50" name="矩形 49"/>
            <p:cNvSpPr/>
            <p:nvPr/>
          </p:nvSpPr>
          <p:spPr>
            <a:xfrm>
              <a:off x="4434520" y="4763943"/>
              <a:ext cx="1413740" cy="261499"/>
            </a:xfrm>
            <a:prstGeom prst="rect">
              <a:avLst/>
            </a:prstGeom>
            <a:solidFill>
              <a:srgbClr val="F8F8F8"/>
            </a:solidFill>
            <a:ln w="12700" cap="flat" cmpd="sng" algn="ctr">
              <a:noFill/>
              <a:prstDash val="solid"/>
              <a:miter lim="800000"/>
            </a:ln>
            <a:effectLst/>
          </p:spPr>
          <p:txBody>
            <a:bodyPr lIns="0" rIns="0" rtlCol="0" anchor="ctr"/>
            <a:lstStyle/>
            <a:p>
              <a:pPr algn="ctr" defTabSz="913016"/>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支持边</a:t>
              </a:r>
              <a:r>
                <a:rPr lang="en-US" altLang="zh-CN" sz="1100" kern="0" dirty="0">
                  <a:solidFill>
                    <a:srgbClr val="1D1D1A"/>
                  </a:solidFill>
                  <a:latin typeface="微软雅黑" panose="020B0503020204020204" pitchFamily="34" charset="-122"/>
                  <a:ea typeface="微软雅黑" panose="020B0503020204020204" pitchFamily="34" charset="-122"/>
                  <a:cs typeface="Arial"/>
                  <a:sym typeface="Arial"/>
                </a:rPr>
                <a:t>/</a:t>
              </a:r>
              <a:r>
                <a:rPr lang="zh-CN" altLang="en-US" sz="1100" kern="0" dirty="0">
                  <a:solidFill>
                    <a:srgbClr val="1D1D1A"/>
                  </a:solidFill>
                  <a:latin typeface="微软雅黑" panose="020B0503020204020204" pitchFamily="34" charset="-122"/>
                  <a:ea typeface="微软雅黑" panose="020B0503020204020204" pitchFamily="34" charset="-122"/>
                  <a:cs typeface="Arial"/>
                  <a:sym typeface="Arial"/>
                </a:rPr>
                <a:t>节点特征</a:t>
              </a:r>
            </a:p>
          </p:txBody>
        </p:sp>
      </p:grpSp>
      <p:sp>
        <p:nvSpPr>
          <p:cNvPr id="52" name="文本框 51"/>
          <p:cNvSpPr txBox="1"/>
          <p:nvPr/>
        </p:nvSpPr>
        <p:spPr>
          <a:xfrm>
            <a:off x="6476979" y="2395223"/>
            <a:ext cx="5253238" cy="569165"/>
          </a:xfrm>
          <a:prstGeom prst="rect">
            <a:avLst/>
          </a:prstGeom>
          <a:noFill/>
        </p:spPr>
        <p:txBody>
          <a:bodyPr wrap="square" rtlCol="0">
            <a:spAutoFit/>
          </a:bodyPr>
          <a:lstStyle/>
          <a:p>
            <a:pPr marL="179928" indent="-179928" defTabSz="914034">
              <a:spcBef>
                <a:spcPts val="600"/>
              </a:spcBef>
              <a:buFont typeface="Wingdings" panose="05000000000000000000" pitchFamily="2" charset="2"/>
              <a:buChar char="p"/>
            </a:pPr>
            <a:r>
              <a:rPr lang="zh-CN" altLang="en-US" sz="1399" b="1" dirty="0">
                <a:solidFill>
                  <a:srgbClr val="C00000"/>
                </a:solidFill>
                <a:latin typeface="微软雅黑" panose="020B0503020204020204" pitchFamily="34" charset="-122"/>
                <a:ea typeface="微软雅黑" panose="020B0503020204020204" pitchFamily="34" charset="-122"/>
              </a:rPr>
              <a:t>易用：以点为中心的编程模式</a:t>
            </a:r>
            <a:endParaRPr lang="en-US" altLang="zh-CN" sz="1399" b="1" dirty="0">
              <a:solidFill>
                <a:srgbClr val="C00000"/>
              </a:solidFill>
              <a:latin typeface="微软雅黑" panose="020B0503020204020204" pitchFamily="34" charset="-122"/>
              <a:ea typeface="微软雅黑" panose="020B0503020204020204" pitchFamily="34" charset="-122"/>
            </a:endParaRPr>
          </a:p>
          <a:p>
            <a:pPr marL="0" lvl="1" defTabSz="914034">
              <a:spcBef>
                <a:spcPts val="600"/>
              </a:spcBef>
            </a:pPr>
            <a:r>
              <a:rPr lang="en-US" altLang="zh-CN" sz="1100" b="1" dirty="0">
                <a:solidFill>
                  <a:prstClr val="black"/>
                </a:solidFill>
                <a:latin typeface="微软雅黑" panose="020B0503020204020204" pitchFamily="34" charset="-122"/>
                <a:ea typeface="微软雅黑" panose="020B0503020204020204" pitchFamily="34" charset="-122"/>
              </a:rPr>
              <a:t>1.</a:t>
            </a:r>
            <a:r>
              <a:rPr lang="zh-CN" altLang="en-US" sz="1100" b="1" dirty="0">
                <a:solidFill>
                  <a:prstClr val="black"/>
                </a:solidFill>
                <a:latin typeface="微软雅黑" panose="020B0503020204020204" pitchFamily="34" charset="-122"/>
                <a:ea typeface="微软雅黑" panose="020B0503020204020204" pitchFamily="34" charset="-122"/>
              </a:rPr>
              <a:t>公式即代码：</a:t>
            </a:r>
            <a:r>
              <a:rPr lang="zh-CN" altLang="en-US" sz="1100" dirty="0">
                <a:solidFill>
                  <a:prstClr val="black"/>
                </a:solidFill>
                <a:latin typeface="微软雅黑" panose="020B0503020204020204" pitchFamily="34" charset="-122"/>
                <a:ea typeface="微软雅黑" panose="020B0503020204020204" pitchFamily="34" charset="-122"/>
              </a:rPr>
              <a:t>接近</a:t>
            </a:r>
            <a:r>
              <a:rPr lang="en-US" altLang="zh-CN" sz="1100" dirty="0">
                <a:solidFill>
                  <a:prstClr val="black"/>
                </a:solidFill>
                <a:latin typeface="微软雅黑" panose="020B0503020204020204" pitchFamily="34" charset="-122"/>
                <a:ea typeface="微软雅黑" panose="020B0503020204020204" pitchFamily="34" charset="-122"/>
              </a:rPr>
              <a:t>GNN</a:t>
            </a:r>
            <a:r>
              <a:rPr lang="zh-CN" altLang="en-US" sz="1100" dirty="0">
                <a:solidFill>
                  <a:prstClr val="black"/>
                </a:solidFill>
                <a:latin typeface="微软雅黑" panose="020B0503020204020204" pitchFamily="34" charset="-122"/>
                <a:ea typeface="微软雅黑" panose="020B0503020204020204" pitchFamily="34" charset="-122"/>
              </a:rPr>
              <a:t>计算模式； </a:t>
            </a:r>
            <a:r>
              <a:rPr lang="en-US" altLang="zh-CN" sz="1100" b="1" dirty="0">
                <a:solidFill>
                  <a:prstClr val="black"/>
                </a:solidFill>
                <a:latin typeface="微软雅黑" panose="020B0503020204020204" pitchFamily="34" charset="-122"/>
                <a:ea typeface="微软雅黑" panose="020B0503020204020204" pitchFamily="34" charset="-122"/>
              </a:rPr>
              <a:t>2.</a:t>
            </a:r>
            <a:r>
              <a:rPr lang="zh-CN" altLang="en-US" sz="1100" b="1" dirty="0">
                <a:solidFill>
                  <a:prstClr val="black"/>
                </a:solidFill>
                <a:latin typeface="微软雅黑" panose="020B0503020204020204" pitchFamily="34" charset="-122"/>
                <a:ea typeface="微软雅黑" panose="020B0503020204020204" pitchFamily="34" charset="-122"/>
              </a:rPr>
              <a:t>快速上手</a:t>
            </a:r>
            <a:r>
              <a:rPr lang="en-US" altLang="zh-CN" sz="1100" b="1" dirty="0">
                <a:solidFill>
                  <a:prstClr val="black"/>
                </a:solidFill>
                <a:latin typeface="微软雅黑" panose="020B0503020204020204" pitchFamily="34" charset="-122"/>
                <a:ea typeface="微软雅黑" panose="020B0503020204020204" pitchFamily="34" charset="-122"/>
              </a:rPr>
              <a:t>:</a:t>
            </a:r>
            <a:r>
              <a:rPr lang="zh-CN" altLang="en-US" sz="1100" dirty="0">
                <a:solidFill>
                  <a:prstClr val="black"/>
                </a:solidFill>
                <a:latin typeface="微软雅黑" panose="020B0503020204020204" pitchFamily="34" charset="-122"/>
                <a:ea typeface="微软雅黑" panose="020B0503020204020204" pitchFamily="34" charset="-122"/>
              </a:rPr>
              <a:t>屏蔽底层算子和领域</a:t>
            </a:r>
            <a:r>
              <a:rPr lang="en-US" altLang="zh-CN" sz="1100" dirty="0">
                <a:solidFill>
                  <a:prstClr val="black"/>
                </a:solidFill>
                <a:latin typeface="微软雅黑" panose="020B0503020204020204" pitchFamily="34" charset="-122"/>
                <a:ea typeface="微软雅黑" panose="020B0503020204020204" pitchFamily="34" charset="-122"/>
              </a:rPr>
              <a:t>API</a:t>
            </a:r>
            <a:r>
              <a:rPr lang="zh-CN" altLang="en-US" sz="1100" dirty="0">
                <a:solidFill>
                  <a:prstClr val="black"/>
                </a:solidFill>
                <a:latin typeface="微软雅黑" panose="020B0503020204020204" pitchFamily="34" charset="-122"/>
                <a:ea typeface="微软雅黑" panose="020B0503020204020204" pitchFamily="34" charset="-122"/>
              </a:rPr>
              <a:t>。</a:t>
            </a:r>
            <a:endParaRPr lang="en-US" altLang="zh-CN" sz="1100" dirty="0">
              <a:solidFill>
                <a:prstClr val="black"/>
              </a:solidFill>
              <a:latin typeface="微软雅黑" panose="020B0503020204020204" pitchFamily="34" charset="-122"/>
              <a:ea typeface="微软雅黑" panose="020B0503020204020204" pitchFamily="34" charset="-122"/>
            </a:endParaRPr>
          </a:p>
        </p:txBody>
      </p:sp>
      <p:grpSp>
        <p:nvGrpSpPr>
          <p:cNvPr id="76" name="Group 9">
            <a:extLst>
              <a:ext uri="{FF2B5EF4-FFF2-40B4-BE49-F238E27FC236}">
                <a16:creationId xmlns:a16="http://schemas.microsoft.com/office/drawing/2014/main" id="{54A106D3-AF8D-484F-8053-E4E368834669}"/>
              </a:ext>
            </a:extLst>
          </p:cNvPr>
          <p:cNvGrpSpPr/>
          <p:nvPr/>
        </p:nvGrpSpPr>
        <p:grpSpPr>
          <a:xfrm>
            <a:off x="6476980" y="3322563"/>
            <a:ext cx="1582741" cy="539129"/>
            <a:chOff x="6724002" y="1943580"/>
            <a:chExt cx="2100244" cy="807675"/>
          </a:xfrm>
        </p:grpSpPr>
        <p:sp>
          <p:nvSpPr>
            <p:cNvPr id="77" name="Flowchart: Connector 12">
              <a:extLst>
                <a:ext uri="{FF2B5EF4-FFF2-40B4-BE49-F238E27FC236}">
                  <a16:creationId xmlns:a16="http://schemas.microsoft.com/office/drawing/2014/main" id="{4B0E9698-93C2-4325-AFB7-FBD5E00ED259}"/>
                </a:ext>
              </a:extLst>
            </p:cNvPr>
            <p:cNvSpPr/>
            <p:nvPr/>
          </p:nvSpPr>
          <p:spPr>
            <a:xfrm flipH="1">
              <a:off x="6724002" y="2343650"/>
              <a:ext cx="395428" cy="407605"/>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000" baseline="-25000" dirty="0">
                <a:solidFill>
                  <a:prstClr val="black"/>
                </a:solidFill>
                <a:latin typeface="Huawei Sans" panose="020B0604020202020204"/>
                <a:ea typeface="微软雅黑"/>
              </a:endParaRPr>
            </a:p>
          </p:txBody>
        </p:sp>
        <p:cxnSp>
          <p:nvCxnSpPr>
            <p:cNvPr id="78" name="Straight Arrow Connector 14">
              <a:extLst>
                <a:ext uri="{FF2B5EF4-FFF2-40B4-BE49-F238E27FC236}">
                  <a16:creationId xmlns:a16="http://schemas.microsoft.com/office/drawing/2014/main" id="{082C68CE-05F4-4034-B855-DCAD334FA45B}"/>
                </a:ext>
              </a:extLst>
            </p:cNvPr>
            <p:cNvCxnSpPr>
              <a:cxnSpLocks/>
            </p:cNvCxnSpPr>
            <p:nvPr/>
          </p:nvCxnSpPr>
          <p:spPr>
            <a:xfrm>
              <a:off x="7989595" y="1943580"/>
              <a:ext cx="0" cy="378609"/>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5">
              <a:extLst>
                <a:ext uri="{FF2B5EF4-FFF2-40B4-BE49-F238E27FC236}">
                  <a16:creationId xmlns:a16="http://schemas.microsoft.com/office/drawing/2014/main" id="{BC392275-8D49-49D6-A3C9-9020C9BAEB1C}"/>
                </a:ext>
              </a:extLst>
            </p:cNvPr>
            <p:cNvCxnSpPr>
              <a:cxnSpLocks/>
            </p:cNvCxnSpPr>
            <p:nvPr/>
          </p:nvCxnSpPr>
          <p:spPr>
            <a:xfrm>
              <a:off x="7253819" y="2047422"/>
              <a:ext cx="565871" cy="340553"/>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16">
              <a:extLst>
                <a:ext uri="{FF2B5EF4-FFF2-40B4-BE49-F238E27FC236}">
                  <a16:creationId xmlns:a16="http://schemas.microsoft.com/office/drawing/2014/main" id="{7C475DE2-765A-418D-9A43-D446FCFDEB4F}"/>
                </a:ext>
              </a:extLst>
            </p:cNvPr>
            <p:cNvCxnSpPr>
              <a:cxnSpLocks/>
              <a:stCxn id="77" idx="2"/>
            </p:cNvCxnSpPr>
            <p:nvPr/>
          </p:nvCxnSpPr>
          <p:spPr>
            <a:xfrm flipV="1">
              <a:off x="7119430" y="2546797"/>
              <a:ext cx="629883" cy="656"/>
            </a:xfrm>
            <a:prstGeom prst="straightConnector1">
              <a:avLst/>
            </a:prstGeom>
            <a:ln w="12700">
              <a:solidFill>
                <a:srgbClr val="0070C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18">
              <a:extLst>
                <a:ext uri="{FF2B5EF4-FFF2-40B4-BE49-F238E27FC236}">
                  <a16:creationId xmlns:a16="http://schemas.microsoft.com/office/drawing/2014/main" id="{94D488D3-9D60-4CB0-8038-A71628BA4CCB}"/>
                </a:ext>
              </a:extLst>
            </p:cNvPr>
            <p:cNvCxnSpPr>
              <a:cxnSpLocks/>
            </p:cNvCxnSpPr>
            <p:nvPr/>
          </p:nvCxnSpPr>
          <p:spPr>
            <a:xfrm flipV="1">
              <a:off x="8160039" y="2543666"/>
              <a:ext cx="664207" cy="3131"/>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2" name="文本框 81"/>
              <p:cNvSpPr txBox="1"/>
              <p:nvPr/>
            </p:nvSpPr>
            <p:spPr>
              <a:xfrm>
                <a:off x="6545078" y="3555643"/>
                <a:ext cx="213693" cy="300606"/>
              </a:xfrm>
              <a:prstGeom prst="rect">
                <a:avLst/>
              </a:prstGeom>
              <a:noFill/>
            </p:spPr>
            <p:txBody>
              <a:bodyPr wrap="none" lIns="0" tIns="0" rIns="0" bIns="0" rtlCol="0">
                <a:spAutoFit/>
              </a:bodyPr>
              <a:lstStyle/>
              <a:p>
                <a:pPr defTabSz="914034"/>
                <a14:m>
                  <m:oMathPara xmlns:m="http://schemas.openxmlformats.org/officeDocument/2006/math">
                    <m:oMathParaPr>
                      <m:jc m:val="centerGroup"/>
                    </m:oMathParaPr>
                    <m:oMath xmlns:m="http://schemas.openxmlformats.org/officeDocument/2006/math">
                      <m:groupChr>
                        <m:groupChrPr>
                          <m:chr m:val="→"/>
                          <m:pos m:val="top"/>
                          <m:ctrlPr>
                            <a:rPr lang="en-US" altLang="zh-CN" sz="1399" i="1">
                              <a:solidFill>
                                <a:prstClr val="black"/>
                              </a:solidFill>
                              <a:latin typeface="Cambria Math" panose="02040503050406030204" pitchFamily="18" charset="0"/>
                            </a:rPr>
                          </m:ctrlPr>
                        </m:groupChrPr>
                        <m:e>
                          <m:sSub>
                            <m:sSubPr>
                              <m:ctrlPr>
                                <a:rPr lang="en-US" altLang="zh-CN" sz="1399" i="1">
                                  <a:solidFill>
                                    <a:prstClr val="black"/>
                                  </a:solidFill>
                                  <a:latin typeface="Cambria Math" panose="02040503050406030204" pitchFamily="18" charset="0"/>
                                </a:rPr>
                              </m:ctrlPr>
                            </m:sSubPr>
                            <m:e>
                              <m:r>
                                <a:rPr lang="en-US" altLang="zh-CN" sz="1399" i="1">
                                  <a:solidFill>
                                    <a:prstClr val="black"/>
                                  </a:solidFill>
                                  <a:latin typeface="Cambria Math" panose="02040503050406030204" pitchFamily="18" charset="0"/>
                                </a:rPr>
                                <m:t>h</m:t>
                              </m:r>
                            </m:e>
                            <m:sub>
                              <m:r>
                                <a:rPr lang="en-US" altLang="zh-CN" sz="1399" i="1">
                                  <a:solidFill>
                                    <a:prstClr val="black"/>
                                  </a:solidFill>
                                  <a:latin typeface="Cambria Math" panose="02040503050406030204" pitchFamily="18" charset="0"/>
                                </a:rPr>
                                <m:t>4</m:t>
                              </m:r>
                            </m:sub>
                          </m:sSub>
                        </m:e>
                      </m:groupChr>
                    </m:oMath>
                  </m:oMathPara>
                </a14:m>
                <a:endParaRPr lang="zh-CN" altLang="en-US" sz="1399" dirty="0">
                  <a:solidFill>
                    <a:prstClr val="black"/>
                  </a:solidFill>
                  <a:latin typeface="Huawei Sans" panose="020B0604020202020204"/>
                  <a:ea typeface="微软雅黑"/>
                </a:endParaRPr>
              </a:p>
            </p:txBody>
          </p:sp>
        </mc:Choice>
        <mc:Fallback xmlns="">
          <p:sp>
            <p:nvSpPr>
              <p:cNvPr id="82" name="文本框 81"/>
              <p:cNvSpPr txBox="1">
                <a:spLocks noRot="1" noChangeAspect="1" noMove="1" noResize="1" noEditPoints="1" noAdjustHandles="1" noChangeArrowheads="1" noChangeShapeType="1" noTextEdit="1"/>
              </p:cNvSpPr>
              <p:nvPr/>
            </p:nvSpPr>
            <p:spPr>
              <a:xfrm>
                <a:off x="6545078" y="3555643"/>
                <a:ext cx="213693" cy="300606"/>
              </a:xfrm>
              <a:prstGeom prst="rect">
                <a:avLst/>
              </a:prstGeom>
              <a:blipFill>
                <a:blip r:embed="rId3"/>
                <a:stretch>
                  <a:fillRect l="-8571"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2"/>
              <p:cNvSpPr txBox="1"/>
              <p:nvPr/>
            </p:nvSpPr>
            <p:spPr>
              <a:xfrm>
                <a:off x="6703882" y="3116806"/>
                <a:ext cx="213693" cy="301631"/>
              </a:xfrm>
              <a:prstGeom prst="rect">
                <a:avLst/>
              </a:prstGeom>
              <a:noFill/>
            </p:spPr>
            <p:txBody>
              <a:bodyPr wrap="none" lIns="0" tIns="0" rIns="0" bIns="0" rtlCol="0">
                <a:spAutoFit/>
              </a:bodyPr>
              <a:lstStyle/>
              <a:p>
                <a:pPr defTabSz="914034"/>
                <a14:m>
                  <m:oMathPara xmlns:m="http://schemas.openxmlformats.org/officeDocument/2006/math">
                    <m:oMathParaPr>
                      <m:jc m:val="centerGroup"/>
                    </m:oMathParaPr>
                    <m:oMath xmlns:m="http://schemas.openxmlformats.org/officeDocument/2006/math">
                      <m:groupChr>
                        <m:groupChrPr>
                          <m:chr m:val="→"/>
                          <m:pos m:val="top"/>
                          <m:ctrlPr>
                            <a:rPr lang="en-US" altLang="zh-CN" sz="1399" i="1">
                              <a:solidFill>
                                <a:prstClr val="black"/>
                              </a:solidFill>
                              <a:latin typeface="Cambria Math" panose="02040503050406030204" pitchFamily="18" charset="0"/>
                            </a:rPr>
                          </m:ctrlPr>
                        </m:groupChrPr>
                        <m:e>
                          <m:sSub>
                            <m:sSubPr>
                              <m:ctrlPr>
                                <a:rPr lang="en-US" altLang="zh-CN" sz="1399" i="1">
                                  <a:solidFill>
                                    <a:prstClr val="black"/>
                                  </a:solidFill>
                                  <a:latin typeface="Cambria Math" panose="02040503050406030204" pitchFamily="18" charset="0"/>
                                </a:rPr>
                              </m:ctrlPr>
                            </m:sSubPr>
                            <m:e>
                              <m:r>
                                <a:rPr lang="en-US" altLang="zh-CN" sz="1399" i="1">
                                  <a:solidFill>
                                    <a:prstClr val="black"/>
                                  </a:solidFill>
                                  <a:latin typeface="Cambria Math" panose="02040503050406030204" pitchFamily="18" charset="0"/>
                                </a:rPr>
                                <m:t>h</m:t>
                              </m:r>
                            </m:e>
                            <m:sub>
                              <m:r>
                                <m:rPr>
                                  <m:brk m:alnAt="1"/>
                                </m:rPr>
                                <a:rPr lang="en-US" altLang="zh-CN" sz="1399" i="1">
                                  <a:solidFill>
                                    <a:prstClr val="black"/>
                                  </a:solidFill>
                                  <a:latin typeface="Cambria Math" panose="02040503050406030204" pitchFamily="18" charset="0"/>
                                </a:rPr>
                                <m:t>3</m:t>
                              </m:r>
                            </m:sub>
                          </m:sSub>
                        </m:e>
                      </m:groupChr>
                    </m:oMath>
                  </m:oMathPara>
                </a14:m>
                <a:endParaRPr lang="zh-CN" altLang="en-US" sz="1399" dirty="0">
                  <a:solidFill>
                    <a:prstClr val="black"/>
                  </a:solidFill>
                  <a:latin typeface="Huawei Sans" panose="020B0604020202020204"/>
                  <a:ea typeface="微软雅黑"/>
                </a:endParaRPr>
              </a:p>
            </p:txBody>
          </p:sp>
        </mc:Choice>
        <mc:Fallback xmlns="">
          <p:sp>
            <p:nvSpPr>
              <p:cNvPr id="83" name="文本框 82"/>
              <p:cNvSpPr txBox="1">
                <a:spLocks noRot="1" noChangeAspect="1" noMove="1" noResize="1" noEditPoints="1" noAdjustHandles="1" noChangeArrowheads="1" noChangeShapeType="1" noTextEdit="1"/>
              </p:cNvSpPr>
              <p:nvPr/>
            </p:nvSpPr>
            <p:spPr>
              <a:xfrm>
                <a:off x="6703882" y="3116806"/>
                <a:ext cx="213693" cy="301631"/>
              </a:xfrm>
              <a:prstGeom prst="rect">
                <a:avLst/>
              </a:prstGeom>
              <a:blipFill>
                <a:blip r:embed="rId4"/>
                <a:stretch>
                  <a:fillRect l="-8571" b="-10000"/>
                </a:stretch>
              </a:blipFill>
            </p:spPr>
            <p:txBody>
              <a:bodyPr/>
              <a:lstStyle/>
              <a:p>
                <a:r>
                  <a:rPr lang="zh-CN" altLang="en-US">
                    <a:noFill/>
                  </a:rPr>
                  <a:t> </a:t>
                </a:r>
              </a:p>
            </p:txBody>
          </p:sp>
        </mc:Fallback>
      </mc:AlternateContent>
      <p:sp>
        <p:nvSpPr>
          <p:cNvPr id="84" name="Flowchart: Connector 12">
            <a:extLst>
              <a:ext uri="{FF2B5EF4-FFF2-40B4-BE49-F238E27FC236}">
                <a16:creationId xmlns:a16="http://schemas.microsoft.com/office/drawing/2014/main" id="{4B0E9698-93C2-4325-AFB7-FBD5E00ED259}"/>
              </a:ext>
            </a:extLst>
          </p:cNvPr>
          <p:cNvSpPr/>
          <p:nvPr/>
        </p:nvSpPr>
        <p:spPr>
          <a:xfrm flipH="1">
            <a:off x="6646689" y="3145899"/>
            <a:ext cx="297994" cy="27208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000" baseline="-25000" dirty="0">
              <a:solidFill>
                <a:prstClr val="black"/>
              </a:solidFill>
              <a:latin typeface="Huawei Sans" panose="020B0604020202020204"/>
              <a:ea typeface="微软雅黑"/>
            </a:endParaRPr>
          </a:p>
        </p:txBody>
      </p:sp>
      <mc:AlternateContent xmlns:mc="http://schemas.openxmlformats.org/markup-compatibility/2006" xmlns:a14="http://schemas.microsoft.com/office/drawing/2010/main">
        <mc:Choice Requires="a14">
          <p:sp>
            <p:nvSpPr>
              <p:cNvPr id="85" name="文本框 84"/>
              <p:cNvSpPr txBox="1"/>
              <p:nvPr/>
            </p:nvSpPr>
            <p:spPr>
              <a:xfrm>
                <a:off x="7336930" y="3005965"/>
                <a:ext cx="213693" cy="300606"/>
              </a:xfrm>
              <a:prstGeom prst="rect">
                <a:avLst/>
              </a:prstGeom>
              <a:noFill/>
            </p:spPr>
            <p:txBody>
              <a:bodyPr wrap="none" lIns="0" tIns="0" rIns="0" bIns="0" rtlCol="0">
                <a:spAutoFit/>
              </a:bodyPr>
              <a:lstStyle/>
              <a:p>
                <a:pPr defTabSz="914034"/>
                <a14:m>
                  <m:oMathPara xmlns:m="http://schemas.openxmlformats.org/officeDocument/2006/math">
                    <m:oMathParaPr>
                      <m:jc m:val="centerGroup"/>
                    </m:oMathParaPr>
                    <m:oMath xmlns:m="http://schemas.openxmlformats.org/officeDocument/2006/math">
                      <m:groupChr>
                        <m:groupChrPr>
                          <m:chr m:val="→"/>
                          <m:pos m:val="top"/>
                          <m:ctrlPr>
                            <a:rPr lang="en-US" altLang="zh-CN" sz="1399" i="1">
                              <a:solidFill>
                                <a:prstClr val="black"/>
                              </a:solidFill>
                              <a:latin typeface="Cambria Math" panose="02040503050406030204" pitchFamily="18" charset="0"/>
                            </a:rPr>
                          </m:ctrlPr>
                        </m:groupChrPr>
                        <m:e>
                          <m:sSub>
                            <m:sSubPr>
                              <m:ctrlPr>
                                <a:rPr lang="en-US" altLang="zh-CN" sz="1399" i="1">
                                  <a:solidFill>
                                    <a:prstClr val="black"/>
                                  </a:solidFill>
                                  <a:latin typeface="Cambria Math" panose="02040503050406030204" pitchFamily="18" charset="0"/>
                                </a:rPr>
                              </m:ctrlPr>
                            </m:sSubPr>
                            <m:e>
                              <m:r>
                                <a:rPr lang="en-US" altLang="zh-CN" sz="1399" i="1">
                                  <a:solidFill>
                                    <a:prstClr val="black"/>
                                  </a:solidFill>
                                  <a:latin typeface="Cambria Math" panose="02040503050406030204" pitchFamily="18" charset="0"/>
                                </a:rPr>
                                <m:t>h</m:t>
                              </m:r>
                            </m:e>
                            <m:sub>
                              <m:r>
                                <m:rPr>
                                  <m:brk m:alnAt="1"/>
                                </m:rPr>
                                <a:rPr lang="en-US" altLang="zh-CN" sz="1399" i="1">
                                  <a:solidFill>
                                    <a:prstClr val="black"/>
                                  </a:solidFill>
                                  <a:latin typeface="Cambria Math" panose="02040503050406030204" pitchFamily="18" charset="0"/>
                                </a:rPr>
                                <m:t>2</m:t>
                              </m:r>
                            </m:sub>
                          </m:sSub>
                        </m:e>
                      </m:groupChr>
                    </m:oMath>
                  </m:oMathPara>
                </a14:m>
                <a:endParaRPr lang="zh-CN" altLang="en-US" sz="1399" dirty="0">
                  <a:solidFill>
                    <a:prstClr val="black"/>
                  </a:solidFill>
                  <a:latin typeface="Huawei Sans" panose="020B0604020202020204"/>
                  <a:ea typeface="微软雅黑"/>
                </a:endParaRPr>
              </a:p>
            </p:txBody>
          </p:sp>
        </mc:Choice>
        <mc:Fallback xmlns="">
          <p:sp>
            <p:nvSpPr>
              <p:cNvPr id="85" name="文本框 84"/>
              <p:cNvSpPr txBox="1">
                <a:spLocks noRot="1" noChangeAspect="1" noMove="1" noResize="1" noEditPoints="1" noAdjustHandles="1" noChangeArrowheads="1" noChangeShapeType="1" noTextEdit="1"/>
              </p:cNvSpPr>
              <p:nvPr/>
            </p:nvSpPr>
            <p:spPr>
              <a:xfrm>
                <a:off x="7336930" y="3005965"/>
                <a:ext cx="213693" cy="300606"/>
              </a:xfrm>
              <a:prstGeom prst="rect">
                <a:avLst/>
              </a:prstGeom>
              <a:blipFill>
                <a:blip r:embed="rId5"/>
                <a:stretch>
                  <a:fillRect l="-8571" b="-12245"/>
                </a:stretch>
              </a:blipFill>
            </p:spPr>
            <p:txBody>
              <a:bodyPr/>
              <a:lstStyle/>
              <a:p>
                <a:r>
                  <a:rPr lang="zh-CN" altLang="en-US">
                    <a:noFill/>
                  </a:rPr>
                  <a:t> </a:t>
                </a:r>
              </a:p>
            </p:txBody>
          </p:sp>
        </mc:Fallback>
      </mc:AlternateContent>
      <p:sp>
        <p:nvSpPr>
          <p:cNvPr id="86" name="Flowchart: Connector 12">
            <a:extLst>
              <a:ext uri="{FF2B5EF4-FFF2-40B4-BE49-F238E27FC236}">
                <a16:creationId xmlns:a16="http://schemas.microsoft.com/office/drawing/2014/main" id="{4B0E9698-93C2-4325-AFB7-FBD5E00ED259}"/>
              </a:ext>
            </a:extLst>
          </p:cNvPr>
          <p:cNvSpPr/>
          <p:nvPr/>
        </p:nvSpPr>
        <p:spPr>
          <a:xfrm flipH="1">
            <a:off x="7281731" y="3047229"/>
            <a:ext cx="297994" cy="27208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000" baseline="-25000" dirty="0">
              <a:solidFill>
                <a:prstClr val="black"/>
              </a:solidFill>
              <a:latin typeface="Huawei Sans" panose="020B0604020202020204"/>
              <a:ea typeface="微软雅黑"/>
            </a:endParaRPr>
          </a:p>
        </p:txBody>
      </p:sp>
      <p:sp>
        <p:nvSpPr>
          <p:cNvPr id="87" name="Flowchart: Connector 12">
            <a:extLst>
              <a:ext uri="{FF2B5EF4-FFF2-40B4-BE49-F238E27FC236}">
                <a16:creationId xmlns:a16="http://schemas.microsoft.com/office/drawing/2014/main" id="{4B0E9698-93C2-4325-AFB7-FBD5E00ED259}"/>
              </a:ext>
            </a:extLst>
          </p:cNvPr>
          <p:cNvSpPr/>
          <p:nvPr/>
        </p:nvSpPr>
        <p:spPr>
          <a:xfrm flipH="1">
            <a:off x="8066646" y="3567905"/>
            <a:ext cx="297994" cy="27208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000" baseline="-25000" dirty="0">
              <a:solidFill>
                <a:prstClr val="black"/>
              </a:solidFill>
              <a:latin typeface="Huawei Sans" panose="020B0604020202020204"/>
              <a:ea typeface="微软雅黑"/>
            </a:endParaRPr>
          </a:p>
        </p:txBody>
      </p:sp>
      <mc:AlternateContent xmlns:mc="http://schemas.openxmlformats.org/markup-compatibility/2006" xmlns:a14="http://schemas.microsoft.com/office/drawing/2010/main">
        <mc:Choice Requires="a14">
          <p:sp>
            <p:nvSpPr>
              <p:cNvPr id="88" name="文本框 87"/>
              <p:cNvSpPr txBox="1"/>
              <p:nvPr/>
            </p:nvSpPr>
            <p:spPr>
              <a:xfrm>
                <a:off x="8123861" y="3526814"/>
                <a:ext cx="259265" cy="316629"/>
              </a:xfrm>
              <a:prstGeom prst="rect">
                <a:avLst/>
              </a:prstGeom>
              <a:noFill/>
            </p:spPr>
            <p:txBody>
              <a:bodyPr wrap="none" lIns="0" tIns="0" rIns="0" bIns="0" rtlCol="0">
                <a:spAutoFit/>
              </a:bodyPr>
              <a:lstStyle/>
              <a:p>
                <a:pPr defTabSz="914034"/>
                <a14:m>
                  <m:oMathPara xmlns:m="http://schemas.openxmlformats.org/officeDocument/2006/math">
                    <m:oMathParaPr>
                      <m:jc m:val="centerGroup"/>
                    </m:oMathParaPr>
                    <m:oMath xmlns:m="http://schemas.openxmlformats.org/officeDocument/2006/math">
                      <m:groupChr>
                        <m:groupChrPr>
                          <m:chr m:val="→"/>
                          <m:pos m:val="top"/>
                          <m:ctrlPr>
                            <a:rPr lang="en-US" altLang="zh-CN" sz="1399" i="1">
                              <a:solidFill>
                                <a:prstClr val="black"/>
                              </a:solidFill>
                              <a:latin typeface="Cambria Math" panose="02040503050406030204" pitchFamily="18" charset="0"/>
                            </a:rPr>
                          </m:ctrlPr>
                        </m:groupChrPr>
                        <m:e>
                          <m:sSup>
                            <m:sSupPr>
                              <m:ctrlPr>
                                <a:rPr lang="en-US" altLang="zh-CN" sz="1399" i="1">
                                  <a:solidFill>
                                    <a:prstClr val="black"/>
                                  </a:solidFill>
                                  <a:latin typeface="Cambria Math" panose="02040503050406030204" pitchFamily="18" charset="0"/>
                                </a:rPr>
                              </m:ctrlPr>
                            </m:sSupPr>
                            <m:e>
                              <m:sSub>
                                <m:sSubPr>
                                  <m:ctrlPr>
                                    <a:rPr lang="en-US" altLang="zh-CN" sz="1399" i="1">
                                      <a:solidFill>
                                        <a:prstClr val="black"/>
                                      </a:solidFill>
                                      <a:latin typeface="Cambria Math" panose="02040503050406030204" pitchFamily="18" charset="0"/>
                                    </a:rPr>
                                  </m:ctrlPr>
                                </m:sSubPr>
                                <m:e>
                                  <m:r>
                                    <a:rPr lang="en-US" altLang="zh-CN" sz="1399" i="1">
                                      <a:solidFill>
                                        <a:prstClr val="black"/>
                                      </a:solidFill>
                                      <a:latin typeface="Cambria Math" panose="02040503050406030204" pitchFamily="18" charset="0"/>
                                    </a:rPr>
                                    <m:t>h</m:t>
                                  </m:r>
                                </m:e>
                                <m:sub>
                                  <m:r>
                                    <a:rPr lang="en-US" altLang="zh-CN" sz="1399" i="1">
                                      <a:solidFill>
                                        <a:prstClr val="black"/>
                                      </a:solidFill>
                                      <a:latin typeface="Cambria Math" panose="02040503050406030204" pitchFamily="18" charset="0"/>
                                    </a:rPr>
                                    <m:t>1</m:t>
                                  </m:r>
                                </m:sub>
                              </m:sSub>
                            </m:e>
                            <m:sup>
                              <m:r>
                                <a:rPr lang="en-US" altLang="zh-CN" sz="1399" i="1">
                                  <a:solidFill>
                                    <a:prstClr val="black"/>
                                  </a:solidFill>
                                  <a:latin typeface="Cambria Math" panose="02040503050406030204" pitchFamily="18" charset="0"/>
                                </a:rPr>
                                <m:t>′</m:t>
                              </m:r>
                            </m:sup>
                          </m:sSup>
                        </m:e>
                      </m:groupChr>
                    </m:oMath>
                  </m:oMathPara>
                </a14:m>
                <a:endParaRPr lang="zh-CN" altLang="en-US" sz="1399" dirty="0">
                  <a:solidFill>
                    <a:prstClr val="black"/>
                  </a:solidFill>
                  <a:latin typeface="Huawei Sans" panose="020B0604020202020204"/>
                  <a:ea typeface="微软雅黑"/>
                </a:endParaRPr>
              </a:p>
            </p:txBody>
          </p:sp>
        </mc:Choice>
        <mc:Fallback xmlns="">
          <p:sp>
            <p:nvSpPr>
              <p:cNvPr id="88" name="文本框 87"/>
              <p:cNvSpPr txBox="1">
                <a:spLocks noRot="1" noChangeAspect="1" noMove="1" noResize="1" noEditPoints="1" noAdjustHandles="1" noChangeArrowheads="1" noChangeShapeType="1" noTextEdit="1"/>
              </p:cNvSpPr>
              <p:nvPr/>
            </p:nvSpPr>
            <p:spPr>
              <a:xfrm>
                <a:off x="8123861" y="3526814"/>
                <a:ext cx="259265" cy="316629"/>
              </a:xfrm>
              <a:prstGeom prst="rect">
                <a:avLst/>
              </a:prstGeom>
              <a:blipFill>
                <a:blip r:embed="rId6"/>
                <a:stretch>
                  <a:fillRect l="-7143" b="-11765"/>
                </a:stretch>
              </a:blipFill>
            </p:spPr>
            <p:txBody>
              <a:bodyPr/>
              <a:lstStyle/>
              <a:p>
                <a:r>
                  <a:rPr lang="zh-CN" altLang="en-US">
                    <a:noFill/>
                  </a:rPr>
                  <a:t> </a:t>
                </a:r>
              </a:p>
            </p:txBody>
          </p:sp>
        </mc:Fallback>
      </mc:AlternateContent>
      <p:sp>
        <p:nvSpPr>
          <p:cNvPr id="89" name="Flowchart: Connector 12">
            <a:extLst>
              <a:ext uri="{FF2B5EF4-FFF2-40B4-BE49-F238E27FC236}">
                <a16:creationId xmlns:a16="http://schemas.microsoft.com/office/drawing/2014/main" id="{4B0E9698-93C2-4325-AFB7-FBD5E00ED259}"/>
              </a:ext>
            </a:extLst>
          </p:cNvPr>
          <p:cNvSpPr/>
          <p:nvPr/>
        </p:nvSpPr>
        <p:spPr>
          <a:xfrm flipH="1">
            <a:off x="7261180" y="3569074"/>
            <a:ext cx="297994" cy="272080"/>
          </a:xfrm>
          <a:prstGeom prst="flowChartConnector">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000" baseline="-25000" dirty="0">
              <a:solidFill>
                <a:prstClr val="black"/>
              </a:solidFill>
              <a:latin typeface="Huawei Sans" panose="020B0604020202020204"/>
              <a:ea typeface="微软雅黑"/>
            </a:endParaRPr>
          </a:p>
        </p:txBody>
      </p:sp>
      <mc:AlternateContent xmlns:mc="http://schemas.openxmlformats.org/markup-compatibility/2006" xmlns:a14="http://schemas.microsoft.com/office/drawing/2010/main">
        <mc:Choice Requires="a14">
          <p:sp>
            <p:nvSpPr>
              <p:cNvPr id="90" name="文本框 89"/>
              <p:cNvSpPr txBox="1"/>
              <p:nvPr/>
            </p:nvSpPr>
            <p:spPr>
              <a:xfrm>
                <a:off x="7320329" y="3534454"/>
                <a:ext cx="213693" cy="300606"/>
              </a:xfrm>
              <a:prstGeom prst="rect">
                <a:avLst/>
              </a:prstGeom>
              <a:noFill/>
            </p:spPr>
            <p:txBody>
              <a:bodyPr wrap="none" lIns="0" tIns="0" rIns="0" bIns="0" rtlCol="0">
                <a:spAutoFit/>
              </a:bodyPr>
              <a:lstStyle/>
              <a:p>
                <a:pPr defTabSz="914034"/>
                <a14:m>
                  <m:oMathPara xmlns:m="http://schemas.openxmlformats.org/officeDocument/2006/math">
                    <m:oMathParaPr>
                      <m:jc m:val="centerGroup"/>
                    </m:oMathParaPr>
                    <m:oMath xmlns:m="http://schemas.openxmlformats.org/officeDocument/2006/math">
                      <m:groupChr>
                        <m:groupChrPr>
                          <m:chr m:val="→"/>
                          <m:pos m:val="top"/>
                          <m:ctrlPr>
                            <a:rPr lang="en-US" altLang="zh-CN" sz="1399" i="1">
                              <a:solidFill>
                                <a:prstClr val="black"/>
                              </a:solidFill>
                              <a:latin typeface="Cambria Math" panose="02040503050406030204" pitchFamily="18" charset="0"/>
                            </a:rPr>
                          </m:ctrlPr>
                        </m:groupChrPr>
                        <m:e>
                          <m:sSub>
                            <m:sSubPr>
                              <m:ctrlPr>
                                <a:rPr lang="en-US" altLang="zh-CN" sz="1399" i="1">
                                  <a:solidFill>
                                    <a:prstClr val="black"/>
                                  </a:solidFill>
                                  <a:latin typeface="Cambria Math" panose="02040503050406030204" pitchFamily="18" charset="0"/>
                                </a:rPr>
                              </m:ctrlPr>
                            </m:sSubPr>
                            <m:e>
                              <m:r>
                                <a:rPr lang="en-US" altLang="zh-CN" sz="1399" i="1">
                                  <a:solidFill>
                                    <a:prstClr val="black"/>
                                  </a:solidFill>
                                  <a:latin typeface="Cambria Math" panose="02040503050406030204" pitchFamily="18" charset="0"/>
                                </a:rPr>
                                <m:t>h</m:t>
                              </m:r>
                            </m:e>
                            <m:sub>
                              <m:r>
                                <m:rPr>
                                  <m:brk m:alnAt="1"/>
                                </m:rPr>
                                <a:rPr lang="en-US" altLang="zh-CN" sz="1399" i="1">
                                  <a:solidFill>
                                    <a:prstClr val="black"/>
                                  </a:solidFill>
                                  <a:latin typeface="Cambria Math" panose="02040503050406030204" pitchFamily="18" charset="0"/>
                                </a:rPr>
                                <m:t>1</m:t>
                              </m:r>
                            </m:sub>
                          </m:sSub>
                        </m:e>
                      </m:groupChr>
                    </m:oMath>
                  </m:oMathPara>
                </a14:m>
                <a:endParaRPr lang="zh-CN" altLang="en-US" sz="1399" dirty="0">
                  <a:solidFill>
                    <a:prstClr val="black"/>
                  </a:solidFill>
                  <a:latin typeface="Huawei Sans" panose="020B0604020202020204"/>
                  <a:ea typeface="微软雅黑"/>
                </a:endParaRPr>
              </a:p>
            </p:txBody>
          </p:sp>
        </mc:Choice>
        <mc:Fallback xmlns="">
          <p:sp>
            <p:nvSpPr>
              <p:cNvPr id="90" name="文本框 89"/>
              <p:cNvSpPr txBox="1">
                <a:spLocks noRot="1" noChangeAspect="1" noMove="1" noResize="1" noEditPoints="1" noAdjustHandles="1" noChangeArrowheads="1" noChangeShapeType="1" noTextEdit="1"/>
              </p:cNvSpPr>
              <p:nvPr/>
            </p:nvSpPr>
            <p:spPr>
              <a:xfrm>
                <a:off x="7320329" y="3534454"/>
                <a:ext cx="213693" cy="300606"/>
              </a:xfrm>
              <a:prstGeom prst="rect">
                <a:avLst/>
              </a:prstGeom>
              <a:blipFill>
                <a:blip r:embed="rId7"/>
                <a:stretch>
                  <a:fillRect l="-8571" b="-102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7696180" y="3556438"/>
                <a:ext cx="295543" cy="161520"/>
              </a:xfrm>
              <a:prstGeom prst="rect">
                <a:avLst/>
              </a:prstGeom>
              <a:noFill/>
            </p:spPr>
            <p:txBody>
              <a:bodyPr wrap="none" lIns="0" tIns="0" rIns="0" bIns="0" rtlCol="0">
                <a:spAutoFit/>
              </a:bodyPr>
              <a:lstStyle/>
              <a:p>
                <a:pPr defTabSz="914034"/>
                <a14:m>
                  <m:oMathPara xmlns:m="http://schemas.openxmlformats.org/officeDocument/2006/math">
                    <m:oMathParaPr>
                      <m:jc m:val="centerGroup"/>
                    </m:oMathParaPr>
                    <m:oMath xmlns:m="http://schemas.openxmlformats.org/officeDocument/2006/math">
                      <m:r>
                        <a:rPr lang="en-US" altLang="zh-CN" sz="1050" i="1">
                          <a:solidFill>
                            <a:prstClr val="black"/>
                          </a:solidFill>
                          <a:latin typeface="Cambria Math" panose="02040503050406030204" pitchFamily="18" charset="0"/>
                        </a:rPr>
                        <m:t>𝑠𝑢𝑚</m:t>
                      </m:r>
                    </m:oMath>
                  </m:oMathPara>
                </a14:m>
                <a:endParaRPr lang="zh-CN" altLang="en-US" sz="1100" dirty="0">
                  <a:solidFill>
                    <a:prstClr val="black"/>
                  </a:solidFill>
                  <a:latin typeface="Huawei Sans" panose="020B0604020202020204"/>
                  <a:ea typeface="微软雅黑"/>
                </a:endParaRPr>
              </a:p>
            </p:txBody>
          </p:sp>
        </mc:Choice>
        <mc:Fallback xmlns="">
          <p:sp>
            <p:nvSpPr>
              <p:cNvPr id="91" name="文本框 90"/>
              <p:cNvSpPr txBox="1">
                <a:spLocks noRot="1" noChangeAspect="1" noMove="1" noResize="1" noEditPoints="1" noAdjustHandles="1" noChangeArrowheads="1" noChangeShapeType="1" noTextEdit="1"/>
              </p:cNvSpPr>
              <p:nvPr/>
            </p:nvSpPr>
            <p:spPr>
              <a:xfrm>
                <a:off x="7696180" y="3556438"/>
                <a:ext cx="295543" cy="161520"/>
              </a:xfrm>
              <a:prstGeom prst="rect">
                <a:avLst/>
              </a:prstGeom>
              <a:blipFill>
                <a:blip r:embed="rId8"/>
                <a:stretch>
                  <a:fillRect l="-2041" r="-4082"/>
                </a:stretch>
              </a:blipFill>
            </p:spPr>
            <p:txBody>
              <a:bodyPr/>
              <a:lstStyle/>
              <a:p>
                <a:r>
                  <a:rPr lang="zh-CN" altLang="en-US">
                    <a:noFill/>
                  </a:rPr>
                  <a:t> </a:t>
                </a:r>
              </a:p>
            </p:txBody>
          </p:sp>
        </mc:Fallback>
      </mc:AlternateContent>
      <p:sp>
        <p:nvSpPr>
          <p:cNvPr id="92" name="TextBox 25">
            <a:extLst>
              <a:ext uri="{FF2B5EF4-FFF2-40B4-BE49-F238E27FC236}">
                <a16:creationId xmlns:a16="http://schemas.microsoft.com/office/drawing/2014/main" id="{3A02D379-B4A6-4329-BAC7-2CE51F95952B}"/>
              </a:ext>
            </a:extLst>
          </p:cNvPr>
          <p:cNvSpPr txBox="1"/>
          <p:nvPr/>
        </p:nvSpPr>
        <p:spPr>
          <a:xfrm>
            <a:off x="8872113" y="3147526"/>
            <a:ext cx="2598522" cy="830673"/>
          </a:xfrm>
          <a:prstGeom prst="rect">
            <a:avLst/>
          </a:prstGeom>
          <a:noFill/>
          <a:ln>
            <a:solidFill>
              <a:schemeClr val="bg2">
                <a:lumMod val="90000"/>
              </a:schemeClr>
            </a:solidFill>
          </a:ln>
        </p:spPr>
        <p:txBody>
          <a:bodyPr wrap="square" rtlCol="0">
            <a:spAutoFit/>
          </a:bodyPr>
          <a:lstStyle/>
          <a:p>
            <a:pPr defTabSz="914034"/>
            <a:r>
              <a:rPr lang="en-US" altLang="zh-CN" sz="1200" dirty="0">
                <a:solidFill>
                  <a:prstClr val="black"/>
                </a:solidFill>
                <a:latin typeface="Huawei Sans" panose="020B0604020202020204"/>
                <a:ea typeface="微软雅黑"/>
              </a:rPr>
              <a:t># </a:t>
            </a:r>
            <a:r>
              <a:rPr lang="en-US" altLang="zh-CN" sz="1200" dirty="0" err="1">
                <a:solidFill>
                  <a:prstClr val="black"/>
                </a:solidFill>
                <a:latin typeface="Huawei Sans" panose="020B0604020202020204"/>
                <a:ea typeface="微软雅黑"/>
              </a:rPr>
              <a:t>GCNConv</a:t>
            </a:r>
            <a:endParaRPr lang="en-US" altLang="zh-CN" sz="1200" dirty="0">
              <a:solidFill>
                <a:prstClr val="black"/>
              </a:solidFill>
              <a:latin typeface="Huawei Sans" panose="020B0604020202020204"/>
              <a:ea typeface="微软雅黑"/>
            </a:endParaRPr>
          </a:p>
          <a:p>
            <a:pPr defTabSz="914034"/>
            <a:r>
              <a:rPr lang="en-US" altLang="zh-CN" sz="1200" dirty="0">
                <a:solidFill>
                  <a:prstClr val="black"/>
                </a:solidFill>
                <a:latin typeface="Huawei Sans" panose="020B0604020202020204"/>
                <a:ea typeface="微软雅黑"/>
              </a:rPr>
              <a:t>for v in </a:t>
            </a:r>
            <a:r>
              <a:rPr lang="en-US" altLang="zh-CN" sz="1200" dirty="0" err="1">
                <a:solidFill>
                  <a:prstClr val="black"/>
                </a:solidFill>
                <a:latin typeface="Huawei Sans" panose="020B0604020202020204"/>
                <a:ea typeface="微软雅黑"/>
              </a:rPr>
              <a:t>g.dst_vertex</a:t>
            </a:r>
            <a:r>
              <a:rPr lang="en-US" altLang="zh-CN" sz="1200" dirty="0">
                <a:solidFill>
                  <a:prstClr val="black"/>
                </a:solidFill>
                <a:latin typeface="Huawei Sans" panose="020B0604020202020204"/>
                <a:ea typeface="微软雅黑"/>
              </a:rPr>
              <a:t>:</a:t>
            </a:r>
          </a:p>
          <a:p>
            <a:pPr defTabSz="914034"/>
            <a:r>
              <a:rPr lang="en-US" altLang="zh-CN" sz="1200" dirty="0">
                <a:solidFill>
                  <a:prstClr val="black"/>
                </a:solidFill>
                <a:latin typeface="Huawei Sans" panose="020B0604020202020204"/>
                <a:ea typeface="微软雅黑"/>
              </a:rPr>
              <a:t>    return </a:t>
            </a:r>
            <a:r>
              <a:rPr lang="en-US" altLang="zh-CN" sz="1200" dirty="0" err="1">
                <a:solidFill>
                  <a:prstClr val="black"/>
                </a:solidFill>
                <a:latin typeface="Huawei Sans" panose="020B0604020202020204"/>
                <a:ea typeface="微软雅黑"/>
              </a:rPr>
              <a:t>g.</a:t>
            </a:r>
            <a:r>
              <a:rPr lang="en-US" altLang="zh-CN" sz="1200" dirty="0" err="1">
                <a:solidFill>
                  <a:srgbClr val="00B050"/>
                </a:solidFill>
                <a:latin typeface="Huawei Sans" panose="020B0604020202020204"/>
                <a:ea typeface="微软雅黑"/>
              </a:rPr>
              <a:t>sum</a:t>
            </a:r>
            <a:r>
              <a:rPr lang="en-US" altLang="zh-CN" sz="1200" dirty="0">
                <a:solidFill>
                  <a:prstClr val="black"/>
                </a:solidFill>
                <a:latin typeface="Huawei Sans" panose="020B0604020202020204"/>
                <a:ea typeface="微软雅黑"/>
              </a:rPr>
              <a:t>([</a:t>
            </a:r>
            <a:r>
              <a:rPr lang="en-US" altLang="zh-CN" sz="1200" dirty="0" err="1">
                <a:solidFill>
                  <a:prstClr val="black"/>
                </a:solidFill>
                <a:latin typeface="Huawei Sans" panose="020B0604020202020204"/>
                <a:ea typeface="微软雅黑"/>
              </a:rPr>
              <a:t>u.h</a:t>
            </a:r>
            <a:r>
              <a:rPr lang="en-US" altLang="zh-CN" sz="1200" dirty="0">
                <a:solidFill>
                  <a:prstClr val="black"/>
                </a:solidFill>
                <a:latin typeface="Huawei Sans" panose="020B0604020202020204"/>
                <a:ea typeface="微软雅黑"/>
              </a:rPr>
              <a:t> for u in </a:t>
            </a:r>
            <a:r>
              <a:rPr lang="en-US" altLang="zh-CN" sz="1200" dirty="0" err="1">
                <a:solidFill>
                  <a:prstClr val="black"/>
                </a:solidFill>
                <a:latin typeface="Huawei Sans" panose="020B0604020202020204"/>
                <a:ea typeface="微软雅黑"/>
              </a:rPr>
              <a:t>v.</a:t>
            </a:r>
            <a:r>
              <a:rPr lang="en-US" altLang="zh-CN" sz="1200" dirty="0" err="1">
                <a:solidFill>
                  <a:srgbClr val="00B050"/>
                </a:solidFill>
                <a:latin typeface="Huawei Sans" panose="020B0604020202020204"/>
                <a:ea typeface="微软雅黑"/>
              </a:rPr>
              <a:t>innbs</a:t>
            </a:r>
            <a:r>
              <a:rPr lang="en-US" altLang="zh-CN" sz="1200" dirty="0">
                <a:solidFill>
                  <a:prstClr val="black"/>
                </a:solidFill>
                <a:latin typeface="Huawei Sans" panose="020B0604020202020204"/>
                <a:ea typeface="微软雅黑"/>
              </a:rPr>
              <a:t>()])</a:t>
            </a:r>
            <a:endParaRPr lang="zh-CN" altLang="en-US" sz="1200" dirty="0">
              <a:solidFill>
                <a:prstClr val="black"/>
              </a:solidFill>
              <a:latin typeface="Huawei Sans" panose="020B0604020202020204"/>
              <a:ea typeface="微软雅黑"/>
            </a:endParaRPr>
          </a:p>
        </p:txBody>
      </p:sp>
      <p:sp>
        <p:nvSpPr>
          <p:cNvPr id="93" name="Arrow: Right 27">
            <a:extLst>
              <a:ext uri="{FF2B5EF4-FFF2-40B4-BE49-F238E27FC236}">
                <a16:creationId xmlns:a16="http://schemas.microsoft.com/office/drawing/2014/main" id="{6DEF4B9F-21FF-4FB4-AA9F-B47A4F37AA55}"/>
              </a:ext>
            </a:extLst>
          </p:cNvPr>
          <p:cNvSpPr/>
          <p:nvPr/>
        </p:nvSpPr>
        <p:spPr>
          <a:xfrm>
            <a:off x="8542968" y="3367825"/>
            <a:ext cx="208217" cy="221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prstClr val="white"/>
              </a:solidFill>
              <a:latin typeface="Huawei Sans" panose="020B0604020202020204"/>
              <a:ea typeface="微软雅黑"/>
            </a:endParaRPr>
          </a:p>
        </p:txBody>
      </p:sp>
      <p:sp>
        <p:nvSpPr>
          <p:cNvPr id="94" name="圆角矩形 93"/>
          <p:cNvSpPr/>
          <p:nvPr/>
        </p:nvSpPr>
        <p:spPr>
          <a:xfrm>
            <a:off x="6408235" y="4200512"/>
            <a:ext cx="5316414" cy="1913490"/>
          </a:xfrm>
          <a:prstGeom prst="roundRect">
            <a:avLst>
              <a:gd name="adj" fmla="val 866"/>
            </a:avLst>
          </a:prstGeom>
          <a:solidFill>
            <a:srgbClr val="FFFFFF"/>
          </a:solidFill>
          <a:ln w="9525">
            <a:solidFill>
              <a:srgbClr val="EBEBEB">
                <a:lumMod val="90000"/>
              </a:srgbClr>
            </a:solidFill>
            <a:miter/>
          </a:ln>
          <a:effectLst>
            <a:outerShdw blurRad="241300" dir="2700000" rotWithShape="0">
              <a:srgbClr val="000000">
                <a:alpha val="10357"/>
              </a:srgbClr>
            </a:outerShdw>
          </a:effectLst>
        </p:spPr>
        <p:txBody>
          <a:bodyPr lIns="45701" rIns="45701" anchor="t"/>
          <a:lstStyle/>
          <a:p>
            <a:pPr algn="ctr" defTabSz="914034" hangingPunct="0">
              <a:spcBef>
                <a:spcPts val="600"/>
              </a:spcBef>
              <a:spcAft>
                <a:spcPts val="600"/>
              </a:spcAft>
            </a:pPr>
            <a:endParaRPr lang="zh-CN" altLang="en-US" sz="1100" b="1" kern="0" dirty="0">
              <a:solidFill>
                <a:srgbClr val="C7000A"/>
              </a:solidFill>
              <a:latin typeface="微软雅黑"/>
              <a:ea typeface="微软雅黑"/>
              <a:cs typeface="Calibri"/>
              <a:sym typeface="HarmonyOS Sans SC"/>
            </a:endParaRPr>
          </a:p>
        </p:txBody>
      </p:sp>
      <p:sp>
        <p:nvSpPr>
          <p:cNvPr id="95" name="文本框 94"/>
          <p:cNvSpPr txBox="1"/>
          <p:nvPr/>
        </p:nvSpPr>
        <p:spPr>
          <a:xfrm>
            <a:off x="6471410" y="4252810"/>
            <a:ext cx="5253238" cy="307657"/>
          </a:xfrm>
          <a:prstGeom prst="rect">
            <a:avLst/>
          </a:prstGeom>
          <a:noFill/>
        </p:spPr>
        <p:txBody>
          <a:bodyPr wrap="square" rtlCol="0">
            <a:spAutoFit/>
          </a:bodyPr>
          <a:lstStyle/>
          <a:p>
            <a:pPr marL="179928" indent="-179928" defTabSz="914034">
              <a:spcBef>
                <a:spcPts val="600"/>
              </a:spcBef>
              <a:buFont typeface="Wingdings" panose="05000000000000000000" pitchFamily="2" charset="2"/>
              <a:buChar char="p"/>
            </a:pPr>
            <a:r>
              <a:rPr lang="zh-CN" altLang="en-US" sz="1399" b="1" dirty="0">
                <a:solidFill>
                  <a:srgbClr val="C00000"/>
                </a:solidFill>
                <a:latin typeface="微软雅黑" panose="020B0503020204020204" pitchFamily="34" charset="-122"/>
                <a:ea typeface="微软雅黑" panose="020B0503020204020204" pitchFamily="34" charset="-122"/>
              </a:rPr>
              <a:t>高效：底层自动编译优化和生成融合算子</a:t>
            </a:r>
            <a:endParaRPr lang="en-US" altLang="zh-CN" sz="1399" b="1" dirty="0">
              <a:solidFill>
                <a:srgbClr val="C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9"/>
          <a:stretch>
            <a:fillRect/>
          </a:stretch>
        </p:blipFill>
        <p:spPr>
          <a:xfrm>
            <a:off x="6694198" y="4675130"/>
            <a:ext cx="4332183" cy="1218724"/>
          </a:xfrm>
          <a:prstGeom prst="rect">
            <a:avLst/>
          </a:prstGeom>
        </p:spPr>
      </p:pic>
      <p:sp>
        <p:nvSpPr>
          <p:cNvPr id="7" name="矩形 6"/>
          <p:cNvSpPr/>
          <p:nvPr/>
        </p:nvSpPr>
        <p:spPr>
          <a:xfrm>
            <a:off x="8231531" y="4549055"/>
            <a:ext cx="1123587" cy="261508"/>
          </a:xfrm>
          <a:prstGeom prst="rect">
            <a:avLst/>
          </a:prstGeom>
        </p:spPr>
        <p:txBody>
          <a:bodyPr wrap="none">
            <a:spAutoFit/>
          </a:bodyPr>
          <a:lstStyle/>
          <a:p>
            <a:pPr defTabSz="914034"/>
            <a:r>
              <a:rPr lang="zh-CN" altLang="en-US" sz="1100" dirty="0">
                <a:solidFill>
                  <a:prstClr val="black"/>
                </a:solidFill>
                <a:latin typeface="微软雅黑" panose="020B0503020204020204" pitchFamily="34" charset="-122"/>
                <a:ea typeface="微软雅黑" panose="020B0503020204020204" pitchFamily="34" charset="-122"/>
              </a:rPr>
              <a:t>性能提升</a:t>
            </a:r>
            <a:r>
              <a:rPr lang="en-US" altLang="zh-CN" sz="1100" b="1" dirty="0">
                <a:solidFill>
                  <a:srgbClr val="FF0000"/>
                </a:solidFill>
                <a:latin typeface="微软雅黑" panose="020B0503020204020204" pitchFamily="34" charset="-122"/>
                <a:ea typeface="微软雅黑" panose="020B0503020204020204" pitchFamily="34" charset="-122"/>
              </a:rPr>
              <a:t>3-4</a:t>
            </a:r>
            <a:r>
              <a:rPr lang="zh-CN" altLang="en-US" sz="1100" b="1" dirty="0">
                <a:solidFill>
                  <a:srgbClr val="FF0000"/>
                </a:solidFill>
                <a:latin typeface="微软雅黑" panose="020B0503020204020204" pitchFamily="34" charset="-122"/>
                <a:ea typeface="微软雅黑" panose="020B0503020204020204" pitchFamily="34" charset="-122"/>
              </a:rPr>
              <a:t>倍</a:t>
            </a:r>
          </a:p>
        </p:txBody>
      </p:sp>
      <p:sp>
        <p:nvSpPr>
          <p:cNvPr id="115" name="矩形 114"/>
          <p:cNvSpPr/>
          <p:nvPr/>
        </p:nvSpPr>
        <p:spPr>
          <a:xfrm>
            <a:off x="6630625" y="4467519"/>
            <a:ext cx="381687" cy="261508"/>
          </a:xfrm>
          <a:prstGeom prst="rect">
            <a:avLst/>
          </a:prstGeom>
        </p:spPr>
        <p:txBody>
          <a:bodyPr wrap="none">
            <a:spAutoFit/>
          </a:bodyPr>
          <a:lstStyle/>
          <a:p>
            <a:pPr defTabSz="914034"/>
            <a:r>
              <a:rPr lang="en-US" altLang="zh-CN" sz="1100" dirty="0" err="1">
                <a:solidFill>
                  <a:prstClr val="black"/>
                </a:solidFill>
                <a:latin typeface="微软雅黑" panose="020B0503020204020204" pitchFamily="34" charset="-122"/>
                <a:ea typeface="微软雅黑" panose="020B0503020204020204" pitchFamily="34" charset="-122"/>
              </a:rPr>
              <a:t>ms</a:t>
            </a:r>
            <a:endParaRPr lang="zh-CN" altLang="en-US" sz="1100" b="1" dirty="0">
              <a:solidFill>
                <a:srgbClr val="FF0000"/>
              </a:solidFill>
              <a:latin typeface="微软雅黑" panose="020B0503020204020204" pitchFamily="34" charset="-122"/>
              <a:ea typeface="微软雅黑" panose="020B0503020204020204" pitchFamily="34" charset="-122"/>
            </a:endParaRPr>
          </a:p>
        </p:txBody>
      </p:sp>
      <p:sp>
        <p:nvSpPr>
          <p:cNvPr id="116" name="右箭头 115"/>
          <p:cNvSpPr/>
          <p:nvPr/>
        </p:nvSpPr>
        <p:spPr>
          <a:xfrm>
            <a:off x="5956080" y="3619200"/>
            <a:ext cx="396280" cy="936489"/>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prstClr val="white"/>
              </a:solidFill>
              <a:latin typeface="Huawei Sans" panose="020B0604020202020204"/>
              <a:ea typeface="微软雅黑"/>
            </a:endParaRPr>
          </a:p>
        </p:txBody>
      </p:sp>
    </p:spTree>
    <p:extLst>
      <p:ext uri="{BB962C8B-B14F-4D97-AF65-F5344CB8AC3E}">
        <p14:creationId xmlns:p14="http://schemas.microsoft.com/office/powerpoint/2010/main" val="12488883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Subtitle 1">
            <a:extLst>
              <a:ext uri="{FF2B5EF4-FFF2-40B4-BE49-F238E27FC236}">
                <a16:creationId xmlns:a16="http://schemas.microsoft.com/office/drawing/2014/main" id="{CE0CEC36-5881-F64A-A70F-904DBA9886A9}"/>
              </a:ext>
            </a:extLst>
          </p:cNvPr>
          <p:cNvSpPr txBox="1">
            <a:spLocks/>
          </p:cNvSpPr>
          <p:nvPr/>
        </p:nvSpPr>
        <p:spPr>
          <a:xfrm>
            <a:off x="367036" y="233354"/>
            <a:ext cx="11835685" cy="400445"/>
          </a:xfrm>
          <a:prstGeom prst="rect">
            <a:avLst/>
          </a:prstGeom>
        </p:spPr>
        <p:txBody>
          <a:bodyPr vert="horz" lIns="91404" tIns="45702" rIns="91404"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034">
              <a:buNone/>
            </a:pPr>
            <a:r>
              <a:rPr lang="en-US" altLang="zh-CN" sz="2399" b="1" dirty="0">
                <a:solidFill>
                  <a:srgbClr val="C00000"/>
                </a:solidFill>
                <a:latin typeface="微软雅黑" panose="020B0503020204020204" pitchFamily="34" charset="-122"/>
                <a:ea typeface="微软雅黑" panose="020B0503020204020204" pitchFamily="34" charset="-122"/>
              </a:rPr>
              <a:t>MindSpore Reinforcement</a:t>
            </a:r>
            <a:r>
              <a:rPr lang="zh-CN" altLang="en-US" sz="2399" b="1" dirty="0">
                <a:solidFill>
                  <a:srgbClr val="C00000"/>
                </a:solidFill>
                <a:latin typeface="微软雅黑" panose="020B0503020204020204" pitchFamily="34" charset="-122"/>
                <a:ea typeface="微软雅黑" panose="020B0503020204020204" pitchFamily="34" charset="-122"/>
              </a:rPr>
              <a:t>：以</a:t>
            </a:r>
            <a:r>
              <a:rPr lang="en-US" altLang="zh-CN" sz="2399" b="1" dirty="0">
                <a:solidFill>
                  <a:srgbClr val="C00000"/>
                </a:solidFill>
                <a:latin typeface="微软雅黑" panose="020B0503020204020204" pitchFamily="34" charset="-122"/>
                <a:ea typeface="微软雅黑" panose="020B0503020204020204" pitchFamily="34" charset="-122"/>
              </a:rPr>
              <a:t>RL</a:t>
            </a:r>
            <a:r>
              <a:rPr lang="zh-CN" altLang="en-US" sz="2399" b="1" dirty="0">
                <a:solidFill>
                  <a:srgbClr val="C00000"/>
                </a:solidFill>
                <a:latin typeface="微软雅黑" panose="020B0503020204020204" pitchFamily="34" charset="-122"/>
                <a:ea typeface="微软雅黑" panose="020B0503020204020204" pitchFamily="34" charset="-122"/>
              </a:rPr>
              <a:t>算法为中心的易用</a:t>
            </a:r>
            <a:r>
              <a:rPr lang="en-US" altLang="zh-CN" sz="2399" b="1" dirty="0">
                <a:solidFill>
                  <a:srgbClr val="C00000"/>
                </a:solidFill>
                <a:latin typeface="微软雅黑" panose="020B0503020204020204" pitchFamily="34" charset="-122"/>
                <a:ea typeface="微软雅黑" panose="020B0503020204020204" pitchFamily="34" charset="-122"/>
              </a:rPr>
              <a:t>API</a:t>
            </a:r>
            <a:r>
              <a:rPr lang="zh-CN" altLang="en-US" sz="2399" b="1" dirty="0">
                <a:solidFill>
                  <a:srgbClr val="C00000"/>
                </a:solidFill>
                <a:latin typeface="微软雅黑" panose="020B0503020204020204" pitchFamily="34" charset="-122"/>
                <a:ea typeface="微软雅黑" panose="020B0503020204020204" pitchFamily="34" charset="-122"/>
              </a:rPr>
              <a:t>，多智能体训练加速</a:t>
            </a:r>
            <a:endParaRPr lang="en-US" sz="2399" b="1" dirty="0">
              <a:solidFill>
                <a:srgbClr val="C00000"/>
              </a:solidFill>
              <a:latin typeface="微软雅黑" panose="020B0503020204020204" pitchFamily="34" charset="-122"/>
              <a:ea typeface="微软雅黑" panose="020B0503020204020204" pitchFamily="34" charset="-122"/>
            </a:endParaRPr>
          </a:p>
        </p:txBody>
      </p:sp>
      <p:sp>
        <p:nvSpPr>
          <p:cNvPr id="59" name="矩形 58"/>
          <p:cNvSpPr/>
          <p:nvPr/>
        </p:nvSpPr>
        <p:spPr>
          <a:xfrm>
            <a:off x="996575" y="998016"/>
            <a:ext cx="4840934" cy="977796"/>
          </a:xfrm>
          <a:prstGeom prst="rect">
            <a:avLst/>
          </a:prstGeom>
          <a:solidFill>
            <a:srgbClr val="FFFFFF"/>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404" tIns="45702" rIns="91404" bIns="45702" numCol="1" spcCol="0" rtlCol="0" fromWordArt="0" anchor="t" anchorCtr="0" forceAA="0" compatLnSpc="1">
            <a:prstTxWarp prst="textNoShape">
              <a:avLst/>
            </a:prstTxWarp>
            <a:noAutofit/>
          </a:bodyPr>
          <a:lstStyle/>
          <a:p>
            <a:pPr defTabSz="914034">
              <a:lnSpc>
                <a:spcPct val="120000"/>
              </a:lnSpc>
              <a:spcBef>
                <a:spcPts val="600"/>
              </a:spcBef>
            </a:pPr>
            <a:r>
              <a:rPr lang="zh-CN" altLang="en-US" sz="1200" dirty="0">
                <a:solidFill>
                  <a:srgbClr val="333333"/>
                </a:solidFill>
                <a:latin typeface="微软雅黑" panose="020B0503020204020204" pitchFamily="34" charset="-122"/>
                <a:ea typeface="微软雅黑" panose="020B0503020204020204" pitchFamily="34" charset="-122"/>
              </a:rPr>
              <a:t>强化学习近年发展迅速</a:t>
            </a:r>
            <a:r>
              <a:rPr lang="zh-CN" altLang="en-US" sz="1200" i="1" dirty="0">
                <a:solidFill>
                  <a:srgbClr val="333333"/>
                </a:solidFill>
                <a:latin typeface="微软雅黑" panose="020B0503020204020204" pitchFamily="34" charset="-122"/>
                <a:ea typeface="微软雅黑" panose="020B0503020204020204" pitchFamily="34" charset="-122"/>
              </a:rPr>
              <a:t>，</a:t>
            </a:r>
            <a:r>
              <a:rPr lang="zh-CN" altLang="en-US" sz="1200" dirty="0">
                <a:solidFill>
                  <a:srgbClr val="333333"/>
                </a:solidFill>
                <a:latin typeface="微软雅黑" panose="020B0503020204020204" pitchFamily="34" charset="-122"/>
                <a:ea typeface="微软雅黑" panose="020B0503020204020204" pitchFamily="34" charset="-122"/>
              </a:rPr>
              <a:t>游戏、自动驾驶、机器人、推荐搜索等领域取得了不俗成绩，但存在复杂算法训练时间长、开发难度高等困难，</a:t>
            </a:r>
            <a:r>
              <a:rPr lang="en-US" altLang="zh-CN" sz="1200" dirty="0">
                <a:solidFill>
                  <a:srgbClr val="333333"/>
                </a:solidFill>
                <a:latin typeface="微软雅黑" panose="020B0503020204020204" pitchFamily="34" charset="-122"/>
                <a:ea typeface="微软雅黑" panose="020B0503020204020204" pitchFamily="34" charset="-122"/>
              </a:rPr>
              <a:t>MindSpore Reinforcement</a:t>
            </a:r>
            <a:r>
              <a:rPr lang="zh-CN" altLang="en-US" sz="1200" dirty="0">
                <a:solidFill>
                  <a:srgbClr val="333333"/>
                </a:solidFill>
                <a:latin typeface="微软雅黑" panose="020B0503020204020204" pitchFamily="34" charset="-122"/>
                <a:ea typeface="微软雅黑" panose="020B0503020204020204" pitchFamily="34" charset="-122"/>
              </a:rPr>
              <a:t>强化学习框架提供以算法为中心的易用</a:t>
            </a:r>
            <a:r>
              <a:rPr lang="en-US" altLang="zh-CN" sz="1200" dirty="0">
                <a:solidFill>
                  <a:srgbClr val="333333"/>
                </a:solidFill>
                <a:latin typeface="微软雅黑" panose="020B0503020204020204" pitchFamily="34" charset="-122"/>
                <a:ea typeface="微软雅黑" panose="020B0503020204020204" pitchFamily="34" charset="-122"/>
              </a:rPr>
              <a:t>API</a:t>
            </a:r>
            <a:r>
              <a:rPr lang="zh-CN" altLang="en-US" sz="1200" dirty="0">
                <a:solidFill>
                  <a:srgbClr val="333333"/>
                </a:solidFill>
                <a:latin typeface="微软雅黑" panose="020B0503020204020204" pitchFamily="34" charset="-122"/>
                <a:ea typeface="微软雅黑" panose="020B0503020204020204" pitchFamily="34" charset="-122"/>
              </a:rPr>
              <a:t>、针对</a:t>
            </a:r>
            <a:r>
              <a:rPr lang="en-US" altLang="zh-CN" sz="1200" dirty="0">
                <a:solidFill>
                  <a:srgbClr val="333333"/>
                </a:solidFill>
                <a:latin typeface="微软雅黑" panose="020B0503020204020204" pitchFamily="34" charset="-122"/>
                <a:ea typeface="微软雅黑" panose="020B0503020204020204" pitchFamily="34" charset="-122"/>
              </a:rPr>
              <a:t>RL</a:t>
            </a:r>
            <a:r>
              <a:rPr lang="zh-CN" altLang="en-US" sz="1200" dirty="0">
                <a:solidFill>
                  <a:srgbClr val="333333"/>
                </a:solidFill>
                <a:latin typeface="微软雅黑" panose="020B0503020204020204" pitchFamily="34" charset="-122"/>
                <a:ea typeface="微软雅黑" panose="020B0503020204020204" pitchFamily="34" charset="-122"/>
              </a:rPr>
              <a:t>算法的分布式并行加速能力。</a:t>
            </a:r>
            <a:endParaRPr lang="zh-CN" altLang="en-US" sz="1200" i="1" dirty="0">
              <a:solidFill>
                <a:srgbClr val="333333"/>
              </a:solidFill>
              <a:latin typeface="-apple-system"/>
              <a:ea typeface="微软雅黑"/>
            </a:endParaRPr>
          </a:p>
        </p:txBody>
      </p:sp>
      <p:sp>
        <p:nvSpPr>
          <p:cNvPr id="3" name="矩形 2"/>
          <p:cNvSpPr/>
          <p:nvPr/>
        </p:nvSpPr>
        <p:spPr>
          <a:xfrm>
            <a:off x="2813114" y="2241394"/>
            <a:ext cx="1511939" cy="307657"/>
          </a:xfrm>
          <a:prstGeom prst="rect">
            <a:avLst/>
          </a:prstGeom>
        </p:spPr>
        <p:txBody>
          <a:bodyPr wrap="none">
            <a:spAutoFit/>
          </a:bodyPr>
          <a:lstStyle/>
          <a:p>
            <a:pPr defTabSz="914034"/>
            <a:r>
              <a:rPr lang="en-US" altLang="zh-CN" sz="1399" b="1" dirty="0">
                <a:solidFill>
                  <a:srgbClr val="1D1D1A">
                    <a:lumMod val="50000"/>
                  </a:srgbClr>
                </a:solidFill>
                <a:latin typeface="微软雅黑" panose="020B0503020204020204" pitchFamily="34" charset="-122"/>
                <a:ea typeface="微软雅黑" panose="020B0503020204020204" pitchFamily="34" charset="-122"/>
              </a:rPr>
              <a:t>Reinforcement</a:t>
            </a:r>
            <a:endParaRPr lang="zh-CN" altLang="en-US" sz="1399" dirty="0">
              <a:solidFill>
                <a:prstClr val="black"/>
              </a:solidFill>
              <a:latin typeface="Huawei Sans" panose="020B0604020202020204"/>
              <a:ea typeface="微软雅黑"/>
            </a:endParaRPr>
          </a:p>
        </p:txBody>
      </p:sp>
      <p:sp>
        <p:nvSpPr>
          <p:cNvPr id="64" name="圆角矩形 63"/>
          <p:cNvSpPr/>
          <p:nvPr/>
        </p:nvSpPr>
        <p:spPr>
          <a:xfrm>
            <a:off x="6413803" y="910818"/>
            <a:ext cx="4964758" cy="1562372"/>
          </a:xfrm>
          <a:prstGeom prst="roundRect">
            <a:avLst>
              <a:gd name="adj" fmla="val 866"/>
            </a:avLst>
          </a:prstGeom>
          <a:solidFill>
            <a:srgbClr val="FFFFFF"/>
          </a:solidFill>
          <a:ln w="9525">
            <a:solidFill>
              <a:srgbClr val="EBEBEB">
                <a:lumMod val="90000"/>
              </a:srgbClr>
            </a:solidFill>
            <a:miter/>
          </a:ln>
          <a:effectLst>
            <a:outerShdw blurRad="241300" dir="2700000" rotWithShape="0">
              <a:srgbClr val="000000">
                <a:alpha val="10357"/>
              </a:srgbClr>
            </a:outerShdw>
          </a:effectLst>
        </p:spPr>
        <p:txBody>
          <a:bodyPr lIns="45701" rIns="45701" anchor="t"/>
          <a:lstStyle/>
          <a:p>
            <a:pPr algn="ctr" defTabSz="914034" hangingPunct="0">
              <a:spcBef>
                <a:spcPts val="600"/>
              </a:spcBef>
              <a:spcAft>
                <a:spcPts val="600"/>
              </a:spcAft>
            </a:pPr>
            <a:endParaRPr lang="zh-CN" altLang="en-US" sz="1100" b="1" kern="0" dirty="0">
              <a:solidFill>
                <a:srgbClr val="C7000A"/>
              </a:solidFill>
              <a:latin typeface="微软雅黑"/>
              <a:ea typeface="微软雅黑"/>
              <a:cs typeface="Calibri"/>
              <a:sym typeface="HarmonyOS Sans SC"/>
            </a:endParaRPr>
          </a:p>
        </p:txBody>
      </p:sp>
      <p:sp>
        <p:nvSpPr>
          <p:cNvPr id="52" name="文本框 51"/>
          <p:cNvSpPr txBox="1"/>
          <p:nvPr/>
        </p:nvSpPr>
        <p:spPr>
          <a:xfrm>
            <a:off x="6502536" y="998016"/>
            <a:ext cx="4787290" cy="276891"/>
          </a:xfrm>
          <a:prstGeom prst="rect">
            <a:avLst/>
          </a:prstGeom>
          <a:noFill/>
        </p:spPr>
        <p:txBody>
          <a:bodyPr wrap="square" rtlCol="0">
            <a:spAutoFit/>
          </a:bodyPr>
          <a:lstStyle/>
          <a:p>
            <a:pPr marL="179928" indent="-179928" defTabSz="914034">
              <a:spcBef>
                <a:spcPts val="600"/>
              </a:spcBef>
              <a:buFont typeface="Wingdings" panose="05000000000000000000" pitchFamily="2" charset="2"/>
              <a:buChar char="p"/>
            </a:pPr>
            <a:r>
              <a:rPr lang="zh-CN" altLang="en-US" sz="1200" b="1" dirty="0">
                <a:solidFill>
                  <a:srgbClr val="C00000"/>
                </a:solidFill>
                <a:latin typeface="微软雅黑" panose="020B0503020204020204" pitchFamily="34" charset="-122"/>
                <a:ea typeface="微软雅黑" panose="020B0503020204020204" pitchFamily="34" charset="-122"/>
              </a:rPr>
              <a:t>易用：以</a:t>
            </a:r>
            <a:r>
              <a:rPr lang="en-US" altLang="zh-CN" sz="1200" b="1" dirty="0">
                <a:solidFill>
                  <a:srgbClr val="C00000"/>
                </a:solidFill>
                <a:latin typeface="微软雅黑" panose="020B0503020204020204" pitchFamily="34" charset="-122"/>
                <a:ea typeface="微软雅黑" panose="020B0503020204020204" pitchFamily="34" charset="-122"/>
              </a:rPr>
              <a:t>RL</a:t>
            </a:r>
            <a:r>
              <a:rPr lang="zh-CN" altLang="en-US" sz="1200" b="1" dirty="0">
                <a:solidFill>
                  <a:srgbClr val="C00000"/>
                </a:solidFill>
                <a:latin typeface="微软雅黑" panose="020B0503020204020204" pitchFamily="34" charset="-122"/>
                <a:ea typeface="微软雅黑" panose="020B0503020204020204" pitchFamily="34" charset="-122"/>
              </a:rPr>
              <a:t>算法为中心的</a:t>
            </a:r>
            <a:r>
              <a:rPr lang="en-US" altLang="zh-CN" sz="1200" b="1" dirty="0">
                <a:solidFill>
                  <a:srgbClr val="C00000"/>
                </a:solidFill>
                <a:latin typeface="微软雅黑" panose="020B0503020204020204" pitchFamily="34" charset="-122"/>
                <a:ea typeface="微软雅黑" panose="020B0503020204020204" pitchFamily="34" charset="-122"/>
              </a:rPr>
              <a:t>API</a:t>
            </a:r>
          </a:p>
        </p:txBody>
      </p:sp>
      <p:sp>
        <p:nvSpPr>
          <p:cNvPr id="94" name="圆角矩形 93"/>
          <p:cNvSpPr/>
          <p:nvPr/>
        </p:nvSpPr>
        <p:spPr>
          <a:xfrm>
            <a:off x="6413803" y="4322944"/>
            <a:ext cx="4964758" cy="1913490"/>
          </a:xfrm>
          <a:prstGeom prst="roundRect">
            <a:avLst>
              <a:gd name="adj" fmla="val 866"/>
            </a:avLst>
          </a:prstGeom>
          <a:solidFill>
            <a:srgbClr val="FFFFFF"/>
          </a:solidFill>
          <a:ln w="9525">
            <a:solidFill>
              <a:srgbClr val="EBEBEB">
                <a:lumMod val="90000"/>
              </a:srgbClr>
            </a:solidFill>
            <a:miter/>
          </a:ln>
          <a:effectLst>
            <a:outerShdw blurRad="241300" dir="2700000" rotWithShape="0">
              <a:srgbClr val="000000">
                <a:alpha val="10357"/>
              </a:srgbClr>
            </a:outerShdw>
          </a:effectLst>
        </p:spPr>
        <p:txBody>
          <a:bodyPr lIns="45701" rIns="45701" anchor="t"/>
          <a:lstStyle/>
          <a:p>
            <a:pPr algn="ctr" defTabSz="914034" hangingPunct="0">
              <a:spcBef>
                <a:spcPts val="600"/>
              </a:spcBef>
              <a:spcAft>
                <a:spcPts val="600"/>
              </a:spcAft>
            </a:pPr>
            <a:endParaRPr lang="zh-CN" altLang="en-US" sz="1100" b="1" kern="0" dirty="0">
              <a:solidFill>
                <a:srgbClr val="C7000A"/>
              </a:solidFill>
              <a:latin typeface="微软雅黑"/>
              <a:ea typeface="微软雅黑"/>
              <a:cs typeface="Calibri"/>
              <a:sym typeface="HarmonyOS Sans SC"/>
            </a:endParaRPr>
          </a:p>
        </p:txBody>
      </p:sp>
      <p:sp>
        <p:nvSpPr>
          <p:cNvPr id="95" name="文本框 94"/>
          <p:cNvSpPr txBox="1"/>
          <p:nvPr/>
        </p:nvSpPr>
        <p:spPr>
          <a:xfrm>
            <a:off x="6476979" y="4375242"/>
            <a:ext cx="4901581" cy="276891"/>
          </a:xfrm>
          <a:prstGeom prst="rect">
            <a:avLst/>
          </a:prstGeom>
          <a:noFill/>
        </p:spPr>
        <p:txBody>
          <a:bodyPr wrap="square" rtlCol="0">
            <a:spAutoFit/>
          </a:bodyPr>
          <a:lstStyle/>
          <a:p>
            <a:pPr marL="179928" indent="-179928" defTabSz="914034">
              <a:spcBef>
                <a:spcPts val="600"/>
              </a:spcBef>
              <a:buFont typeface="Wingdings" panose="05000000000000000000" pitchFamily="2" charset="2"/>
              <a:buChar char="p"/>
            </a:pPr>
            <a:r>
              <a:rPr lang="en-US" altLang="zh-CN" sz="1200" b="1" dirty="0">
                <a:solidFill>
                  <a:srgbClr val="C00000"/>
                </a:solidFill>
                <a:latin typeface="微软雅黑" panose="020B0503020204020204" pitchFamily="34" charset="-122"/>
                <a:ea typeface="微软雅黑" panose="020B0503020204020204" pitchFamily="34" charset="-122"/>
              </a:rPr>
              <a:t>RL</a:t>
            </a:r>
            <a:r>
              <a:rPr lang="zh-CN" altLang="en-US" sz="1200" b="1" dirty="0">
                <a:solidFill>
                  <a:srgbClr val="C00000"/>
                </a:solidFill>
                <a:latin typeface="微软雅黑" panose="020B0503020204020204" pitchFamily="34" charset="-122"/>
                <a:ea typeface="微软雅黑" panose="020B0503020204020204" pitchFamily="34" charset="-122"/>
              </a:rPr>
              <a:t>算法加速：可扩展多智能体分布式、异构训练加速</a:t>
            </a:r>
          </a:p>
        </p:txBody>
      </p:sp>
      <p:sp>
        <p:nvSpPr>
          <p:cNvPr id="116" name="右箭头 115"/>
          <p:cNvSpPr/>
          <p:nvPr/>
        </p:nvSpPr>
        <p:spPr>
          <a:xfrm>
            <a:off x="5966434" y="3219342"/>
            <a:ext cx="318445" cy="936489"/>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endParaRPr lang="zh-CN" altLang="en-US" sz="1799">
              <a:solidFill>
                <a:prstClr val="white"/>
              </a:solidFill>
              <a:latin typeface="Huawei Sans" panose="020B0604020202020204"/>
              <a:ea typeface="微软雅黑"/>
            </a:endParaRPr>
          </a:p>
        </p:txBody>
      </p:sp>
      <p:sp>
        <p:nvSpPr>
          <p:cNvPr id="5" name="矩形 4"/>
          <p:cNvSpPr/>
          <p:nvPr/>
        </p:nvSpPr>
        <p:spPr>
          <a:xfrm>
            <a:off x="9278745" y="1336310"/>
            <a:ext cx="1914372" cy="1015266"/>
          </a:xfrm>
          <a:prstGeom prst="rect">
            <a:avLst/>
          </a:prstGeom>
        </p:spPr>
        <p:txBody>
          <a:bodyPr wrap="square">
            <a:spAutoFit/>
          </a:bodyPr>
          <a:lstStyle/>
          <a:p>
            <a:pPr marL="0" lvl="1" defTabSz="914034">
              <a:spcBef>
                <a:spcPts val="600"/>
              </a:spcBef>
            </a:pPr>
            <a:r>
              <a:rPr lang="zh-CN" altLang="en-US" sz="1200" dirty="0">
                <a:solidFill>
                  <a:prstClr val="black"/>
                </a:solidFill>
                <a:latin typeface="微软雅黑" panose="020B0503020204020204" pitchFamily="34" charset="-122"/>
                <a:ea typeface="微软雅黑" panose="020B0503020204020204" pitchFamily="34" charset="-122"/>
              </a:rPr>
              <a:t>用直观的算法概念如</a:t>
            </a:r>
            <a:r>
              <a:rPr lang="en-US" altLang="zh-CN" sz="1200" dirty="0">
                <a:solidFill>
                  <a:prstClr val="black"/>
                </a:solidFill>
                <a:latin typeface="微软雅黑" panose="020B0503020204020204" pitchFamily="34" charset="-122"/>
                <a:ea typeface="微软雅黑" panose="020B0503020204020204" pitchFamily="34" charset="-122"/>
              </a:rPr>
              <a:t>agent</a:t>
            </a:r>
            <a:r>
              <a:rPr lang="zh-CN" altLang="en-US" sz="1200" dirty="0">
                <a:solidFill>
                  <a:prstClr val="black"/>
                </a:solidFill>
                <a:latin typeface="微软雅黑" panose="020B0503020204020204" pitchFamily="34" charset="-122"/>
                <a:ea typeface="微软雅黑" panose="020B0503020204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rPr>
              <a:t>actor</a:t>
            </a:r>
            <a:r>
              <a:rPr lang="zh-CN" altLang="en-US" sz="1200" dirty="0">
                <a:solidFill>
                  <a:prstClr val="black"/>
                </a:solidFill>
                <a:latin typeface="微软雅黑" panose="020B0503020204020204" pitchFamily="34" charset="-122"/>
                <a:ea typeface="微软雅黑" panose="020B0503020204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rPr>
              <a:t>environment</a:t>
            </a:r>
            <a:r>
              <a:rPr lang="zh-CN" altLang="en-US" sz="1200" dirty="0">
                <a:solidFill>
                  <a:prstClr val="black"/>
                </a:solidFill>
                <a:latin typeface="微软雅黑" panose="020B0503020204020204" pitchFamily="34" charset="-122"/>
                <a:ea typeface="微软雅黑" panose="020B0503020204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rPr>
              <a:t>learner</a:t>
            </a:r>
            <a:r>
              <a:rPr lang="zh-CN" altLang="en-US" sz="1200" dirty="0">
                <a:solidFill>
                  <a:prstClr val="black"/>
                </a:solidFill>
                <a:latin typeface="微软雅黑" panose="020B0503020204020204" pitchFamily="34" charset="-122"/>
                <a:ea typeface="微软雅黑" panose="020B0503020204020204" pitchFamily="34" charset="-122"/>
              </a:rPr>
              <a:t>来描述强化学习算法，用户无需关注实现细节</a:t>
            </a:r>
            <a:endParaRPr lang="en-US" altLang="zh-CN" sz="1200" dirty="0">
              <a:solidFill>
                <a:prstClr val="black"/>
              </a:solidFill>
              <a:latin typeface="微软雅黑" panose="020B0503020204020204" pitchFamily="34" charset="-122"/>
              <a:ea typeface="微软雅黑" panose="020B0503020204020204" pitchFamily="34" charset="-122"/>
            </a:endParaRPr>
          </a:p>
        </p:txBody>
      </p:sp>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5887" y="1301055"/>
            <a:ext cx="2013692" cy="1104604"/>
          </a:xfrm>
          <a:prstGeom prst="rect">
            <a:avLst/>
          </a:prstGeom>
        </p:spPr>
      </p:pic>
      <p:pic>
        <p:nvPicPr>
          <p:cNvPr id="55" name="image4.png"/>
          <p:cNvPicPr/>
          <p:nvPr/>
        </p:nvPicPr>
        <p:blipFill>
          <a:blip r:embed="rId3"/>
          <a:srcRect/>
          <a:stretch>
            <a:fillRect/>
          </a:stretch>
        </p:blipFill>
        <p:spPr>
          <a:xfrm>
            <a:off x="6837114" y="4847889"/>
            <a:ext cx="2207591" cy="1376432"/>
          </a:xfrm>
          <a:prstGeom prst="rect">
            <a:avLst/>
          </a:prstGeom>
          <a:ln/>
        </p:spPr>
      </p:pic>
      <p:sp>
        <p:nvSpPr>
          <p:cNvPr id="56" name="文本框 55"/>
          <p:cNvSpPr txBox="1"/>
          <p:nvPr/>
        </p:nvSpPr>
        <p:spPr>
          <a:xfrm>
            <a:off x="6745886" y="4638101"/>
            <a:ext cx="2604012" cy="246125"/>
          </a:xfrm>
          <a:prstGeom prst="rect">
            <a:avLst/>
          </a:prstGeom>
          <a:noFill/>
        </p:spPr>
        <p:txBody>
          <a:bodyPr wrap="square" rtlCol="0">
            <a:spAutoFit/>
          </a:bodyPr>
          <a:lstStyle/>
          <a:p>
            <a:pPr defTabSz="914034"/>
            <a:r>
              <a:rPr lang="zh-CN" altLang="en-US" sz="1000" dirty="0">
                <a:solidFill>
                  <a:prstClr val="black"/>
                </a:solidFill>
                <a:latin typeface="Microsoft YaHei" panose="020B0503020204020204" pitchFamily="34" charset="-122"/>
                <a:ea typeface="Microsoft YaHei" panose="020B0503020204020204" pitchFamily="34" charset="-122"/>
              </a:rPr>
              <a:t>多智能体算法</a:t>
            </a:r>
            <a:r>
              <a:rPr lang="en-US" altLang="zh-CN" sz="1000" dirty="0">
                <a:solidFill>
                  <a:prstClr val="black"/>
                </a:solidFill>
                <a:latin typeface="Microsoft YaHei" panose="020B0503020204020204" pitchFamily="34" charset="-122"/>
                <a:ea typeface="Microsoft YaHei" panose="020B0503020204020204" pitchFamily="34" charset="-122"/>
              </a:rPr>
              <a:t>MAPPO</a:t>
            </a:r>
            <a:r>
              <a:rPr lang="zh-CN" altLang="en-US" sz="1000" dirty="0">
                <a:solidFill>
                  <a:prstClr val="black"/>
                </a:solidFill>
                <a:latin typeface="Microsoft YaHei" panose="020B0503020204020204" pitchFamily="34" charset="-122"/>
                <a:ea typeface="Microsoft YaHei" panose="020B0503020204020204" pitchFamily="34" charset="-122"/>
              </a:rPr>
              <a:t>训练性能</a:t>
            </a:r>
            <a:r>
              <a:rPr lang="zh-CN" altLang="en-US" sz="1000" dirty="0">
                <a:solidFill>
                  <a:prstClr val="black"/>
                </a:solidFill>
                <a:latin typeface="微软雅黑" panose="020B0503020204020204" pitchFamily="34" charset="-122"/>
                <a:ea typeface="微软雅黑" panose="020B0503020204020204" pitchFamily="34" charset="-122"/>
              </a:rPr>
              <a:t>提升</a:t>
            </a:r>
            <a:r>
              <a:rPr lang="en-US" altLang="zh-CN" sz="1000" b="1" dirty="0">
                <a:solidFill>
                  <a:srgbClr val="FF0000"/>
                </a:solidFill>
                <a:latin typeface="微软雅黑" panose="020B0503020204020204" pitchFamily="34" charset="-122"/>
                <a:ea typeface="微软雅黑" panose="020B0503020204020204" pitchFamily="34" charset="-122"/>
              </a:rPr>
              <a:t>3X</a:t>
            </a:r>
            <a:endParaRPr lang="zh-CN" altLang="en-US" sz="1000" b="1" dirty="0">
              <a:solidFill>
                <a:srgbClr val="FF0000"/>
              </a:solidFill>
              <a:latin typeface="微软雅黑" panose="020B0503020204020204" pitchFamily="34" charset="-122"/>
              <a:ea typeface="微软雅黑" panose="020B0503020204020204" pitchFamily="34" charset="-122"/>
            </a:endParaRPr>
          </a:p>
        </p:txBody>
      </p:sp>
      <p:sp>
        <p:nvSpPr>
          <p:cNvPr id="57" name="矩形 56"/>
          <p:cNvSpPr/>
          <p:nvPr/>
        </p:nvSpPr>
        <p:spPr>
          <a:xfrm>
            <a:off x="9349897" y="4892063"/>
            <a:ext cx="1914372" cy="984500"/>
          </a:xfrm>
          <a:prstGeom prst="rect">
            <a:avLst/>
          </a:prstGeom>
        </p:spPr>
        <p:txBody>
          <a:bodyPr wrap="square">
            <a:spAutoFit/>
          </a:bodyPr>
          <a:lstStyle/>
          <a:p>
            <a:pPr marL="171381" lvl="1" indent="-171381" defTabSz="914034">
              <a:spcBef>
                <a:spcPts val="600"/>
              </a:spcBef>
              <a:buFont typeface="Arial" panose="020B0604020202020204" pitchFamily="34" charset="0"/>
              <a:buChar char="•"/>
            </a:pPr>
            <a:r>
              <a:rPr lang="zh-CN" altLang="en-US" sz="1200" dirty="0">
                <a:solidFill>
                  <a:prstClr val="black"/>
                </a:solidFill>
                <a:latin typeface="Microsoft YaHei" panose="020B0503020204020204" pitchFamily="34" charset="-122"/>
                <a:ea typeface="Microsoft YaHei" panose="020B0503020204020204" pitchFamily="34" charset="-122"/>
              </a:rPr>
              <a:t>高性能通信范式（同步、异步）</a:t>
            </a:r>
            <a:endParaRPr lang="en-US" altLang="zh-CN" sz="1200" dirty="0">
              <a:solidFill>
                <a:prstClr val="black"/>
              </a:solidFill>
              <a:latin typeface="Microsoft YaHei" panose="020B0503020204020204" pitchFamily="34" charset="-122"/>
              <a:ea typeface="Microsoft YaHei" panose="020B0503020204020204" pitchFamily="34" charset="-122"/>
            </a:endParaRPr>
          </a:p>
          <a:p>
            <a:pPr marL="171381" lvl="1" indent="-171381" defTabSz="914034">
              <a:spcBef>
                <a:spcPts val="600"/>
              </a:spcBef>
              <a:buFont typeface="Arial" panose="020B0604020202020204" pitchFamily="34" charset="0"/>
              <a:buChar char="•"/>
            </a:pPr>
            <a:r>
              <a:rPr lang="zh-CN" altLang="en-US" sz="1200" dirty="0">
                <a:solidFill>
                  <a:prstClr val="black"/>
                </a:solidFill>
                <a:latin typeface="Microsoft YaHei" panose="020B0503020204020204" pitchFamily="34" charset="-122"/>
                <a:ea typeface="Microsoft YaHei" panose="020B0503020204020204" pitchFamily="34" charset="-122"/>
              </a:rPr>
              <a:t>异构硬件的亲和调度</a:t>
            </a:r>
            <a:endParaRPr lang="en-US" altLang="zh-CN" sz="1200" dirty="0">
              <a:solidFill>
                <a:prstClr val="black"/>
              </a:solidFill>
              <a:latin typeface="Microsoft YaHei" panose="020B0503020204020204" pitchFamily="34" charset="-122"/>
              <a:ea typeface="Microsoft YaHei" panose="020B0503020204020204" pitchFamily="34" charset="-122"/>
            </a:endParaRPr>
          </a:p>
          <a:p>
            <a:pPr marL="171381" lvl="1" indent="-171381" defTabSz="914034">
              <a:spcBef>
                <a:spcPts val="600"/>
              </a:spcBef>
              <a:buFont typeface="Arial" panose="020B0604020202020204" pitchFamily="34" charset="0"/>
              <a:buChar char="•"/>
            </a:pPr>
            <a:r>
              <a:rPr lang="zh-CN" altLang="en-US" sz="1200" dirty="0">
                <a:solidFill>
                  <a:prstClr val="black"/>
                </a:solidFill>
                <a:latin typeface="Microsoft YaHei" panose="020B0503020204020204" pitchFamily="34" charset="-122"/>
                <a:ea typeface="Microsoft YaHei" panose="020B0503020204020204" pitchFamily="34" charset="-122"/>
              </a:rPr>
              <a:t>自定义灵活分布式策略</a:t>
            </a:r>
            <a:endParaRPr lang="en-US" altLang="zh-CN" sz="1200" dirty="0">
              <a:solidFill>
                <a:prstClr val="black"/>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a:stretch>
            <a:fillRect/>
          </a:stretch>
        </p:blipFill>
        <p:spPr>
          <a:xfrm>
            <a:off x="967791" y="2529852"/>
            <a:ext cx="4869718" cy="3272593"/>
          </a:xfrm>
          <a:prstGeom prst="rect">
            <a:avLst/>
          </a:prstGeom>
          <a:ln>
            <a:solidFill>
              <a:schemeClr val="bg2">
                <a:lumMod val="75000"/>
              </a:schemeClr>
            </a:solidFill>
          </a:ln>
        </p:spPr>
      </p:pic>
      <p:sp>
        <p:nvSpPr>
          <p:cNvPr id="16" name="圆角矩形 15"/>
          <p:cNvSpPr/>
          <p:nvPr/>
        </p:nvSpPr>
        <p:spPr>
          <a:xfrm>
            <a:off x="6413803" y="2561733"/>
            <a:ext cx="4964758" cy="1674637"/>
          </a:xfrm>
          <a:prstGeom prst="roundRect">
            <a:avLst>
              <a:gd name="adj" fmla="val 866"/>
            </a:avLst>
          </a:prstGeom>
          <a:solidFill>
            <a:srgbClr val="FFFFFF"/>
          </a:solidFill>
          <a:ln w="9525">
            <a:solidFill>
              <a:srgbClr val="EBEBEB">
                <a:lumMod val="90000"/>
              </a:srgbClr>
            </a:solidFill>
            <a:miter/>
          </a:ln>
          <a:effectLst>
            <a:outerShdw blurRad="241300" dir="2700000" rotWithShape="0">
              <a:srgbClr val="000000">
                <a:alpha val="10357"/>
              </a:srgbClr>
            </a:outerShdw>
          </a:effectLst>
        </p:spPr>
        <p:txBody>
          <a:bodyPr lIns="45701" rIns="45701" anchor="t"/>
          <a:lstStyle/>
          <a:p>
            <a:pPr algn="ctr" defTabSz="914034" hangingPunct="0">
              <a:spcBef>
                <a:spcPts val="600"/>
              </a:spcBef>
              <a:spcAft>
                <a:spcPts val="600"/>
              </a:spcAft>
            </a:pPr>
            <a:endParaRPr lang="zh-CN" altLang="en-US" sz="1100" b="1" kern="0" dirty="0">
              <a:solidFill>
                <a:srgbClr val="C7000A"/>
              </a:solidFill>
              <a:latin typeface="微软雅黑"/>
              <a:ea typeface="微软雅黑"/>
              <a:cs typeface="Calibri"/>
              <a:sym typeface="HarmonyOS Sans SC"/>
            </a:endParaRPr>
          </a:p>
        </p:txBody>
      </p:sp>
      <p:sp>
        <p:nvSpPr>
          <p:cNvPr id="17" name="文本框 16"/>
          <p:cNvSpPr txBox="1"/>
          <p:nvPr/>
        </p:nvSpPr>
        <p:spPr>
          <a:xfrm>
            <a:off x="6476979" y="2617026"/>
            <a:ext cx="4787290" cy="276891"/>
          </a:xfrm>
          <a:prstGeom prst="rect">
            <a:avLst/>
          </a:prstGeom>
          <a:noFill/>
        </p:spPr>
        <p:txBody>
          <a:bodyPr wrap="square" rtlCol="0">
            <a:spAutoFit/>
          </a:bodyPr>
          <a:lstStyle/>
          <a:p>
            <a:pPr marL="179928" indent="-179928" defTabSz="914034">
              <a:spcBef>
                <a:spcPts val="600"/>
              </a:spcBef>
              <a:buFont typeface="Wingdings" panose="05000000000000000000" pitchFamily="2" charset="2"/>
              <a:buChar char="p"/>
            </a:pPr>
            <a:r>
              <a:rPr lang="zh-CN" altLang="en-US" sz="1200" b="1" dirty="0">
                <a:solidFill>
                  <a:srgbClr val="C00000"/>
                </a:solidFill>
                <a:latin typeface="微软雅黑" panose="020B0503020204020204" pitchFamily="34" charset="-122"/>
                <a:ea typeface="微软雅黑" panose="020B0503020204020204" pitchFamily="34" charset="-122"/>
              </a:rPr>
              <a:t>多算法支持</a:t>
            </a:r>
            <a:endParaRPr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549630" y="2909823"/>
            <a:ext cx="1865935" cy="1246008"/>
          </a:xfrm>
          <a:prstGeom prst="rect">
            <a:avLst/>
          </a:prstGeom>
          <a:noFill/>
        </p:spPr>
        <p:txBody>
          <a:bodyPr wrap="square" rtlCol="0">
            <a:spAutoFit/>
          </a:bodyPr>
          <a:lstStyle/>
          <a:p>
            <a:pPr defTabSz="914034">
              <a:lnSpc>
                <a:spcPct val="150000"/>
              </a:lnSpc>
              <a:defRPr/>
            </a:pPr>
            <a:r>
              <a:rPr lang="zh-CN" altLang="en-US" sz="1000" b="1" kern="0" dirty="0">
                <a:solidFill>
                  <a:srgbClr val="1D1D1A"/>
                </a:solidFill>
                <a:latin typeface="微软雅黑" panose="020B0503020204020204" pitchFamily="34" charset="-122"/>
                <a:ea typeface="微软雅黑"/>
              </a:rPr>
              <a:t>主流强化学习算法支持</a:t>
            </a:r>
            <a:endParaRPr lang="en-US" altLang="zh-CN" sz="1000" b="1" kern="0" dirty="0">
              <a:solidFill>
                <a:srgbClr val="1D1D1A"/>
              </a:solidFill>
              <a:latin typeface="微软雅黑" panose="020B0503020204020204" pitchFamily="34" charset="-122"/>
              <a:ea typeface="微软雅黑"/>
            </a:endParaRP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DQN</a:t>
            </a: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PPO</a:t>
            </a: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A2C, A3C, SAC</a:t>
            </a: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DDPG</a:t>
            </a: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QMIX, MAPPO</a:t>
            </a: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MCTS</a:t>
            </a:r>
          </a:p>
        </p:txBody>
      </p:sp>
      <p:sp>
        <p:nvSpPr>
          <p:cNvPr id="19" name="文本框 18"/>
          <p:cNvSpPr txBox="1"/>
          <p:nvPr/>
        </p:nvSpPr>
        <p:spPr>
          <a:xfrm>
            <a:off x="9278745" y="2759827"/>
            <a:ext cx="1865935" cy="1399836"/>
          </a:xfrm>
          <a:prstGeom prst="rect">
            <a:avLst/>
          </a:prstGeom>
          <a:noFill/>
        </p:spPr>
        <p:txBody>
          <a:bodyPr wrap="square" rtlCol="0">
            <a:spAutoFit/>
          </a:bodyPr>
          <a:lstStyle/>
          <a:p>
            <a:pPr defTabSz="914034">
              <a:lnSpc>
                <a:spcPct val="150000"/>
              </a:lnSpc>
              <a:defRPr/>
            </a:pPr>
            <a:r>
              <a:rPr lang="zh-CN" altLang="en-US" sz="1000" b="1" kern="0" dirty="0">
                <a:solidFill>
                  <a:srgbClr val="1D1D1A"/>
                </a:solidFill>
                <a:latin typeface="微软雅黑" panose="020B0503020204020204" pitchFamily="34" charset="-122"/>
                <a:ea typeface="微软雅黑"/>
              </a:rPr>
              <a:t>主流博弈论算法支持</a:t>
            </a:r>
            <a:endParaRPr lang="en-US" altLang="zh-CN" sz="1000" b="1" kern="0" dirty="0">
              <a:solidFill>
                <a:srgbClr val="1D1D1A"/>
              </a:solidFill>
              <a:latin typeface="微软雅黑" panose="020B0503020204020204" pitchFamily="34" charset="-122"/>
              <a:ea typeface="微软雅黑"/>
            </a:endParaRPr>
          </a:p>
          <a:p>
            <a:pPr marL="171381" indent="-171381" defTabSz="914034">
              <a:lnSpc>
                <a:spcPct val="150000"/>
              </a:lnSpc>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CFR</a:t>
            </a:r>
            <a:r>
              <a:rPr lang="zh-CN" altLang="en-US" sz="1000" kern="0" dirty="0">
                <a:solidFill>
                  <a:srgbClr val="1D1D1A"/>
                </a:solidFill>
                <a:latin typeface="微软雅黑" panose="020B0503020204020204" pitchFamily="34" charset="-122"/>
                <a:ea typeface="微软雅黑"/>
              </a:rPr>
              <a:t>、</a:t>
            </a:r>
            <a:r>
              <a:rPr lang="en-US" altLang="zh-CN" sz="1000" kern="0" dirty="0" err="1">
                <a:solidFill>
                  <a:srgbClr val="1D1D1A"/>
                </a:solidFill>
                <a:latin typeface="微软雅黑" panose="020B0503020204020204" pitchFamily="34" charset="-122"/>
                <a:ea typeface="微软雅黑"/>
              </a:rPr>
              <a:t>DeepCFR</a:t>
            </a:r>
            <a:endParaRPr lang="en-US" altLang="zh-CN" sz="1000" kern="0" dirty="0">
              <a:solidFill>
                <a:srgbClr val="1D1D1A"/>
              </a:solidFill>
              <a:latin typeface="微软雅黑" panose="020B0503020204020204" pitchFamily="34" charset="-122"/>
              <a:ea typeface="微软雅黑"/>
            </a:endParaRPr>
          </a:p>
          <a:p>
            <a:pPr defTabSz="914034">
              <a:lnSpc>
                <a:spcPct val="150000"/>
              </a:lnSpc>
              <a:defRPr/>
            </a:pPr>
            <a:r>
              <a:rPr lang="zh-CN" altLang="en-US" sz="1000" b="1" kern="0" dirty="0">
                <a:solidFill>
                  <a:srgbClr val="1D1D1A"/>
                </a:solidFill>
                <a:latin typeface="微软雅黑" panose="020B0503020204020204" pitchFamily="34" charset="-122"/>
                <a:ea typeface="微软雅黑"/>
              </a:rPr>
              <a:t>主流模拟环境支持</a:t>
            </a:r>
            <a:endParaRPr lang="en-US" altLang="zh-CN" sz="1000" b="1" kern="0" dirty="0">
              <a:solidFill>
                <a:srgbClr val="1D1D1A"/>
              </a:solidFill>
              <a:latin typeface="微软雅黑" panose="020B0503020204020204" pitchFamily="34" charset="-122"/>
              <a:ea typeface="微软雅黑"/>
            </a:endParaRP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Gym</a:t>
            </a: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mujoco</a:t>
            </a: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MPE</a:t>
            </a:r>
          </a:p>
          <a:p>
            <a:pPr marL="171381" indent="-171381" defTabSz="914034">
              <a:buFont typeface="Arial" panose="020B0604020202020204" pitchFamily="34" charset="0"/>
              <a:buChar char="•"/>
              <a:defRPr/>
            </a:pPr>
            <a:r>
              <a:rPr lang="en-US" altLang="zh-CN" sz="1000" kern="0" dirty="0">
                <a:solidFill>
                  <a:srgbClr val="1D1D1A"/>
                </a:solidFill>
                <a:latin typeface="微软雅黑" panose="020B0503020204020204" pitchFamily="34" charset="-122"/>
                <a:ea typeface="微软雅黑"/>
              </a:rPr>
              <a:t>StarCraft</a:t>
            </a:r>
          </a:p>
        </p:txBody>
      </p:sp>
    </p:spTree>
    <p:extLst>
      <p:ext uri="{BB962C8B-B14F-4D97-AF65-F5344CB8AC3E}">
        <p14:creationId xmlns:p14="http://schemas.microsoft.com/office/powerpoint/2010/main" val="3788355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整体介绍</a:t>
            </a:r>
          </a:p>
          <a:p>
            <a:r>
              <a:rPr lang="zh-CN" altLang="en-US" dirty="0">
                <a:solidFill>
                  <a:schemeClr val="bg1">
                    <a:lumMod val="50000"/>
                  </a:schemeClr>
                </a:solidFill>
                <a:latin typeface="+mn-lt"/>
                <a:ea typeface="+mn-ea"/>
                <a:cs typeface="+mn-ea"/>
                <a:sym typeface="+mn-lt"/>
              </a:rPr>
              <a:t>软件架构</a:t>
            </a:r>
          </a:p>
          <a:p>
            <a:r>
              <a:rPr lang="zh-CN" altLang="en-US" dirty="0">
                <a:solidFill>
                  <a:schemeClr val="bg1">
                    <a:lumMod val="50000"/>
                  </a:schemeClr>
                </a:solidFill>
                <a:latin typeface="+mn-lt"/>
                <a:ea typeface="+mn-ea"/>
                <a:cs typeface="+mn-ea"/>
                <a:sym typeface="+mn-lt"/>
              </a:rPr>
              <a:t>关键特性</a:t>
            </a:r>
            <a:endParaRPr lang="en-US" altLang="zh-CN"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应用案例</a:t>
            </a:r>
          </a:p>
          <a:p>
            <a:endParaRPr lang="zh-CN" altLang="en-US" dirty="0">
              <a:solidFill>
                <a:schemeClr val="bg1">
                  <a:lumMod val="50000"/>
                </a:schemeClr>
              </a:solidFill>
              <a:latin typeface="+mn-lt"/>
              <a:ea typeface="+mn-ea"/>
              <a:cs typeface="+mn-ea"/>
              <a:sym typeface="+mn-lt"/>
            </a:endParaRPr>
          </a:p>
          <a:p>
            <a:endParaRPr lang="zh-CN" altLang="en-US" dirty="0">
              <a:latin typeface="+mn-lt"/>
              <a:ea typeface="+mn-ea"/>
              <a:cs typeface="+mn-ea"/>
              <a:sym typeface="+mn-lt"/>
            </a:endParaRPr>
          </a:p>
        </p:txBody>
      </p:sp>
    </p:spTree>
    <p:extLst>
      <p:ext uri="{BB962C8B-B14F-4D97-AF65-F5344CB8AC3E}">
        <p14:creationId xmlns:p14="http://schemas.microsoft.com/office/powerpoint/2010/main" val="3776582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A-任意多边形: 形状 99"/>
          <p:cNvSpPr/>
          <p:nvPr>
            <p:custDataLst>
              <p:tags r:id="rId1"/>
            </p:custDataLst>
          </p:nvPr>
        </p:nvSpPr>
        <p:spPr>
          <a:xfrm>
            <a:off x="442786" y="2662465"/>
            <a:ext cx="4269646" cy="3067854"/>
          </a:xfrm>
          <a:prstGeom prst="roundRect">
            <a:avLst>
              <a:gd name="adj" fmla="val 1717"/>
            </a:avLst>
          </a:prstGeom>
          <a:solidFill>
            <a:srgbClr val="000000">
              <a:alpha val="25000"/>
            </a:srgbClr>
          </a:solidFill>
          <a:ln w="6350" cap="flat" cmpd="sng" algn="ctr">
            <a:noFill/>
            <a:prstDash val="solid"/>
            <a:miter lim="800000"/>
          </a:ln>
          <a:effectLst>
            <a:outerShdw blurRad="533400" sx="102000" sy="102000" algn="ctr" rotWithShape="0">
              <a:prstClr val="black">
                <a:alpha val="60000"/>
              </a:prstClr>
            </a:outerShdw>
          </a:effectLst>
        </p:spPr>
        <p:txBody>
          <a:bodyPr rtlCol="0" anchor="ctr"/>
          <a:lstStyle/>
          <a:p>
            <a:pPr algn="ctr" defTabSz="457017">
              <a:defRPr/>
            </a:pPr>
            <a:endParaRPr lang="zh-CN" altLang="en-US" sz="1399" kern="0" dirty="0">
              <a:solidFill>
                <a:srgbClr val="1D1D1A"/>
              </a:solidFill>
              <a:latin typeface="微软雅黑"/>
              <a:ea typeface="微软雅黑"/>
              <a:cs typeface="Huawei Sans" panose="020C0503030203020204" pitchFamily="34" charset="0"/>
            </a:endParaRPr>
          </a:p>
        </p:txBody>
      </p:sp>
      <p:sp>
        <p:nvSpPr>
          <p:cNvPr id="72" name="PA-矩形 301"/>
          <p:cNvSpPr/>
          <p:nvPr>
            <p:custDataLst>
              <p:tags r:id="rId2"/>
            </p:custDataLst>
          </p:nvPr>
        </p:nvSpPr>
        <p:spPr>
          <a:xfrm>
            <a:off x="1865607" y="3041310"/>
            <a:ext cx="1418049" cy="1366204"/>
          </a:xfrm>
          <a:prstGeom prst="rect">
            <a:avLst/>
          </a:prstGeom>
          <a:gradFill flip="none" rotWithShape="1">
            <a:gsLst>
              <a:gs pos="100000">
                <a:srgbClr val="01F5F5">
                  <a:alpha val="31000"/>
                </a:srgbClr>
              </a:gs>
              <a:gs pos="0">
                <a:srgbClr val="0066FF">
                  <a:alpha val="56000"/>
                </a:srgbClr>
              </a:gs>
            </a:gsLst>
            <a:lin ang="10800000" scaled="1"/>
            <a:tileRect/>
          </a:gradFill>
          <a:ln w="3175" cap="flat" cmpd="sng" algn="ctr">
            <a:noFill/>
            <a:prstDash val="solid"/>
            <a:miter lim="800000"/>
          </a:ln>
          <a:effectLst>
            <a:glow rad="215900">
              <a:srgbClr val="5B9BD5">
                <a:satMod val="175000"/>
                <a:alpha val="0"/>
              </a:srgbClr>
            </a:glow>
          </a:effectLst>
        </p:spPr>
        <p:txBody>
          <a:bodyPr rot="0" spcFirstLastPara="0" vertOverflow="overflow" horzOverflow="overflow" vert="horz" wrap="square" lIns="0" tIns="0" rIns="0" bIns="0" numCol="1" spcCol="0" rtlCol="0" fromWordArt="0" anchor="t" anchorCtr="0" forceAA="0" compatLnSpc="1">
            <a:normAutofit/>
          </a:bodyPr>
          <a:lstStyle/>
          <a:p>
            <a:pPr algn="ctr" defTabSz="914034">
              <a:lnSpc>
                <a:spcPct val="120000"/>
              </a:lnSpc>
              <a:defRPr/>
            </a:pPr>
            <a:r>
              <a:rPr lang="zh-CN" altLang="en-US" sz="1399" b="1" dirty="0">
                <a:solidFill>
                  <a:srgbClr val="1D1D1A"/>
                </a:solidFill>
                <a:latin typeface="微软雅黑"/>
                <a:ea typeface="微软雅黑"/>
              </a:rPr>
              <a:t>大模型使能套件</a:t>
            </a:r>
            <a:endParaRPr lang="en-US" altLang="zh-CN" sz="1399" b="1" dirty="0">
              <a:solidFill>
                <a:srgbClr val="1D1D1A"/>
              </a:solidFill>
              <a:latin typeface="微软雅黑"/>
              <a:ea typeface="微软雅黑"/>
            </a:endParaRPr>
          </a:p>
        </p:txBody>
      </p:sp>
      <p:sp>
        <p:nvSpPr>
          <p:cNvPr id="116" name="标题 1"/>
          <p:cNvSpPr txBox="1"/>
          <p:nvPr>
            <p:custDataLst>
              <p:tags r:id="rId3"/>
            </p:custDataLst>
          </p:nvPr>
        </p:nvSpPr>
        <p:spPr>
          <a:xfrm>
            <a:off x="298822" y="405180"/>
            <a:ext cx="11562109" cy="456572"/>
          </a:xfrm>
          <a:prstGeom prst="rect">
            <a:avLst/>
          </a:prstGeom>
        </p:spPr>
        <p:txBody>
          <a:bodyPr>
            <a:noAutofit/>
          </a:bodyPr>
          <a:lstStyle>
            <a:defPPr>
              <a:defRPr lang="zh-CN"/>
            </a:defPPr>
            <a:lvl1pPr defTabSz="1218565">
              <a:lnSpc>
                <a:spcPct val="90000"/>
              </a:lnSpc>
              <a:spcBef>
                <a:spcPct val="0"/>
              </a:spcBef>
              <a:buNone/>
              <a:defRPr sz="3200" b="1">
                <a:solidFill>
                  <a:srgbClr val="990000"/>
                </a:solidFill>
                <a:latin typeface="微软雅黑" pitchFamily="34" charset="-122"/>
                <a:ea typeface="微软雅黑" pitchFamily="34" charset="-122"/>
                <a:cs typeface="+mj-cs"/>
              </a:defRPr>
            </a:lvl1pPr>
            <a:lvl2pPr marL="0" lvl="1" defTabSz="1217930">
              <a:lnSpc>
                <a:spcPct val="90000"/>
              </a:lnSpc>
              <a:spcBef>
                <a:spcPct val="0"/>
              </a:spcBef>
              <a:defRPr sz="2400" b="1">
                <a:solidFill>
                  <a:srgbClr val="990000"/>
                </a:solidFill>
                <a:latin typeface="微软雅黑" pitchFamily="34" charset="-122"/>
                <a:ea typeface="微软雅黑" pitchFamily="34" charset="-122"/>
                <a:cs typeface="Arial" panose="020B0604020202020204" pitchFamily="34" charset="0"/>
              </a:defRPr>
            </a:lvl2pPr>
          </a:lstStyle>
          <a:p>
            <a:pPr lvl="1" algn="ctr" defTabSz="1217443" fontAlgn="base">
              <a:spcAft>
                <a:spcPct val="0"/>
              </a:spcAft>
              <a:defRPr/>
            </a:pPr>
            <a:r>
              <a:rPr kumimoji="1" lang="zh-CN" altLang="en-US" sz="2599" dirty="0">
                <a:ln w="10541" cmpd="sng">
                  <a:noFill/>
                  <a:prstDash val="solid"/>
                </a:ln>
                <a:solidFill>
                  <a:srgbClr val="1D1D1A"/>
                </a:solidFill>
                <a:latin typeface="方正兰亭黑_GBK" panose="02000000000000000000" pitchFamily="2" charset="-122"/>
                <a:ea typeface="方正兰亭黑_GBK" panose="02000000000000000000" pitchFamily="2" charset="-122"/>
                <a:cs typeface="方正兰亭黑_GBK" panose="02000000000000000000" pitchFamily="2" charset="-122"/>
                <a:sym typeface="Arial" panose="020B0604020202020204" pitchFamily="34" charset="0"/>
              </a:rPr>
              <a:t>昇思使能千行百业，从最佳模型到场景最优，加速智能化</a:t>
            </a:r>
          </a:p>
        </p:txBody>
      </p:sp>
      <p:grpSp>
        <p:nvGrpSpPr>
          <p:cNvPr id="175" name="PA_组合 154"/>
          <p:cNvGrpSpPr/>
          <p:nvPr/>
        </p:nvGrpSpPr>
        <p:grpSpPr>
          <a:xfrm>
            <a:off x="5287235" y="3538344"/>
            <a:ext cx="229059" cy="374886"/>
            <a:chOff x="19861889" y="4442524"/>
            <a:chExt cx="680387" cy="822393"/>
          </a:xfrm>
        </p:grpSpPr>
        <p:sp>
          <p:nvSpPr>
            <p:cNvPr id="176" name="等腰三角形 175"/>
            <p:cNvSpPr/>
            <p:nvPr/>
          </p:nvSpPr>
          <p:spPr>
            <a:xfrm rot="5400000">
              <a:off x="19871848" y="4594488"/>
              <a:ext cx="822392" cy="518464"/>
            </a:xfrm>
            <a:prstGeom prst="triangle">
              <a:avLst/>
            </a:prstGeom>
            <a:gradFill flip="none" rotWithShape="1">
              <a:gsLst>
                <a:gs pos="0">
                  <a:srgbClr val="00FFFF"/>
                </a:gs>
                <a:gs pos="42000">
                  <a:srgbClr val="00FFFF">
                    <a:alpha val="37000"/>
                  </a:srgbClr>
                </a:gs>
                <a:gs pos="87000">
                  <a:srgbClr val="2426FA">
                    <a:alpha val="0"/>
                  </a:srgbClr>
                </a:gs>
              </a:gsLst>
              <a:lin ang="5400000" scaled="1"/>
              <a:tileRect/>
            </a:gradFill>
            <a:ln w="12700" cap="flat" cmpd="sng" algn="ctr">
              <a:gradFill flip="none" rotWithShape="1">
                <a:gsLst>
                  <a:gs pos="3000">
                    <a:srgbClr val="2426FA">
                      <a:alpha val="0"/>
                    </a:srgbClr>
                  </a:gs>
                  <a:gs pos="91000">
                    <a:srgbClr val="0FDFFF"/>
                  </a:gs>
                </a:gsLst>
                <a:lin ang="16200000" scaled="1"/>
                <a:tileRect/>
              </a:gradFill>
              <a:prstDash val="solid"/>
              <a:miter lim="800000"/>
            </a:ln>
            <a:effectLst>
              <a:outerShdw blurRad="1270000" algn="ctr" rotWithShape="0">
                <a:srgbClr val="3397FF">
                  <a:alpha val="50000"/>
                </a:srgbClr>
              </a:outerShdw>
            </a:effectLst>
          </p:spPr>
          <p:txBody>
            <a:bodyPr rot="0" spcFirstLastPara="0" vert="horz" wrap="square" lIns="22334" tIns="11168" rIns="22334" bIns="11168" numCol="1" spcCol="0" rtlCol="0" fromWordArt="0" anchor="ctr" anchorCtr="0" forceAA="0" compatLnSpc="1">
              <a:noAutofit/>
            </a:bodyPr>
            <a:lstStyle>
              <a:defPPr>
                <a:defRPr lang="zh-CN"/>
              </a:defPPr>
              <a:lvl1pPr algn="l" rtl="0" eaLnBrk="0" fontAlgn="base" hangingPunct="0">
                <a:spcBef>
                  <a:spcPct val="0"/>
                </a:spcBef>
                <a:spcAft>
                  <a:spcPct val="0"/>
                </a:spcAft>
                <a:defRPr b="1" kern="1200">
                  <a:solidFill>
                    <a:schemeClr val="lt1"/>
                  </a:solidFill>
                  <a:latin typeface="+mn-lt"/>
                  <a:ea typeface="+mn-ea"/>
                  <a:cs typeface="+mn-cs"/>
                </a:defRPr>
              </a:lvl1pPr>
              <a:lvl2pPr marL="455930" indent="1905" algn="l" rtl="0" eaLnBrk="0" fontAlgn="base" hangingPunct="0">
                <a:spcBef>
                  <a:spcPct val="0"/>
                </a:spcBef>
                <a:spcAft>
                  <a:spcPct val="0"/>
                </a:spcAft>
                <a:defRPr b="1" kern="1200">
                  <a:solidFill>
                    <a:schemeClr val="lt1"/>
                  </a:solidFill>
                  <a:latin typeface="+mn-lt"/>
                  <a:ea typeface="+mn-ea"/>
                  <a:cs typeface="+mn-cs"/>
                </a:defRPr>
              </a:lvl2pPr>
              <a:lvl3pPr marL="911225" indent="3175" algn="l" rtl="0" eaLnBrk="0" fontAlgn="base" hangingPunct="0">
                <a:spcBef>
                  <a:spcPct val="0"/>
                </a:spcBef>
                <a:spcAft>
                  <a:spcPct val="0"/>
                </a:spcAft>
                <a:defRPr b="1" kern="1200">
                  <a:solidFill>
                    <a:schemeClr val="lt1"/>
                  </a:solidFill>
                  <a:latin typeface="+mn-lt"/>
                  <a:ea typeface="+mn-ea"/>
                  <a:cs typeface="+mn-cs"/>
                </a:defRPr>
              </a:lvl3pPr>
              <a:lvl4pPr marL="1368425" indent="3175" algn="l" rtl="0" eaLnBrk="0" fontAlgn="base" hangingPunct="0">
                <a:spcBef>
                  <a:spcPct val="0"/>
                </a:spcBef>
                <a:spcAft>
                  <a:spcPct val="0"/>
                </a:spcAft>
                <a:defRPr b="1" kern="1200">
                  <a:solidFill>
                    <a:schemeClr val="lt1"/>
                  </a:solidFill>
                  <a:latin typeface="+mn-lt"/>
                  <a:ea typeface="+mn-ea"/>
                  <a:cs typeface="+mn-cs"/>
                </a:defRPr>
              </a:lvl4pPr>
              <a:lvl5pPr marL="1824355" indent="5080" algn="l" rtl="0" eaLnBrk="0" fontAlgn="base" hangingPunct="0">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14034">
                <a:defRPr/>
              </a:pPr>
              <a:endParaRPr lang="zh-CN" altLang="en-US" sz="100">
                <a:solidFill>
                  <a:srgbClr val="1D1D1A"/>
                </a:solidFill>
                <a:latin typeface="Calibri"/>
                <a:ea typeface="宋体" pitchFamily="2" charset="-122"/>
                <a:cs typeface="Huawei Sans" panose="020C0503030203020204" pitchFamily="34" charset="0"/>
                <a:sym typeface="Huawei Sans" panose="020C0503030203020204" pitchFamily="34" charset="0"/>
              </a:endParaRPr>
            </a:p>
          </p:txBody>
        </p:sp>
        <p:sp>
          <p:nvSpPr>
            <p:cNvPr id="177" name="等腰三角形 176"/>
            <p:cNvSpPr/>
            <p:nvPr/>
          </p:nvSpPr>
          <p:spPr>
            <a:xfrm rot="5400000">
              <a:off x="19709925" y="4594489"/>
              <a:ext cx="822392" cy="518464"/>
            </a:xfrm>
            <a:prstGeom prst="triangle">
              <a:avLst/>
            </a:prstGeom>
            <a:gradFill flip="none" rotWithShape="1">
              <a:gsLst>
                <a:gs pos="0">
                  <a:srgbClr val="00FFFF"/>
                </a:gs>
                <a:gs pos="42000">
                  <a:srgbClr val="00FFFF">
                    <a:alpha val="37000"/>
                  </a:srgbClr>
                </a:gs>
                <a:gs pos="87000">
                  <a:srgbClr val="2426FA">
                    <a:alpha val="0"/>
                  </a:srgbClr>
                </a:gs>
              </a:gsLst>
              <a:lin ang="5400000" scaled="1"/>
              <a:tileRect/>
            </a:gradFill>
            <a:ln w="12700" cap="flat" cmpd="sng" algn="ctr">
              <a:gradFill flip="none" rotWithShape="1">
                <a:gsLst>
                  <a:gs pos="3000">
                    <a:srgbClr val="2426FA">
                      <a:alpha val="0"/>
                    </a:srgbClr>
                  </a:gs>
                  <a:gs pos="91000">
                    <a:srgbClr val="0FDFFF"/>
                  </a:gs>
                </a:gsLst>
                <a:lin ang="16200000" scaled="1"/>
                <a:tileRect/>
              </a:gradFill>
              <a:prstDash val="solid"/>
              <a:miter lim="800000"/>
            </a:ln>
            <a:effectLst>
              <a:outerShdw blurRad="1270000" algn="ctr" rotWithShape="0">
                <a:srgbClr val="3397FF">
                  <a:alpha val="50000"/>
                </a:srgbClr>
              </a:outerShdw>
            </a:effectLst>
          </p:spPr>
          <p:txBody>
            <a:bodyPr rot="0" spcFirstLastPara="0" vert="horz" wrap="square" lIns="22334" tIns="11168" rIns="22334" bIns="11168" numCol="1" spcCol="0" rtlCol="0" fromWordArt="0" anchor="ctr" anchorCtr="0" forceAA="0" compatLnSpc="1">
              <a:noAutofit/>
            </a:bodyPr>
            <a:lstStyle>
              <a:defPPr>
                <a:defRPr lang="zh-CN"/>
              </a:defPPr>
              <a:lvl1pPr algn="l" rtl="0" eaLnBrk="0" fontAlgn="base" hangingPunct="0">
                <a:spcBef>
                  <a:spcPct val="0"/>
                </a:spcBef>
                <a:spcAft>
                  <a:spcPct val="0"/>
                </a:spcAft>
                <a:defRPr b="1" kern="1200">
                  <a:solidFill>
                    <a:schemeClr val="lt1"/>
                  </a:solidFill>
                  <a:latin typeface="+mn-lt"/>
                  <a:ea typeface="+mn-ea"/>
                  <a:cs typeface="+mn-cs"/>
                </a:defRPr>
              </a:lvl1pPr>
              <a:lvl2pPr marL="455930" indent="1905" algn="l" rtl="0" eaLnBrk="0" fontAlgn="base" hangingPunct="0">
                <a:spcBef>
                  <a:spcPct val="0"/>
                </a:spcBef>
                <a:spcAft>
                  <a:spcPct val="0"/>
                </a:spcAft>
                <a:defRPr b="1" kern="1200">
                  <a:solidFill>
                    <a:schemeClr val="lt1"/>
                  </a:solidFill>
                  <a:latin typeface="+mn-lt"/>
                  <a:ea typeface="+mn-ea"/>
                  <a:cs typeface="+mn-cs"/>
                </a:defRPr>
              </a:lvl2pPr>
              <a:lvl3pPr marL="911225" indent="3175" algn="l" rtl="0" eaLnBrk="0" fontAlgn="base" hangingPunct="0">
                <a:spcBef>
                  <a:spcPct val="0"/>
                </a:spcBef>
                <a:spcAft>
                  <a:spcPct val="0"/>
                </a:spcAft>
                <a:defRPr b="1" kern="1200">
                  <a:solidFill>
                    <a:schemeClr val="lt1"/>
                  </a:solidFill>
                  <a:latin typeface="+mn-lt"/>
                  <a:ea typeface="+mn-ea"/>
                  <a:cs typeface="+mn-cs"/>
                </a:defRPr>
              </a:lvl3pPr>
              <a:lvl4pPr marL="1368425" indent="3175" algn="l" rtl="0" eaLnBrk="0" fontAlgn="base" hangingPunct="0">
                <a:spcBef>
                  <a:spcPct val="0"/>
                </a:spcBef>
                <a:spcAft>
                  <a:spcPct val="0"/>
                </a:spcAft>
                <a:defRPr b="1" kern="1200">
                  <a:solidFill>
                    <a:schemeClr val="lt1"/>
                  </a:solidFill>
                  <a:latin typeface="+mn-lt"/>
                  <a:ea typeface="+mn-ea"/>
                  <a:cs typeface="+mn-cs"/>
                </a:defRPr>
              </a:lvl4pPr>
              <a:lvl5pPr marL="1824355" indent="5080" algn="l" rtl="0" eaLnBrk="0" fontAlgn="base" hangingPunct="0">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defTabSz="914034">
                <a:defRPr/>
              </a:pPr>
              <a:endParaRPr lang="zh-CN" altLang="en-US" sz="100">
                <a:solidFill>
                  <a:srgbClr val="1D1D1A"/>
                </a:solidFill>
                <a:latin typeface="Calibri"/>
                <a:ea typeface="宋体" pitchFamily="2" charset="-122"/>
                <a:cs typeface="Huawei Sans" panose="020C0503030203020204" pitchFamily="34" charset="0"/>
                <a:sym typeface="Huawei Sans" panose="020C0503030203020204" pitchFamily="34" charset="0"/>
              </a:endParaRPr>
            </a:p>
          </p:txBody>
        </p:sp>
      </p:grpSp>
      <p:sp>
        <p:nvSpPr>
          <p:cNvPr id="178" name="文本框 177"/>
          <p:cNvSpPr txBox="1"/>
          <p:nvPr/>
        </p:nvSpPr>
        <p:spPr>
          <a:xfrm>
            <a:off x="788818" y="1404305"/>
            <a:ext cx="3775117" cy="362650"/>
          </a:xfrm>
          <a:prstGeom prst="rect">
            <a:avLst/>
          </a:prstGeom>
          <a:noFill/>
        </p:spPr>
        <p:txBody>
          <a:bodyPr wrap="square" rtlCol="0">
            <a:spAutoFit/>
          </a:bodyPr>
          <a:lstStyle/>
          <a:p>
            <a:pPr algn="ctr" defTabSz="522396">
              <a:lnSpc>
                <a:spcPct val="120000"/>
              </a:lnSpc>
              <a:defRPr sz="1600" b="0" i="0" u="none" strike="noStrike" kern="1200" spc="0" baseline="0">
                <a:solidFill>
                  <a:prstClr val="white"/>
                </a:solidFill>
                <a:latin typeface="+mn-lt"/>
                <a:ea typeface="+mn-ea"/>
                <a:cs typeface="+mn-cs"/>
              </a:defRPr>
            </a:pPr>
            <a:r>
              <a:rPr lang="zh-CN" altLang="en-US" sz="1599" b="1" dirty="0">
                <a:solidFill>
                  <a:srgbClr val="C00000"/>
                </a:solidFill>
                <a:latin typeface="微软雅黑" pitchFamily="34" charset="-122"/>
                <a:ea typeface="微软雅黑"/>
              </a:rPr>
              <a:t>打造常用开发套件，加速应用创新</a:t>
            </a:r>
          </a:p>
        </p:txBody>
      </p:sp>
      <p:grpSp>
        <p:nvGrpSpPr>
          <p:cNvPr id="193" name="组合 192"/>
          <p:cNvGrpSpPr/>
          <p:nvPr/>
        </p:nvGrpSpPr>
        <p:grpSpPr>
          <a:xfrm>
            <a:off x="5769291" y="1993848"/>
            <a:ext cx="1615830" cy="1106285"/>
            <a:chOff x="720798" y="1294010"/>
            <a:chExt cx="1590277" cy="1519140"/>
          </a:xfrm>
        </p:grpSpPr>
        <p:pic>
          <p:nvPicPr>
            <p:cNvPr id="194" name="图片 19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7075" y="1756622"/>
              <a:ext cx="1584000" cy="1056528"/>
            </a:xfrm>
            <a:prstGeom prst="rect">
              <a:avLst/>
            </a:prstGeom>
          </p:spPr>
        </p:pic>
        <p:sp>
          <p:nvSpPr>
            <p:cNvPr id="195" name="矩形 194"/>
            <p:cNvSpPr/>
            <p:nvPr/>
          </p:nvSpPr>
          <p:spPr>
            <a:xfrm>
              <a:off x="720798" y="1742948"/>
              <a:ext cx="1584000" cy="1056528"/>
            </a:xfrm>
            <a:prstGeom prst="rect">
              <a:avLst/>
            </a:prstGeom>
            <a:solidFill>
              <a:sysClr val="windowText" lastClr="000000">
                <a:alpha val="50000"/>
              </a:sysClr>
            </a:solidFill>
            <a:ln w="12700" cap="flat" cmpd="sng" algn="ctr">
              <a:noFill/>
              <a:prstDash val="solid"/>
              <a:miter lim="800000"/>
            </a:ln>
            <a:effectLst/>
          </p:spPr>
          <p:txBody>
            <a:bodyPr rtlCol="0" anchor="ctr"/>
            <a:lstStyle/>
            <a:p>
              <a:pPr algn="ctr" defTabSz="613799">
                <a:defRPr/>
              </a:pPr>
              <a:endParaRPr lang="zh-CN" altLang="en-US" sz="1399" kern="0" dirty="0">
                <a:solidFill>
                  <a:srgbClr val="0000FF"/>
                </a:solidFill>
                <a:latin typeface="微软雅黑"/>
                <a:ea typeface="微软雅黑"/>
                <a:cs typeface="FZLanTingHeiS-B-GB" charset="-122"/>
              </a:endParaRPr>
            </a:p>
          </p:txBody>
        </p:sp>
        <p:sp>
          <p:nvSpPr>
            <p:cNvPr id="196" name="矩形 195"/>
            <p:cNvSpPr/>
            <p:nvPr/>
          </p:nvSpPr>
          <p:spPr>
            <a:xfrm>
              <a:off x="1026535" y="1294010"/>
              <a:ext cx="985081" cy="422471"/>
            </a:xfrm>
            <a:prstGeom prst="rect">
              <a:avLst/>
            </a:prstGeom>
          </p:spPr>
          <p:txBody>
            <a:bodyPr wrap="none">
              <a:spAutoFit/>
            </a:bodyPr>
            <a:lstStyle/>
            <a:p>
              <a:pPr algn="ctr" defTabSz="613799">
                <a:defRPr/>
              </a:pPr>
              <a:r>
                <a:rPr lang="zh-CN" altLang="en-US" sz="1399" b="1" kern="0" spc="192" dirty="0">
                  <a:solidFill>
                    <a:srgbClr val="0000FF"/>
                  </a:solidFill>
                  <a:latin typeface="微软雅黑"/>
                  <a:ea typeface="微软雅黑"/>
                  <a:cs typeface="FZLanTingHeiS-B-GB" charset="-122"/>
                </a:rPr>
                <a:t>票据识别</a:t>
              </a:r>
            </a:p>
          </p:txBody>
        </p:sp>
      </p:grpSp>
      <p:grpSp>
        <p:nvGrpSpPr>
          <p:cNvPr id="197" name="组合 196"/>
          <p:cNvGrpSpPr/>
          <p:nvPr/>
        </p:nvGrpSpPr>
        <p:grpSpPr>
          <a:xfrm>
            <a:off x="7795108" y="1880199"/>
            <a:ext cx="1762082" cy="1239807"/>
            <a:chOff x="4346299" y="451120"/>
            <a:chExt cx="1808430" cy="1697888"/>
          </a:xfrm>
        </p:grpSpPr>
        <p:pic>
          <p:nvPicPr>
            <p:cNvPr id="198" name="图片 197"/>
            <p:cNvPicPr>
              <a:picLocks noChangeAspect="1"/>
            </p:cNvPicPr>
            <p:nvPr/>
          </p:nvPicPr>
          <p:blipFill>
            <a:blip r:embed="rId20"/>
            <a:stretch>
              <a:fillRect/>
            </a:stretch>
          </p:blipFill>
          <p:spPr>
            <a:xfrm>
              <a:off x="4402084" y="1383188"/>
              <a:ext cx="1752645" cy="765820"/>
            </a:xfrm>
            <a:prstGeom prst="rect">
              <a:avLst/>
            </a:prstGeom>
          </p:spPr>
        </p:pic>
        <p:sp>
          <p:nvSpPr>
            <p:cNvPr id="199" name="矩形 198"/>
            <p:cNvSpPr/>
            <p:nvPr/>
          </p:nvSpPr>
          <p:spPr>
            <a:xfrm>
              <a:off x="4346299" y="451120"/>
              <a:ext cx="1765850" cy="421329"/>
            </a:xfrm>
            <a:prstGeom prst="rect">
              <a:avLst/>
            </a:prstGeom>
          </p:spPr>
          <p:txBody>
            <a:bodyPr wrap="square">
              <a:spAutoFit/>
            </a:bodyPr>
            <a:lstStyle/>
            <a:p>
              <a:pPr algn="ctr" defTabSz="613799">
                <a:defRPr/>
              </a:pPr>
              <a:r>
                <a:rPr lang="zh-CN" altLang="en-US" sz="1399" b="1" spc="192" dirty="0">
                  <a:solidFill>
                    <a:srgbClr val="0000FF"/>
                  </a:solidFill>
                  <a:latin typeface="微软雅黑"/>
                  <a:ea typeface="微软雅黑"/>
                  <a:cs typeface="FZLanTingHeiS-B-GB" charset="-122"/>
                </a:rPr>
                <a:t>现金计数</a:t>
              </a:r>
            </a:p>
          </p:txBody>
        </p:sp>
      </p:grpSp>
      <p:grpSp>
        <p:nvGrpSpPr>
          <p:cNvPr id="200" name="组合 199"/>
          <p:cNvGrpSpPr/>
          <p:nvPr/>
        </p:nvGrpSpPr>
        <p:grpSpPr>
          <a:xfrm>
            <a:off x="5812154" y="3300391"/>
            <a:ext cx="1561187" cy="1050273"/>
            <a:chOff x="4397983" y="1326518"/>
            <a:chExt cx="1584001" cy="1488504"/>
          </a:xfrm>
        </p:grpSpPr>
        <p:pic>
          <p:nvPicPr>
            <p:cNvPr id="201" name="图片 200"/>
            <p:cNvPicPr preferRelativeResize="0"/>
            <p:nvPr/>
          </p:nvPicPr>
          <p:blipFill>
            <a:blip r:embed="rId21" cstate="print">
              <a:extLst>
                <a:ext uri="{28A0092B-C50C-407E-A947-70E740481C1C}">
                  <a14:useLocalDpi xmlns:a14="http://schemas.microsoft.com/office/drawing/2010/main" val="0"/>
                </a:ext>
              </a:extLst>
            </a:blip>
            <a:stretch>
              <a:fillRect/>
            </a:stretch>
          </p:blipFill>
          <p:spPr>
            <a:xfrm>
              <a:off x="4397985" y="1756622"/>
              <a:ext cx="1583999" cy="1058400"/>
            </a:xfrm>
            <a:prstGeom prst="rect">
              <a:avLst/>
            </a:prstGeom>
          </p:spPr>
        </p:pic>
        <p:sp>
          <p:nvSpPr>
            <p:cNvPr id="202" name="矩形 201"/>
            <p:cNvSpPr/>
            <p:nvPr/>
          </p:nvSpPr>
          <p:spPr>
            <a:xfrm>
              <a:off x="4397983" y="1756623"/>
              <a:ext cx="1584000" cy="1056528"/>
            </a:xfrm>
            <a:prstGeom prst="rect">
              <a:avLst/>
            </a:prstGeom>
            <a:solidFill>
              <a:sysClr val="windowText" lastClr="000000">
                <a:alpha val="50000"/>
              </a:sysClr>
            </a:solidFill>
            <a:ln w="12700" cap="flat" cmpd="sng" algn="ctr">
              <a:noFill/>
              <a:prstDash val="solid"/>
              <a:miter lim="800000"/>
            </a:ln>
            <a:effectLst/>
          </p:spPr>
          <p:txBody>
            <a:bodyPr rtlCol="0" anchor="ctr"/>
            <a:lstStyle/>
            <a:p>
              <a:pPr algn="ctr" defTabSz="613799">
                <a:defRPr/>
              </a:pPr>
              <a:endParaRPr lang="zh-CN" altLang="en-US" sz="1399" kern="0" dirty="0">
                <a:solidFill>
                  <a:srgbClr val="0000FF"/>
                </a:solidFill>
                <a:latin typeface="微软雅黑"/>
                <a:ea typeface="微软雅黑"/>
                <a:cs typeface="FZLanTingHeiS-B-GB" charset="-122"/>
              </a:endParaRPr>
            </a:p>
          </p:txBody>
        </p:sp>
        <p:sp>
          <p:nvSpPr>
            <p:cNvPr id="203" name="矩形 202"/>
            <p:cNvSpPr/>
            <p:nvPr/>
          </p:nvSpPr>
          <p:spPr>
            <a:xfrm>
              <a:off x="4422686" y="1326518"/>
              <a:ext cx="1488771" cy="436028"/>
            </a:xfrm>
            <a:prstGeom prst="rect">
              <a:avLst/>
            </a:prstGeom>
          </p:spPr>
          <p:txBody>
            <a:bodyPr wrap="none">
              <a:spAutoFit/>
            </a:bodyPr>
            <a:lstStyle/>
            <a:p>
              <a:pPr algn="ctr" defTabSz="613799">
                <a:defRPr/>
              </a:pPr>
              <a:r>
                <a:rPr lang="en-US" altLang="zh-CN" sz="1399" b="1" kern="0" spc="192" dirty="0">
                  <a:solidFill>
                    <a:srgbClr val="0000FF"/>
                  </a:solidFill>
                  <a:latin typeface="微软雅黑"/>
                  <a:ea typeface="微软雅黑"/>
                  <a:cs typeface="FZLanTingHeiS-B-GB" charset="-122"/>
                </a:rPr>
                <a:t>OCR</a:t>
              </a:r>
              <a:r>
                <a:rPr lang="zh-CN" altLang="en-US" sz="1399" b="1" kern="0" spc="192" dirty="0">
                  <a:solidFill>
                    <a:srgbClr val="0000FF"/>
                  </a:solidFill>
                  <a:latin typeface="微软雅黑"/>
                  <a:ea typeface="微软雅黑"/>
                  <a:cs typeface="FZLanTingHeiS-B-GB" charset="-122"/>
                </a:rPr>
                <a:t>通用识别</a:t>
              </a:r>
            </a:p>
          </p:txBody>
        </p:sp>
      </p:grpSp>
      <p:grpSp>
        <p:nvGrpSpPr>
          <p:cNvPr id="204" name="组合 203"/>
          <p:cNvGrpSpPr/>
          <p:nvPr/>
        </p:nvGrpSpPr>
        <p:grpSpPr>
          <a:xfrm>
            <a:off x="7856139" y="3268037"/>
            <a:ext cx="1694376" cy="1017844"/>
            <a:chOff x="5636883" y="1643006"/>
            <a:chExt cx="1423243" cy="1244053"/>
          </a:xfrm>
        </p:grpSpPr>
        <p:pic>
          <p:nvPicPr>
            <p:cNvPr id="205" name="Picture 4" descr="https://img2.baidu.com/it/u=1411889443,3263200033&amp;fm=253&amp;app=138&amp;size=w931&amp;n=0&amp;f=JPEG&amp;fmt=auto?sec=1686243600&amp;t=85c697ad08a9077a93bd28352963edba"/>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652990" y="1989239"/>
              <a:ext cx="1407136" cy="846988"/>
            </a:xfrm>
            <a:prstGeom prst="rect">
              <a:avLst/>
            </a:prstGeom>
            <a:noFill/>
            <a:extLst>
              <a:ext uri="{909E8E84-426E-40DD-AFC4-6F175D3DCCD1}">
                <a14:hiddenFill xmlns:a14="http://schemas.microsoft.com/office/drawing/2010/main">
                  <a:solidFill>
                    <a:srgbClr val="FFFFFF"/>
                  </a:solidFill>
                </a14:hiddenFill>
              </a:ext>
            </a:extLst>
          </p:spPr>
        </p:pic>
        <p:sp>
          <p:nvSpPr>
            <p:cNvPr id="206" name="矩形 205"/>
            <p:cNvSpPr/>
            <p:nvPr/>
          </p:nvSpPr>
          <p:spPr>
            <a:xfrm>
              <a:off x="5858860" y="1643006"/>
              <a:ext cx="840744" cy="376031"/>
            </a:xfrm>
            <a:prstGeom prst="rect">
              <a:avLst/>
            </a:prstGeom>
          </p:spPr>
          <p:txBody>
            <a:bodyPr wrap="none">
              <a:spAutoFit/>
            </a:bodyPr>
            <a:lstStyle/>
            <a:p>
              <a:pPr algn="ctr" defTabSz="613799">
                <a:defRPr/>
              </a:pPr>
              <a:r>
                <a:rPr lang="zh-CN" altLang="en-US" sz="1399" b="1" kern="0" spc="192" dirty="0">
                  <a:solidFill>
                    <a:srgbClr val="0000FF"/>
                  </a:solidFill>
                  <a:latin typeface="微软雅黑"/>
                  <a:ea typeface="微软雅黑"/>
                  <a:cs typeface="FZLanTingHeiS-B-GB" charset="-122"/>
                </a:rPr>
                <a:t>语音转写</a:t>
              </a:r>
            </a:p>
          </p:txBody>
        </p:sp>
        <p:sp>
          <p:nvSpPr>
            <p:cNvPr id="207" name="矩形 206"/>
            <p:cNvSpPr/>
            <p:nvPr/>
          </p:nvSpPr>
          <p:spPr>
            <a:xfrm>
              <a:off x="5636883" y="1981025"/>
              <a:ext cx="1423243" cy="906034"/>
            </a:xfrm>
            <a:prstGeom prst="rect">
              <a:avLst/>
            </a:prstGeom>
            <a:solidFill>
              <a:sysClr val="windowText" lastClr="000000">
                <a:alpha val="50000"/>
              </a:sysClr>
            </a:solidFill>
            <a:ln w="12700" cap="flat" cmpd="sng" algn="ctr">
              <a:noFill/>
              <a:prstDash val="solid"/>
              <a:miter lim="800000"/>
            </a:ln>
            <a:effectLst/>
          </p:spPr>
          <p:txBody>
            <a:bodyPr rtlCol="0" anchor="ctr"/>
            <a:lstStyle/>
            <a:p>
              <a:pPr algn="ctr" defTabSz="613799">
                <a:defRPr/>
              </a:pPr>
              <a:endParaRPr lang="zh-CN" altLang="en-US" sz="1399" kern="0" dirty="0">
                <a:solidFill>
                  <a:srgbClr val="0000FF"/>
                </a:solidFill>
                <a:latin typeface="微软雅黑"/>
                <a:ea typeface="微软雅黑"/>
                <a:cs typeface="FZLanTingHeiS-B-GB" charset="-122"/>
              </a:endParaRPr>
            </a:p>
          </p:txBody>
        </p:sp>
      </p:grpSp>
      <p:grpSp>
        <p:nvGrpSpPr>
          <p:cNvPr id="208" name="组合 207"/>
          <p:cNvGrpSpPr/>
          <p:nvPr/>
        </p:nvGrpSpPr>
        <p:grpSpPr>
          <a:xfrm>
            <a:off x="5775670" y="4547590"/>
            <a:ext cx="4062827" cy="1635840"/>
            <a:chOff x="6132493" y="3958855"/>
            <a:chExt cx="4226674" cy="2435271"/>
          </a:xfrm>
        </p:grpSpPr>
        <p:pic>
          <p:nvPicPr>
            <p:cNvPr id="209" name="Picture 4" descr="C:\Users\f00347654\AppData\Roaming\eSpace_Desktop\UserData\f00836504\imagefiles\originalImgfiles\C94CA648-D3F5-4A51-B21F-AFB6BFB0D17D.png"/>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20819" t="37177" r="1"/>
            <a:stretch>
              <a:fillRect/>
            </a:stretch>
          </p:blipFill>
          <p:spPr bwMode="auto">
            <a:xfrm>
              <a:off x="6132493" y="4515329"/>
              <a:ext cx="1700404" cy="1207288"/>
            </a:xfrm>
            <a:prstGeom prst="rect">
              <a:avLst/>
            </a:prstGeom>
            <a:noFill/>
            <a:extLst>
              <a:ext uri="{909E8E84-426E-40DD-AFC4-6F175D3DCCD1}">
                <a14:hiddenFill xmlns:a14="http://schemas.microsoft.com/office/drawing/2010/main">
                  <a:solidFill>
                    <a:srgbClr val="FFFFFF"/>
                  </a:solidFill>
                </a14:hiddenFill>
              </a:ext>
            </a:extLst>
          </p:spPr>
        </p:pic>
        <p:sp>
          <p:nvSpPr>
            <p:cNvPr id="210" name="矩形 209"/>
            <p:cNvSpPr/>
            <p:nvPr/>
          </p:nvSpPr>
          <p:spPr>
            <a:xfrm>
              <a:off x="6408273" y="3958855"/>
              <a:ext cx="1041274" cy="458008"/>
            </a:xfrm>
            <a:prstGeom prst="rect">
              <a:avLst/>
            </a:prstGeom>
          </p:spPr>
          <p:txBody>
            <a:bodyPr wrap="none">
              <a:spAutoFit/>
            </a:bodyPr>
            <a:lstStyle/>
            <a:p>
              <a:pPr algn="ctr" defTabSz="613799">
                <a:defRPr/>
              </a:pPr>
              <a:r>
                <a:rPr lang="zh-CN" altLang="en-US" sz="1399" b="1" spc="192" dirty="0">
                  <a:solidFill>
                    <a:srgbClr val="0000FF"/>
                  </a:solidFill>
                  <a:latin typeface="微软雅黑"/>
                  <a:ea typeface="微软雅黑"/>
                  <a:cs typeface="FZLanTingHeiS-B-GB" charset="-122"/>
                </a:rPr>
                <a:t>数字助手</a:t>
              </a:r>
            </a:p>
          </p:txBody>
        </p:sp>
        <p:pic>
          <p:nvPicPr>
            <p:cNvPr id="211" name="图片 21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321519" y="4508930"/>
              <a:ext cx="1805871" cy="1106584"/>
            </a:xfrm>
            <a:prstGeom prst="rect">
              <a:avLst/>
            </a:prstGeom>
          </p:spPr>
        </p:pic>
        <p:sp>
          <p:nvSpPr>
            <p:cNvPr id="212" name="矩形 211"/>
            <p:cNvSpPr/>
            <p:nvPr/>
          </p:nvSpPr>
          <p:spPr>
            <a:xfrm>
              <a:off x="8576158" y="3984702"/>
              <a:ext cx="1041274" cy="458008"/>
            </a:xfrm>
            <a:prstGeom prst="rect">
              <a:avLst/>
            </a:prstGeom>
          </p:spPr>
          <p:txBody>
            <a:bodyPr wrap="none">
              <a:spAutoFit/>
            </a:bodyPr>
            <a:lstStyle/>
            <a:p>
              <a:pPr algn="ctr" defTabSz="613799">
                <a:defRPr/>
              </a:pPr>
              <a:r>
                <a:rPr lang="zh-CN" altLang="en-US" sz="1399" b="1" spc="192" dirty="0">
                  <a:solidFill>
                    <a:srgbClr val="0000FF"/>
                  </a:solidFill>
                  <a:latin typeface="微软雅黑"/>
                  <a:ea typeface="微软雅黑"/>
                  <a:cs typeface="FZLanTingHeiS-B-GB" charset="-122"/>
                </a:rPr>
                <a:t>视频彩铃</a:t>
              </a:r>
            </a:p>
          </p:txBody>
        </p:sp>
        <p:sp>
          <p:nvSpPr>
            <p:cNvPr id="213" name="矩形 212"/>
            <p:cNvSpPr/>
            <p:nvPr/>
          </p:nvSpPr>
          <p:spPr>
            <a:xfrm>
              <a:off x="8225268" y="5615514"/>
              <a:ext cx="2133899" cy="778612"/>
            </a:xfrm>
            <a:prstGeom prst="rect">
              <a:avLst/>
            </a:prstGeom>
          </p:spPr>
          <p:txBody>
            <a:bodyPr wrap="square">
              <a:spAutoFit/>
            </a:bodyPr>
            <a:lstStyle/>
            <a:p>
              <a:pPr algn="ctr" defTabSz="914034">
                <a:defRPr/>
              </a:pPr>
              <a:r>
                <a:rPr lang="zh-CN" altLang="en-US" sz="1399" dirty="0">
                  <a:solidFill>
                    <a:srgbClr val="1D1D1A"/>
                  </a:solidFill>
                  <a:latin typeface="微软雅黑"/>
                  <a:ea typeface="微软雅黑"/>
                </a:rPr>
                <a:t>梦幻般的童话城堡，被彩虹和瀑布环绕。</a:t>
              </a:r>
            </a:p>
          </p:txBody>
        </p:sp>
      </p:grpSp>
      <p:sp>
        <p:nvSpPr>
          <p:cNvPr id="214" name="矩形 213"/>
          <p:cNvSpPr/>
          <p:nvPr/>
        </p:nvSpPr>
        <p:spPr>
          <a:xfrm>
            <a:off x="10635077" y="2154600"/>
            <a:ext cx="644027" cy="338422"/>
          </a:xfrm>
          <a:prstGeom prst="rect">
            <a:avLst/>
          </a:prstGeom>
        </p:spPr>
        <p:txBody>
          <a:bodyPr wrap="none">
            <a:spAutoFit/>
          </a:bodyPr>
          <a:lstStyle/>
          <a:p>
            <a:pPr algn="ctr" defTabSz="613799">
              <a:defRPr/>
            </a:pPr>
            <a:r>
              <a:rPr lang="zh-CN" altLang="en-US" sz="1599" b="1" spc="192" dirty="0">
                <a:solidFill>
                  <a:srgbClr val="0000FF"/>
                </a:solidFill>
                <a:latin typeface="微软雅黑"/>
                <a:ea typeface="微软雅黑"/>
                <a:cs typeface="FZLanTingHeiS-B-GB" charset="-122"/>
              </a:rPr>
              <a:t>训练</a:t>
            </a:r>
          </a:p>
        </p:txBody>
      </p:sp>
      <p:sp>
        <p:nvSpPr>
          <p:cNvPr id="215" name="矩形 214"/>
          <p:cNvSpPr/>
          <p:nvPr/>
        </p:nvSpPr>
        <p:spPr>
          <a:xfrm>
            <a:off x="10222624" y="2572139"/>
            <a:ext cx="1468931" cy="307528"/>
          </a:xfrm>
          <a:prstGeom prst="rect">
            <a:avLst/>
          </a:prstGeom>
        </p:spPr>
        <p:txBody>
          <a:bodyPr wrap="none">
            <a:spAutoFit/>
          </a:bodyPr>
          <a:lstStyle/>
          <a:p>
            <a:pPr algn="ctr" defTabSz="613799">
              <a:defRPr/>
            </a:pPr>
            <a:r>
              <a:rPr lang="zh-CN" altLang="en-US" sz="1399" b="1" spc="192" dirty="0">
                <a:solidFill>
                  <a:srgbClr val="1D1D1A"/>
                </a:solidFill>
                <a:latin typeface="微软雅黑"/>
                <a:ea typeface="微软雅黑"/>
                <a:cs typeface="FZLanTingHeiS-B-GB" charset="-122"/>
              </a:rPr>
              <a:t>周期：周</a:t>
            </a:r>
            <a:r>
              <a:rPr lang="en-US" altLang="zh-CN" sz="1399" b="1" spc="192" dirty="0">
                <a:solidFill>
                  <a:srgbClr val="1D1D1A"/>
                </a:solidFill>
                <a:latin typeface="微软雅黑"/>
                <a:ea typeface="微软雅黑"/>
                <a:cs typeface="FZLanTingHeiS-B-GB" charset="-122"/>
              </a:rPr>
              <a:t>-&gt;</a:t>
            </a:r>
            <a:r>
              <a:rPr lang="zh-CN" altLang="en-US" sz="1399" b="1" spc="192" dirty="0">
                <a:solidFill>
                  <a:srgbClr val="1D1D1A"/>
                </a:solidFill>
                <a:latin typeface="微软雅黑"/>
                <a:ea typeface="微软雅黑"/>
                <a:cs typeface="FZLanTingHeiS-B-GB" charset="-122"/>
              </a:rPr>
              <a:t>天</a:t>
            </a:r>
          </a:p>
        </p:txBody>
      </p:sp>
      <p:sp>
        <p:nvSpPr>
          <p:cNvPr id="216" name="矩形 215"/>
          <p:cNvSpPr/>
          <p:nvPr/>
        </p:nvSpPr>
        <p:spPr>
          <a:xfrm>
            <a:off x="10714968" y="3275171"/>
            <a:ext cx="644027" cy="338422"/>
          </a:xfrm>
          <a:prstGeom prst="rect">
            <a:avLst/>
          </a:prstGeom>
        </p:spPr>
        <p:txBody>
          <a:bodyPr wrap="none">
            <a:spAutoFit/>
          </a:bodyPr>
          <a:lstStyle/>
          <a:p>
            <a:pPr algn="ctr" defTabSz="613799">
              <a:defRPr/>
            </a:pPr>
            <a:r>
              <a:rPr lang="zh-CN" altLang="en-US" sz="1599" b="1" spc="192" dirty="0">
                <a:solidFill>
                  <a:srgbClr val="0000FF"/>
                </a:solidFill>
                <a:latin typeface="微软雅黑"/>
                <a:ea typeface="微软雅黑"/>
                <a:cs typeface="FZLanTingHeiS-B-GB" charset="-122"/>
              </a:rPr>
              <a:t>推理</a:t>
            </a:r>
          </a:p>
        </p:txBody>
      </p:sp>
      <p:sp>
        <p:nvSpPr>
          <p:cNvPr id="217" name="矩形 216"/>
          <p:cNvSpPr/>
          <p:nvPr/>
        </p:nvSpPr>
        <p:spPr>
          <a:xfrm>
            <a:off x="10344923" y="3701009"/>
            <a:ext cx="1264852" cy="307528"/>
          </a:xfrm>
          <a:prstGeom prst="rect">
            <a:avLst/>
          </a:prstGeom>
        </p:spPr>
        <p:txBody>
          <a:bodyPr wrap="none">
            <a:spAutoFit/>
          </a:bodyPr>
          <a:lstStyle/>
          <a:p>
            <a:pPr algn="ctr" defTabSz="613799">
              <a:defRPr/>
            </a:pPr>
            <a:r>
              <a:rPr lang="zh-CN" altLang="en-US" sz="1399" b="1" spc="192" dirty="0">
                <a:solidFill>
                  <a:srgbClr val="1D1D1A"/>
                </a:solidFill>
                <a:latin typeface="微软雅黑"/>
                <a:ea typeface="微软雅黑"/>
                <a:cs typeface="FZLanTingHeiS-B-GB" charset="-122"/>
              </a:rPr>
              <a:t>吞吐率：</a:t>
            </a:r>
            <a:r>
              <a:rPr lang="en-US" altLang="zh-CN" sz="1399" b="1" spc="192" dirty="0">
                <a:solidFill>
                  <a:srgbClr val="1D1D1A"/>
                </a:solidFill>
                <a:latin typeface="微软雅黑"/>
                <a:ea typeface="微软雅黑"/>
                <a:cs typeface="FZLanTingHeiS-B-GB" charset="-122"/>
              </a:rPr>
              <a:t>5x</a:t>
            </a:r>
            <a:endParaRPr lang="zh-CN" altLang="en-US" sz="1399" b="1" spc="192" dirty="0">
              <a:solidFill>
                <a:srgbClr val="1D1D1A"/>
              </a:solidFill>
              <a:latin typeface="微软雅黑"/>
              <a:ea typeface="微软雅黑"/>
              <a:cs typeface="FZLanTingHeiS-B-GB" charset="-122"/>
            </a:endParaRPr>
          </a:p>
        </p:txBody>
      </p:sp>
      <p:sp>
        <p:nvSpPr>
          <p:cNvPr id="218" name="矩形 217"/>
          <p:cNvSpPr/>
          <p:nvPr/>
        </p:nvSpPr>
        <p:spPr>
          <a:xfrm>
            <a:off x="10186856" y="4679212"/>
            <a:ext cx="1700250" cy="338422"/>
          </a:xfrm>
          <a:prstGeom prst="rect">
            <a:avLst/>
          </a:prstGeom>
        </p:spPr>
        <p:txBody>
          <a:bodyPr wrap="none">
            <a:spAutoFit/>
          </a:bodyPr>
          <a:lstStyle/>
          <a:p>
            <a:pPr algn="ctr" defTabSz="613799">
              <a:defRPr/>
            </a:pPr>
            <a:r>
              <a:rPr lang="en-US" altLang="zh-CN" sz="1599" b="1" spc="192" dirty="0">
                <a:solidFill>
                  <a:srgbClr val="0000FF"/>
                </a:solidFill>
                <a:latin typeface="微软雅黑"/>
                <a:ea typeface="微软雅黑"/>
                <a:cs typeface="FZLanTingHeiS-B-GB" charset="-122"/>
              </a:rPr>
              <a:t>0-&gt;1</a:t>
            </a:r>
            <a:r>
              <a:rPr lang="zh-CN" altLang="en-US" sz="1599" b="1" spc="192" dirty="0">
                <a:solidFill>
                  <a:srgbClr val="0000FF"/>
                </a:solidFill>
                <a:latin typeface="微软雅黑"/>
                <a:ea typeface="微软雅黑"/>
                <a:cs typeface="FZLanTingHeiS-B-GB" charset="-122"/>
              </a:rPr>
              <a:t>创新孵化</a:t>
            </a:r>
            <a:endParaRPr lang="en-US" altLang="zh-CN" sz="1599" b="1" spc="192" dirty="0">
              <a:solidFill>
                <a:srgbClr val="0000FF"/>
              </a:solidFill>
              <a:latin typeface="微软雅黑"/>
              <a:ea typeface="微软雅黑"/>
              <a:cs typeface="FZLanTingHeiS-B-GB" charset="-122"/>
            </a:endParaRPr>
          </a:p>
        </p:txBody>
      </p:sp>
      <p:sp>
        <p:nvSpPr>
          <p:cNvPr id="228" name="矩形 227"/>
          <p:cNvSpPr/>
          <p:nvPr/>
        </p:nvSpPr>
        <p:spPr>
          <a:xfrm>
            <a:off x="7949493" y="2297760"/>
            <a:ext cx="1411823" cy="307657"/>
          </a:xfrm>
          <a:prstGeom prst="rect">
            <a:avLst/>
          </a:prstGeom>
        </p:spPr>
        <p:txBody>
          <a:bodyPr wrap="none">
            <a:spAutoFit/>
          </a:bodyPr>
          <a:lstStyle/>
          <a:p>
            <a:pPr algn="ctr" defTabSz="613799">
              <a:defRPr/>
            </a:pPr>
            <a:r>
              <a:rPr lang="zh-CN" altLang="en-US" sz="1399" b="1" spc="192" dirty="0">
                <a:solidFill>
                  <a:srgbClr val="0000FF"/>
                </a:solidFill>
                <a:latin typeface="微软雅黑"/>
                <a:ea typeface="微软雅黑"/>
                <a:cs typeface="FZLanTingHeiS-B-GB" charset="-122"/>
              </a:rPr>
              <a:t>准确率 </a:t>
            </a:r>
            <a:r>
              <a:rPr lang="en-US" altLang="zh-CN" sz="1399" b="1" spc="192" dirty="0">
                <a:solidFill>
                  <a:srgbClr val="0000FF"/>
                </a:solidFill>
                <a:latin typeface="微软雅黑"/>
                <a:ea typeface="微软雅黑"/>
                <a:cs typeface="FZLanTingHeiS-B-GB" charset="-122"/>
              </a:rPr>
              <a:t>2.2%</a:t>
            </a:r>
            <a:endParaRPr lang="zh-CN" altLang="en-US" sz="1399" b="1" spc="192" dirty="0">
              <a:solidFill>
                <a:srgbClr val="0000FF"/>
              </a:solidFill>
              <a:latin typeface="微软雅黑"/>
              <a:ea typeface="微软雅黑"/>
              <a:cs typeface="FZLanTingHeiS-B-GB" charset="-122"/>
            </a:endParaRPr>
          </a:p>
        </p:txBody>
      </p:sp>
      <p:sp>
        <p:nvSpPr>
          <p:cNvPr id="229" name="矩形 228"/>
          <p:cNvSpPr/>
          <p:nvPr/>
        </p:nvSpPr>
        <p:spPr>
          <a:xfrm>
            <a:off x="10735112" y="5090727"/>
            <a:ext cx="523848" cy="307528"/>
          </a:xfrm>
          <a:prstGeom prst="rect">
            <a:avLst/>
          </a:prstGeom>
        </p:spPr>
        <p:txBody>
          <a:bodyPr wrap="none">
            <a:spAutoFit/>
          </a:bodyPr>
          <a:lstStyle/>
          <a:p>
            <a:pPr algn="ctr" defTabSz="613799">
              <a:defRPr/>
            </a:pPr>
            <a:r>
              <a:rPr lang="en-US" altLang="zh-CN" sz="1399" b="1" spc="192" dirty="0">
                <a:solidFill>
                  <a:srgbClr val="1D1D1A"/>
                </a:solidFill>
                <a:latin typeface="微软雅黑"/>
                <a:ea typeface="微软雅黑"/>
                <a:cs typeface="FZLanTingHeiS-B-GB" charset="-122"/>
              </a:rPr>
              <a:t>1</a:t>
            </a:r>
            <a:r>
              <a:rPr lang="zh-CN" altLang="en-US" sz="1399" b="1" spc="192" dirty="0">
                <a:solidFill>
                  <a:srgbClr val="1D1D1A"/>
                </a:solidFill>
                <a:latin typeface="微软雅黑"/>
                <a:ea typeface="微软雅黑"/>
                <a:cs typeface="FZLanTingHeiS-B-GB" charset="-122"/>
              </a:rPr>
              <a:t>周</a:t>
            </a:r>
          </a:p>
        </p:txBody>
      </p:sp>
      <p:sp>
        <p:nvSpPr>
          <p:cNvPr id="230" name="矩形 229"/>
          <p:cNvSpPr/>
          <p:nvPr/>
        </p:nvSpPr>
        <p:spPr>
          <a:xfrm>
            <a:off x="8040585" y="3751566"/>
            <a:ext cx="1053083" cy="307657"/>
          </a:xfrm>
          <a:prstGeom prst="rect">
            <a:avLst/>
          </a:prstGeom>
        </p:spPr>
        <p:txBody>
          <a:bodyPr wrap="none">
            <a:spAutoFit/>
          </a:bodyPr>
          <a:lstStyle/>
          <a:p>
            <a:pPr algn="ctr" defTabSz="613799">
              <a:defRPr/>
            </a:pPr>
            <a:r>
              <a:rPr lang="zh-CN" altLang="en-US" sz="1399" b="1" dirty="0">
                <a:solidFill>
                  <a:srgbClr val="FFFFFF"/>
                </a:solidFill>
                <a:latin typeface="微软雅黑"/>
                <a:ea typeface="微软雅黑"/>
              </a:rPr>
              <a:t>误码率 </a:t>
            </a:r>
            <a:r>
              <a:rPr lang="en-US" altLang="zh-CN" sz="1399" b="1" dirty="0">
                <a:solidFill>
                  <a:srgbClr val="FFFFFF"/>
                </a:solidFill>
                <a:latin typeface="微软雅黑"/>
                <a:ea typeface="微软雅黑"/>
              </a:rPr>
              <a:t>1%</a:t>
            </a:r>
            <a:endParaRPr lang="zh-CN" altLang="en-US" sz="1399" b="1" spc="192" dirty="0">
              <a:solidFill>
                <a:srgbClr val="FFFFFF"/>
              </a:solidFill>
              <a:latin typeface="微软雅黑"/>
              <a:ea typeface="微软雅黑"/>
              <a:cs typeface="FZLanTingHeiS-B-GB" charset="-122"/>
            </a:endParaRPr>
          </a:p>
        </p:txBody>
      </p:sp>
      <p:sp>
        <p:nvSpPr>
          <p:cNvPr id="231" name="矩形 230"/>
          <p:cNvSpPr/>
          <p:nvPr/>
        </p:nvSpPr>
        <p:spPr>
          <a:xfrm>
            <a:off x="5841703" y="3769707"/>
            <a:ext cx="1496748" cy="307657"/>
          </a:xfrm>
          <a:prstGeom prst="rect">
            <a:avLst/>
          </a:prstGeom>
        </p:spPr>
        <p:txBody>
          <a:bodyPr wrap="none">
            <a:spAutoFit/>
          </a:bodyPr>
          <a:lstStyle/>
          <a:p>
            <a:pPr algn="ctr" defTabSz="613799">
              <a:defRPr/>
            </a:pPr>
            <a:r>
              <a:rPr lang="zh-CN" altLang="en-US" sz="1399" b="1" spc="192" dirty="0">
                <a:solidFill>
                  <a:srgbClr val="FFFFFF"/>
                </a:solidFill>
                <a:latin typeface="微软雅黑"/>
                <a:ea typeface="微软雅黑"/>
                <a:cs typeface="FZLanTingHeiS-B-GB" charset="-122"/>
              </a:rPr>
              <a:t>准确率 ≈</a:t>
            </a:r>
            <a:r>
              <a:rPr lang="en-US" altLang="zh-CN" sz="1399" b="1" spc="192" dirty="0">
                <a:solidFill>
                  <a:srgbClr val="FFFFFF"/>
                </a:solidFill>
                <a:latin typeface="微软雅黑"/>
                <a:ea typeface="微软雅黑"/>
                <a:cs typeface="FZLanTingHeiS-B-GB" charset="-122"/>
              </a:rPr>
              <a:t>99%</a:t>
            </a:r>
            <a:endParaRPr lang="zh-CN" altLang="en-US" sz="1399" b="1" spc="192" dirty="0">
              <a:solidFill>
                <a:srgbClr val="FFFFFF"/>
              </a:solidFill>
              <a:latin typeface="微软雅黑"/>
              <a:ea typeface="微软雅黑"/>
              <a:cs typeface="FZLanTingHeiS-B-GB" charset="-122"/>
            </a:endParaRPr>
          </a:p>
        </p:txBody>
      </p:sp>
      <p:sp>
        <p:nvSpPr>
          <p:cNvPr id="232" name="下箭头 10"/>
          <p:cNvSpPr/>
          <p:nvPr/>
        </p:nvSpPr>
        <p:spPr>
          <a:xfrm>
            <a:off x="9019226" y="3812846"/>
            <a:ext cx="164399" cy="172302"/>
          </a:xfrm>
          <a:prstGeom prst="downArrow">
            <a:avLst/>
          </a:prstGeom>
          <a:solidFill>
            <a:schemeClr val="tx2">
              <a:lumMod val="95000"/>
            </a:schemeClr>
          </a:solidFill>
          <a:ln w="12700" cap="flat" cmpd="sng" algn="ctr">
            <a:solidFill>
              <a:srgbClr val="5B9BD5">
                <a:shade val="50000"/>
              </a:srgbClr>
            </a:solidFill>
            <a:prstDash val="solid"/>
            <a:miter lim="800000"/>
          </a:ln>
          <a:effectLst/>
        </p:spPr>
        <p:txBody>
          <a:bodyPr rtlCol="0" anchor="ctr"/>
          <a:lstStyle/>
          <a:p>
            <a:pPr algn="ctr" defTabSz="914034">
              <a:defRPr/>
            </a:pPr>
            <a:endParaRPr lang="zh-CN" altLang="en-US" sz="1399" kern="0">
              <a:solidFill>
                <a:srgbClr val="1D1D1A"/>
              </a:solidFill>
              <a:latin typeface="微软雅黑"/>
              <a:ea typeface="微软雅黑"/>
            </a:endParaRPr>
          </a:p>
        </p:txBody>
      </p:sp>
      <p:sp>
        <p:nvSpPr>
          <p:cNvPr id="233" name="下箭头 153"/>
          <p:cNvSpPr/>
          <p:nvPr/>
        </p:nvSpPr>
        <p:spPr>
          <a:xfrm rot="10800000">
            <a:off x="9263909" y="2330737"/>
            <a:ext cx="156884" cy="176382"/>
          </a:xfrm>
          <a:prstGeom prst="down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034">
              <a:defRPr/>
            </a:pPr>
            <a:endParaRPr lang="zh-CN" altLang="en-US" sz="1399" kern="0">
              <a:solidFill>
                <a:srgbClr val="1D1D1A"/>
              </a:solidFill>
              <a:latin typeface="微软雅黑"/>
              <a:ea typeface="微软雅黑"/>
            </a:endParaRPr>
          </a:p>
        </p:txBody>
      </p:sp>
      <p:sp>
        <p:nvSpPr>
          <p:cNvPr id="234" name="矩形 233"/>
          <p:cNvSpPr/>
          <p:nvPr/>
        </p:nvSpPr>
        <p:spPr>
          <a:xfrm>
            <a:off x="5809379" y="1453129"/>
            <a:ext cx="4863391" cy="338422"/>
          </a:xfrm>
          <a:prstGeom prst="rect">
            <a:avLst/>
          </a:prstGeom>
        </p:spPr>
        <p:txBody>
          <a:bodyPr wrap="square">
            <a:spAutoFit/>
          </a:bodyPr>
          <a:lstStyle/>
          <a:p>
            <a:pPr algn="ctr" defTabSz="914034">
              <a:defRPr/>
            </a:pPr>
            <a:r>
              <a:rPr lang="zh-CN" altLang="en-US" sz="1599" b="1" dirty="0">
                <a:solidFill>
                  <a:srgbClr val="C00000"/>
                </a:solidFill>
                <a:latin typeface="微软雅黑" pitchFamily="34" charset="-122"/>
                <a:ea typeface="微软雅黑"/>
              </a:rPr>
              <a:t>赋能头部商业银行</a:t>
            </a:r>
            <a:r>
              <a:rPr lang="en-US" altLang="zh-CN" sz="1599" b="1" dirty="0">
                <a:solidFill>
                  <a:srgbClr val="C00000"/>
                </a:solidFill>
                <a:latin typeface="微软雅黑" pitchFamily="34" charset="-122"/>
                <a:ea typeface="微软雅黑"/>
              </a:rPr>
              <a:t>/</a:t>
            </a:r>
            <a:r>
              <a:rPr lang="zh-CN" altLang="en-US" sz="1599" b="1" dirty="0">
                <a:solidFill>
                  <a:srgbClr val="C00000"/>
                </a:solidFill>
                <a:latin typeface="微软雅黑" pitchFamily="34" charset="-122"/>
                <a:ea typeface="微软雅黑"/>
              </a:rPr>
              <a:t>城商行、运营商等，加速智能化</a:t>
            </a:r>
            <a:endParaRPr lang="en-US" altLang="zh-TW" sz="1599" b="1" dirty="0">
              <a:solidFill>
                <a:srgbClr val="C00000"/>
              </a:solidFill>
              <a:latin typeface="微软雅黑" pitchFamily="34" charset="-122"/>
              <a:ea typeface="微软雅黑"/>
            </a:endParaRPr>
          </a:p>
        </p:txBody>
      </p:sp>
      <p:sp>
        <p:nvSpPr>
          <p:cNvPr id="179" name="矩形 178"/>
          <p:cNvSpPr/>
          <p:nvPr/>
        </p:nvSpPr>
        <p:spPr>
          <a:xfrm>
            <a:off x="1888891" y="3347940"/>
            <a:ext cx="1413941" cy="953734"/>
          </a:xfrm>
          <a:prstGeom prst="rect">
            <a:avLst/>
          </a:prstGeom>
        </p:spPr>
        <p:txBody>
          <a:bodyPr wrap="square">
            <a:spAutoFit/>
          </a:bodyPr>
          <a:lstStyle/>
          <a:p>
            <a:pPr algn="ctr" defTabSz="914034">
              <a:defRPr/>
            </a:pPr>
            <a:r>
              <a:rPr lang="en-US" altLang="zh-CN" sz="1399" dirty="0" err="1">
                <a:solidFill>
                  <a:srgbClr val="1D1D1A"/>
                </a:solidFill>
                <a:latin typeface="微软雅黑"/>
                <a:ea typeface="微软雅黑"/>
              </a:rPr>
              <a:t>MindFormers</a:t>
            </a:r>
            <a:endParaRPr lang="en-US" altLang="zh-CN" sz="1399" dirty="0">
              <a:solidFill>
                <a:srgbClr val="1D1D1A"/>
              </a:solidFill>
              <a:latin typeface="微软雅黑"/>
              <a:ea typeface="微软雅黑"/>
            </a:endParaRPr>
          </a:p>
          <a:p>
            <a:pPr algn="ctr" defTabSz="914034">
              <a:defRPr/>
            </a:pPr>
            <a:r>
              <a:rPr lang="en-US" altLang="zh-CN" sz="1399" dirty="0" err="1">
                <a:solidFill>
                  <a:srgbClr val="1D1D1A"/>
                </a:solidFill>
                <a:latin typeface="微软雅黑"/>
                <a:ea typeface="微软雅黑"/>
              </a:rPr>
              <a:t>MindDiffusion</a:t>
            </a:r>
            <a:endParaRPr lang="en-US" altLang="zh-CN" sz="1399" dirty="0">
              <a:solidFill>
                <a:srgbClr val="1D1D1A"/>
              </a:solidFill>
              <a:latin typeface="微软雅黑"/>
              <a:ea typeface="微软雅黑"/>
            </a:endParaRPr>
          </a:p>
          <a:p>
            <a:pPr algn="ctr" defTabSz="914034">
              <a:defRPr/>
            </a:pPr>
            <a:r>
              <a:rPr lang="en-US" altLang="zh-CN" sz="1399" dirty="0" err="1">
                <a:solidFill>
                  <a:srgbClr val="1D1D1A"/>
                </a:solidFill>
                <a:latin typeface="微软雅黑"/>
                <a:ea typeface="微软雅黑"/>
              </a:rPr>
              <a:t>MindRLHF</a:t>
            </a:r>
            <a:endParaRPr lang="en-US" altLang="zh-CN" sz="1399" dirty="0">
              <a:solidFill>
                <a:srgbClr val="1D1D1A"/>
              </a:solidFill>
              <a:latin typeface="微软雅黑"/>
              <a:ea typeface="微软雅黑"/>
            </a:endParaRPr>
          </a:p>
          <a:p>
            <a:pPr algn="ctr" defTabSz="914034">
              <a:defRPr/>
            </a:pPr>
            <a:r>
              <a:rPr lang="en-US" altLang="zh-CN" sz="1399" dirty="0" err="1">
                <a:solidFill>
                  <a:srgbClr val="1D1D1A"/>
                </a:solidFill>
                <a:latin typeface="微软雅黑"/>
                <a:ea typeface="微软雅黑"/>
              </a:rPr>
              <a:t>MindPET</a:t>
            </a:r>
            <a:endParaRPr lang="zh-CN" altLang="en-US" sz="1399" dirty="0">
              <a:solidFill>
                <a:srgbClr val="1D1D1A"/>
              </a:solidFill>
              <a:latin typeface="微软雅黑"/>
              <a:ea typeface="微软雅黑"/>
            </a:endParaRPr>
          </a:p>
        </p:txBody>
      </p:sp>
      <p:grpSp>
        <p:nvGrpSpPr>
          <p:cNvPr id="2" name="组合 1"/>
          <p:cNvGrpSpPr/>
          <p:nvPr/>
        </p:nvGrpSpPr>
        <p:grpSpPr>
          <a:xfrm>
            <a:off x="501020" y="3042282"/>
            <a:ext cx="1304746" cy="1454850"/>
            <a:chOff x="648806" y="3053557"/>
            <a:chExt cx="1305256" cy="1455418"/>
          </a:xfrm>
        </p:grpSpPr>
        <p:sp>
          <p:nvSpPr>
            <p:cNvPr id="173" name="PA-矩形 301"/>
            <p:cNvSpPr/>
            <p:nvPr>
              <p:custDataLst>
                <p:tags r:id="rId16"/>
              </p:custDataLst>
            </p:nvPr>
          </p:nvSpPr>
          <p:spPr>
            <a:xfrm>
              <a:off x="694178" y="3053557"/>
              <a:ext cx="1259884" cy="1366738"/>
            </a:xfrm>
            <a:prstGeom prst="rect">
              <a:avLst/>
            </a:prstGeom>
            <a:gradFill flip="none" rotWithShape="1">
              <a:gsLst>
                <a:gs pos="100000">
                  <a:srgbClr val="01F5F5">
                    <a:alpha val="31000"/>
                  </a:srgbClr>
                </a:gs>
                <a:gs pos="0">
                  <a:srgbClr val="0066FF">
                    <a:alpha val="56000"/>
                  </a:srgbClr>
                </a:gs>
              </a:gsLst>
              <a:lin ang="10800000" scaled="1"/>
              <a:tileRect/>
            </a:gradFill>
            <a:ln w="3175" cap="flat" cmpd="sng" algn="ctr">
              <a:noFill/>
              <a:prstDash val="solid"/>
              <a:miter lim="800000"/>
            </a:ln>
            <a:effectLst>
              <a:glow rad="215900">
                <a:srgbClr val="5B9BD5">
                  <a:satMod val="175000"/>
                  <a:alpha val="0"/>
                </a:srgbClr>
              </a:glow>
            </a:effectLst>
          </p:spPr>
          <p:txBody>
            <a:bodyPr rot="0" spcFirstLastPara="0" vertOverflow="overflow" horzOverflow="overflow" vert="horz" wrap="square" lIns="0" tIns="0" rIns="0" bIns="0" numCol="1" spcCol="0" rtlCol="0" fromWordArt="0" anchor="t" anchorCtr="0" forceAA="0" compatLnSpc="1">
              <a:normAutofit/>
            </a:bodyPr>
            <a:lstStyle/>
            <a:p>
              <a:pPr algn="ctr" defTabSz="914034">
                <a:lnSpc>
                  <a:spcPct val="120000"/>
                </a:lnSpc>
                <a:defRPr/>
              </a:pPr>
              <a:r>
                <a:rPr lang="en-US" altLang="zh-CN" sz="1399" b="1" dirty="0" err="1">
                  <a:solidFill>
                    <a:srgbClr val="1D1D1A"/>
                  </a:solidFill>
                  <a:latin typeface="微软雅黑"/>
                  <a:ea typeface="微软雅黑"/>
                </a:rPr>
                <a:t>ModelZoo</a:t>
              </a:r>
              <a:r>
                <a:rPr lang="zh-CN" altLang="en-US" sz="1399" b="1" dirty="0">
                  <a:solidFill>
                    <a:srgbClr val="1D1D1A"/>
                  </a:solidFill>
                  <a:latin typeface="微软雅黑"/>
                  <a:ea typeface="微软雅黑"/>
                </a:rPr>
                <a:t>与套件</a:t>
              </a:r>
              <a:endParaRPr lang="en-US" altLang="zh-CN" sz="1399" b="1" dirty="0">
                <a:solidFill>
                  <a:srgbClr val="1D1D1A"/>
                </a:solidFill>
                <a:latin typeface="微软雅黑"/>
                <a:ea typeface="微软雅黑"/>
              </a:endParaRPr>
            </a:p>
          </p:txBody>
        </p:sp>
        <p:sp>
          <p:nvSpPr>
            <p:cNvPr id="182" name="矩形 181"/>
            <p:cNvSpPr/>
            <p:nvPr/>
          </p:nvSpPr>
          <p:spPr>
            <a:xfrm>
              <a:off x="648806" y="3554868"/>
              <a:ext cx="1238555" cy="954107"/>
            </a:xfrm>
            <a:prstGeom prst="rect">
              <a:avLst/>
            </a:prstGeom>
          </p:spPr>
          <p:txBody>
            <a:bodyPr wrap="square">
              <a:spAutoFit/>
            </a:bodyPr>
            <a:lstStyle/>
            <a:p>
              <a:pPr algn="ctr" defTabSz="914034">
                <a:defRPr/>
              </a:pPr>
              <a:r>
                <a:rPr lang="en-US" altLang="zh-CN" sz="1399" dirty="0" err="1">
                  <a:solidFill>
                    <a:srgbClr val="1D1D1A"/>
                  </a:solidFill>
                  <a:latin typeface="微软雅黑"/>
                  <a:ea typeface="微软雅黑"/>
                </a:rPr>
                <a:t>MindOCR</a:t>
              </a:r>
              <a:endParaRPr lang="en-US" altLang="zh-CN" sz="1399" dirty="0">
                <a:solidFill>
                  <a:srgbClr val="1D1D1A"/>
                </a:solidFill>
                <a:latin typeface="微软雅黑"/>
                <a:ea typeface="微软雅黑"/>
              </a:endParaRPr>
            </a:p>
            <a:p>
              <a:pPr algn="ctr" defTabSz="914034">
                <a:defRPr/>
              </a:pPr>
              <a:r>
                <a:rPr lang="en-US" altLang="zh-CN" sz="1399" dirty="0" err="1">
                  <a:solidFill>
                    <a:srgbClr val="1D1D1A"/>
                  </a:solidFill>
                  <a:latin typeface="微软雅黑"/>
                  <a:ea typeface="微软雅黑"/>
                </a:rPr>
                <a:t>MindYolo</a:t>
              </a:r>
              <a:endParaRPr lang="zh-CN" altLang="en-US" sz="1399" dirty="0">
                <a:solidFill>
                  <a:srgbClr val="1D1D1A"/>
                </a:solidFill>
                <a:latin typeface="微软雅黑"/>
                <a:ea typeface="微软雅黑"/>
              </a:endParaRPr>
            </a:p>
            <a:p>
              <a:pPr algn="ctr" defTabSz="914034">
                <a:defRPr/>
              </a:pPr>
              <a:r>
                <a:rPr lang="en-US" altLang="zh-CN" sz="1399" dirty="0" err="1">
                  <a:solidFill>
                    <a:srgbClr val="1D1D1A"/>
                  </a:solidFill>
                  <a:latin typeface="微软雅黑"/>
                  <a:ea typeface="微软雅黑"/>
                </a:rPr>
                <a:t>MindAudio</a:t>
              </a:r>
              <a:r>
                <a:rPr lang="en-US" altLang="zh-CN" sz="1399" dirty="0">
                  <a:solidFill>
                    <a:srgbClr val="1D1D1A"/>
                  </a:solidFill>
                  <a:latin typeface="微软雅黑"/>
                  <a:ea typeface="微软雅黑"/>
                </a:rPr>
                <a:t>…</a:t>
              </a:r>
            </a:p>
          </p:txBody>
        </p:sp>
      </p:grpSp>
      <p:sp>
        <p:nvSpPr>
          <p:cNvPr id="186" name="矩形 185"/>
          <p:cNvSpPr/>
          <p:nvPr/>
        </p:nvSpPr>
        <p:spPr>
          <a:xfrm>
            <a:off x="4765750" y="2784840"/>
            <a:ext cx="376975" cy="1168454"/>
          </a:xfrm>
          <a:prstGeom prst="rect">
            <a:avLst/>
          </a:prstGeom>
        </p:spPr>
        <p:txBody>
          <a:bodyPr wrap="square">
            <a:spAutoFit/>
          </a:bodyPr>
          <a:lstStyle/>
          <a:p>
            <a:pPr algn="ctr" defTabSz="914034">
              <a:defRPr/>
            </a:pPr>
            <a:r>
              <a:rPr lang="zh-CN" altLang="en-US" sz="1399" dirty="0">
                <a:solidFill>
                  <a:srgbClr val="1D1D1A"/>
                </a:solidFill>
                <a:latin typeface="微软雅黑"/>
                <a:ea typeface="微软雅黑"/>
              </a:rPr>
              <a:t>低门槛易用</a:t>
            </a:r>
          </a:p>
        </p:txBody>
      </p:sp>
      <p:sp>
        <p:nvSpPr>
          <p:cNvPr id="187" name="矩形 186"/>
          <p:cNvSpPr/>
          <p:nvPr/>
        </p:nvSpPr>
        <p:spPr>
          <a:xfrm>
            <a:off x="4772723" y="4523222"/>
            <a:ext cx="395934" cy="1168454"/>
          </a:xfrm>
          <a:prstGeom prst="rect">
            <a:avLst/>
          </a:prstGeom>
        </p:spPr>
        <p:txBody>
          <a:bodyPr wrap="square">
            <a:spAutoFit/>
          </a:bodyPr>
          <a:lstStyle/>
          <a:p>
            <a:pPr algn="ctr" defTabSz="914034">
              <a:defRPr/>
            </a:pPr>
            <a:r>
              <a:rPr lang="zh-CN" altLang="en-US" sz="1399" dirty="0">
                <a:solidFill>
                  <a:srgbClr val="1D1D1A"/>
                </a:solidFill>
                <a:latin typeface="微软雅黑"/>
                <a:ea typeface="微软雅黑"/>
              </a:rPr>
              <a:t>高性能提效</a:t>
            </a:r>
          </a:p>
        </p:txBody>
      </p:sp>
      <p:sp>
        <p:nvSpPr>
          <p:cNvPr id="188" name="矩形 187"/>
          <p:cNvSpPr/>
          <p:nvPr/>
        </p:nvSpPr>
        <p:spPr>
          <a:xfrm>
            <a:off x="442785" y="5788959"/>
            <a:ext cx="4269646" cy="278062"/>
          </a:xfrm>
          <a:prstGeom prst="rect">
            <a:avLst/>
          </a:prstGeom>
          <a:solidFill>
            <a:srgbClr val="015079">
              <a:alpha val="38000"/>
            </a:srgbClr>
          </a:solidFill>
          <a:ln w="3175" cap="flat" cmpd="sng" algn="ctr">
            <a:solidFill>
              <a:srgbClr val="0DF9CC">
                <a:alpha val="10196"/>
              </a:srgbClr>
            </a:solidFill>
            <a:prstDash val="solid"/>
          </a:ln>
          <a:effectLst/>
        </p:spPr>
        <p:txBody>
          <a:bodyPr rtlCol="0" anchor="ctr" anchorCtr="0"/>
          <a:lstStyle/>
          <a:p>
            <a:pPr algn="ctr" defTabSz="318642" eaLnBrk="0" hangingPunct="0">
              <a:defRPr/>
            </a:pPr>
            <a:r>
              <a:rPr lang="en-US" altLang="zh-CN" sz="1399" kern="0" dirty="0" err="1">
                <a:solidFill>
                  <a:srgbClr val="1D1D1A"/>
                </a:solidFill>
                <a:latin typeface="微软雅黑"/>
                <a:ea typeface="微软雅黑"/>
                <a:cs typeface="Huawei Sans" panose="020C0503030203020204" pitchFamily="34" charset="0"/>
              </a:rPr>
              <a:t>xPU</a:t>
            </a:r>
            <a:endParaRPr lang="en-US" altLang="zh-CN" sz="1399" kern="0" dirty="0">
              <a:solidFill>
                <a:srgbClr val="1D1D1A"/>
              </a:solidFill>
              <a:latin typeface="微软雅黑"/>
              <a:ea typeface="微软雅黑"/>
              <a:cs typeface="Huawei Sans" panose="020C0503030203020204" pitchFamily="34" charset="0"/>
            </a:endParaRPr>
          </a:p>
        </p:txBody>
      </p:sp>
      <p:sp>
        <p:nvSpPr>
          <p:cNvPr id="189" name="TextBox 613"/>
          <p:cNvSpPr txBox="1"/>
          <p:nvPr/>
        </p:nvSpPr>
        <p:spPr>
          <a:xfrm>
            <a:off x="517324" y="5326872"/>
            <a:ext cx="4066627" cy="236324"/>
          </a:xfrm>
          <a:prstGeom prst="roundRect">
            <a:avLst/>
          </a:prstGeom>
          <a:solidFill>
            <a:srgbClr val="000000">
              <a:alpha val="17000"/>
            </a:srgbClr>
          </a:solidFill>
          <a:ln w="12700" cap="flat" cmpd="sng" algn="ctr">
            <a:solidFill>
              <a:srgbClr val="31DDF2">
                <a:alpha val="50000"/>
              </a:srgbClr>
            </a:solidFill>
            <a:prstDash val="solid"/>
            <a:miter lim="800000"/>
          </a:ln>
          <a:effectLst/>
        </p:spPr>
        <p:txBody>
          <a:bodyPr rot="0" spcFirstLastPara="0" vertOverflow="overflow" horzOverflow="overflow" vert="horz" wrap="square" lIns="31902" tIns="15951" rIns="31902" bIns="15951" numCol="1" spcCol="0" rtlCol="0" fromWordArt="0" anchor="ctr" anchorCtr="0" forceAA="0" compatLnSpc="1">
            <a:noAutofit/>
          </a:bodyP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52519">
              <a:defRPr/>
            </a:pPr>
            <a:r>
              <a:rPr lang="zh-CN" altLang="en-US" sz="1399" kern="0" dirty="0">
                <a:solidFill>
                  <a:srgbClr val="1D1D1A"/>
                </a:solidFill>
                <a:latin typeface="微软雅黑"/>
                <a:ea typeface="微软雅黑"/>
                <a:cs typeface="Huawei Sans" panose="020C0503030203020204" pitchFamily="34" charset="0"/>
              </a:rPr>
              <a:t>异构运行时</a:t>
            </a:r>
            <a:endParaRPr lang="en-US" altLang="zh-CN" sz="1399" kern="0" dirty="0">
              <a:solidFill>
                <a:srgbClr val="1D1D1A"/>
              </a:solidFill>
              <a:latin typeface="微软雅黑"/>
              <a:ea typeface="微软雅黑"/>
              <a:cs typeface="Huawei Sans" panose="020C0503030203020204" pitchFamily="34" charset="0"/>
            </a:endParaRPr>
          </a:p>
        </p:txBody>
      </p:sp>
      <p:sp>
        <p:nvSpPr>
          <p:cNvPr id="190" name="PA-矩形 301"/>
          <p:cNvSpPr/>
          <p:nvPr>
            <p:custDataLst>
              <p:tags r:id="rId4"/>
            </p:custDataLst>
          </p:nvPr>
        </p:nvSpPr>
        <p:spPr>
          <a:xfrm>
            <a:off x="517325" y="4848423"/>
            <a:ext cx="4111227" cy="375135"/>
          </a:xfrm>
          <a:prstGeom prst="rect">
            <a:avLst/>
          </a:prstGeom>
          <a:gradFill flip="none" rotWithShape="1">
            <a:gsLst>
              <a:gs pos="100000">
                <a:srgbClr val="01F5F5">
                  <a:alpha val="31000"/>
                </a:srgbClr>
              </a:gs>
              <a:gs pos="0">
                <a:srgbClr val="0066FF">
                  <a:alpha val="56000"/>
                </a:srgbClr>
              </a:gs>
            </a:gsLst>
            <a:lin ang="10800000" scaled="1"/>
            <a:tileRect/>
          </a:gradFill>
          <a:ln w="3175" cap="flat" cmpd="sng" algn="ctr">
            <a:noFill/>
            <a:prstDash val="solid"/>
            <a:miter lim="800000"/>
          </a:ln>
          <a:effectLst>
            <a:glow rad="215900">
              <a:srgbClr val="5B9BD5">
                <a:satMod val="175000"/>
                <a:alpha val="0"/>
              </a:srgbClr>
            </a:glow>
          </a:effectLst>
        </p:spPr>
        <p:txBody>
          <a:bodyPr rot="0" spcFirstLastPara="0" vertOverflow="overflow" horzOverflow="overflow" vert="horz" wrap="square" lIns="0" tIns="0" rIns="0" bIns="0" numCol="1" spcCol="0" rtlCol="0" fromWordArt="0" anchor="ctr" anchorCtr="0" forceAA="0" compatLnSpc="1">
            <a:noAutofit/>
          </a:bodyPr>
          <a:lstStyle/>
          <a:p>
            <a:pPr algn="ctr" defTabSz="914034">
              <a:lnSpc>
                <a:spcPct val="120000"/>
              </a:lnSpc>
              <a:defRPr/>
            </a:pPr>
            <a:r>
              <a:rPr lang="zh-CN" altLang="en-US" sz="1399" dirty="0">
                <a:solidFill>
                  <a:srgbClr val="1D1D1A"/>
                </a:solidFill>
                <a:latin typeface="微软雅黑"/>
                <a:ea typeface="微软雅黑"/>
              </a:rPr>
              <a:t>编译优化</a:t>
            </a:r>
            <a:endParaRPr lang="en-US" altLang="zh-CN" sz="1399" dirty="0">
              <a:solidFill>
                <a:srgbClr val="1D1D1A"/>
              </a:solidFill>
              <a:latin typeface="微软雅黑"/>
              <a:ea typeface="微软雅黑"/>
            </a:endParaRPr>
          </a:p>
          <a:p>
            <a:pPr algn="ctr" defTabSz="914034">
              <a:lnSpc>
                <a:spcPct val="120000"/>
              </a:lnSpc>
              <a:defRPr/>
            </a:pPr>
            <a:r>
              <a:rPr lang="zh-CN" altLang="en-US" sz="1399" dirty="0">
                <a:solidFill>
                  <a:srgbClr val="1D1D1A"/>
                </a:solidFill>
                <a:latin typeface="微软雅黑"/>
                <a:ea typeface="微软雅黑"/>
              </a:rPr>
              <a:t>自动并行、图算融合、内存复用</a:t>
            </a:r>
            <a:r>
              <a:rPr lang="en-US" altLang="zh-CN" sz="1399" dirty="0">
                <a:solidFill>
                  <a:srgbClr val="1D1D1A"/>
                </a:solidFill>
                <a:latin typeface="微软雅黑"/>
                <a:ea typeface="微软雅黑"/>
              </a:rPr>
              <a:t>…</a:t>
            </a:r>
          </a:p>
        </p:txBody>
      </p:sp>
      <p:sp>
        <p:nvSpPr>
          <p:cNvPr id="191" name="PA-矩形 301"/>
          <p:cNvSpPr/>
          <p:nvPr>
            <p:custDataLst>
              <p:tags r:id="rId5"/>
            </p:custDataLst>
          </p:nvPr>
        </p:nvSpPr>
        <p:spPr>
          <a:xfrm>
            <a:off x="517324" y="4523222"/>
            <a:ext cx="4111226" cy="233633"/>
          </a:xfrm>
          <a:prstGeom prst="rect">
            <a:avLst/>
          </a:prstGeom>
          <a:gradFill flip="none" rotWithShape="1">
            <a:gsLst>
              <a:gs pos="100000">
                <a:srgbClr val="01F5F5">
                  <a:alpha val="31000"/>
                </a:srgbClr>
              </a:gs>
              <a:gs pos="0">
                <a:srgbClr val="0066FF">
                  <a:alpha val="56000"/>
                </a:srgbClr>
              </a:gs>
            </a:gsLst>
            <a:lin ang="10800000" scaled="1"/>
            <a:tileRect/>
          </a:gradFill>
          <a:ln w="3175" cap="flat" cmpd="sng" algn="ctr">
            <a:noFill/>
            <a:prstDash val="solid"/>
            <a:miter lim="800000"/>
          </a:ln>
          <a:effectLst>
            <a:glow rad="215900">
              <a:srgbClr val="5B9BD5">
                <a:satMod val="175000"/>
                <a:alpha val="0"/>
              </a:srgbClr>
            </a:glow>
          </a:effectLst>
        </p:spPr>
        <p:txBody>
          <a:bodyPr rot="0" spcFirstLastPara="0" vertOverflow="overflow" horzOverflow="overflow" vert="horz" wrap="square" lIns="0" tIns="0" rIns="0" bIns="0" numCol="1" spcCol="0" rtlCol="0" fromWordArt="0" anchor="ctr" anchorCtr="0" forceAA="0" compatLnSpc="1">
            <a:normAutofit lnSpcReduction="10000"/>
          </a:bodyPr>
          <a:lstStyle/>
          <a:p>
            <a:pPr algn="ctr" defTabSz="914034">
              <a:lnSpc>
                <a:spcPct val="120000"/>
              </a:lnSpc>
              <a:defRPr/>
            </a:pPr>
            <a:r>
              <a:rPr lang="zh-CN" altLang="en-US" sz="1399" dirty="0">
                <a:solidFill>
                  <a:srgbClr val="1D1D1A"/>
                </a:solidFill>
                <a:latin typeface="微软雅黑"/>
                <a:ea typeface="微软雅黑"/>
              </a:rPr>
              <a:t>训</a:t>
            </a:r>
            <a:r>
              <a:rPr lang="en-US" altLang="zh-CN" sz="1399" dirty="0">
                <a:solidFill>
                  <a:srgbClr val="1D1D1A"/>
                </a:solidFill>
                <a:latin typeface="微软雅黑"/>
                <a:ea typeface="微软雅黑"/>
              </a:rPr>
              <a:t>-</a:t>
            </a:r>
            <a:r>
              <a:rPr lang="zh-CN" altLang="en-US" sz="1399" dirty="0">
                <a:solidFill>
                  <a:srgbClr val="1D1D1A"/>
                </a:solidFill>
                <a:latin typeface="微软雅黑"/>
                <a:ea typeface="微软雅黑"/>
              </a:rPr>
              <a:t>推 </a:t>
            </a:r>
            <a:r>
              <a:rPr lang="en-US" altLang="zh-CN" sz="1399" dirty="0">
                <a:solidFill>
                  <a:srgbClr val="1D1D1A"/>
                </a:solidFill>
                <a:latin typeface="微软雅黑"/>
                <a:ea typeface="微软雅黑"/>
              </a:rPr>
              <a:t>API</a:t>
            </a:r>
            <a:r>
              <a:rPr lang="zh-CN" altLang="en-US" sz="1399" dirty="0">
                <a:solidFill>
                  <a:srgbClr val="1D1D1A"/>
                </a:solidFill>
                <a:latin typeface="微软雅黑"/>
                <a:ea typeface="微软雅黑"/>
              </a:rPr>
              <a:t>前端</a:t>
            </a:r>
            <a:endParaRPr lang="en-US" altLang="zh-CN" sz="1399" dirty="0">
              <a:solidFill>
                <a:srgbClr val="1D1D1A"/>
              </a:solidFill>
              <a:latin typeface="微软雅黑"/>
              <a:ea typeface="微软雅黑"/>
            </a:endParaRPr>
          </a:p>
        </p:txBody>
      </p:sp>
      <p:sp>
        <p:nvSpPr>
          <p:cNvPr id="192" name="矩形 191"/>
          <p:cNvSpPr/>
          <p:nvPr/>
        </p:nvSpPr>
        <p:spPr>
          <a:xfrm>
            <a:off x="1254689" y="2662465"/>
            <a:ext cx="2528321" cy="307528"/>
          </a:xfrm>
          <a:prstGeom prst="rect">
            <a:avLst/>
          </a:prstGeom>
        </p:spPr>
        <p:txBody>
          <a:bodyPr wrap="square">
            <a:spAutoFit/>
          </a:bodyPr>
          <a:lstStyle/>
          <a:p>
            <a:pPr algn="ctr" defTabSz="914034">
              <a:defRPr/>
            </a:pPr>
            <a:r>
              <a:rPr lang="en-US" altLang="zh-CN" sz="1399" b="1" dirty="0" err="1">
                <a:solidFill>
                  <a:srgbClr val="1D1D1A"/>
                </a:solidFill>
                <a:latin typeface="微软雅黑"/>
                <a:ea typeface="微软雅黑"/>
              </a:rPr>
              <a:t>MindSpore</a:t>
            </a:r>
            <a:endParaRPr lang="zh-CN" altLang="en-US" sz="1399" b="1" dirty="0">
              <a:solidFill>
                <a:srgbClr val="1D1D1A"/>
              </a:solidFill>
              <a:latin typeface="微软雅黑"/>
              <a:ea typeface="微软雅黑"/>
            </a:endParaRPr>
          </a:p>
        </p:txBody>
      </p:sp>
      <p:sp>
        <p:nvSpPr>
          <p:cNvPr id="220" name="PA-矩形 298"/>
          <p:cNvSpPr/>
          <p:nvPr>
            <p:custDataLst>
              <p:tags r:id="rId6"/>
            </p:custDataLst>
          </p:nvPr>
        </p:nvSpPr>
        <p:spPr>
          <a:xfrm>
            <a:off x="442786" y="1976293"/>
            <a:ext cx="362461" cy="627533"/>
          </a:xfrm>
          <a:prstGeom prst="rect">
            <a:avLst/>
          </a:prstGeom>
          <a:solidFill>
            <a:srgbClr val="008CC9">
              <a:alpha val="25000"/>
            </a:srgbClr>
          </a:solidFill>
          <a:ln w="12700" cap="flat" cmpd="sng" algn="ctr">
            <a:noFill/>
            <a:prstDash val="solid"/>
            <a:miter lim="800000"/>
          </a:ln>
          <a:effectLst/>
        </p:spPr>
        <p:txBody>
          <a:bodyPr rtlCol="0" anchor="ctr"/>
          <a:lstStyle/>
          <a:p>
            <a:pPr algn="ctr" defTabSz="914034">
              <a:defRPr/>
            </a:pPr>
            <a:r>
              <a:rPr lang="zh-CN" altLang="en-US" sz="1399" kern="0" dirty="0">
                <a:solidFill>
                  <a:srgbClr val="1D1D1A"/>
                </a:solidFill>
                <a:latin typeface="微软雅黑"/>
                <a:ea typeface="微软雅黑"/>
              </a:rPr>
              <a:t>金融</a:t>
            </a:r>
            <a:endParaRPr lang="en-US" altLang="zh-CN" sz="1399" kern="0" dirty="0">
              <a:solidFill>
                <a:srgbClr val="1D1D1A"/>
              </a:solidFill>
              <a:latin typeface="微软雅黑"/>
              <a:ea typeface="微软雅黑"/>
            </a:endParaRPr>
          </a:p>
        </p:txBody>
      </p:sp>
      <p:sp>
        <p:nvSpPr>
          <p:cNvPr id="221" name="PA-矩形 298"/>
          <p:cNvSpPr/>
          <p:nvPr>
            <p:custDataLst>
              <p:tags r:id="rId7"/>
            </p:custDataLst>
          </p:nvPr>
        </p:nvSpPr>
        <p:spPr>
          <a:xfrm>
            <a:off x="918599" y="1976294"/>
            <a:ext cx="362461" cy="621050"/>
          </a:xfrm>
          <a:prstGeom prst="rect">
            <a:avLst/>
          </a:prstGeom>
          <a:solidFill>
            <a:srgbClr val="008CC9">
              <a:alpha val="25000"/>
            </a:srgbClr>
          </a:solidFill>
          <a:ln w="12700" cap="flat" cmpd="sng" algn="ctr">
            <a:noFill/>
            <a:prstDash val="solid"/>
            <a:miter lim="800000"/>
          </a:ln>
          <a:effectLst/>
        </p:spPr>
        <p:txBody>
          <a:bodyPr rtlCol="0" anchor="ctr"/>
          <a:lstStyle/>
          <a:p>
            <a:pPr algn="ctr" defTabSz="914034">
              <a:defRPr/>
            </a:pPr>
            <a:r>
              <a:rPr lang="zh-CN" altLang="en-US" sz="1399" kern="0" dirty="0">
                <a:solidFill>
                  <a:srgbClr val="1D1D1A"/>
                </a:solidFill>
                <a:latin typeface="微软雅黑"/>
                <a:ea typeface="微软雅黑"/>
              </a:rPr>
              <a:t>运营商</a:t>
            </a:r>
            <a:endParaRPr lang="en-US" altLang="zh-CN" sz="1399" kern="0" dirty="0">
              <a:solidFill>
                <a:srgbClr val="1D1D1A"/>
              </a:solidFill>
              <a:latin typeface="微软雅黑"/>
              <a:ea typeface="微软雅黑"/>
            </a:endParaRPr>
          </a:p>
        </p:txBody>
      </p:sp>
      <p:sp>
        <p:nvSpPr>
          <p:cNvPr id="222" name="PA-矩形 298"/>
          <p:cNvSpPr/>
          <p:nvPr>
            <p:custDataLst>
              <p:tags r:id="rId8"/>
            </p:custDataLst>
          </p:nvPr>
        </p:nvSpPr>
        <p:spPr>
          <a:xfrm>
            <a:off x="1433577" y="1953701"/>
            <a:ext cx="362461" cy="647074"/>
          </a:xfrm>
          <a:prstGeom prst="rect">
            <a:avLst/>
          </a:prstGeom>
          <a:solidFill>
            <a:srgbClr val="008CC9">
              <a:alpha val="25000"/>
            </a:srgbClr>
          </a:solidFill>
          <a:ln w="12700" cap="flat" cmpd="sng" algn="ctr">
            <a:noFill/>
            <a:prstDash val="solid"/>
            <a:miter lim="800000"/>
          </a:ln>
          <a:effectLst/>
        </p:spPr>
        <p:txBody>
          <a:bodyPr rtlCol="0" anchor="ctr"/>
          <a:lstStyle/>
          <a:p>
            <a:pPr algn="ctr" defTabSz="914034">
              <a:defRPr/>
            </a:pPr>
            <a:r>
              <a:rPr lang="zh-CN" altLang="en-US" sz="1399" kern="0" dirty="0">
                <a:solidFill>
                  <a:srgbClr val="1D1D1A"/>
                </a:solidFill>
                <a:latin typeface="微软雅黑"/>
                <a:ea typeface="微软雅黑"/>
              </a:rPr>
              <a:t>能源</a:t>
            </a:r>
            <a:endParaRPr lang="en-US" altLang="zh-CN" sz="1399" kern="0" dirty="0">
              <a:solidFill>
                <a:srgbClr val="1D1D1A"/>
              </a:solidFill>
              <a:latin typeface="微软雅黑"/>
              <a:ea typeface="微软雅黑"/>
            </a:endParaRPr>
          </a:p>
        </p:txBody>
      </p:sp>
      <p:sp>
        <p:nvSpPr>
          <p:cNvPr id="223" name="PA-矩形 298"/>
          <p:cNvSpPr/>
          <p:nvPr>
            <p:custDataLst>
              <p:tags r:id="rId9"/>
            </p:custDataLst>
          </p:nvPr>
        </p:nvSpPr>
        <p:spPr>
          <a:xfrm>
            <a:off x="1953300" y="1976294"/>
            <a:ext cx="362461" cy="641143"/>
          </a:xfrm>
          <a:prstGeom prst="rect">
            <a:avLst/>
          </a:prstGeom>
          <a:solidFill>
            <a:srgbClr val="008CC9">
              <a:alpha val="25000"/>
            </a:srgbClr>
          </a:solidFill>
          <a:ln w="12700" cap="flat" cmpd="sng" algn="ctr">
            <a:noFill/>
            <a:prstDash val="solid"/>
            <a:miter lim="800000"/>
          </a:ln>
          <a:effectLst/>
        </p:spPr>
        <p:txBody>
          <a:bodyPr rtlCol="0" anchor="ctr"/>
          <a:lstStyle/>
          <a:p>
            <a:pPr algn="ctr" defTabSz="914034">
              <a:defRPr/>
            </a:pPr>
            <a:r>
              <a:rPr lang="zh-CN" altLang="en-US" sz="1399" kern="0" dirty="0">
                <a:solidFill>
                  <a:srgbClr val="1D1D1A"/>
                </a:solidFill>
                <a:latin typeface="微软雅黑"/>
                <a:ea typeface="微软雅黑"/>
              </a:rPr>
              <a:t>安平</a:t>
            </a:r>
            <a:endParaRPr lang="en-US" altLang="zh-CN" sz="1399" kern="0" dirty="0">
              <a:solidFill>
                <a:srgbClr val="1D1D1A"/>
              </a:solidFill>
              <a:latin typeface="微软雅黑"/>
              <a:ea typeface="微软雅黑"/>
            </a:endParaRPr>
          </a:p>
        </p:txBody>
      </p:sp>
      <p:sp>
        <p:nvSpPr>
          <p:cNvPr id="224" name="PA-矩形 298"/>
          <p:cNvSpPr/>
          <p:nvPr>
            <p:custDataLst>
              <p:tags r:id="rId10"/>
            </p:custDataLst>
          </p:nvPr>
        </p:nvSpPr>
        <p:spPr>
          <a:xfrm>
            <a:off x="2468280" y="1999249"/>
            <a:ext cx="354992" cy="575140"/>
          </a:xfrm>
          <a:prstGeom prst="rect">
            <a:avLst/>
          </a:prstGeom>
          <a:solidFill>
            <a:srgbClr val="008CC9">
              <a:alpha val="25000"/>
            </a:srgbClr>
          </a:solidFill>
          <a:ln w="12700" cap="flat" cmpd="sng" algn="ctr">
            <a:noFill/>
            <a:prstDash val="solid"/>
            <a:miter lim="800000"/>
          </a:ln>
          <a:effectLst/>
        </p:spPr>
        <p:txBody>
          <a:bodyPr rtlCol="0" anchor="ctr"/>
          <a:lstStyle/>
          <a:p>
            <a:pPr algn="ctr" defTabSz="914034">
              <a:defRPr/>
            </a:pPr>
            <a:r>
              <a:rPr lang="zh-CN" altLang="en-US" sz="1399" kern="0" dirty="0">
                <a:solidFill>
                  <a:srgbClr val="1D1D1A"/>
                </a:solidFill>
                <a:latin typeface="微软雅黑"/>
                <a:ea typeface="微软雅黑"/>
              </a:rPr>
              <a:t>互联网</a:t>
            </a:r>
            <a:endParaRPr lang="en-US" altLang="zh-CN" sz="1399" kern="0" dirty="0">
              <a:solidFill>
                <a:srgbClr val="1D1D1A"/>
              </a:solidFill>
              <a:latin typeface="微软雅黑"/>
              <a:ea typeface="微软雅黑"/>
            </a:endParaRPr>
          </a:p>
        </p:txBody>
      </p:sp>
      <p:sp>
        <p:nvSpPr>
          <p:cNvPr id="225" name="PA-矩形 298"/>
          <p:cNvSpPr/>
          <p:nvPr>
            <p:custDataLst>
              <p:tags r:id="rId11"/>
            </p:custDataLst>
          </p:nvPr>
        </p:nvSpPr>
        <p:spPr>
          <a:xfrm>
            <a:off x="3010346" y="1981512"/>
            <a:ext cx="362461" cy="641143"/>
          </a:xfrm>
          <a:prstGeom prst="rect">
            <a:avLst/>
          </a:prstGeom>
          <a:solidFill>
            <a:srgbClr val="008CC9">
              <a:alpha val="25000"/>
            </a:srgbClr>
          </a:solidFill>
          <a:ln w="12700" cap="flat" cmpd="sng" algn="ctr">
            <a:noFill/>
            <a:prstDash val="solid"/>
            <a:miter lim="800000"/>
          </a:ln>
          <a:effectLst/>
        </p:spPr>
        <p:txBody>
          <a:bodyPr rtlCol="0" anchor="ctr"/>
          <a:lstStyle/>
          <a:p>
            <a:pPr algn="ctr" defTabSz="914034">
              <a:defRPr/>
            </a:pPr>
            <a:r>
              <a:rPr lang="zh-CN" altLang="en-US" sz="1399" kern="0" dirty="0">
                <a:solidFill>
                  <a:srgbClr val="1D1D1A"/>
                </a:solidFill>
                <a:latin typeface="微软雅黑"/>
                <a:ea typeface="微软雅黑"/>
              </a:rPr>
              <a:t>政府</a:t>
            </a:r>
            <a:endParaRPr lang="en-US" altLang="zh-CN" sz="1399" kern="0" dirty="0">
              <a:solidFill>
                <a:srgbClr val="1D1D1A"/>
              </a:solidFill>
              <a:latin typeface="微软雅黑"/>
              <a:ea typeface="微软雅黑"/>
            </a:endParaRPr>
          </a:p>
        </p:txBody>
      </p:sp>
      <p:sp>
        <p:nvSpPr>
          <p:cNvPr id="226" name="PA-矩形 298"/>
          <p:cNvSpPr/>
          <p:nvPr>
            <p:custDataLst>
              <p:tags r:id="rId12"/>
            </p:custDataLst>
          </p:nvPr>
        </p:nvSpPr>
        <p:spPr>
          <a:xfrm>
            <a:off x="4032485" y="1952903"/>
            <a:ext cx="362461" cy="641143"/>
          </a:xfrm>
          <a:prstGeom prst="rect">
            <a:avLst/>
          </a:prstGeom>
          <a:solidFill>
            <a:srgbClr val="008CC9">
              <a:alpha val="25000"/>
            </a:srgbClr>
          </a:solidFill>
          <a:ln w="12700" cap="flat" cmpd="sng" algn="ctr">
            <a:noFill/>
            <a:prstDash val="solid"/>
            <a:miter lim="800000"/>
          </a:ln>
          <a:effectLst/>
        </p:spPr>
        <p:txBody>
          <a:bodyPr rtlCol="0" anchor="ctr"/>
          <a:lstStyle/>
          <a:p>
            <a:pPr algn="ctr" defTabSz="914034">
              <a:defRPr/>
            </a:pPr>
            <a:endParaRPr lang="en-US" altLang="zh-CN" sz="1399" kern="0" dirty="0">
              <a:solidFill>
                <a:srgbClr val="1D1D1A"/>
              </a:solidFill>
              <a:latin typeface="微软雅黑"/>
              <a:ea typeface="微软雅黑"/>
            </a:endParaRPr>
          </a:p>
        </p:txBody>
      </p:sp>
      <p:sp>
        <p:nvSpPr>
          <p:cNvPr id="227" name="文本框 226"/>
          <p:cNvSpPr txBox="1"/>
          <p:nvPr/>
        </p:nvSpPr>
        <p:spPr>
          <a:xfrm>
            <a:off x="4122864" y="2062843"/>
            <a:ext cx="191250" cy="523016"/>
          </a:xfrm>
          <a:prstGeom prst="rect">
            <a:avLst/>
          </a:prstGeom>
          <a:noFill/>
        </p:spPr>
        <p:txBody>
          <a:bodyPr wrap="square" rtlCol="0">
            <a:spAutoFit/>
          </a:bodyPr>
          <a:lstStyle/>
          <a:p>
            <a:pPr algn="ctr" defTabSz="914034">
              <a:defRPr/>
            </a:pPr>
            <a:r>
              <a:rPr lang="zh-CN" altLang="en-US" sz="1399" kern="0" dirty="0">
                <a:solidFill>
                  <a:srgbClr val="1D1D1A"/>
                </a:solidFill>
                <a:latin typeface="微软雅黑"/>
                <a:ea typeface="微软雅黑"/>
              </a:rPr>
              <a:t>制造</a:t>
            </a:r>
          </a:p>
        </p:txBody>
      </p:sp>
      <p:sp>
        <p:nvSpPr>
          <p:cNvPr id="235" name="PA-矩形 298"/>
          <p:cNvSpPr/>
          <p:nvPr>
            <p:custDataLst>
              <p:tags r:id="rId13"/>
            </p:custDataLst>
          </p:nvPr>
        </p:nvSpPr>
        <p:spPr>
          <a:xfrm>
            <a:off x="3509696" y="1969401"/>
            <a:ext cx="362461" cy="641143"/>
          </a:xfrm>
          <a:prstGeom prst="rect">
            <a:avLst/>
          </a:prstGeom>
          <a:solidFill>
            <a:srgbClr val="008CC9">
              <a:alpha val="25000"/>
            </a:srgbClr>
          </a:solidFill>
          <a:ln w="12700" cap="flat" cmpd="sng" algn="ctr">
            <a:noFill/>
            <a:prstDash val="solid"/>
            <a:miter lim="800000"/>
          </a:ln>
          <a:effectLst/>
        </p:spPr>
        <p:txBody>
          <a:bodyPr rtlCol="0" anchor="ctr"/>
          <a:lstStyle/>
          <a:p>
            <a:pPr algn="ctr" defTabSz="914034">
              <a:defRPr/>
            </a:pPr>
            <a:r>
              <a:rPr lang="zh-CN" altLang="en-US" sz="1399" kern="0" dirty="0">
                <a:solidFill>
                  <a:srgbClr val="1D1D1A"/>
                </a:solidFill>
                <a:latin typeface="微软雅黑"/>
                <a:ea typeface="微软雅黑"/>
              </a:rPr>
              <a:t>科研</a:t>
            </a:r>
            <a:endParaRPr lang="en-US" altLang="zh-CN" sz="1399" kern="0" dirty="0">
              <a:solidFill>
                <a:srgbClr val="1D1D1A"/>
              </a:solidFill>
              <a:latin typeface="微软雅黑"/>
              <a:ea typeface="微软雅黑"/>
            </a:endParaRPr>
          </a:p>
        </p:txBody>
      </p:sp>
      <p:sp>
        <p:nvSpPr>
          <p:cNvPr id="69" name="PA-矩形 298"/>
          <p:cNvSpPr/>
          <p:nvPr>
            <p:custDataLst>
              <p:tags r:id="rId14"/>
            </p:custDataLst>
          </p:nvPr>
        </p:nvSpPr>
        <p:spPr>
          <a:xfrm>
            <a:off x="4450139" y="1928822"/>
            <a:ext cx="362461" cy="641143"/>
          </a:xfrm>
          <a:prstGeom prst="rect">
            <a:avLst/>
          </a:prstGeom>
          <a:solidFill>
            <a:srgbClr val="008CC9">
              <a:alpha val="25000"/>
            </a:srgbClr>
          </a:solidFill>
          <a:ln w="12700" cap="flat" cmpd="sng" algn="ctr">
            <a:noFill/>
            <a:prstDash val="solid"/>
            <a:miter lim="800000"/>
          </a:ln>
          <a:effectLst/>
        </p:spPr>
        <p:txBody>
          <a:bodyPr rtlCol="0" anchor="ctr"/>
          <a:lstStyle/>
          <a:p>
            <a:pPr algn="ctr" defTabSz="914034">
              <a:defRPr/>
            </a:pPr>
            <a:endParaRPr lang="en-US" altLang="zh-CN" sz="1399" kern="0" dirty="0">
              <a:solidFill>
                <a:srgbClr val="1D1D1A"/>
              </a:solidFill>
              <a:latin typeface="微软雅黑"/>
              <a:ea typeface="微软雅黑"/>
            </a:endParaRPr>
          </a:p>
        </p:txBody>
      </p:sp>
      <p:sp>
        <p:nvSpPr>
          <p:cNvPr id="70" name="文本框 69"/>
          <p:cNvSpPr txBox="1"/>
          <p:nvPr/>
        </p:nvSpPr>
        <p:spPr>
          <a:xfrm>
            <a:off x="4540373" y="2079876"/>
            <a:ext cx="191250" cy="307528"/>
          </a:xfrm>
          <a:prstGeom prst="rect">
            <a:avLst/>
          </a:prstGeom>
          <a:noFill/>
        </p:spPr>
        <p:txBody>
          <a:bodyPr wrap="square" rtlCol="0">
            <a:spAutoFit/>
          </a:bodyPr>
          <a:lstStyle/>
          <a:p>
            <a:pPr algn="ctr" defTabSz="914034">
              <a:defRPr/>
            </a:pPr>
            <a:r>
              <a:rPr lang="en-US" altLang="zh-CN" sz="1399" kern="0" dirty="0">
                <a:solidFill>
                  <a:srgbClr val="1D1D1A"/>
                </a:solidFill>
                <a:latin typeface="微软雅黑"/>
                <a:ea typeface="微软雅黑"/>
              </a:rPr>
              <a:t>…</a:t>
            </a:r>
            <a:endParaRPr lang="zh-CN" altLang="en-US" sz="1399" kern="0" dirty="0">
              <a:solidFill>
                <a:srgbClr val="1D1D1A"/>
              </a:solidFill>
              <a:latin typeface="微软雅黑"/>
              <a:ea typeface="微软雅黑"/>
            </a:endParaRPr>
          </a:p>
        </p:txBody>
      </p:sp>
      <p:sp>
        <p:nvSpPr>
          <p:cNvPr id="75" name="PA-矩形 301"/>
          <p:cNvSpPr/>
          <p:nvPr>
            <p:custDataLst>
              <p:tags r:id="rId15"/>
            </p:custDataLst>
          </p:nvPr>
        </p:nvSpPr>
        <p:spPr>
          <a:xfrm>
            <a:off x="3347512" y="3048065"/>
            <a:ext cx="1303137" cy="1366204"/>
          </a:xfrm>
          <a:prstGeom prst="rect">
            <a:avLst/>
          </a:prstGeom>
          <a:gradFill flip="none" rotWithShape="1">
            <a:gsLst>
              <a:gs pos="100000">
                <a:srgbClr val="01F5F5">
                  <a:alpha val="31000"/>
                </a:srgbClr>
              </a:gs>
              <a:gs pos="0">
                <a:srgbClr val="0066FF">
                  <a:alpha val="56000"/>
                </a:srgbClr>
              </a:gs>
            </a:gsLst>
            <a:lin ang="10800000" scaled="1"/>
            <a:tileRect/>
          </a:gradFill>
          <a:ln w="3175" cap="flat" cmpd="sng" algn="ctr">
            <a:noFill/>
            <a:prstDash val="solid"/>
            <a:miter lim="800000"/>
          </a:ln>
          <a:effectLst>
            <a:glow rad="215900">
              <a:srgbClr val="5B9BD5">
                <a:satMod val="175000"/>
                <a:alpha val="0"/>
              </a:srgbClr>
            </a:glow>
          </a:effectLst>
        </p:spPr>
        <p:txBody>
          <a:bodyPr rot="0" spcFirstLastPara="0" vertOverflow="overflow" horzOverflow="overflow" vert="horz" wrap="square" lIns="0" tIns="0" rIns="0" bIns="0" numCol="1" spcCol="0" rtlCol="0" fromWordArt="0" anchor="t" anchorCtr="0" forceAA="0" compatLnSpc="1">
            <a:normAutofit/>
          </a:bodyPr>
          <a:lstStyle/>
          <a:p>
            <a:pPr algn="ctr" defTabSz="914034">
              <a:lnSpc>
                <a:spcPct val="120000"/>
              </a:lnSpc>
              <a:defRPr/>
            </a:pPr>
            <a:r>
              <a:rPr lang="en-US" altLang="zh-CN" sz="1399" b="1" dirty="0">
                <a:solidFill>
                  <a:srgbClr val="1D1D1A"/>
                </a:solidFill>
                <a:latin typeface="微软雅黑"/>
                <a:ea typeface="微软雅黑"/>
              </a:rPr>
              <a:t>AI4S</a:t>
            </a:r>
          </a:p>
        </p:txBody>
      </p:sp>
      <p:sp>
        <p:nvSpPr>
          <p:cNvPr id="76" name="矩形 75"/>
          <p:cNvSpPr/>
          <p:nvPr/>
        </p:nvSpPr>
        <p:spPr>
          <a:xfrm>
            <a:off x="3283656" y="3268476"/>
            <a:ext cx="1458323" cy="953734"/>
          </a:xfrm>
          <a:prstGeom prst="rect">
            <a:avLst/>
          </a:prstGeom>
        </p:spPr>
        <p:txBody>
          <a:bodyPr wrap="square">
            <a:spAutoFit/>
          </a:bodyPr>
          <a:lstStyle/>
          <a:p>
            <a:pPr algn="ctr" defTabSz="914034">
              <a:defRPr/>
            </a:pPr>
            <a:r>
              <a:rPr lang="en-US" altLang="zh-CN" sz="1399" dirty="0" err="1">
                <a:solidFill>
                  <a:srgbClr val="1D1D1A"/>
                </a:solidFill>
                <a:latin typeface="微软雅黑"/>
                <a:ea typeface="微软雅黑"/>
              </a:rPr>
              <a:t>MindElec</a:t>
            </a:r>
            <a:endParaRPr lang="en-US" altLang="zh-CN" sz="1399" dirty="0">
              <a:solidFill>
                <a:srgbClr val="1D1D1A"/>
              </a:solidFill>
              <a:latin typeface="微软雅黑"/>
              <a:ea typeface="微软雅黑"/>
            </a:endParaRPr>
          </a:p>
          <a:p>
            <a:pPr algn="ctr" defTabSz="914034">
              <a:defRPr/>
            </a:pPr>
            <a:r>
              <a:rPr lang="en-US" altLang="zh-CN" sz="1399" dirty="0" err="1">
                <a:solidFill>
                  <a:srgbClr val="1D1D1A"/>
                </a:solidFill>
                <a:latin typeface="微软雅黑"/>
                <a:ea typeface="微软雅黑"/>
              </a:rPr>
              <a:t>MindFlow</a:t>
            </a:r>
            <a:endParaRPr lang="en-US" altLang="zh-CN" sz="1399" dirty="0">
              <a:solidFill>
                <a:srgbClr val="1D1D1A"/>
              </a:solidFill>
              <a:latin typeface="微软雅黑"/>
              <a:ea typeface="微软雅黑"/>
            </a:endParaRPr>
          </a:p>
          <a:p>
            <a:pPr algn="ctr" defTabSz="914034">
              <a:defRPr/>
            </a:pPr>
            <a:r>
              <a:rPr lang="en-US" altLang="zh-CN" sz="1399" dirty="0" err="1">
                <a:solidFill>
                  <a:srgbClr val="1D1D1A"/>
                </a:solidFill>
                <a:latin typeface="微软雅黑"/>
                <a:ea typeface="微软雅黑"/>
              </a:rPr>
              <a:t>MindSPONGE</a:t>
            </a:r>
            <a:endParaRPr lang="en-US" altLang="zh-CN" sz="1399" dirty="0">
              <a:solidFill>
                <a:srgbClr val="1D1D1A"/>
              </a:solidFill>
              <a:latin typeface="微软雅黑"/>
              <a:ea typeface="微软雅黑"/>
            </a:endParaRPr>
          </a:p>
          <a:p>
            <a:pPr algn="ctr" defTabSz="914034">
              <a:defRPr/>
            </a:pPr>
            <a:r>
              <a:rPr lang="en-US" altLang="zh-CN" sz="1399" dirty="0" err="1">
                <a:solidFill>
                  <a:srgbClr val="1D1D1A"/>
                </a:solidFill>
                <a:latin typeface="微软雅黑"/>
                <a:ea typeface="微软雅黑"/>
              </a:rPr>
              <a:t>MindQuantum</a:t>
            </a:r>
            <a:endParaRPr lang="en-US" altLang="zh-CN" sz="1399" dirty="0">
              <a:solidFill>
                <a:srgbClr val="1D1D1A"/>
              </a:solidFill>
              <a:latin typeface="微软雅黑"/>
              <a:ea typeface="微软雅黑"/>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9920" y="468366"/>
            <a:ext cx="10732161" cy="399954"/>
          </a:xfrm>
          <a:prstGeom prst="rect">
            <a:avLst/>
          </a:prstGeom>
          <a:noFill/>
        </p:spPr>
        <p:txBody>
          <a:bodyPr wrap="square" lIns="0" tIns="0" rIns="0" bIns="0" rtlCol="0">
            <a:spAutoFit/>
          </a:bodyPr>
          <a:lstStyle/>
          <a:p>
            <a:pPr algn="ctr" defTabSz="914034">
              <a:defRPr/>
            </a:pPr>
            <a:r>
              <a:rPr lang="en-US" altLang="zh-CN" sz="2599" b="1" dirty="0">
                <a:solidFill>
                  <a:srgbClr val="1D1D1A"/>
                </a:solidFill>
                <a:latin typeface="Microsoft YaHei" panose="020B0503020204020204" pitchFamily="34" charset="-122"/>
                <a:ea typeface="Microsoft YaHei" panose="020B0503020204020204" pitchFamily="34" charset="-122"/>
              </a:rPr>
              <a:t>1</a:t>
            </a:r>
            <a:r>
              <a:rPr lang="zh-CN" altLang="en-US" sz="2599" b="1" dirty="0">
                <a:solidFill>
                  <a:srgbClr val="1D1D1A"/>
                </a:solidFill>
                <a:latin typeface="Microsoft YaHei" panose="020B0503020204020204" pitchFamily="34" charset="-122"/>
                <a:ea typeface="Microsoft YaHei" panose="020B0503020204020204" pitchFamily="34" charset="-122"/>
              </a:rPr>
              <a:t>、昇思</a:t>
            </a:r>
            <a:r>
              <a:rPr lang="en-US" altLang="zh-CN" sz="2599" b="1" dirty="0" err="1">
                <a:solidFill>
                  <a:srgbClr val="1D1D1A"/>
                </a:solidFill>
                <a:latin typeface="Microsoft YaHei" panose="020B0503020204020204" pitchFamily="34" charset="-122"/>
                <a:ea typeface="Microsoft YaHei" panose="020B0503020204020204" pitchFamily="34" charset="-122"/>
              </a:rPr>
              <a:t>MindSpore</a:t>
            </a:r>
            <a:r>
              <a:rPr lang="zh-CN" altLang="en-US" sz="2599" b="1" dirty="0">
                <a:solidFill>
                  <a:srgbClr val="1D1D1A"/>
                </a:solidFill>
                <a:latin typeface="Microsoft YaHei" panose="020B0503020204020204" pitchFamily="34" charset="-122"/>
                <a:ea typeface="Microsoft YaHei" panose="020B0503020204020204" pitchFamily="34" charset="-122"/>
              </a:rPr>
              <a:t>上线</a:t>
            </a:r>
            <a:r>
              <a:rPr lang="en-US" altLang="zh-CN" sz="2599" b="1" dirty="0">
                <a:solidFill>
                  <a:srgbClr val="1D1D1A"/>
                </a:solidFill>
                <a:latin typeface="Microsoft YaHei" panose="020B0503020204020204" pitchFamily="34" charset="-122"/>
                <a:ea typeface="Microsoft YaHei" panose="020B0503020204020204" pitchFamily="34" charset="-122"/>
              </a:rPr>
              <a:t>14</a:t>
            </a:r>
            <a:r>
              <a:rPr lang="zh-CN" altLang="en-US" sz="2599" b="1" dirty="0">
                <a:solidFill>
                  <a:srgbClr val="1D1D1A"/>
                </a:solidFill>
                <a:latin typeface="Microsoft YaHei" panose="020B0503020204020204" pitchFamily="34" charset="-122"/>
                <a:ea typeface="Microsoft YaHei" panose="020B0503020204020204" pitchFamily="34" charset="-122"/>
              </a:rPr>
              <a:t>人工智能计算中心，支持各地科研及产业创新</a:t>
            </a:r>
          </a:p>
        </p:txBody>
      </p:sp>
      <p:grpSp>
        <p:nvGrpSpPr>
          <p:cNvPr id="380" name="组合 379"/>
          <p:cNvGrpSpPr/>
          <p:nvPr/>
        </p:nvGrpSpPr>
        <p:grpSpPr>
          <a:xfrm>
            <a:off x="779821" y="1422059"/>
            <a:ext cx="10676439" cy="4807521"/>
            <a:chOff x="780429" y="1420490"/>
            <a:chExt cx="10684781" cy="4811278"/>
          </a:xfrm>
        </p:grpSpPr>
        <p:grpSp>
          <p:nvGrpSpPr>
            <p:cNvPr id="381" name="组合 380"/>
            <p:cNvGrpSpPr/>
            <p:nvPr/>
          </p:nvGrpSpPr>
          <p:grpSpPr>
            <a:xfrm>
              <a:off x="780429" y="1750586"/>
              <a:ext cx="5472156" cy="4481182"/>
              <a:chOff x="780733" y="1749931"/>
              <a:chExt cx="5474294" cy="4482932"/>
            </a:xfrm>
          </p:grpSpPr>
          <p:grpSp>
            <p:nvGrpSpPr>
              <p:cNvPr id="464" name="组合 3"/>
              <p:cNvGrpSpPr/>
              <p:nvPr/>
            </p:nvGrpSpPr>
            <p:grpSpPr>
              <a:xfrm>
                <a:off x="780733" y="1749931"/>
                <a:ext cx="5473073" cy="4482932"/>
                <a:chOff x="-1" y="0"/>
                <a:chExt cx="5475210" cy="4484681"/>
              </a:xfrm>
              <a:solidFill>
                <a:srgbClr val="666666">
                  <a:lumMod val="20000"/>
                  <a:lumOff val="80000"/>
                </a:srgbClr>
              </a:solidFill>
              <a:scene3d>
                <a:camera prst="orthographicFront">
                  <a:rot lat="0" lon="0" rev="0"/>
                </a:camera>
                <a:lightRig rig="threePt" dir="t"/>
              </a:scene3d>
            </p:grpSpPr>
            <p:sp>
              <p:nvSpPr>
                <p:cNvPr id="653" name="Freeform 116"/>
                <p:cNvSpPr/>
                <p:nvPr/>
              </p:nvSpPr>
              <p:spPr>
                <a:xfrm>
                  <a:off x="2251198" y="42809"/>
                  <a:ext cx="2438675" cy="2025340"/>
                </a:xfrm>
                <a:custGeom>
                  <a:avLst/>
                  <a:gdLst/>
                  <a:ahLst/>
                  <a:cxnLst>
                    <a:cxn ang="0">
                      <a:pos x="wd2" y="hd2"/>
                    </a:cxn>
                    <a:cxn ang="5400000">
                      <a:pos x="wd2" y="hd2"/>
                    </a:cxn>
                    <a:cxn ang="10800000">
                      <a:pos x="wd2" y="hd2"/>
                    </a:cxn>
                    <a:cxn ang="16200000">
                      <a:pos x="wd2" y="hd2"/>
                    </a:cxn>
                  </a:cxnLst>
                  <a:rect l="0" t="0" r="r" b="b"/>
                  <a:pathLst>
                    <a:path w="21600" h="21600" extrusionOk="0">
                      <a:moveTo>
                        <a:pt x="18603" y="15035"/>
                      </a:moveTo>
                      <a:cubicBezTo>
                        <a:pt x="18645" y="14985"/>
                        <a:pt x="18728" y="14935"/>
                        <a:pt x="18687" y="14884"/>
                      </a:cubicBezTo>
                      <a:cubicBezTo>
                        <a:pt x="18687" y="14784"/>
                        <a:pt x="18770" y="14684"/>
                        <a:pt x="18895" y="14634"/>
                      </a:cubicBezTo>
                      <a:cubicBezTo>
                        <a:pt x="18936" y="14584"/>
                        <a:pt x="19020" y="14534"/>
                        <a:pt x="19103" y="14534"/>
                      </a:cubicBezTo>
                      <a:cubicBezTo>
                        <a:pt x="19103" y="14534"/>
                        <a:pt x="19103" y="14534"/>
                        <a:pt x="19145" y="14534"/>
                      </a:cubicBezTo>
                      <a:cubicBezTo>
                        <a:pt x="19145" y="14534"/>
                        <a:pt x="19145" y="14534"/>
                        <a:pt x="19145" y="14534"/>
                      </a:cubicBezTo>
                      <a:cubicBezTo>
                        <a:pt x="19186" y="14534"/>
                        <a:pt x="19228" y="14484"/>
                        <a:pt x="19269" y="14433"/>
                      </a:cubicBezTo>
                      <a:cubicBezTo>
                        <a:pt x="19311" y="14333"/>
                        <a:pt x="19394" y="14183"/>
                        <a:pt x="19477" y="14183"/>
                      </a:cubicBezTo>
                      <a:cubicBezTo>
                        <a:pt x="19519" y="14183"/>
                        <a:pt x="19561" y="14183"/>
                        <a:pt x="19561" y="14183"/>
                      </a:cubicBezTo>
                      <a:cubicBezTo>
                        <a:pt x="19602" y="14183"/>
                        <a:pt x="19644" y="14183"/>
                        <a:pt x="19644" y="14183"/>
                      </a:cubicBezTo>
                      <a:cubicBezTo>
                        <a:pt x="19644" y="14183"/>
                        <a:pt x="19686" y="14183"/>
                        <a:pt x="19686" y="14183"/>
                      </a:cubicBezTo>
                      <a:cubicBezTo>
                        <a:pt x="19686" y="14183"/>
                        <a:pt x="19727" y="14133"/>
                        <a:pt x="19727" y="14133"/>
                      </a:cubicBezTo>
                      <a:cubicBezTo>
                        <a:pt x="19769" y="14083"/>
                        <a:pt x="19810" y="13832"/>
                        <a:pt x="19977" y="13832"/>
                      </a:cubicBezTo>
                      <a:cubicBezTo>
                        <a:pt x="19977" y="13832"/>
                        <a:pt x="20018" y="13832"/>
                        <a:pt x="20018" y="13832"/>
                      </a:cubicBezTo>
                      <a:cubicBezTo>
                        <a:pt x="20060" y="13832"/>
                        <a:pt x="20060" y="13832"/>
                        <a:pt x="20102" y="13832"/>
                      </a:cubicBezTo>
                      <a:cubicBezTo>
                        <a:pt x="20185" y="13832"/>
                        <a:pt x="20185" y="13832"/>
                        <a:pt x="20185" y="13782"/>
                      </a:cubicBezTo>
                      <a:cubicBezTo>
                        <a:pt x="20185" y="13782"/>
                        <a:pt x="20185" y="13782"/>
                        <a:pt x="20185" y="13782"/>
                      </a:cubicBezTo>
                      <a:cubicBezTo>
                        <a:pt x="20185" y="13782"/>
                        <a:pt x="20143" y="13732"/>
                        <a:pt x="20102" y="13682"/>
                      </a:cubicBezTo>
                      <a:cubicBezTo>
                        <a:pt x="20143" y="13632"/>
                        <a:pt x="20143" y="13581"/>
                        <a:pt x="20185" y="13581"/>
                      </a:cubicBezTo>
                      <a:cubicBezTo>
                        <a:pt x="20227" y="13581"/>
                        <a:pt x="20227" y="13581"/>
                        <a:pt x="20268" y="13581"/>
                      </a:cubicBezTo>
                      <a:cubicBezTo>
                        <a:pt x="20310" y="13581"/>
                        <a:pt x="20393" y="13632"/>
                        <a:pt x="20435" y="13632"/>
                      </a:cubicBezTo>
                      <a:cubicBezTo>
                        <a:pt x="20476" y="13632"/>
                        <a:pt x="20476" y="13682"/>
                        <a:pt x="20476" y="13682"/>
                      </a:cubicBezTo>
                      <a:cubicBezTo>
                        <a:pt x="20518" y="13682"/>
                        <a:pt x="20518" y="13682"/>
                        <a:pt x="20518" y="13682"/>
                      </a:cubicBezTo>
                      <a:cubicBezTo>
                        <a:pt x="20560" y="13682"/>
                        <a:pt x="20560" y="13682"/>
                        <a:pt x="20601" y="13632"/>
                      </a:cubicBezTo>
                      <a:cubicBezTo>
                        <a:pt x="20684" y="13581"/>
                        <a:pt x="20768" y="13581"/>
                        <a:pt x="20768" y="13531"/>
                      </a:cubicBezTo>
                      <a:cubicBezTo>
                        <a:pt x="20768" y="13381"/>
                        <a:pt x="20809" y="13231"/>
                        <a:pt x="20934" y="13231"/>
                      </a:cubicBezTo>
                      <a:cubicBezTo>
                        <a:pt x="20934" y="13231"/>
                        <a:pt x="20976" y="13231"/>
                        <a:pt x="20976" y="13231"/>
                      </a:cubicBezTo>
                      <a:cubicBezTo>
                        <a:pt x="20976" y="13231"/>
                        <a:pt x="21017" y="13231"/>
                        <a:pt x="21017" y="13231"/>
                      </a:cubicBezTo>
                      <a:cubicBezTo>
                        <a:pt x="21017" y="13231"/>
                        <a:pt x="21059" y="13231"/>
                        <a:pt x="21059" y="13181"/>
                      </a:cubicBezTo>
                      <a:cubicBezTo>
                        <a:pt x="21059" y="13181"/>
                        <a:pt x="21059" y="13181"/>
                        <a:pt x="21059" y="13181"/>
                      </a:cubicBezTo>
                      <a:cubicBezTo>
                        <a:pt x="21059" y="13181"/>
                        <a:pt x="21059" y="13181"/>
                        <a:pt x="21101" y="13181"/>
                      </a:cubicBezTo>
                      <a:cubicBezTo>
                        <a:pt x="21101" y="13181"/>
                        <a:pt x="21101" y="13181"/>
                        <a:pt x="21101" y="13181"/>
                      </a:cubicBezTo>
                      <a:cubicBezTo>
                        <a:pt x="21101" y="13130"/>
                        <a:pt x="21101" y="13080"/>
                        <a:pt x="21101" y="13030"/>
                      </a:cubicBezTo>
                      <a:cubicBezTo>
                        <a:pt x="21101" y="13030"/>
                        <a:pt x="21101" y="12980"/>
                        <a:pt x="21101" y="12980"/>
                      </a:cubicBezTo>
                      <a:cubicBezTo>
                        <a:pt x="21101" y="12980"/>
                        <a:pt x="21101" y="12980"/>
                        <a:pt x="21101" y="12980"/>
                      </a:cubicBezTo>
                      <a:cubicBezTo>
                        <a:pt x="21101" y="12930"/>
                        <a:pt x="21101" y="12830"/>
                        <a:pt x="21101" y="12729"/>
                      </a:cubicBezTo>
                      <a:cubicBezTo>
                        <a:pt x="21059" y="12729"/>
                        <a:pt x="20976" y="12729"/>
                        <a:pt x="20892" y="12679"/>
                      </a:cubicBezTo>
                      <a:cubicBezTo>
                        <a:pt x="20851" y="12629"/>
                        <a:pt x="20809" y="12629"/>
                        <a:pt x="20768" y="12579"/>
                      </a:cubicBezTo>
                      <a:cubicBezTo>
                        <a:pt x="20768" y="12529"/>
                        <a:pt x="20809" y="12529"/>
                        <a:pt x="20809" y="12479"/>
                      </a:cubicBezTo>
                      <a:cubicBezTo>
                        <a:pt x="20851" y="12479"/>
                        <a:pt x="20892" y="12429"/>
                        <a:pt x="20892" y="12429"/>
                      </a:cubicBezTo>
                      <a:cubicBezTo>
                        <a:pt x="20892" y="12429"/>
                        <a:pt x="20892" y="12429"/>
                        <a:pt x="20892" y="12429"/>
                      </a:cubicBezTo>
                      <a:cubicBezTo>
                        <a:pt x="20892" y="12429"/>
                        <a:pt x="20892" y="12379"/>
                        <a:pt x="20892" y="12379"/>
                      </a:cubicBezTo>
                      <a:cubicBezTo>
                        <a:pt x="20892" y="12379"/>
                        <a:pt x="20892" y="12379"/>
                        <a:pt x="20892" y="12379"/>
                      </a:cubicBezTo>
                      <a:cubicBezTo>
                        <a:pt x="20892" y="12329"/>
                        <a:pt x="20892" y="12329"/>
                        <a:pt x="20892" y="12329"/>
                      </a:cubicBezTo>
                      <a:cubicBezTo>
                        <a:pt x="20851" y="12178"/>
                        <a:pt x="20809" y="11978"/>
                        <a:pt x="20768" y="11978"/>
                      </a:cubicBezTo>
                      <a:cubicBezTo>
                        <a:pt x="20726" y="11928"/>
                        <a:pt x="20684" y="11877"/>
                        <a:pt x="20684" y="11877"/>
                      </a:cubicBezTo>
                      <a:cubicBezTo>
                        <a:pt x="20684" y="11827"/>
                        <a:pt x="20684" y="11827"/>
                        <a:pt x="20726" y="11777"/>
                      </a:cubicBezTo>
                      <a:cubicBezTo>
                        <a:pt x="20726" y="11777"/>
                        <a:pt x="20726" y="11777"/>
                        <a:pt x="20726" y="11777"/>
                      </a:cubicBezTo>
                      <a:cubicBezTo>
                        <a:pt x="20726" y="11777"/>
                        <a:pt x="20726" y="11777"/>
                        <a:pt x="20684" y="11777"/>
                      </a:cubicBezTo>
                      <a:cubicBezTo>
                        <a:pt x="20684" y="11727"/>
                        <a:pt x="20684" y="11727"/>
                        <a:pt x="20684" y="11677"/>
                      </a:cubicBezTo>
                      <a:cubicBezTo>
                        <a:pt x="20684" y="11677"/>
                        <a:pt x="20684" y="11677"/>
                        <a:pt x="20684" y="11677"/>
                      </a:cubicBezTo>
                      <a:cubicBezTo>
                        <a:pt x="20643" y="11627"/>
                        <a:pt x="20601" y="11577"/>
                        <a:pt x="20601" y="11577"/>
                      </a:cubicBezTo>
                      <a:cubicBezTo>
                        <a:pt x="20518" y="11527"/>
                        <a:pt x="20476" y="11477"/>
                        <a:pt x="20476" y="11376"/>
                      </a:cubicBezTo>
                      <a:cubicBezTo>
                        <a:pt x="20476" y="11376"/>
                        <a:pt x="20476" y="11326"/>
                        <a:pt x="20476" y="11326"/>
                      </a:cubicBezTo>
                      <a:cubicBezTo>
                        <a:pt x="20435" y="11326"/>
                        <a:pt x="20393" y="11376"/>
                        <a:pt x="20351" y="11426"/>
                      </a:cubicBezTo>
                      <a:cubicBezTo>
                        <a:pt x="20268" y="11577"/>
                        <a:pt x="20143" y="11777"/>
                        <a:pt x="20060" y="11777"/>
                      </a:cubicBezTo>
                      <a:cubicBezTo>
                        <a:pt x="20018" y="11777"/>
                        <a:pt x="19977" y="11827"/>
                        <a:pt x="19935" y="11827"/>
                      </a:cubicBezTo>
                      <a:cubicBezTo>
                        <a:pt x="19894" y="11827"/>
                        <a:pt x="19810" y="11777"/>
                        <a:pt x="19810" y="11627"/>
                      </a:cubicBezTo>
                      <a:cubicBezTo>
                        <a:pt x="19810" y="11376"/>
                        <a:pt x="19644" y="11426"/>
                        <a:pt x="19644" y="11276"/>
                      </a:cubicBezTo>
                      <a:cubicBezTo>
                        <a:pt x="19644" y="11176"/>
                        <a:pt x="19602" y="10925"/>
                        <a:pt x="19602" y="10775"/>
                      </a:cubicBezTo>
                      <a:cubicBezTo>
                        <a:pt x="19602" y="10775"/>
                        <a:pt x="19602" y="10775"/>
                        <a:pt x="19602" y="10775"/>
                      </a:cubicBezTo>
                      <a:cubicBezTo>
                        <a:pt x="19602" y="10625"/>
                        <a:pt x="19602" y="10574"/>
                        <a:pt x="19644" y="10474"/>
                      </a:cubicBezTo>
                      <a:cubicBezTo>
                        <a:pt x="19644" y="10474"/>
                        <a:pt x="19644" y="10474"/>
                        <a:pt x="19644" y="10424"/>
                      </a:cubicBezTo>
                      <a:cubicBezTo>
                        <a:pt x="19644" y="10424"/>
                        <a:pt x="19644" y="10374"/>
                        <a:pt x="19602" y="10324"/>
                      </a:cubicBezTo>
                      <a:cubicBezTo>
                        <a:pt x="19561" y="10274"/>
                        <a:pt x="19561" y="10224"/>
                        <a:pt x="19519" y="10174"/>
                      </a:cubicBezTo>
                      <a:cubicBezTo>
                        <a:pt x="19436" y="10123"/>
                        <a:pt x="19436" y="10073"/>
                        <a:pt x="19436" y="9973"/>
                      </a:cubicBezTo>
                      <a:cubicBezTo>
                        <a:pt x="19436" y="9973"/>
                        <a:pt x="19353" y="9923"/>
                        <a:pt x="19311" y="9923"/>
                      </a:cubicBezTo>
                      <a:cubicBezTo>
                        <a:pt x="19311" y="9923"/>
                        <a:pt x="19311" y="9923"/>
                        <a:pt x="19311" y="9923"/>
                      </a:cubicBezTo>
                      <a:cubicBezTo>
                        <a:pt x="19311" y="9923"/>
                        <a:pt x="19269" y="9923"/>
                        <a:pt x="19269" y="9923"/>
                      </a:cubicBezTo>
                      <a:cubicBezTo>
                        <a:pt x="19228" y="9923"/>
                        <a:pt x="19186" y="9873"/>
                        <a:pt x="19186" y="9823"/>
                      </a:cubicBezTo>
                      <a:cubicBezTo>
                        <a:pt x="19186" y="9823"/>
                        <a:pt x="19186" y="9773"/>
                        <a:pt x="19186" y="9773"/>
                      </a:cubicBezTo>
                      <a:cubicBezTo>
                        <a:pt x="19186" y="9773"/>
                        <a:pt x="19186" y="9773"/>
                        <a:pt x="19186" y="9723"/>
                      </a:cubicBezTo>
                      <a:cubicBezTo>
                        <a:pt x="19186" y="9723"/>
                        <a:pt x="19228" y="9672"/>
                        <a:pt x="19228" y="9672"/>
                      </a:cubicBezTo>
                      <a:cubicBezTo>
                        <a:pt x="19228" y="9622"/>
                        <a:pt x="19228" y="9572"/>
                        <a:pt x="19228" y="9572"/>
                      </a:cubicBezTo>
                      <a:cubicBezTo>
                        <a:pt x="19228" y="9572"/>
                        <a:pt x="19228" y="9522"/>
                        <a:pt x="19228" y="9522"/>
                      </a:cubicBezTo>
                      <a:cubicBezTo>
                        <a:pt x="19228" y="9472"/>
                        <a:pt x="19269" y="9422"/>
                        <a:pt x="19311" y="9422"/>
                      </a:cubicBezTo>
                      <a:cubicBezTo>
                        <a:pt x="19311" y="9422"/>
                        <a:pt x="19353" y="9422"/>
                        <a:pt x="19353" y="9422"/>
                      </a:cubicBezTo>
                      <a:cubicBezTo>
                        <a:pt x="19436" y="9472"/>
                        <a:pt x="19477" y="9572"/>
                        <a:pt x="19561" y="9622"/>
                      </a:cubicBezTo>
                      <a:cubicBezTo>
                        <a:pt x="19602" y="9622"/>
                        <a:pt x="19602" y="9622"/>
                        <a:pt x="19644" y="9622"/>
                      </a:cubicBezTo>
                      <a:cubicBezTo>
                        <a:pt x="19644" y="9622"/>
                        <a:pt x="19644" y="9622"/>
                        <a:pt x="19644" y="9572"/>
                      </a:cubicBezTo>
                      <a:cubicBezTo>
                        <a:pt x="19686" y="9522"/>
                        <a:pt x="19686" y="9522"/>
                        <a:pt x="19727" y="9472"/>
                      </a:cubicBezTo>
                      <a:cubicBezTo>
                        <a:pt x="19769" y="9472"/>
                        <a:pt x="19810" y="9522"/>
                        <a:pt x="19810" y="9572"/>
                      </a:cubicBezTo>
                      <a:cubicBezTo>
                        <a:pt x="19852" y="9622"/>
                        <a:pt x="19852" y="9572"/>
                        <a:pt x="19935" y="9672"/>
                      </a:cubicBezTo>
                      <a:cubicBezTo>
                        <a:pt x="19935" y="9672"/>
                        <a:pt x="19977" y="9672"/>
                        <a:pt x="19977" y="9672"/>
                      </a:cubicBezTo>
                      <a:cubicBezTo>
                        <a:pt x="19977" y="9672"/>
                        <a:pt x="19977" y="9672"/>
                        <a:pt x="20018" y="9672"/>
                      </a:cubicBezTo>
                      <a:cubicBezTo>
                        <a:pt x="20018" y="9622"/>
                        <a:pt x="20018" y="9572"/>
                        <a:pt x="19977" y="9472"/>
                      </a:cubicBezTo>
                      <a:cubicBezTo>
                        <a:pt x="19977" y="9422"/>
                        <a:pt x="19977" y="9372"/>
                        <a:pt x="19977" y="9372"/>
                      </a:cubicBezTo>
                      <a:cubicBezTo>
                        <a:pt x="19977" y="9271"/>
                        <a:pt x="19977" y="9221"/>
                        <a:pt x="20060" y="9171"/>
                      </a:cubicBezTo>
                      <a:cubicBezTo>
                        <a:pt x="20143" y="9171"/>
                        <a:pt x="20227" y="9071"/>
                        <a:pt x="20227" y="9021"/>
                      </a:cubicBezTo>
                      <a:cubicBezTo>
                        <a:pt x="20227" y="8971"/>
                        <a:pt x="20185" y="8971"/>
                        <a:pt x="20185" y="8921"/>
                      </a:cubicBezTo>
                      <a:cubicBezTo>
                        <a:pt x="20102" y="8871"/>
                        <a:pt x="20060" y="8770"/>
                        <a:pt x="20060" y="8670"/>
                      </a:cubicBezTo>
                      <a:cubicBezTo>
                        <a:pt x="20060" y="8620"/>
                        <a:pt x="20060" y="8620"/>
                        <a:pt x="20060" y="8570"/>
                      </a:cubicBezTo>
                      <a:cubicBezTo>
                        <a:pt x="20102" y="8520"/>
                        <a:pt x="20143" y="8470"/>
                        <a:pt x="20185" y="8470"/>
                      </a:cubicBezTo>
                      <a:cubicBezTo>
                        <a:pt x="20227" y="8470"/>
                        <a:pt x="20227" y="8470"/>
                        <a:pt x="20227" y="8470"/>
                      </a:cubicBezTo>
                      <a:cubicBezTo>
                        <a:pt x="20227" y="8470"/>
                        <a:pt x="20227" y="8470"/>
                        <a:pt x="20227" y="8470"/>
                      </a:cubicBezTo>
                      <a:cubicBezTo>
                        <a:pt x="20227" y="8470"/>
                        <a:pt x="20227" y="8470"/>
                        <a:pt x="20227" y="8470"/>
                      </a:cubicBezTo>
                      <a:cubicBezTo>
                        <a:pt x="20268" y="8470"/>
                        <a:pt x="20268" y="8419"/>
                        <a:pt x="20310" y="8419"/>
                      </a:cubicBezTo>
                      <a:cubicBezTo>
                        <a:pt x="20393" y="8369"/>
                        <a:pt x="20435" y="8369"/>
                        <a:pt x="20476" y="8319"/>
                      </a:cubicBezTo>
                      <a:cubicBezTo>
                        <a:pt x="20476" y="8319"/>
                        <a:pt x="20476" y="8319"/>
                        <a:pt x="20476" y="8319"/>
                      </a:cubicBezTo>
                      <a:cubicBezTo>
                        <a:pt x="20476" y="8319"/>
                        <a:pt x="20476" y="8319"/>
                        <a:pt x="20476" y="8319"/>
                      </a:cubicBezTo>
                      <a:cubicBezTo>
                        <a:pt x="20518" y="8269"/>
                        <a:pt x="20518" y="8219"/>
                        <a:pt x="20518" y="8219"/>
                      </a:cubicBezTo>
                      <a:cubicBezTo>
                        <a:pt x="20518" y="8219"/>
                        <a:pt x="20518" y="8219"/>
                        <a:pt x="20476" y="8219"/>
                      </a:cubicBezTo>
                      <a:cubicBezTo>
                        <a:pt x="20476" y="8219"/>
                        <a:pt x="20476" y="8219"/>
                        <a:pt x="20476" y="8219"/>
                      </a:cubicBezTo>
                      <a:cubicBezTo>
                        <a:pt x="20435" y="8219"/>
                        <a:pt x="20435" y="8169"/>
                        <a:pt x="20435" y="8169"/>
                      </a:cubicBezTo>
                      <a:cubicBezTo>
                        <a:pt x="20435" y="8119"/>
                        <a:pt x="20435" y="8119"/>
                        <a:pt x="20435" y="8069"/>
                      </a:cubicBezTo>
                      <a:cubicBezTo>
                        <a:pt x="20435" y="8069"/>
                        <a:pt x="20435" y="8069"/>
                        <a:pt x="20435" y="8069"/>
                      </a:cubicBezTo>
                      <a:cubicBezTo>
                        <a:pt x="20435" y="8069"/>
                        <a:pt x="20435" y="8069"/>
                        <a:pt x="20435" y="8069"/>
                      </a:cubicBezTo>
                      <a:cubicBezTo>
                        <a:pt x="20435" y="8069"/>
                        <a:pt x="20393" y="8069"/>
                        <a:pt x="20393" y="8069"/>
                      </a:cubicBezTo>
                      <a:cubicBezTo>
                        <a:pt x="20351" y="8069"/>
                        <a:pt x="20351" y="8119"/>
                        <a:pt x="20351" y="8169"/>
                      </a:cubicBezTo>
                      <a:cubicBezTo>
                        <a:pt x="20351" y="8169"/>
                        <a:pt x="20351" y="8219"/>
                        <a:pt x="20268" y="8219"/>
                      </a:cubicBezTo>
                      <a:cubicBezTo>
                        <a:pt x="20227" y="8219"/>
                        <a:pt x="20227" y="8269"/>
                        <a:pt x="20227" y="8319"/>
                      </a:cubicBezTo>
                      <a:cubicBezTo>
                        <a:pt x="20185" y="8369"/>
                        <a:pt x="20102" y="8419"/>
                        <a:pt x="20060" y="8419"/>
                      </a:cubicBezTo>
                      <a:cubicBezTo>
                        <a:pt x="20060" y="8419"/>
                        <a:pt x="20060" y="8419"/>
                        <a:pt x="20018" y="8369"/>
                      </a:cubicBezTo>
                      <a:cubicBezTo>
                        <a:pt x="20018" y="8369"/>
                        <a:pt x="19977" y="8369"/>
                        <a:pt x="19977" y="8369"/>
                      </a:cubicBezTo>
                      <a:cubicBezTo>
                        <a:pt x="19935" y="8369"/>
                        <a:pt x="19894" y="8369"/>
                        <a:pt x="19894" y="8319"/>
                      </a:cubicBezTo>
                      <a:cubicBezTo>
                        <a:pt x="19894" y="8319"/>
                        <a:pt x="19894" y="8269"/>
                        <a:pt x="19894" y="8269"/>
                      </a:cubicBezTo>
                      <a:cubicBezTo>
                        <a:pt x="19894" y="8269"/>
                        <a:pt x="19894" y="8219"/>
                        <a:pt x="19935" y="8219"/>
                      </a:cubicBezTo>
                      <a:cubicBezTo>
                        <a:pt x="19935" y="8169"/>
                        <a:pt x="19935" y="8169"/>
                        <a:pt x="19935" y="8169"/>
                      </a:cubicBezTo>
                      <a:cubicBezTo>
                        <a:pt x="19935" y="8169"/>
                        <a:pt x="19935" y="8169"/>
                        <a:pt x="19935" y="8169"/>
                      </a:cubicBezTo>
                      <a:cubicBezTo>
                        <a:pt x="19935" y="8169"/>
                        <a:pt x="19894" y="8169"/>
                        <a:pt x="19894" y="8169"/>
                      </a:cubicBezTo>
                      <a:cubicBezTo>
                        <a:pt x="19852" y="8119"/>
                        <a:pt x="19852" y="8069"/>
                        <a:pt x="19852" y="8069"/>
                      </a:cubicBezTo>
                      <a:cubicBezTo>
                        <a:pt x="19852" y="8019"/>
                        <a:pt x="19852" y="8019"/>
                        <a:pt x="19852" y="7968"/>
                      </a:cubicBezTo>
                      <a:cubicBezTo>
                        <a:pt x="19852" y="7968"/>
                        <a:pt x="19852" y="7968"/>
                        <a:pt x="19852" y="7968"/>
                      </a:cubicBezTo>
                      <a:cubicBezTo>
                        <a:pt x="19852" y="7968"/>
                        <a:pt x="19810" y="7968"/>
                        <a:pt x="19810" y="7918"/>
                      </a:cubicBezTo>
                      <a:cubicBezTo>
                        <a:pt x="19769" y="7918"/>
                        <a:pt x="19686" y="7868"/>
                        <a:pt x="19644" y="7868"/>
                      </a:cubicBezTo>
                      <a:cubicBezTo>
                        <a:pt x="19602" y="7768"/>
                        <a:pt x="19561" y="7718"/>
                        <a:pt x="19561" y="7618"/>
                      </a:cubicBezTo>
                      <a:cubicBezTo>
                        <a:pt x="19561" y="7618"/>
                        <a:pt x="19561" y="7568"/>
                        <a:pt x="19561" y="7568"/>
                      </a:cubicBezTo>
                      <a:cubicBezTo>
                        <a:pt x="19602" y="7417"/>
                        <a:pt x="19644" y="7267"/>
                        <a:pt x="19769" y="7167"/>
                      </a:cubicBezTo>
                      <a:cubicBezTo>
                        <a:pt x="19894" y="7066"/>
                        <a:pt x="20102" y="6916"/>
                        <a:pt x="20102" y="6866"/>
                      </a:cubicBezTo>
                      <a:cubicBezTo>
                        <a:pt x="20102" y="6766"/>
                        <a:pt x="20102" y="6716"/>
                        <a:pt x="20227" y="6615"/>
                      </a:cubicBezTo>
                      <a:cubicBezTo>
                        <a:pt x="20310" y="6565"/>
                        <a:pt x="20393" y="6315"/>
                        <a:pt x="20476" y="6164"/>
                      </a:cubicBezTo>
                      <a:cubicBezTo>
                        <a:pt x="20560" y="6014"/>
                        <a:pt x="20601" y="5864"/>
                        <a:pt x="20684" y="5864"/>
                      </a:cubicBezTo>
                      <a:cubicBezTo>
                        <a:pt x="20726" y="5864"/>
                        <a:pt x="20768" y="5914"/>
                        <a:pt x="20768" y="5964"/>
                      </a:cubicBezTo>
                      <a:cubicBezTo>
                        <a:pt x="20851" y="6114"/>
                        <a:pt x="20892" y="6265"/>
                        <a:pt x="20934" y="6315"/>
                      </a:cubicBezTo>
                      <a:cubicBezTo>
                        <a:pt x="20934" y="6315"/>
                        <a:pt x="20934" y="6365"/>
                        <a:pt x="20934" y="6365"/>
                      </a:cubicBezTo>
                      <a:cubicBezTo>
                        <a:pt x="20976" y="6365"/>
                        <a:pt x="20976" y="6365"/>
                        <a:pt x="20976" y="6365"/>
                      </a:cubicBezTo>
                      <a:cubicBezTo>
                        <a:pt x="20976" y="6365"/>
                        <a:pt x="20976" y="6365"/>
                        <a:pt x="20976" y="6315"/>
                      </a:cubicBezTo>
                      <a:cubicBezTo>
                        <a:pt x="20976" y="6315"/>
                        <a:pt x="20976" y="6315"/>
                        <a:pt x="20976" y="6315"/>
                      </a:cubicBezTo>
                      <a:cubicBezTo>
                        <a:pt x="20976" y="6315"/>
                        <a:pt x="20976" y="6315"/>
                        <a:pt x="20976" y="6315"/>
                      </a:cubicBezTo>
                      <a:cubicBezTo>
                        <a:pt x="20976" y="6265"/>
                        <a:pt x="20976" y="6265"/>
                        <a:pt x="20976" y="6214"/>
                      </a:cubicBezTo>
                      <a:cubicBezTo>
                        <a:pt x="20976" y="6214"/>
                        <a:pt x="20976" y="6214"/>
                        <a:pt x="20976" y="6214"/>
                      </a:cubicBezTo>
                      <a:cubicBezTo>
                        <a:pt x="20976" y="6164"/>
                        <a:pt x="20976" y="6164"/>
                        <a:pt x="20976" y="6164"/>
                      </a:cubicBezTo>
                      <a:cubicBezTo>
                        <a:pt x="20976" y="6114"/>
                        <a:pt x="20976" y="6064"/>
                        <a:pt x="20934" y="6014"/>
                      </a:cubicBezTo>
                      <a:cubicBezTo>
                        <a:pt x="20934" y="5964"/>
                        <a:pt x="20934" y="5914"/>
                        <a:pt x="20934" y="5864"/>
                      </a:cubicBezTo>
                      <a:cubicBezTo>
                        <a:pt x="20934" y="5813"/>
                        <a:pt x="20934" y="5713"/>
                        <a:pt x="20934" y="5713"/>
                      </a:cubicBezTo>
                      <a:cubicBezTo>
                        <a:pt x="20934" y="5663"/>
                        <a:pt x="20934" y="5663"/>
                        <a:pt x="20934" y="5663"/>
                      </a:cubicBezTo>
                      <a:cubicBezTo>
                        <a:pt x="20934" y="5663"/>
                        <a:pt x="20934" y="5663"/>
                        <a:pt x="20934" y="5663"/>
                      </a:cubicBezTo>
                      <a:cubicBezTo>
                        <a:pt x="20934" y="5613"/>
                        <a:pt x="20934" y="5563"/>
                        <a:pt x="20934" y="5513"/>
                      </a:cubicBezTo>
                      <a:cubicBezTo>
                        <a:pt x="20934" y="5413"/>
                        <a:pt x="20976" y="5312"/>
                        <a:pt x="20976" y="5312"/>
                      </a:cubicBezTo>
                      <a:cubicBezTo>
                        <a:pt x="21017" y="5262"/>
                        <a:pt x="21017" y="5162"/>
                        <a:pt x="21017" y="5062"/>
                      </a:cubicBezTo>
                      <a:cubicBezTo>
                        <a:pt x="21017" y="4961"/>
                        <a:pt x="21101" y="4961"/>
                        <a:pt x="21142" y="4961"/>
                      </a:cubicBezTo>
                      <a:cubicBezTo>
                        <a:pt x="21142" y="4961"/>
                        <a:pt x="21184" y="4961"/>
                        <a:pt x="21184" y="4961"/>
                      </a:cubicBezTo>
                      <a:cubicBezTo>
                        <a:pt x="21184" y="4961"/>
                        <a:pt x="21184" y="4961"/>
                        <a:pt x="21225" y="4961"/>
                      </a:cubicBezTo>
                      <a:cubicBezTo>
                        <a:pt x="21225" y="4961"/>
                        <a:pt x="21225" y="4961"/>
                        <a:pt x="21267" y="4911"/>
                      </a:cubicBezTo>
                      <a:cubicBezTo>
                        <a:pt x="21267" y="4911"/>
                        <a:pt x="21309" y="4861"/>
                        <a:pt x="21309" y="4811"/>
                      </a:cubicBezTo>
                      <a:cubicBezTo>
                        <a:pt x="21309" y="4811"/>
                        <a:pt x="21309" y="4811"/>
                        <a:pt x="21309" y="4811"/>
                      </a:cubicBezTo>
                      <a:cubicBezTo>
                        <a:pt x="21309" y="4761"/>
                        <a:pt x="21309" y="4711"/>
                        <a:pt x="21309" y="4661"/>
                      </a:cubicBezTo>
                      <a:cubicBezTo>
                        <a:pt x="21309" y="4661"/>
                        <a:pt x="21309" y="4611"/>
                        <a:pt x="21309" y="4611"/>
                      </a:cubicBezTo>
                      <a:cubicBezTo>
                        <a:pt x="21267" y="4510"/>
                        <a:pt x="21225" y="4410"/>
                        <a:pt x="21225" y="4410"/>
                      </a:cubicBezTo>
                      <a:cubicBezTo>
                        <a:pt x="21184" y="4410"/>
                        <a:pt x="21184" y="4360"/>
                        <a:pt x="21142" y="4310"/>
                      </a:cubicBezTo>
                      <a:cubicBezTo>
                        <a:pt x="21142" y="4310"/>
                        <a:pt x="21184" y="4260"/>
                        <a:pt x="21184" y="4260"/>
                      </a:cubicBezTo>
                      <a:cubicBezTo>
                        <a:pt x="21225" y="4260"/>
                        <a:pt x="21225" y="4260"/>
                        <a:pt x="21225" y="4260"/>
                      </a:cubicBezTo>
                      <a:cubicBezTo>
                        <a:pt x="21225" y="4260"/>
                        <a:pt x="21225" y="4260"/>
                        <a:pt x="21225" y="4260"/>
                      </a:cubicBezTo>
                      <a:cubicBezTo>
                        <a:pt x="21225" y="4260"/>
                        <a:pt x="21225" y="4260"/>
                        <a:pt x="21225" y="4210"/>
                      </a:cubicBezTo>
                      <a:cubicBezTo>
                        <a:pt x="21225" y="4160"/>
                        <a:pt x="21184" y="4160"/>
                        <a:pt x="21184" y="4160"/>
                      </a:cubicBezTo>
                      <a:cubicBezTo>
                        <a:pt x="21184" y="4110"/>
                        <a:pt x="21184" y="4110"/>
                        <a:pt x="21184" y="4059"/>
                      </a:cubicBezTo>
                      <a:cubicBezTo>
                        <a:pt x="21184" y="4059"/>
                        <a:pt x="21184" y="4059"/>
                        <a:pt x="21184" y="4009"/>
                      </a:cubicBezTo>
                      <a:cubicBezTo>
                        <a:pt x="21184" y="4009"/>
                        <a:pt x="21184" y="4009"/>
                        <a:pt x="21184" y="4009"/>
                      </a:cubicBezTo>
                      <a:cubicBezTo>
                        <a:pt x="21184" y="4009"/>
                        <a:pt x="21184" y="3909"/>
                        <a:pt x="21184" y="3859"/>
                      </a:cubicBezTo>
                      <a:cubicBezTo>
                        <a:pt x="21184" y="3859"/>
                        <a:pt x="21184" y="3809"/>
                        <a:pt x="21184" y="3759"/>
                      </a:cubicBezTo>
                      <a:cubicBezTo>
                        <a:pt x="21184" y="3759"/>
                        <a:pt x="21225" y="3608"/>
                        <a:pt x="21225" y="3608"/>
                      </a:cubicBezTo>
                      <a:cubicBezTo>
                        <a:pt x="21267" y="3558"/>
                        <a:pt x="21267" y="3508"/>
                        <a:pt x="21309" y="3458"/>
                      </a:cubicBezTo>
                      <a:cubicBezTo>
                        <a:pt x="21309" y="3408"/>
                        <a:pt x="21309" y="3408"/>
                        <a:pt x="21309" y="3358"/>
                      </a:cubicBezTo>
                      <a:cubicBezTo>
                        <a:pt x="21309" y="3358"/>
                        <a:pt x="21309" y="3358"/>
                        <a:pt x="21309" y="3358"/>
                      </a:cubicBezTo>
                      <a:cubicBezTo>
                        <a:pt x="21309" y="3358"/>
                        <a:pt x="21309" y="3308"/>
                        <a:pt x="21309" y="3308"/>
                      </a:cubicBezTo>
                      <a:cubicBezTo>
                        <a:pt x="21309" y="3308"/>
                        <a:pt x="21309" y="3308"/>
                        <a:pt x="21309" y="3308"/>
                      </a:cubicBezTo>
                      <a:cubicBezTo>
                        <a:pt x="21309" y="3207"/>
                        <a:pt x="21350" y="3207"/>
                        <a:pt x="21392" y="3157"/>
                      </a:cubicBezTo>
                      <a:cubicBezTo>
                        <a:pt x="21434" y="3157"/>
                        <a:pt x="21475" y="3057"/>
                        <a:pt x="21475" y="3007"/>
                      </a:cubicBezTo>
                      <a:cubicBezTo>
                        <a:pt x="21475" y="3007"/>
                        <a:pt x="21475" y="3007"/>
                        <a:pt x="21475" y="3007"/>
                      </a:cubicBezTo>
                      <a:cubicBezTo>
                        <a:pt x="21434" y="2957"/>
                        <a:pt x="21434" y="2857"/>
                        <a:pt x="21434" y="2806"/>
                      </a:cubicBezTo>
                      <a:cubicBezTo>
                        <a:pt x="21434" y="2806"/>
                        <a:pt x="21434" y="2756"/>
                        <a:pt x="21475" y="2756"/>
                      </a:cubicBezTo>
                      <a:cubicBezTo>
                        <a:pt x="21475" y="2706"/>
                        <a:pt x="21517" y="2656"/>
                        <a:pt x="21517" y="2606"/>
                      </a:cubicBezTo>
                      <a:cubicBezTo>
                        <a:pt x="21558" y="2556"/>
                        <a:pt x="21600" y="2506"/>
                        <a:pt x="21600" y="2506"/>
                      </a:cubicBezTo>
                      <a:cubicBezTo>
                        <a:pt x="21600" y="2506"/>
                        <a:pt x="21600" y="2456"/>
                        <a:pt x="21558" y="2456"/>
                      </a:cubicBezTo>
                      <a:cubicBezTo>
                        <a:pt x="21558" y="2406"/>
                        <a:pt x="21558" y="2406"/>
                        <a:pt x="21558" y="2406"/>
                      </a:cubicBezTo>
                      <a:cubicBezTo>
                        <a:pt x="21558" y="2406"/>
                        <a:pt x="21517" y="2406"/>
                        <a:pt x="21517" y="2406"/>
                      </a:cubicBezTo>
                      <a:cubicBezTo>
                        <a:pt x="21517" y="2406"/>
                        <a:pt x="21517" y="2406"/>
                        <a:pt x="21517" y="2406"/>
                      </a:cubicBezTo>
                      <a:cubicBezTo>
                        <a:pt x="21517" y="2355"/>
                        <a:pt x="21517" y="2355"/>
                        <a:pt x="21517" y="2355"/>
                      </a:cubicBezTo>
                      <a:cubicBezTo>
                        <a:pt x="21475" y="2355"/>
                        <a:pt x="21434" y="2255"/>
                        <a:pt x="21434" y="2255"/>
                      </a:cubicBezTo>
                      <a:cubicBezTo>
                        <a:pt x="21392" y="2255"/>
                        <a:pt x="21392" y="2255"/>
                        <a:pt x="21392" y="2255"/>
                      </a:cubicBezTo>
                      <a:cubicBezTo>
                        <a:pt x="21267" y="2105"/>
                        <a:pt x="21017" y="1804"/>
                        <a:pt x="20976" y="1754"/>
                      </a:cubicBezTo>
                      <a:cubicBezTo>
                        <a:pt x="20976" y="1754"/>
                        <a:pt x="20892" y="1704"/>
                        <a:pt x="20851" y="1704"/>
                      </a:cubicBezTo>
                      <a:cubicBezTo>
                        <a:pt x="20809" y="1704"/>
                        <a:pt x="20809" y="1704"/>
                        <a:pt x="20809" y="1704"/>
                      </a:cubicBezTo>
                      <a:cubicBezTo>
                        <a:pt x="20768" y="1704"/>
                        <a:pt x="20768" y="1704"/>
                        <a:pt x="20768" y="1704"/>
                      </a:cubicBezTo>
                      <a:cubicBezTo>
                        <a:pt x="20768" y="1704"/>
                        <a:pt x="20768" y="1704"/>
                        <a:pt x="20768" y="1704"/>
                      </a:cubicBezTo>
                      <a:cubicBezTo>
                        <a:pt x="20768" y="1754"/>
                        <a:pt x="20768" y="1754"/>
                        <a:pt x="20768" y="1754"/>
                      </a:cubicBezTo>
                      <a:cubicBezTo>
                        <a:pt x="20768" y="1754"/>
                        <a:pt x="20768" y="1754"/>
                        <a:pt x="20768" y="1754"/>
                      </a:cubicBezTo>
                      <a:cubicBezTo>
                        <a:pt x="20768" y="1854"/>
                        <a:pt x="20726" y="1904"/>
                        <a:pt x="20726" y="1904"/>
                      </a:cubicBezTo>
                      <a:cubicBezTo>
                        <a:pt x="20726" y="2005"/>
                        <a:pt x="20684" y="2105"/>
                        <a:pt x="20601" y="2105"/>
                      </a:cubicBezTo>
                      <a:cubicBezTo>
                        <a:pt x="20601" y="2105"/>
                        <a:pt x="20601" y="2105"/>
                        <a:pt x="20601" y="2155"/>
                      </a:cubicBezTo>
                      <a:cubicBezTo>
                        <a:pt x="20560" y="2155"/>
                        <a:pt x="20560" y="2205"/>
                        <a:pt x="20518" y="2205"/>
                      </a:cubicBezTo>
                      <a:cubicBezTo>
                        <a:pt x="20518" y="2205"/>
                        <a:pt x="20476" y="2205"/>
                        <a:pt x="20476" y="2155"/>
                      </a:cubicBezTo>
                      <a:cubicBezTo>
                        <a:pt x="20476" y="2155"/>
                        <a:pt x="20476" y="2155"/>
                        <a:pt x="20476" y="2155"/>
                      </a:cubicBezTo>
                      <a:cubicBezTo>
                        <a:pt x="20435" y="2155"/>
                        <a:pt x="20435" y="2205"/>
                        <a:pt x="20393" y="2205"/>
                      </a:cubicBezTo>
                      <a:cubicBezTo>
                        <a:pt x="20393" y="2255"/>
                        <a:pt x="20351" y="2255"/>
                        <a:pt x="20351" y="2255"/>
                      </a:cubicBezTo>
                      <a:cubicBezTo>
                        <a:pt x="20310" y="2255"/>
                        <a:pt x="20268" y="2255"/>
                        <a:pt x="20185" y="2255"/>
                      </a:cubicBezTo>
                      <a:cubicBezTo>
                        <a:pt x="20185" y="2255"/>
                        <a:pt x="20185" y="2255"/>
                        <a:pt x="20185" y="2255"/>
                      </a:cubicBezTo>
                      <a:cubicBezTo>
                        <a:pt x="20143" y="2205"/>
                        <a:pt x="20102" y="2305"/>
                        <a:pt x="20018" y="2305"/>
                      </a:cubicBezTo>
                      <a:cubicBezTo>
                        <a:pt x="20018" y="2305"/>
                        <a:pt x="19977" y="2305"/>
                        <a:pt x="19977" y="2305"/>
                      </a:cubicBezTo>
                      <a:cubicBezTo>
                        <a:pt x="19935" y="2255"/>
                        <a:pt x="19935" y="2255"/>
                        <a:pt x="19894" y="2255"/>
                      </a:cubicBezTo>
                      <a:cubicBezTo>
                        <a:pt x="19894" y="2255"/>
                        <a:pt x="19894" y="2255"/>
                        <a:pt x="19852" y="2305"/>
                      </a:cubicBezTo>
                      <a:cubicBezTo>
                        <a:pt x="19810" y="2406"/>
                        <a:pt x="19686" y="2456"/>
                        <a:pt x="19602" y="2456"/>
                      </a:cubicBezTo>
                      <a:cubicBezTo>
                        <a:pt x="19602" y="2456"/>
                        <a:pt x="19561" y="2456"/>
                        <a:pt x="19561" y="2456"/>
                      </a:cubicBezTo>
                      <a:cubicBezTo>
                        <a:pt x="19477" y="2456"/>
                        <a:pt x="19353" y="2456"/>
                        <a:pt x="19269" y="2255"/>
                      </a:cubicBezTo>
                      <a:cubicBezTo>
                        <a:pt x="19269" y="2155"/>
                        <a:pt x="19061" y="1754"/>
                        <a:pt x="19061" y="1554"/>
                      </a:cubicBezTo>
                      <a:cubicBezTo>
                        <a:pt x="19061" y="1453"/>
                        <a:pt x="19061" y="1403"/>
                        <a:pt x="19061" y="1403"/>
                      </a:cubicBezTo>
                      <a:cubicBezTo>
                        <a:pt x="19061" y="1353"/>
                        <a:pt x="19061" y="1303"/>
                        <a:pt x="19103" y="1303"/>
                      </a:cubicBezTo>
                      <a:cubicBezTo>
                        <a:pt x="19103" y="1303"/>
                        <a:pt x="19103" y="1303"/>
                        <a:pt x="19103" y="1303"/>
                      </a:cubicBezTo>
                      <a:cubicBezTo>
                        <a:pt x="19103" y="1253"/>
                        <a:pt x="19061" y="1203"/>
                        <a:pt x="19061" y="1203"/>
                      </a:cubicBezTo>
                      <a:cubicBezTo>
                        <a:pt x="19061" y="1203"/>
                        <a:pt x="19061" y="1203"/>
                        <a:pt x="19061" y="1203"/>
                      </a:cubicBezTo>
                      <a:cubicBezTo>
                        <a:pt x="19020" y="1203"/>
                        <a:pt x="19020" y="1203"/>
                        <a:pt x="19020" y="1203"/>
                      </a:cubicBezTo>
                      <a:cubicBezTo>
                        <a:pt x="18978" y="1203"/>
                        <a:pt x="18936" y="1203"/>
                        <a:pt x="18895" y="1203"/>
                      </a:cubicBezTo>
                      <a:cubicBezTo>
                        <a:pt x="18853" y="1153"/>
                        <a:pt x="18728" y="1002"/>
                        <a:pt x="18687" y="1002"/>
                      </a:cubicBezTo>
                      <a:cubicBezTo>
                        <a:pt x="18645" y="1002"/>
                        <a:pt x="18645" y="1002"/>
                        <a:pt x="18645" y="1052"/>
                      </a:cubicBezTo>
                      <a:cubicBezTo>
                        <a:pt x="18603" y="1153"/>
                        <a:pt x="18562" y="1303"/>
                        <a:pt x="18479" y="1303"/>
                      </a:cubicBezTo>
                      <a:cubicBezTo>
                        <a:pt x="18437" y="1303"/>
                        <a:pt x="18395" y="1303"/>
                        <a:pt x="18354" y="1253"/>
                      </a:cubicBezTo>
                      <a:cubicBezTo>
                        <a:pt x="18229" y="1052"/>
                        <a:pt x="18271" y="1153"/>
                        <a:pt x="18104" y="1052"/>
                      </a:cubicBezTo>
                      <a:cubicBezTo>
                        <a:pt x="18062" y="1002"/>
                        <a:pt x="17979" y="1052"/>
                        <a:pt x="17979" y="952"/>
                      </a:cubicBezTo>
                      <a:cubicBezTo>
                        <a:pt x="17979" y="952"/>
                        <a:pt x="17979" y="902"/>
                        <a:pt x="18021" y="852"/>
                      </a:cubicBezTo>
                      <a:cubicBezTo>
                        <a:pt x="18146" y="652"/>
                        <a:pt x="18146" y="601"/>
                        <a:pt x="18229" y="451"/>
                      </a:cubicBezTo>
                      <a:cubicBezTo>
                        <a:pt x="18229" y="351"/>
                        <a:pt x="18271" y="301"/>
                        <a:pt x="18271" y="251"/>
                      </a:cubicBezTo>
                      <a:cubicBezTo>
                        <a:pt x="18271" y="251"/>
                        <a:pt x="18271" y="251"/>
                        <a:pt x="18229" y="200"/>
                      </a:cubicBezTo>
                      <a:cubicBezTo>
                        <a:pt x="18187" y="150"/>
                        <a:pt x="18146" y="50"/>
                        <a:pt x="18104" y="0"/>
                      </a:cubicBezTo>
                      <a:cubicBezTo>
                        <a:pt x="18104" y="50"/>
                        <a:pt x="18104" y="50"/>
                        <a:pt x="18062" y="50"/>
                      </a:cubicBezTo>
                      <a:cubicBezTo>
                        <a:pt x="18021" y="100"/>
                        <a:pt x="17938" y="150"/>
                        <a:pt x="17854" y="150"/>
                      </a:cubicBezTo>
                      <a:cubicBezTo>
                        <a:pt x="17854" y="150"/>
                        <a:pt x="17854" y="150"/>
                        <a:pt x="17813" y="150"/>
                      </a:cubicBezTo>
                      <a:cubicBezTo>
                        <a:pt x="17813" y="150"/>
                        <a:pt x="17813" y="150"/>
                        <a:pt x="17813" y="150"/>
                      </a:cubicBezTo>
                      <a:cubicBezTo>
                        <a:pt x="17813" y="150"/>
                        <a:pt x="17813" y="150"/>
                        <a:pt x="17771" y="150"/>
                      </a:cubicBezTo>
                      <a:cubicBezTo>
                        <a:pt x="17729" y="150"/>
                        <a:pt x="17688" y="150"/>
                        <a:pt x="17688" y="150"/>
                      </a:cubicBezTo>
                      <a:cubicBezTo>
                        <a:pt x="17688" y="150"/>
                        <a:pt x="17688" y="150"/>
                        <a:pt x="17688" y="150"/>
                      </a:cubicBezTo>
                      <a:cubicBezTo>
                        <a:pt x="17646" y="200"/>
                        <a:pt x="17646" y="251"/>
                        <a:pt x="17605" y="301"/>
                      </a:cubicBezTo>
                      <a:cubicBezTo>
                        <a:pt x="17605" y="301"/>
                        <a:pt x="17605" y="301"/>
                        <a:pt x="17605" y="351"/>
                      </a:cubicBezTo>
                      <a:cubicBezTo>
                        <a:pt x="17605" y="401"/>
                        <a:pt x="17563" y="451"/>
                        <a:pt x="17521" y="501"/>
                      </a:cubicBezTo>
                      <a:cubicBezTo>
                        <a:pt x="17480" y="501"/>
                        <a:pt x="17480" y="501"/>
                        <a:pt x="17438" y="601"/>
                      </a:cubicBezTo>
                      <a:cubicBezTo>
                        <a:pt x="17438" y="652"/>
                        <a:pt x="17397" y="802"/>
                        <a:pt x="17272" y="852"/>
                      </a:cubicBezTo>
                      <a:cubicBezTo>
                        <a:pt x="17272" y="852"/>
                        <a:pt x="17230" y="852"/>
                        <a:pt x="17230" y="852"/>
                      </a:cubicBezTo>
                      <a:cubicBezTo>
                        <a:pt x="17230" y="852"/>
                        <a:pt x="17230" y="852"/>
                        <a:pt x="17230" y="852"/>
                      </a:cubicBezTo>
                      <a:cubicBezTo>
                        <a:pt x="17230" y="902"/>
                        <a:pt x="17230" y="852"/>
                        <a:pt x="17272" y="902"/>
                      </a:cubicBezTo>
                      <a:cubicBezTo>
                        <a:pt x="17272" y="902"/>
                        <a:pt x="17272" y="902"/>
                        <a:pt x="17272" y="952"/>
                      </a:cubicBezTo>
                      <a:cubicBezTo>
                        <a:pt x="17272" y="1002"/>
                        <a:pt x="17272" y="1002"/>
                        <a:pt x="17272" y="1002"/>
                      </a:cubicBezTo>
                      <a:cubicBezTo>
                        <a:pt x="17272" y="1002"/>
                        <a:pt x="17272" y="1002"/>
                        <a:pt x="17272" y="1002"/>
                      </a:cubicBezTo>
                      <a:cubicBezTo>
                        <a:pt x="17272" y="1052"/>
                        <a:pt x="17272" y="1052"/>
                        <a:pt x="17272" y="1052"/>
                      </a:cubicBezTo>
                      <a:cubicBezTo>
                        <a:pt x="17272" y="1052"/>
                        <a:pt x="17313" y="1052"/>
                        <a:pt x="17313" y="1052"/>
                      </a:cubicBezTo>
                      <a:cubicBezTo>
                        <a:pt x="17355" y="1002"/>
                        <a:pt x="17397" y="1002"/>
                        <a:pt x="17397" y="952"/>
                      </a:cubicBezTo>
                      <a:cubicBezTo>
                        <a:pt x="17397" y="952"/>
                        <a:pt x="17438" y="902"/>
                        <a:pt x="17480" y="902"/>
                      </a:cubicBezTo>
                      <a:cubicBezTo>
                        <a:pt x="17480" y="902"/>
                        <a:pt x="17521" y="952"/>
                        <a:pt x="17563" y="952"/>
                      </a:cubicBezTo>
                      <a:cubicBezTo>
                        <a:pt x="17646" y="1002"/>
                        <a:pt x="17688" y="1002"/>
                        <a:pt x="17688" y="1103"/>
                      </a:cubicBezTo>
                      <a:cubicBezTo>
                        <a:pt x="17688" y="1103"/>
                        <a:pt x="17688" y="1103"/>
                        <a:pt x="17688" y="1153"/>
                      </a:cubicBezTo>
                      <a:cubicBezTo>
                        <a:pt x="17688" y="1153"/>
                        <a:pt x="17688" y="1153"/>
                        <a:pt x="17688" y="1153"/>
                      </a:cubicBezTo>
                      <a:cubicBezTo>
                        <a:pt x="17688" y="1153"/>
                        <a:pt x="17688" y="1153"/>
                        <a:pt x="17688" y="1203"/>
                      </a:cubicBezTo>
                      <a:cubicBezTo>
                        <a:pt x="17688" y="1203"/>
                        <a:pt x="17688" y="1253"/>
                        <a:pt x="17688" y="1253"/>
                      </a:cubicBezTo>
                      <a:cubicBezTo>
                        <a:pt x="17688" y="1303"/>
                        <a:pt x="17688" y="1303"/>
                        <a:pt x="17688" y="1303"/>
                      </a:cubicBezTo>
                      <a:cubicBezTo>
                        <a:pt x="17688" y="1353"/>
                        <a:pt x="17688" y="1353"/>
                        <a:pt x="17688" y="1353"/>
                      </a:cubicBezTo>
                      <a:cubicBezTo>
                        <a:pt x="17771" y="1403"/>
                        <a:pt x="17813" y="1453"/>
                        <a:pt x="17813" y="1503"/>
                      </a:cubicBezTo>
                      <a:cubicBezTo>
                        <a:pt x="17813" y="1554"/>
                        <a:pt x="17813" y="1554"/>
                        <a:pt x="17813" y="1554"/>
                      </a:cubicBezTo>
                      <a:cubicBezTo>
                        <a:pt x="17813" y="1604"/>
                        <a:pt x="17771" y="1654"/>
                        <a:pt x="17771" y="1704"/>
                      </a:cubicBezTo>
                      <a:cubicBezTo>
                        <a:pt x="17771" y="1704"/>
                        <a:pt x="17771" y="1704"/>
                        <a:pt x="17771" y="1704"/>
                      </a:cubicBezTo>
                      <a:cubicBezTo>
                        <a:pt x="17771" y="1704"/>
                        <a:pt x="17771" y="1754"/>
                        <a:pt x="17771" y="1754"/>
                      </a:cubicBezTo>
                      <a:cubicBezTo>
                        <a:pt x="17771" y="1804"/>
                        <a:pt x="17729" y="1854"/>
                        <a:pt x="17729" y="1904"/>
                      </a:cubicBezTo>
                      <a:cubicBezTo>
                        <a:pt x="17688" y="1904"/>
                        <a:pt x="17646" y="1955"/>
                        <a:pt x="17646" y="1955"/>
                      </a:cubicBezTo>
                      <a:cubicBezTo>
                        <a:pt x="17605" y="1955"/>
                        <a:pt x="17563" y="2005"/>
                        <a:pt x="17521" y="2055"/>
                      </a:cubicBezTo>
                      <a:cubicBezTo>
                        <a:pt x="17521" y="2055"/>
                        <a:pt x="17480" y="2105"/>
                        <a:pt x="17480" y="2155"/>
                      </a:cubicBezTo>
                      <a:cubicBezTo>
                        <a:pt x="17438" y="2205"/>
                        <a:pt x="17397" y="2205"/>
                        <a:pt x="17397" y="2255"/>
                      </a:cubicBezTo>
                      <a:cubicBezTo>
                        <a:pt x="17397" y="2255"/>
                        <a:pt x="17397" y="2255"/>
                        <a:pt x="17397" y="2255"/>
                      </a:cubicBezTo>
                      <a:cubicBezTo>
                        <a:pt x="17397" y="2255"/>
                        <a:pt x="17355" y="2305"/>
                        <a:pt x="17355" y="2305"/>
                      </a:cubicBezTo>
                      <a:cubicBezTo>
                        <a:pt x="17355" y="2406"/>
                        <a:pt x="17355" y="2506"/>
                        <a:pt x="17313" y="2556"/>
                      </a:cubicBezTo>
                      <a:cubicBezTo>
                        <a:pt x="17313" y="2556"/>
                        <a:pt x="17313" y="2606"/>
                        <a:pt x="17313" y="2656"/>
                      </a:cubicBezTo>
                      <a:cubicBezTo>
                        <a:pt x="17313" y="2656"/>
                        <a:pt x="17313" y="2656"/>
                        <a:pt x="17313" y="2656"/>
                      </a:cubicBezTo>
                      <a:cubicBezTo>
                        <a:pt x="17313" y="2656"/>
                        <a:pt x="17313" y="2656"/>
                        <a:pt x="17313" y="2656"/>
                      </a:cubicBezTo>
                      <a:cubicBezTo>
                        <a:pt x="17313" y="2706"/>
                        <a:pt x="17313" y="2706"/>
                        <a:pt x="17313" y="2706"/>
                      </a:cubicBezTo>
                      <a:cubicBezTo>
                        <a:pt x="17272" y="2756"/>
                        <a:pt x="17272" y="2806"/>
                        <a:pt x="17230" y="2806"/>
                      </a:cubicBezTo>
                      <a:cubicBezTo>
                        <a:pt x="17188" y="2857"/>
                        <a:pt x="17188" y="2857"/>
                        <a:pt x="17188" y="2857"/>
                      </a:cubicBezTo>
                      <a:cubicBezTo>
                        <a:pt x="17188" y="2857"/>
                        <a:pt x="17188" y="2907"/>
                        <a:pt x="17188" y="2907"/>
                      </a:cubicBezTo>
                      <a:cubicBezTo>
                        <a:pt x="17230" y="2907"/>
                        <a:pt x="17230" y="2957"/>
                        <a:pt x="17230" y="2957"/>
                      </a:cubicBezTo>
                      <a:cubicBezTo>
                        <a:pt x="17230" y="3057"/>
                        <a:pt x="17188" y="3107"/>
                        <a:pt x="17147" y="3157"/>
                      </a:cubicBezTo>
                      <a:cubicBezTo>
                        <a:pt x="17105" y="3207"/>
                        <a:pt x="17022" y="3308"/>
                        <a:pt x="17064" y="3308"/>
                      </a:cubicBezTo>
                      <a:cubicBezTo>
                        <a:pt x="17064" y="3308"/>
                        <a:pt x="17064" y="3358"/>
                        <a:pt x="17064" y="3358"/>
                      </a:cubicBezTo>
                      <a:cubicBezTo>
                        <a:pt x="17064" y="3458"/>
                        <a:pt x="17064" y="3558"/>
                        <a:pt x="16980" y="3658"/>
                      </a:cubicBezTo>
                      <a:cubicBezTo>
                        <a:pt x="16939" y="3658"/>
                        <a:pt x="16897" y="3709"/>
                        <a:pt x="16897" y="3759"/>
                      </a:cubicBezTo>
                      <a:cubicBezTo>
                        <a:pt x="16897" y="3759"/>
                        <a:pt x="16897" y="3759"/>
                        <a:pt x="16897" y="3759"/>
                      </a:cubicBezTo>
                      <a:cubicBezTo>
                        <a:pt x="16897" y="3759"/>
                        <a:pt x="16897" y="3809"/>
                        <a:pt x="16897" y="3809"/>
                      </a:cubicBezTo>
                      <a:cubicBezTo>
                        <a:pt x="16897" y="3859"/>
                        <a:pt x="16897" y="3959"/>
                        <a:pt x="16855" y="3959"/>
                      </a:cubicBezTo>
                      <a:cubicBezTo>
                        <a:pt x="16855" y="3959"/>
                        <a:pt x="16855" y="3959"/>
                        <a:pt x="16855" y="3959"/>
                      </a:cubicBezTo>
                      <a:cubicBezTo>
                        <a:pt x="16855" y="3959"/>
                        <a:pt x="16855" y="3959"/>
                        <a:pt x="16855" y="3959"/>
                      </a:cubicBezTo>
                      <a:cubicBezTo>
                        <a:pt x="16897" y="3959"/>
                        <a:pt x="16897" y="3959"/>
                        <a:pt x="16939" y="3959"/>
                      </a:cubicBezTo>
                      <a:cubicBezTo>
                        <a:pt x="16980" y="3959"/>
                        <a:pt x="17022" y="4059"/>
                        <a:pt x="17022" y="4110"/>
                      </a:cubicBezTo>
                      <a:cubicBezTo>
                        <a:pt x="17022" y="4110"/>
                        <a:pt x="16980" y="4110"/>
                        <a:pt x="16980" y="4160"/>
                      </a:cubicBezTo>
                      <a:cubicBezTo>
                        <a:pt x="16980" y="4160"/>
                        <a:pt x="16980" y="4160"/>
                        <a:pt x="16980" y="4160"/>
                      </a:cubicBezTo>
                      <a:cubicBezTo>
                        <a:pt x="16980" y="4160"/>
                        <a:pt x="16980" y="4160"/>
                        <a:pt x="17022" y="4210"/>
                      </a:cubicBezTo>
                      <a:cubicBezTo>
                        <a:pt x="17022" y="4210"/>
                        <a:pt x="17022" y="4210"/>
                        <a:pt x="17022" y="4210"/>
                      </a:cubicBezTo>
                      <a:cubicBezTo>
                        <a:pt x="17022" y="4260"/>
                        <a:pt x="16980" y="4310"/>
                        <a:pt x="16939" y="4360"/>
                      </a:cubicBezTo>
                      <a:cubicBezTo>
                        <a:pt x="16939" y="4360"/>
                        <a:pt x="16939" y="4410"/>
                        <a:pt x="16897" y="4460"/>
                      </a:cubicBezTo>
                      <a:cubicBezTo>
                        <a:pt x="16855" y="4460"/>
                        <a:pt x="16814" y="4510"/>
                        <a:pt x="16814" y="4510"/>
                      </a:cubicBezTo>
                      <a:cubicBezTo>
                        <a:pt x="16731" y="4611"/>
                        <a:pt x="16689" y="4611"/>
                        <a:pt x="16606" y="4661"/>
                      </a:cubicBezTo>
                      <a:cubicBezTo>
                        <a:pt x="16523" y="4661"/>
                        <a:pt x="16481" y="4661"/>
                        <a:pt x="16439" y="4661"/>
                      </a:cubicBezTo>
                      <a:cubicBezTo>
                        <a:pt x="16439" y="4711"/>
                        <a:pt x="16398" y="4761"/>
                        <a:pt x="16356" y="4811"/>
                      </a:cubicBezTo>
                      <a:cubicBezTo>
                        <a:pt x="16356" y="4811"/>
                        <a:pt x="16314" y="4861"/>
                        <a:pt x="16314" y="4861"/>
                      </a:cubicBezTo>
                      <a:cubicBezTo>
                        <a:pt x="16273" y="4911"/>
                        <a:pt x="16190" y="5012"/>
                        <a:pt x="16190" y="5012"/>
                      </a:cubicBezTo>
                      <a:cubicBezTo>
                        <a:pt x="16106" y="5112"/>
                        <a:pt x="16065" y="5112"/>
                        <a:pt x="15982" y="5112"/>
                      </a:cubicBezTo>
                      <a:cubicBezTo>
                        <a:pt x="15982" y="5162"/>
                        <a:pt x="15940" y="5162"/>
                        <a:pt x="15898" y="5212"/>
                      </a:cubicBezTo>
                      <a:cubicBezTo>
                        <a:pt x="15898" y="5212"/>
                        <a:pt x="15898" y="5212"/>
                        <a:pt x="15898" y="5212"/>
                      </a:cubicBezTo>
                      <a:cubicBezTo>
                        <a:pt x="15898" y="5212"/>
                        <a:pt x="15898" y="5212"/>
                        <a:pt x="15898" y="5212"/>
                      </a:cubicBezTo>
                      <a:cubicBezTo>
                        <a:pt x="15898" y="5212"/>
                        <a:pt x="15898" y="5212"/>
                        <a:pt x="15898" y="5212"/>
                      </a:cubicBezTo>
                      <a:cubicBezTo>
                        <a:pt x="15898" y="5212"/>
                        <a:pt x="15898" y="5212"/>
                        <a:pt x="15898" y="5212"/>
                      </a:cubicBezTo>
                      <a:cubicBezTo>
                        <a:pt x="15898" y="5212"/>
                        <a:pt x="15857" y="5212"/>
                        <a:pt x="15857" y="5212"/>
                      </a:cubicBezTo>
                      <a:cubicBezTo>
                        <a:pt x="15815" y="5212"/>
                        <a:pt x="15773" y="5212"/>
                        <a:pt x="15773" y="5162"/>
                      </a:cubicBezTo>
                      <a:cubicBezTo>
                        <a:pt x="15732" y="5162"/>
                        <a:pt x="15690" y="5112"/>
                        <a:pt x="15607" y="5112"/>
                      </a:cubicBezTo>
                      <a:cubicBezTo>
                        <a:pt x="15607" y="5112"/>
                        <a:pt x="15607" y="5112"/>
                        <a:pt x="15607" y="5112"/>
                      </a:cubicBezTo>
                      <a:cubicBezTo>
                        <a:pt x="15565" y="5112"/>
                        <a:pt x="15565" y="5112"/>
                        <a:pt x="15565" y="5112"/>
                      </a:cubicBezTo>
                      <a:cubicBezTo>
                        <a:pt x="15482" y="5112"/>
                        <a:pt x="15440" y="5112"/>
                        <a:pt x="15440" y="5112"/>
                      </a:cubicBezTo>
                      <a:cubicBezTo>
                        <a:pt x="15357" y="5112"/>
                        <a:pt x="15232" y="4961"/>
                        <a:pt x="15191" y="4961"/>
                      </a:cubicBezTo>
                      <a:cubicBezTo>
                        <a:pt x="15191" y="4961"/>
                        <a:pt x="15149" y="4911"/>
                        <a:pt x="15149" y="4911"/>
                      </a:cubicBezTo>
                      <a:cubicBezTo>
                        <a:pt x="15149" y="4911"/>
                        <a:pt x="15149" y="4911"/>
                        <a:pt x="15149" y="4911"/>
                      </a:cubicBezTo>
                      <a:cubicBezTo>
                        <a:pt x="15066" y="5112"/>
                        <a:pt x="14733" y="6114"/>
                        <a:pt x="14733" y="6114"/>
                      </a:cubicBezTo>
                      <a:cubicBezTo>
                        <a:pt x="14733" y="6114"/>
                        <a:pt x="14733" y="6164"/>
                        <a:pt x="14733" y="6164"/>
                      </a:cubicBezTo>
                      <a:cubicBezTo>
                        <a:pt x="14733" y="6164"/>
                        <a:pt x="14733" y="6164"/>
                        <a:pt x="14733" y="6164"/>
                      </a:cubicBezTo>
                      <a:cubicBezTo>
                        <a:pt x="14733" y="6214"/>
                        <a:pt x="14733" y="6265"/>
                        <a:pt x="14733" y="6265"/>
                      </a:cubicBezTo>
                      <a:cubicBezTo>
                        <a:pt x="14733" y="6265"/>
                        <a:pt x="14733" y="6265"/>
                        <a:pt x="14733" y="6265"/>
                      </a:cubicBezTo>
                      <a:cubicBezTo>
                        <a:pt x="14566" y="6615"/>
                        <a:pt x="14566" y="6615"/>
                        <a:pt x="14566" y="6615"/>
                      </a:cubicBezTo>
                      <a:cubicBezTo>
                        <a:pt x="14566" y="6615"/>
                        <a:pt x="14566" y="6665"/>
                        <a:pt x="14566" y="6716"/>
                      </a:cubicBezTo>
                      <a:cubicBezTo>
                        <a:pt x="14566" y="6816"/>
                        <a:pt x="14566" y="6866"/>
                        <a:pt x="14566" y="6966"/>
                      </a:cubicBezTo>
                      <a:cubicBezTo>
                        <a:pt x="14566" y="6966"/>
                        <a:pt x="14566" y="6966"/>
                        <a:pt x="14566" y="6966"/>
                      </a:cubicBezTo>
                      <a:cubicBezTo>
                        <a:pt x="14566" y="7016"/>
                        <a:pt x="14566" y="7066"/>
                        <a:pt x="14566" y="7066"/>
                      </a:cubicBezTo>
                      <a:cubicBezTo>
                        <a:pt x="14566" y="7066"/>
                        <a:pt x="14483" y="7116"/>
                        <a:pt x="14442" y="7116"/>
                      </a:cubicBezTo>
                      <a:cubicBezTo>
                        <a:pt x="14442" y="7167"/>
                        <a:pt x="14400" y="7167"/>
                        <a:pt x="14400" y="7167"/>
                      </a:cubicBezTo>
                      <a:cubicBezTo>
                        <a:pt x="14400" y="7167"/>
                        <a:pt x="14400" y="7167"/>
                        <a:pt x="14400" y="7167"/>
                      </a:cubicBezTo>
                      <a:cubicBezTo>
                        <a:pt x="14400" y="7116"/>
                        <a:pt x="14400" y="7116"/>
                        <a:pt x="14400" y="7116"/>
                      </a:cubicBezTo>
                      <a:cubicBezTo>
                        <a:pt x="14400" y="7167"/>
                        <a:pt x="14400" y="7167"/>
                        <a:pt x="14400" y="7167"/>
                      </a:cubicBezTo>
                      <a:cubicBezTo>
                        <a:pt x="14400" y="7167"/>
                        <a:pt x="14400" y="7167"/>
                        <a:pt x="14358" y="7167"/>
                      </a:cubicBezTo>
                      <a:cubicBezTo>
                        <a:pt x="14400" y="7217"/>
                        <a:pt x="14400" y="7267"/>
                        <a:pt x="14400" y="7267"/>
                      </a:cubicBezTo>
                      <a:cubicBezTo>
                        <a:pt x="14400" y="7267"/>
                        <a:pt x="14400" y="7317"/>
                        <a:pt x="14400" y="7317"/>
                      </a:cubicBezTo>
                      <a:cubicBezTo>
                        <a:pt x="14400" y="7317"/>
                        <a:pt x="14400" y="7317"/>
                        <a:pt x="14400" y="7317"/>
                      </a:cubicBezTo>
                      <a:cubicBezTo>
                        <a:pt x="14400" y="7317"/>
                        <a:pt x="14400" y="7367"/>
                        <a:pt x="14400" y="7367"/>
                      </a:cubicBezTo>
                      <a:cubicBezTo>
                        <a:pt x="14442" y="7467"/>
                        <a:pt x="14442" y="7417"/>
                        <a:pt x="14483" y="7517"/>
                      </a:cubicBezTo>
                      <a:cubicBezTo>
                        <a:pt x="14525" y="7568"/>
                        <a:pt x="14650" y="7618"/>
                        <a:pt x="14691" y="7668"/>
                      </a:cubicBezTo>
                      <a:cubicBezTo>
                        <a:pt x="14691" y="7668"/>
                        <a:pt x="14691" y="7668"/>
                        <a:pt x="14691" y="7668"/>
                      </a:cubicBezTo>
                      <a:cubicBezTo>
                        <a:pt x="14691" y="7668"/>
                        <a:pt x="14691" y="7668"/>
                        <a:pt x="14691" y="7668"/>
                      </a:cubicBezTo>
                      <a:cubicBezTo>
                        <a:pt x="14733" y="7618"/>
                        <a:pt x="14775" y="7568"/>
                        <a:pt x="14775" y="7517"/>
                      </a:cubicBezTo>
                      <a:cubicBezTo>
                        <a:pt x="14816" y="7467"/>
                        <a:pt x="14858" y="7417"/>
                        <a:pt x="14899" y="7417"/>
                      </a:cubicBezTo>
                      <a:cubicBezTo>
                        <a:pt x="14941" y="7417"/>
                        <a:pt x="14941" y="7417"/>
                        <a:pt x="14941" y="7417"/>
                      </a:cubicBezTo>
                      <a:cubicBezTo>
                        <a:pt x="14983" y="7417"/>
                        <a:pt x="15024" y="7467"/>
                        <a:pt x="15066" y="7467"/>
                      </a:cubicBezTo>
                      <a:cubicBezTo>
                        <a:pt x="15066" y="7467"/>
                        <a:pt x="15066" y="7467"/>
                        <a:pt x="15066" y="7467"/>
                      </a:cubicBezTo>
                      <a:cubicBezTo>
                        <a:pt x="15066" y="7467"/>
                        <a:pt x="15066" y="7467"/>
                        <a:pt x="15066" y="7467"/>
                      </a:cubicBezTo>
                      <a:cubicBezTo>
                        <a:pt x="15066" y="7467"/>
                        <a:pt x="15108" y="7417"/>
                        <a:pt x="15149" y="7367"/>
                      </a:cubicBezTo>
                      <a:cubicBezTo>
                        <a:pt x="15191" y="7367"/>
                        <a:pt x="15232" y="7367"/>
                        <a:pt x="15274" y="7367"/>
                      </a:cubicBezTo>
                      <a:cubicBezTo>
                        <a:pt x="15316" y="7367"/>
                        <a:pt x="15357" y="7367"/>
                        <a:pt x="15399" y="7367"/>
                      </a:cubicBezTo>
                      <a:cubicBezTo>
                        <a:pt x="15482" y="7417"/>
                        <a:pt x="15649" y="7568"/>
                        <a:pt x="15732" y="7668"/>
                      </a:cubicBezTo>
                      <a:cubicBezTo>
                        <a:pt x="15732" y="7668"/>
                        <a:pt x="15732" y="7668"/>
                        <a:pt x="15732" y="7668"/>
                      </a:cubicBezTo>
                      <a:cubicBezTo>
                        <a:pt x="15732" y="7618"/>
                        <a:pt x="15773" y="7568"/>
                        <a:pt x="15815" y="7517"/>
                      </a:cubicBezTo>
                      <a:cubicBezTo>
                        <a:pt x="15815" y="7517"/>
                        <a:pt x="15857" y="7467"/>
                        <a:pt x="15857" y="7417"/>
                      </a:cubicBezTo>
                      <a:cubicBezTo>
                        <a:pt x="15857" y="7367"/>
                        <a:pt x="15940" y="7267"/>
                        <a:pt x="15940" y="7267"/>
                      </a:cubicBezTo>
                      <a:cubicBezTo>
                        <a:pt x="15982" y="7217"/>
                        <a:pt x="16023" y="7167"/>
                        <a:pt x="16023" y="7167"/>
                      </a:cubicBezTo>
                      <a:cubicBezTo>
                        <a:pt x="16065" y="7167"/>
                        <a:pt x="16065" y="7116"/>
                        <a:pt x="16106" y="7116"/>
                      </a:cubicBezTo>
                      <a:cubicBezTo>
                        <a:pt x="16148" y="7116"/>
                        <a:pt x="16190" y="7116"/>
                        <a:pt x="16231" y="7116"/>
                      </a:cubicBezTo>
                      <a:cubicBezTo>
                        <a:pt x="16273" y="7116"/>
                        <a:pt x="16273" y="7116"/>
                        <a:pt x="16273" y="7116"/>
                      </a:cubicBezTo>
                      <a:cubicBezTo>
                        <a:pt x="16273" y="7116"/>
                        <a:pt x="16273" y="7116"/>
                        <a:pt x="16273" y="7116"/>
                      </a:cubicBezTo>
                      <a:cubicBezTo>
                        <a:pt x="16314" y="7116"/>
                        <a:pt x="16314" y="7116"/>
                        <a:pt x="16314" y="7116"/>
                      </a:cubicBezTo>
                      <a:cubicBezTo>
                        <a:pt x="16356" y="7116"/>
                        <a:pt x="16356" y="7116"/>
                        <a:pt x="16398" y="7116"/>
                      </a:cubicBezTo>
                      <a:cubicBezTo>
                        <a:pt x="16398" y="7116"/>
                        <a:pt x="16398" y="7116"/>
                        <a:pt x="16398" y="7116"/>
                      </a:cubicBezTo>
                      <a:cubicBezTo>
                        <a:pt x="16398" y="7116"/>
                        <a:pt x="16398" y="7116"/>
                        <a:pt x="16439" y="7116"/>
                      </a:cubicBezTo>
                      <a:cubicBezTo>
                        <a:pt x="16439" y="7116"/>
                        <a:pt x="16439" y="7116"/>
                        <a:pt x="16439" y="7116"/>
                      </a:cubicBezTo>
                      <a:cubicBezTo>
                        <a:pt x="16481" y="7116"/>
                        <a:pt x="16481" y="7116"/>
                        <a:pt x="16523" y="7116"/>
                      </a:cubicBezTo>
                      <a:cubicBezTo>
                        <a:pt x="16523" y="7116"/>
                        <a:pt x="16523" y="7116"/>
                        <a:pt x="16523" y="7116"/>
                      </a:cubicBezTo>
                      <a:cubicBezTo>
                        <a:pt x="16523" y="7116"/>
                        <a:pt x="16523" y="7116"/>
                        <a:pt x="16564" y="7116"/>
                      </a:cubicBezTo>
                      <a:cubicBezTo>
                        <a:pt x="16564" y="7116"/>
                        <a:pt x="16564" y="7116"/>
                        <a:pt x="16564" y="7116"/>
                      </a:cubicBezTo>
                      <a:cubicBezTo>
                        <a:pt x="16564" y="7116"/>
                        <a:pt x="16564" y="7116"/>
                        <a:pt x="16564" y="7116"/>
                      </a:cubicBezTo>
                      <a:cubicBezTo>
                        <a:pt x="16606" y="7116"/>
                        <a:pt x="16647" y="7167"/>
                        <a:pt x="16689" y="7217"/>
                      </a:cubicBezTo>
                      <a:cubicBezTo>
                        <a:pt x="16731" y="7267"/>
                        <a:pt x="16772" y="7367"/>
                        <a:pt x="16772" y="7367"/>
                      </a:cubicBezTo>
                      <a:cubicBezTo>
                        <a:pt x="16772" y="7367"/>
                        <a:pt x="16772" y="7417"/>
                        <a:pt x="16772" y="7417"/>
                      </a:cubicBezTo>
                      <a:cubicBezTo>
                        <a:pt x="16814" y="7417"/>
                        <a:pt x="16814" y="7417"/>
                        <a:pt x="16814" y="7417"/>
                      </a:cubicBezTo>
                      <a:cubicBezTo>
                        <a:pt x="16814" y="7417"/>
                        <a:pt x="16814" y="7417"/>
                        <a:pt x="16814" y="7417"/>
                      </a:cubicBezTo>
                      <a:cubicBezTo>
                        <a:pt x="16814" y="7417"/>
                        <a:pt x="16814" y="7417"/>
                        <a:pt x="16814" y="7417"/>
                      </a:cubicBezTo>
                      <a:cubicBezTo>
                        <a:pt x="16855" y="7417"/>
                        <a:pt x="16897" y="7417"/>
                        <a:pt x="16897" y="7417"/>
                      </a:cubicBezTo>
                      <a:cubicBezTo>
                        <a:pt x="16939" y="7467"/>
                        <a:pt x="17022" y="7517"/>
                        <a:pt x="17022" y="7517"/>
                      </a:cubicBezTo>
                      <a:cubicBezTo>
                        <a:pt x="17105" y="7517"/>
                        <a:pt x="17147" y="7618"/>
                        <a:pt x="17147" y="7668"/>
                      </a:cubicBezTo>
                      <a:cubicBezTo>
                        <a:pt x="17147" y="7668"/>
                        <a:pt x="17147" y="7668"/>
                        <a:pt x="17147" y="7718"/>
                      </a:cubicBezTo>
                      <a:cubicBezTo>
                        <a:pt x="17188" y="7718"/>
                        <a:pt x="17230" y="7718"/>
                        <a:pt x="17230" y="7718"/>
                      </a:cubicBezTo>
                      <a:cubicBezTo>
                        <a:pt x="17272" y="7718"/>
                        <a:pt x="17313" y="7768"/>
                        <a:pt x="17272" y="7818"/>
                      </a:cubicBezTo>
                      <a:cubicBezTo>
                        <a:pt x="17272" y="7818"/>
                        <a:pt x="17272" y="7818"/>
                        <a:pt x="17272" y="7818"/>
                      </a:cubicBezTo>
                      <a:cubicBezTo>
                        <a:pt x="17313" y="7818"/>
                        <a:pt x="17313" y="7818"/>
                        <a:pt x="17313" y="7868"/>
                      </a:cubicBezTo>
                      <a:cubicBezTo>
                        <a:pt x="17355" y="7868"/>
                        <a:pt x="17355" y="7868"/>
                        <a:pt x="17397" y="7918"/>
                      </a:cubicBezTo>
                      <a:cubicBezTo>
                        <a:pt x="17397" y="7918"/>
                        <a:pt x="17438" y="7968"/>
                        <a:pt x="17438" y="7968"/>
                      </a:cubicBezTo>
                      <a:cubicBezTo>
                        <a:pt x="17480" y="8019"/>
                        <a:pt x="17480" y="8019"/>
                        <a:pt x="17480" y="8019"/>
                      </a:cubicBezTo>
                      <a:cubicBezTo>
                        <a:pt x="17480" y="8019"/>
                        <a:pt x="17480" y="8019"/>
                        <a:pt x="17480" y="8019"/>
                      </a:cubicBezTo>
                      <a:cubicBezTo>
                        <a:pt x="17480" y="8019"/>
                        <a:pt x="17480" y="8019"/>
                        <a:pt x="17480" y="8019"/>
                      </a:cubicBezTo>
                      <a:cubicBezTo>
                        <a:pt x="17480" y="8019"/>
                        <a:pt x="17480" y="8019"/>
                        <a:pt x="17480" y="8019"/>
                      </a:cubicBezTo>
                      <a:cubicBezTo>
                        <a:pt x="17521" y="8069"/>
                        <a:pt x="17521" y="8069"/>
                        <a:pt x="17563" y="8069"/>
                      </a:cubicBezTo>
                      <a:cubicBezTo>
                        <a:pt x="17563" y="8069"/>
                        <a:pt x="17563" y="8069"/>
                        <a:pt x="17605" y="8119"/>
                      </a:cubicBezTo>
                      <a:cubicBezTo>
                        <a:pt x="17605" y="8119"/>
                        <a:pt x="17605" y="8119"/>
                        <a:pt x="17605" y="8119"/>
                      </a:cubicBezTo>
                      <a:cubicBezTo>
                        <a:pt x="17605" y="8119"/>
                        <a:pt x="17605" y="8119"/>
                        <a:pt x="17605" y="8119"/>
                      </a:cubicBezTo>
                      <a:cubicBezTo>
                        <a:pt x="17605" y="8119"/>
                        <a:pt x="17605" y="8119"/>
                        <a:pt x="17605" y="8119"/>
                      </a:cubicBezTo>
                      <a:cubicBezTo>
                        <a:pt x="17646" y="8169"/>
                        <a:pt x="17688" y="8219"/>
                        <a:pt x="17688" y="8319"/>
                      </a:cubicBezTo>
                      <a:cubicBezTo>
                        <a:pt x="17688" y="8369"/>
                        <a:pt x="17688" y="8419"/>
                        <a:pt x="17729" y="8419"/>
                      </a:cubicBezTo>
                      <a:cubicBezTo>
                        <a:pt x="17729" y="8470"/>
                        <a:pt x="17771" y="8470"/>
                        <a:pt x="17771" y="8520"/>
                      </a:cubicBezTo>
                      <a:cubicBezTo>
                        <a:pt x="17771" y="8570"/>
                        <a:pt x="17771" y="8670"/>
                        <a:pt x="17771" y="8720"/>
                      </a:cubicBezTo>
                      <a:cubicBezTo>
                        <a:pt x="17771" y="8770"/>
                        <a:pt x="17729" y="8820"/>
                        <a:pt x="17688" y="8820"/>
                      </a:cubicBezTo>
                      <a:cubicBezTo>
                        <a:pt x="17688" y="8871"/>
                        <a:pt x="17688" y="8871"/>
                        <a:pt x="17688" y="8871"/>
                      </a:cubicBezTo>
                      <a:cubicBezTo>
                        <a:pt x="17646" y="8921"/>
                        <a:pt x="17646" y="8971"/>
                        <a:pt x="17605" y="8971"/>
                      </a:cubicBezTo>
                      <a:cubicBezTo>
                        <a:pt x="17563" y="8971"/>
                        <a:pt x="17605" y="8921"/>
                        <a:pt x="17563" y="8921"/>
                      </a:cubicBezTo>
                      <a:cubicBezTo>
                        <a:pt x="17521" y="8921"/>
                        <a:pt x="17480" y="8921"/>
                        <a:pt x="17438" y="8921"/>
                      </a:cubicBezTo>
                      <a:cubicBezTo>
                        <a:pt x="17438" y="8921"/>
                        <a:pt x="17438" y="8921"/>
                        <a:pt x="17438" y="8921"/>
                      </a:cubicBezTo>
                      <a:cubicBezTo>
                        <a:pt x="17397" y="8971"/>
                        <a:pt x="17355" y="8971"/>
                        <a:pt x="17313" y="8971"/>
                      </a:cubicBezTo>
                      <a:cubicBezTo>
                        <a:pt x="17313" y="8971"/>
                        <a:pt x="17272" y="8971"/>
                        <a:pt x="17272" y="8971"/>
                      </a:cubicBezTo>
                      <a:cubicBezTo>
                        <a:pt x="17272" y="8971"/>
                        <a:pt x="17272" y="8971"/>
                        <a:pt x="17230" y="8971"/>
                      </a:cubicBezTo>
                      <a:cubicBezTo>
                        <a:pt x="17230" y="8971"/>
                        <a:pt x="17188" y="8971"/>
                        <a:pt x="17188" y="8971"/>
                      </a:cubicBezTo>
                      <a:cubicBezTo>
                        <a:pt x="17188" y="8971"/>
                        <a:pt x="17188" y="8971"/>
                        <a:pt x="17188" y="8971"/>
                      </a:cubicBezTo>
                      <a:cubicBezTo>
                        <a:pt x="17105" y="8921"/>
                        <a:pt x="17105" y="8871"/>
                        <a:pt x="17064" y="8871"/>
                      </a:cubicBezTo>
                      <a:cubicBezTo>
                        <a:pt x="17064" y="8871"/>
                        <a:pt x="17064" y="8871"/>
                        <a:pt x="17064" y="8871"/>
                      </a:cubicBezTo>
                      <a:cubicBezTo>
                        <a:pt x="17064" y="8871"/>
                        <a:pt x="17064" y="8871"/>
                        <a:pt x="17064" y="8871"/>
                      </a:cubicBezTo>
                      <a:cubicBezTo>
                        <a:pt x="16980" y="8871"/>
                        <a:pt x="16980" y="8820"/>
                        <a:pt x="16980" y="8820"/>
                      </a:cubicBezTo>
                      <a:cubicBezTo>
                        <a:pt x="16980" y="8820"/>
                        <a:pt x="16980" y="8820"/>
                        <a:pt x="16980" y="8820"/>
                      </a:cubicBezTo>
                      <a:cubicBezTo>
                        <a:pt x="16980" y="8820"/>
                        <a:pt x="16980" y="8820"/>
                        <a:pt x="16980" y="8820"/>
                      </a:cubicBezTo>
                      <a:cubicBezTo>
                        <a:pt x="16980" y="8820"/>
                        <a:pt x="16980" y="8820"/>
                        <a:pt x="16939" y="8820"/>
                      </a:cubicBezTo>
                      <a:cubicBezTo>
                        <a:pt x="16939" y="8820"/>
                        <a:pt x="16939" y="8820"/>
                        <a:pt x="16939" y="8820"/>
                      </a:cubicBezTo>
                      <a:cubicBezTo>
                        <a:pt x="16939" y="8820"/>
                        <a:pt x="16939" y="8820"/>
                        <a:pt x="16939" y="8820"/>
                      </a:cubicBezTo>
                      <a:cubicBezTo>
                        <a:pt x="16939" y="8820"/>
                        <a:pt x="16939" y="8820"/>
                        <a:pt x="16939" y="8820"/>
                      </a:cubicBezTo>
                      <a:cubicBezTo>
                        <a:pt x="16939" y="8820"/>
                        <a:pt x="16939" y="8871"/>
                        <a:pt x="16939" y="8871"/>
                      </a:cubicBezTo>
                      <a:cubicBezTo>
                        <a:pt x="16939" y="8921"/>
                        <a:pt x="16897" y="8921"/>
                        <a:pt x="16855" y="8921"/>
                      </a:cubicBezTo>
                      <a:cubicBezTo>
                        <a:pt x="16814" y="8921"/>
                        <a:pt x="16814" y="8921"/>
                        <a:pt x="16772" y="8921"/>
                      </a:cubicBezTo>
                      <a:cubicBezTo>
                        <a:pt x="16772" y="8921"/>
                        <a:pt x="16731" y="8921"/>
                        <a:pt x="16689" y="8921"/>
                      </a:cubicBezTo>
                      <a:cubicBezTo>
                        <a:pt x="16647" y="8921"/>
                        <a:pt x="16647" y="8921"/>
                        <a:pt x="16606" y="8921"/>
                      </a:cubicBezTo>
                      <a:cubicBezTo>
                        <a:pt x="16606" y="8921"/>
                        <a:pt x="16606" y="8921"/>
                        <a:pt x="16606" y="8921"/>
                      </a:cubicBezTo>
                      <a:cubicBezTo>
                        <a:pt x="16564" y="8921"/>
                        <a:pt x="16564" y="8921"/>
                        <a:pt x="16564" y="8921"/>
                      </a:cubicBezTo>
                      <a:cubicBezTo>
                        <a:pt x="16564" y="8921"/>
                        <a:pt x="16564" y="8921"/>
                        <a:pt x="16564" y="8921"/>
                      </a:cubicBezTo>
                      <a:cubicBezTo>
                        <a:pt x="16523" y="8921"/>
                        <a:pt x="16439" y="8971"/>
                        <a:pt x="16398" y="8971"/>
                      </a:cubicBezTo>
                      <a:cubicBezTo>
                        <a:pt x="16398" y="9021"/>
                        <a:pt x="16273" y="9071"/>
                        <a:pt x="16273" y="9121"/>
                      </a:cubicBezTo>
                      <a:cubicBezTo>
                        <a:pt x="16273" y="9121"/>
                        <a:pt x="16273" y="9121"/>
                        <a:pt x="16273" y="9121"/>
                      </a:cubicBezTo>
                      <a:cubicBezTo>
                        <a:pt x="16231" y="9221"/>
                        <a:pt x="16190" y="9221"/>
                        <a:pt x="16148" y="9221"/>
                      </a:cubicBezTo>
                      <a:cubicBezTo>
                        <a:pt x="16148" y="9221"/>
                        <a:pt x="16148" y="9221"/>
                        <a:pt x="16106" y="9221"/>
                      </a:cubicBezTo>
                      <a:cubicBezTo>
                        <a:pt x="16106" y="9221"/>
                        <a:pt x="16023" y="9221"/>
                        <a:pt x="16023" y="9121"/>
                      </a:cubicBezTo>
                      <a:cubicBezTo>
                        <a:pt x="15982" y="9121"/>
                        <a:pt x="15982" y="9121"/>
                        <a:pt x="15982" y="9121"/>
                      </a:cubicBezTo>
                      <a:cubicBezTo>
                        <a:pt x="15982" y="9121"/>
                        <a:pt x="15982" y="9171"/>
                        <a:pt x="15940" y="9171"/>
                      </a:cubicBezTo>
                      <a:cubicBezTo>
                        <a:pt x="15940" y="9171"/>
                        <a:pt x="15940" y="9171"/>
                        <a:pt x="15940" y="9171"/>
                      </a:cubicBezTo>
                      <a:cubicBezTo>
                        <a:pt x="15940" y="9171"/>
                        <a:pt x="15940" y="9171"/>
                        <a:pt x="15940" y="9171"/>
                      </a:cubicBezTo>
                      <a:cubicBezTo>
                        <a:pt x="15940" y="9171"/>
                        <a:pt x="15940" y="9171"/>
                        <a:pt x="15940" y="9221"/>
                      </a:cubicBezTo>
                      <a:cubicBezTo>
                        <a:pt x="15898" y="9271"/>
                        <a:pt x="15940" y="9372"/>
                        <a:pt x="15857" y="9472"/>
                      </a:cubicBezTo>
                      <a:cubicBezTo>
                        <a:pt x="15773" y="9472"/>
                        <a:pt x="15690" y="9472"/>
                        <a:pt x="15607" y="9472"/>
                      </a:cubicBezTo>
                      <a:cubicBezTo>
                        <a:pt x="15565" y="9472"/>
                        <a:pt x="15524" y="9472"/>
                        <a:pt x="15482" y="9472"/>
                      </a:cubicBezTo>
                      <a:cubicBezTo>
                        <a:pt x="15482" y="9472"/>
                        <a:pt x="15482" y="9472"/>
                        <a:pt x="15482" y="9472"/>
                      </a:cubicBezTo>
                      <a:cubicBezTo>
                        <a:pt x="15440" y="9472"/>
                        <a:pt x="15357" y="9522"/>
                        <a:pt x="15316" y="9572"/>
                      </a:cubicBezTo>
                      <a:cubicBezTo>
                        <a:pt x="15274" y="9622"/>
                        <a:pt x="15191" y="9773"/>
                        <a:pt x="15149" y="9823"/>
                      </a:cubicBezTo>
                      <a:cubicBezTo>
                        <a:pt x="15149" y="9873"/>
                        <a:pt x="15108" y="9973"/>
                        <a:pt x="15066" y="10023"/>
                      </a:cubicBezTo>
                      <a:cubicBezTo>
                        <a:pt x="15066" y="10023"/>
                        <a:pt x="15066" y="10073"/>
                        <a:pt x="15066" y="10073"/>
                      </a:cubicBezTo>
                      <a:cubicBezTo>
                        <a:pt x="15066" y="10123"/>
                        <a:pt x="15066" y="10123"/>
                        <a:pt x="15066" y="10174"/>
                      </a:cubicBezTo>
                      <a:cubicBezTo>
                        <a:pt x="15066" y="10174"/>
                        <a:pt x="15108" y="10224"/>
                        <a:pt x="15108" y="10224"/>
                      </a:cubicBezTo>
                      <a:cubicBezTo>
                        <a:pt x="15066" y="10324"/>
                        <a:pt x="15024" y="10374"/>
                        <a:pt x="15024" y="10374"/>
                      </a:cubicBezTo>
                      <a:cubicBezTo>
                        <a:pt x="14941" y="10424"/>
                        <a:pt x="14899" y="10424"/>
                        <a:pt x="14899" y="10424"/>
                      </a:cubicBezTo>
                      <a:cubicBezTo>
                        <a:pt x="14899" y="10424"/>
                        <a:pt x="14899" y="10424"/>
                        <a:pt x="14899" y="10424"/>
                      </a:cubicBezTo>
                      <a:cubicBezTo>
                        <a:pt x="14858" y="10474"/>
                        <a:pt x="14733" y="10625"/>
                        <a:pt x="14691" y="10675"/>
                      </a:cubicBezTo>
                      <a:cubicBezTo>
                        <a:pt x="14691" y="10675"/>
                        <a:pt x="14691" y="10675"/>
                        <a:pt x="14691" y="10675"/>
                      </a:cubicBezTo>
                      <a:cubicBezTo>
                        <a:pt x="14650" y="10775"/>
                        <a:pt x="14566" y="10775"/>
                        <a:pt x="14483" y="10825"/>
                      </a:cubicBezTo>
                      <a:cubicBezTo>
                        <a:pt x="14442" y="10875"/>
                        <a:pt x="14275" y="10875"/>
                        <a:pt x="14275" y="10875"/>
                      </a:cubicBezTo>
                      <a:cubicBezTo>
                        <a:pt x="14234" y="10875"/>
                        <a:pt x="14150" y="10925"/>
                        <a:pt x="14109" y="10925"/>
                      </a:cubicBezTo>
                      <a:cubicBezTo>
                        <a:pt x="14109" y="10925"/>
                        <a:pt x="14067" y="10925"/>
                        <a:pt x="14025" y="10875"/>
                      </a:cubicBezTo>
                      <a:cubicBezTo>
                        <a:pt x="14025" y="10875"/>
                        <a:pt x="14025" y="10875"/>
                        <a:pt x="14025" y="10875"/>
                      </a:cubicBezTo>
                      <a:cubicBezTo>
                        <a:pt x="13984" y="10875"/>
                        <a:pt x="13984" y="10875"/>
                        <a:pt x="13942" y="10825"/>
                      </a:cubicBezTo>
                      <a:cubicBezTo>
                        <a:pt x="13942" y="10875"/>
                        <a:pt x="13942" y="10825"/>
                        <a:pt x="13942" y="10825"/>
                      </a:cubicBezTo>
                      <a:cubicBezTo>
                        <a:pt x="13942" y="10825"/>
                        <a:pt x="13901" y="10825"/>
                        <a:pt x="13901" y="10825"/>
                      </a:cubicBezTo>
                      <a:cubicBezTo>
                        <a:pt x="13901" y="10825"/>
                        <a:pt x="13901" y="10825"/>
                        <a:pt x="13901" y="10825"/>
                      </a:cubicBezTo>
                      <a:cubicBezTo>
                        <a:pt x="13859" y="10825"/>
                        <a:pt x="13776" y="10925"/>
                        <a:pt x="13776" y="10925"/>
                      </a:cubicBezTo>
                      <a:cubicBezTo>
                        <a:pt x="13776" y="10925"/>
                        <a:pt x="13776" y="10925"/>
                        <a:pt x="13776" y="10925"/>
                      </a:cubicBezTo>
                      <a:cubicBezTo>
                        <a:pt x="13776" y="10925"/>
                        <a:pt x="13776" y="10925"/>
                        <a:pt x="13776" y="10925"/>
                      </a:cubicBezTo>
                      <a:cubicBezTo>
                        <a:pt x="13776" y="10975"/>
                        <a:pt x="13776" y="10975"/>
                        <a:pt x="13776" y="11026"/>
                      </a:cubicBezTo>
                      <a:cubicBezTo>
                        <a:pt x="13734" y="11126"/>
                        <a:pt x="13651" y="11226"/>
                        <a:pt x="13609" y="11276"/>
                      </a:cubicBezTo>
                      <a:cubicBezTo>
                        <a:pt x="13568" y="11326"/>
                        <a:pt x="13526" y="11376"/>
                        <a:pt x="13484" y="11426"/>
                      </a:cubicBezTo>
                      <a:cubicBezTo>
                        <a:pt x="13443" y="11477"/>
                        <a:pt x="13401" y="11527"/>
                        <a:pt x="13318" y="11577"/>
                      </a:cubicBezTo>
                      <a:cubicBezTo>
                        <a:pt x="13276" y="11577"/>
                        <a:pt x="13193" y="11727"/>
                        <a:pt x="13151" y="11777"/>
                      </a:cubicBezTo>
                      <a:cubicBezTo>
                        <a:pt x="13110" y="11777"/>
                        <a:pt x="13068" y="11777"/>
                        <a:pt x="13027" y="11777"/>
                      </a:cubicBezTo>
                      <a:cubicBezTo>
                        <a:pt x="12985" y="11777"/>
                        <a:pt x="12943" y="11827"/>
                        <a:pt x="12902" y="11777"/>
                      </a:cubicBezTo>
                      <a:cubicBezTo>
                        <a:pt x="12902" y="11777"/>
                        <a:pt x="12902" y="11777"/>
                        <a:pt x="12902" y="11777"/>
                      </a:cubicBezTo>
                      <a:cubicBezTo>
                        <a:pt x="12902" y="11777"/>
                        <a:pt x="12902" y="11777"/>
                        <a:pt x="12902" y="11777"/>
                      </a:cubicBezTo>
                      <a:cubicBezTo>
                        <a:pt x="12902" y="11777"/>
                        <a:pt x="12902" y="11777"/>
                        <a:pt x="12902" y="11777"/>
                      </a:cubicBezTo>
                      <a:cubicBezTo>
                        <a:pt x="12860" y="11777"/>
                        <a:pt x="12860" y="11777"/>
                        <a:pt x="12818" y="11777"/>
                      </a:cubicBezTo>
                      <a:cubicBezTo>
                        <a:pt x="12777" y="11777"/>
                        <a:pt x="12735" y="11777"/>
                        <a:pt x="12735" y="11777"/>
                      </a:cubicBezTo>
                      <a:cubicBezTo>
                        <a:pt x="12694" y="11777"/>
                        <a:pt x="12610" y="11727"/>
                        <a:pt x="12569" y="11727"/>
                      </a:cubicBezTo>
                      <a:cubicBezTo>
                        <a:pt x="12569" y="11727"/>
                        <a:pt x="12486" y="11727"/>
                        <a:pt x="12361" y="11677"/>
                      </a:cubicBezTo>
                      <a:cubicBezTo>
                        <a:pt x="12236" y="11627"/>
                        <a:pt x="12194" y="11527"/>
                        <a:pt x="12194" y="11477"/>
                      </a:cubicBezTo>
                      <a:cubicBezTo>
                        <a:pt x="12153" y="11426"/>
                        <a:pt x="12111" y="11426"/>
                        <a:pt x="12111" y="11426"/>
                      </a:cubicBezTo>
                      <a:cubicBezTo>
                        <a:pt x="12111" y="11426"/>
                        <a:pt x="12111" y="11426"/>
                        <a:pt x="12069" y="11426"/>
                      </a:cubicBezTo>
                      <a:cubicBezTo>
                        <a:pt x="12069" y="11426"/>
                        <a:pt x="12069" y="11426"/>
                        <a:pt x="12069" y="11426"/>
                      </a:cubicBezTo>
                      <a:cubicBezTo>
                        <a:pt x="11986" y="11426"/>
                        <a:pt x="11903" y="11426"/>
                        <a:pt x="11861" y="11426"/>
                      </a:cubicBezTo>
                      <a:cubicBezTo>
                        <a:pt x="11820" y="11426"/>
                        <a:pt x="11820" y="11376"/>
                        <a:pt x="11820" y="11376"/>
                      </a:cubicBezTo>
                      <a:cubicBezTo>
                        <a:pt x="11820" y="11376"/>
                        <a:pt x="11778" y="11376"/>
                        <a:pt x="11778" y="11426"/>
                      </a:cubicBezTo>
                      <a:cubicBezTo>
                        <a:pt x="11695" y="11477"/>
                        <a:pt x="11695" y="11477"/>
                        <a:pt x="11612" y="11577"/>
                      </a:cubicBezTo>
                      <a:cubicBezTo>
                        <a:pt x="11570" y="11677"/>
                        <a:pt x="11487" y="11928"/>
                        <a:pt x="11528" y="11928"/>
                      </a:cubicBezTo>
                      <a:cubicBezTo>
                        <a:pt x="11487" y="11978"/>
                        <a:pt x="11487" y="12078"/>
                        <a:pt x="11445" y="12128"/>
                      </a:cubicBezTo>
                      <a:cubicBezTo>
                        <a:pt x="11445" y="12128"/>
                        <a:pt x="11403" y="12278"/>
                        <a:pt x="11403" y="12329"/>
                      </a:cubicBezTo>
                      <a:cubicBezTo>
                        <a:pt x="11403" y="12329"/>
                        <a:pt x="11403" y="12329"/>
                        <a:pt x="11403" y="12329"/>
                      </a:cubicBezTo>
                      <a:cubicBezTo>
                        <a:pt x="11403" y="12379"/>
                        <a:pt x="11403" y="12379"/>
                        <a:pt x="11445" y="12429"/>
                      </a:cubicBezTo>
                      <a:cubicBezTo>
                        <a:pt x="11487" y="12479"/>
                        <a:pt x="11487" y="12579"/>
                        <a:pt x="11487" y="12629"/>
                      </a:cubicBezTo>
                      <a:cubicBezTo>
                        <a:pt x="11487" y="12629"/>
                        <a:pt x="11487" y="12629"/>
                        <a:pt x="11487" y="12629"/>
                      </a:cubicBezTo>
                      <a:cubicBezTo>
                        <a:pt x="11487" y="12629"/>
                        <a:pt x="11487" y="12629"/>
                        <a:pt x="11487" y="12629"/>
                      </a:cubicBezTo>
                      <a:cubicBezTo>
                        <a:pt x="11528" y="12629"/>
                        <a:pt x="11528" y="12679"/>
                        <a:pt x="11528" y="12679"/>
                      </a:cubicBezTo>
                      <a:cubicBezTo>
                        <a:pt x="11570" y="12729"/>
                        <a:pt x="11612" y="12729"/>
                        <a:pt x="11612" y="12780"/>
                      </a:cubicBezTo>
                      <a:cubicBezTo>
                        <a:pt x="11695" y="12780"/>
                        <a:pt x="11778" y="12880"/>
                        <a:pt x="11778" y="12930"/>
                      </a:cubicBezTo>
                      <a:cubicBezTo>
                        <a:pt x="11778" y="12930"/>
                        <a:pt x="11861" y="13030"/>
                        <a:pt x="11861" y="13130"/>
                      </a:cubicBezTo>
                      <a:cubicBezTo>
                        <a:pt x="11861" y="13130"/>
                        <a:pt x="11861" y="13130"/>
                        <a:pt x="11861" y="13130"/>
                      </a:cubicBezTo>
                      <a:cubicBezTo>
                        <a:pt x="11861" y="13231"/>
                        <a:pt x="11778" y="13281"/>
                        <a:pt x="11736" y="13331"/>
                      </a:cubicBezTo>
                      <a:cubicBezTo>
                        <a:pt x="11695" y="13331"/>
                        <a:pt x="11653" y="13381"/>
                        <a:pt x="11653" y="13381"/>
                      </a:cubicBezTo>
                      <a:cubicBezTo>
                        <a:pt x="11612" y="13381"/>
                        <a:pt x="11570" y="13481"/>
                        <a:pt x="11528" y="13531"/>
                      </a:cubicBezTo>
                      <a:cubicBezTo>
                        <a:pt x="11487" y="13581"/>
                        <a:pt x="11487" y="13581"/>
                        <a:pt x="11445" y="13581"/>
                      </a:cubicBezTo>
                      <a:cubicBezTo>
                        <a:pt x="11403" y="13581"/>
                        <a:pt x="11403" y="13581"/>
                        <a:pt x="11403" y="13581"/>
                      </a:cubicBezTo>
                      <a:cubicBezTo>
                        <a:pt x="11403" y="13581"/>
                        <a:pt x="11403" y="13581"/>
                        <a:pt x="11403" y="13581"/>
                      </a:cubicBezTo>
                      <a:cubicBezTo>
                        <a:pt x="11362" y="13581"/>
                        <a:pt x="11320" y="13632"/>
                        <a:pt x="11237" y="13682"/>
                      </a:cubicBezTo>
                      <a:cubicBezTo>
                        <a:pt x="11195" y="13732"/>
                        <a:pt x="11154" y="13732"/>
                        <a:pt x="11112" y="13782"/>
                      </a:cubicBezTo>
                      <a:cubicBezTo>
                        <a:pt x="11029" y="13782"/>
                        <a:pt x="10987" y="13882"/>
                        <a:pt x="10987" y="13882"/>
                      </a:cubicBezTo>
                      <a:cubicBezTo>
                        <a:pt x="10987" y="13932"/>
                        <a:pt x="10904" y="14032"/>
                        <a:pt x="10862" y="14083"/>
                      </a:cubicBezTo>
                      <a:cubicBezTo>
                        <a:pt x="10862" y="14133"/>
                        <a:pt x="10779" y="14183"/>
                        <a:pt x="10779" y="14233"/>
                      </a:cubicBezTo>
                      <a:cubicBezTo>
                        <a:pt x="10738" y="14333"/>
                        <a:pt x="10654" y="14383"/>
                        <a:pt x="10654" y="14433"/>
                      </a:cubicBezTo>
                      <a:cubicBezTo>
                        <a:pt x="10613" y="14534"/>
                        <a:pt x="10571" y="14534"/>
                        <a:pt x="10529" y="14584"/>
                      </a:cubicBezTo>
                      <a:cubicBezTo>
                        <a:pt x="10488" y="14584"/>
                        <a:pt x="10405" y="14634"/>
                        <a:pt x="10363" y="14684"/>
                      </a:cubicBezTo>
                      <a:cubicBezTo>
                        <a:pt x="10321" y="14734"/>
                        <a:pt x="10280" y="14734"/>
                        <a:pt x="10238" y="14734"/>
                      </a:cubicBezTo>
                      <a:cubicBezTo>
                        <a:pt x="10197" y="14734"/>
                        <a:pt x="10155" y="14734"/>
                        <a:pt x="10155" y="14734"/>
                      </a:cubicBezTo>
                      <a:cubicBezTo>
                        <a:pt x="10155" y="14734"/>
                        <a:pt x="10155" y="14734"/>
                        <a:pt x="10155" y="14734"/>
                      </a:cubicBezTo>
                      <a:cubicBezTo>
                        <a:pt x="10113" y="14734"/>
                        <a:pt x="10072" y="14734"/>
                        <a:pt x="10072" y="14784"/>
                      </a:cubicBezTo>
                      <a:cubicBezTo>
                        <a:pt x="10030" y="14784"/>
                        <a:pt x="9988" y="14834"/>
                        <a:pt x="9988" y="14884"/>
                      </a:cubicBezTo>
                      <a:cubicBezTo>
                        <a:pt x="9947" y="14884"/>
                        <a:pt x="9947" y="14884"/>
                        <a:pt x="9947" y="14884"/>
                      </a:cubicBezTo>
                      <a:cubicBezTo>
                        <a:pt x="9947" y="14884"/>
                        <a:pt x="9905" y="14985"/>
                        <a:pt x="9864" y="14985"/>
                      </a:cubicBezTo>
                      <a:cubicBezTo>
                        <a:pt x="9822" y="15035"/>
                        <a:pt x="9780" y="15035"/>
                        <a:pt x="9739" y="15035"/>
                      </a:cubicBezTo>
                      <a:cubicBezTo>
                        <a:pt x="9739" y="15035"/>
                        <a:pt x="9739" y="15035"/>
                        <a:pt x="9739" y="15035"/>
                      </a:cubicBezTo>
                      <a:cubicBezTo>
                        <a:pt x="9739" y="15035"/>
                        <a:pt x="9739" y="15035"/>
                        <a:pt x="9739" y="15035"/>
                      </a:cubicBezTo>
                      <a:cubicBezTo>
                        <a:pt x="9739" y="15035"/>
                        <a:pt x="9739" y="15035"/>
                        <a:pt x="9697" y="15035"/>
                      </a:cubicBezTo>
                      <a:cubicBezTo>
                        <a:pt x="9697" y="15035"/>
                        <a:pt x="9614" y="15035"/>
                        <a:pt x="9572" y="15035"/>
                      </a:cubicBezTo>
                      <a:cubicBezTo>
                        <a:pt x="9531" y="14985"/>
                        <a:pt x="9489" y="14985"/>
                        <a:pt x="9489" y="14985"/>
                      </a:cubicBezTo>
                      <a:cubicBezTo>
                        <a:pt x="9447" y="14985"/>
                        <a:pt x="9447" y="14985"/>
                        <a:pt x="9447" y="14985"/>
                      </a:cubicBezTo>
                      <a:cubicBezTo>
                        <a:pt x="9447" y="14985"/>
                        <a:pt x="9447" y="14985"/>
                        <a:pt x="9447" y="14985"/>
                      </a:cubicBezTo>
                      <a:cubicBezTo>
                        <a:pt x="9447" y="14985"/>
                        <a:pt x="9447" y="14985"/>
                        <a:pt x="9447" y="14985"/>
                      </a:cubicBezTo>
                      <a:cubicBezTo>
                        <a:pt x="9447" y="14985"/>
                        <a:pt x="9447" y="14985"/>
                        <a:pt x="9447" y="14985"/>
                      </a:cubicBezTo>
                      <a:cubicBezTo>
                        <a:pt x="9406" y="14985"/>
                        <a:pt x="9406" y="14985"/>
                        <a:pt x="9364" y="15035"/>
                      </a:cubicBezTo>
                      <a:cubicBezTo>
                        <a:pt x="9323" y="15035"/>
                        <a:pt x="9281" y="15085"/>
                        <a:pt x="9198" y="15085"/>
                      </a:cubicBezTo>
                      <a:cubicBezTo>
                        <a:pt x="9198" y="15085"/>
                        <a:pt x="9198" y="15085"/>
                        <a:pt x="9198" y="15085"/>
                      </a:cubicBezTo>
                      <a:cubicBezTo>
                        <a:pt x="9156" y="15085"/>
                        <a:pt x="9114" y="15035"/>
                        <a:pt x="9073" y="15035"/>
                      </a:cubicBezTo>
                      <a:cubicBezTo>
                        <a:pt x="9031" y="15035"/>
                        <a:pt x="9031" y="15035"/>
                        <a:pt x="8990" y="15035"/>
                      </a:cubicBezTo>
                      <a:cubicBezTo>
                        <a:pt x="8948" y="14985"/>
                        <a:pt x="8906" y="15035"/>
                        <a:pt x="8823" y="14985"/>
                      </a:cubicBezTo>
                      <a:cubicBezTo>
                        <a:pt x="8823" y="14985"/>
                        <a:pt x="8823" y="14985"/>
                        <a:pt x="8782" y="14985"/>
                      </a:cubicBezTo>
                      <a:cubicBezTo>
                        <a:pt x="8782" y="14985"/>
                        <a:pt x="8782" y="14985"/>
                        <a:pt x="8740" y="14985"/>
                      </a:cubicBezTo>
                      <a:cubicBezTo>
                        <a:pt x="8782" y="15035"/>
                        <a:pt x="8782" y="15035"/>
                        <a:pt x="8782" y="15035"/>
                      </a:cubicBezTo>
                      <a:cubicBezTo>
                        <a:pt x="8698" y="15035"/>
                        <a:pt x="8698" y="15035"/>
                        <a:pt x="8698" y="15035"/>
                      </a:cubicBezTo>
                      <a:cubicBezTo>
                        <a:pt x="8698" y="15035"/>
                        <a:pt x="8698" y="15035"/>
                        <a:pt x="8698" y="15035"/>
                      </a:cubicBezTo>
                      <a:cubicBezTo>
                        <a:pt x="8657" y="15035"/>
                        <a:pt x="8657" y="15035"/>
                        <a:pt x="8615" y="15035"/>
                      </a:cubicBezTo>
                      <a:cubicBezTo>
                        <a:pt x="8615" y="15035"/>
                        <a:pt x="8573" y="15035"/>
                        <a:pt x="8573" y="15035"/>
                      </a:cubicBezTo>
                      <a:cubicBezTo>
                        <a:pt x="8532" y="15035"/>
                        <a:pt x="8532" y="15035"/>
                        <a:pt x="8490" y="15035"/>
                      </a:cubicBezTo>
                      <a:cubicBezTo>
                        <a:pt x="8449" y="15035"/>
                        <a:pt x="8407" y="15035"/>
                        <a:pt x="8407" y="15035"/>
                      </a:cubicBezTo>
                      <a:cubicBezTo>
                        <a:pt x="8407" y="15035"/>
                        <a:pt x="8365" y="15035"/>
                        <a:pt x="8365" y="15035"/>
                      </a:cubicBezTo>
                      <a:cubicBezTo>
                        <a:pt x="8365" y="15035"/>
                        <a:pt x="8365" y="15035"/>
                        <a:pt x="8365" y="15035"/>
                      </a:cubicBezTo>
                      <a:cubicBezTo>
                        <a:pt x="8324" y="15035"/>
                        <a:pt x="8282" y="15035"/>
                        <a:pt x="8282" y="15035"/>
                      </a:cubicBezTo>
                      <a:cubicBezTo>
                        <a:pt x="8199" y="14985"/>
                        <a:pt x="8199" y="14985"/>
                        <a:pt x="8199" y="14985"/>
                      </a:cubicBezTo>
                      <a:cubicBezTo>
                        <a:pt x="8199" y="14985"/>
                        <a:pt x="8199" y="14985"/>
                        <a:pt x="8199" y="14985"/>
                      </a:cubicBezTo>
                      <a:cubicBezTo>
                        <a:pt x="8199" y="14985"/>
                        <a:pt x="8157" y="14985"/>
                        <a:pt x="8157" y="14985"/>
                      </a:cubicBezTo>
                      <a:cubicBezTo>
                        <a:pt x="8116" y="14985"/>
                        <a:pt x="8116" y="15035"/>
                        <a:pt x="8074" y="15035"/>
                      </a:cubicBezTo>
                      <a:cubicBezTo>
                        <a:pt x="8074" y="15085"/>
                        <a:pt x="7991" y="15085"/>
                        <a:pt x="7991" y="15135"/>
                      </a:cubicBezTo>
                      <a:cubicBezTo>
                        <a:pt x="7949" y="15135"/>
                        <a:pt x="7908" y="15135"/>
                        <a:pt x="7866" y="15135"/>
                      </a:cubicBezTo>
                      <a:cubicBezTo>
                        <a:pt x="7866" y="15135"/>
                        <a:pt x="7824" y="15185"/>
                        <a:pt x="7824" y="15185"/>
                      </a:cubicBezTo>
                      <a:cubicBezTo>
                        <a:pt x="7783" y="15185"/>
                        <a:pt x="7699" y="15185"/>
                        <a:pt x="7699" y="15185"/>
                      </a:cubicBezTo>
                      <a:cubicBezTo>
                        <a:pt x="7658" y="15185"/>
                        <a:pt x="7658" y="15185"/>
                        <a:pt x="7658" y="15185"/>
                      </a:cubicBezTo>
                      <a:cubicBezTo>
                        <a:pt x="7658" y="15185"/>
                        <a:pt x="7575" y="15235"/>
                        <a:pt x="7533" y="15235"/>
                      </a:cubicBezTo>
                      <a:cubicBezTo>
                        <a:pt x="7491" y="15285"/>
                        <a:pt x="7450" y="15285"/>
                        <a:pt x="7450" y="15285"/>
                      </a:cubicBezTo>
                      <a:cubicBezTo>
                        <a:pt x="7408" y="15285"/>
                        <a:pt x="7408" y="15285"/>
                        <a:pt x="7408" y="15285"/>
                      </a:cubicBezTo>
                      <a:cubicBezTo>
                        <a:pt x="7408" y="15335"/>
                        <a:pt x="7283" y="15335"/>
                        <a:pt x="7283" y="15386"/>
                      </a:cubicBezTo>
                      <a:cubicBezTo>
                        <a:pt x="7242" y="15386"/>
                        <a:pt x="7158" y="15436"/>
                        <a:pt x="7158" y="15436"/>
                      </a:cubicBezTo>
                      <a:cubicBezTo>
                        <a:pt x="7117" y="15436"/>
                        <a:pt x="7117" y="15436"/>
                        <a:pt x="7117" y="15436"/>
                      </a:cubicBezTo>
                      <a:cubicBezTo>
                        <a:pt x="7117" y="15436"/>
                        <a:pt x="6992" y="15536"/>
                        <a:pt x="6950" y="15536"/>
                      </a:cubicBezTo>
                      <a:cubicBezTo>
                        <a:pt x="6950" y="15536"/>
                        <a:pt x="6867" y="15586"/>
                        <a:pt x="6867" y="15586"/>
                      </a:cubicBezTo>
                      <a:cubicBezTo>
                        <a:pt x="6784" y="15636"/>
                        <a:pt x="6784" y="15636"/>
                        <a:pt x="6784" y="15636"/>
                      </a:cubicBezTo>
                      <a:cubicBezTo>
                        <a:pt x="6784" y="15636"/>
                        <a:pt x="6701" y="15686"/>
                        <a:pt x="6659" y="15686"/>
                      </a:cubicBezTo>
                      <a:cubicBezTo>
                        <a:pt x="6659" y="15686"/>
                        <a:pt x="6617" y="15736"/>
                        <a:pt x="6576" y="15736"/>
                      </a:cubicBezTo>
                      <a:cubicBezTo>
                        <a:pt x="6534" y="15787"/>
                        <a:pt x="6492" y="15787"/>
                        <a:pt x="6451" y="15837"/>
                      </a:cubicBezTo>
                      <a:cubicBezTo>
                        <a:pt x="6409" y="15837"/>
                        <a:pt x="6409" y="15887"/>
                        <a:pt x="6368" y="15887"/>
                      </a:cubicBezTo>
                      <a:cubicBezTo>
                        <a:pt x="6326" y="15937"/>
                        <a:pt x="6284" y="15937"/>
                        <a:pt x="6284" y="15937"/>
                      </a:cubicBezTo>
                      <a:cubicBezTo>
                        <a:pt x="6243" y="15987"/>
                        <a:pt x="6243" y="15987"/>
                        <a:pt x="6243" y="15987"/>
                      </a:cubicBezTo>
                      <a:cubicBezTo>
                        <a:pt x="6243" y="16037"/>
                        <a:pt x="6243" y="16037"/>
                        <a:pt x="6160" y="16037"/>
                      </a:cubicBezTo>
                      <a:cubicBezTo>
                        <a:pt x="6118" y="16037"/>
                        <a:pt x="6118" y="15987"/>
                        <a:pt x="6076" y="15937"/>
                      </a:cubicBezTo>
                      <a:cubicBezTo>
                        <a:pt x="6076" y="15937"/>
                        <a:pt x="6035" y="15937"/>
                        <a:pt x="6035" y="15937"/>
                      </a:cubicBezTo>
                      <a:cubicBezTo>
                        <a:pt x="5993" y="15937"/>
                        <a:pt x="5993" y="15937"/>
                        <a:pt x="5993" y="15937"/>
                      </a:cubicBezTo>
                      <a:cubicBezTo>
                        <a:pt x="5993" y="15937"/>
                        <a:pt x="5951" y="15937"/>
                        <a:pt x="5910" y="15987"/>
                      </a:cubicBezTo>
                      <a:cubicBezTo>
                        <a:pt x="5868" y="15987"/>
                        <a:pt x="5868" y="15987"/>
                        <a:pt x="5868" y="15987"/>
                      </a:cubicBezTo>
                      <a:cubicBezTo>
                        <a:pt x="5827" y="15987"/>
                        <a:pt x="5785" y="15937"/>
                        <a:pt x="5785" y="15937"/>
                      </a:cubicBezTo>
                      <a:cubicBezTo>
                        <a:pt x="5743" y="15887"/>
                        <a:pt x="5785" y="15837"/>
                        <a:pt x="5743" y="15837"/>
                      </a:cubicBezTo>
                      <a:cubicBezTo>
                        <a:pt x="5743" y="15787"/>
                        <a:pt x="5785" y="15686"/>
                        <a:pt x="5785" y="15636"/>
                      </a:cubicBezTo>
                      <a:cubicBezTo>
                        <a:pt x="5743" y="15636"/>
                        <a:pt x="5743" y="15636"/>
                        <a:pt x="5743" y="15636"/>
                      </a:cubicBezTo>
                      <a:cubicBezTo>
                        <a:pt x="5743" y="15636"/>
                        <a:pt x="5702" y="15636"/>
                        <a:pt x="5660" y="15686"/>
                      </a:cubicBezTo>
                      <a:cubicBezTo>
                        <a:pt x="5577" y="15686"/>
                        <a:pt x="5535" y="15686"/>
                        <a:pt x="5535" y="15686"/>
                      </a:cubicBezTo>
                      <a:cubicBezTo>
                        <a:pt x="5494" y="15686"/>
                        <a:pt x="5452" y="15686"/>
                        <a:pt x="5410" y="15736"/>
                      </a:cubicBezTo>
                      <a:cubicBezTo>
                        <a:pt x="5369" y="15736"/>
                        <a:pt x="5327" y="15736"/>
                        <a:pt x="5286" y="15736"/>
                      </a:cubicBezTo>
                      <a:cubicBezTo>
                        <a:pt x="5286" y="15736"/>
                        <a:pt x="5286" y="15736"/>
                        <a:pt x="5244" y="15736"/>
                      </a:cubicBezTo>
                      <a:cubicBezTo>
                        <a:pt x="5202" y="15736"/>
                        <a:pt x="5161" y="15736"/>
                        <a:pt x="5161" y="15686"/>
                      </a:cubicBezTo>
                      <a:cubicBezTo>
                        <a:pt x="5077" y="15686"/>
                        <a:pt x="5036" y="15636"/>
                        <a:pt x="5036" y="15636"/>
                      </a:cubicBezTo>
                      <a:cubicBezTo>
                        <a:pt x="4994" y="15636"/>
                        <a:pt x="4953" y="15636"/>
                        <a:pt x="4911" y="15586"/>
                      </a:cubicBezTo>
                      <a:cubicBezTo>
                        <a:pt x="4869" y="15586"/>
                        <a:pt x="4786" y="15536"/>
                        <a:pt x="4786" y="15486"/>
                      </a:cubicBezTo>
                      <a:cubicBezTo>
                        <a:pt x="4786" y="15486"/>
                        <a:pt x="4786" y="15486"/>
                        <a:pt x="4745" y="15486"/>
                      </a:cubicBezTo>
                      <a:cubicBezTo>
                        <a:pt x="4703" y="15436"/>
                        <a:pt x="4703" y="15436"/>
                        <a:pt x="4661" y="15386"/>
                      </a:cubicBezTo>
                      <a:cubicBezTo>
                        <a:pt x="4620" y="15386"/>
                        <a:pt x="4578" y="15335"/>
                        <a:pt x="4536" y="15335"/>
                      </a:cubicBezTo>
                      <a:cubicBezTo>
                        <a:pt x="4536" y="15335"/>
                        <a:pt x="4495" y="15285"/>
                        <a:pt x="4453" y="15235"/>
                      </a:cubicBezTo>
                      <a:cubicBezTo>
                        <a:pt x="4453" y="15235"/>
                        <a:pt x="4412" y="15185"/>
                        <a:pt x="4370" y="15185"/>
                      </a:cubicBezTo>
                      <a:cubicBezTo>
                        <a:pt x="4370" y="15185"/>
                        <a:pt x="4328" y="15135"/>
                        <a:pt x="4287" y="15135"/>
                      </a:cubicBezTo>
                      <a:cubicBezTo>
                        <a:pt x="4245" y="15135"/>
                        <a:pt x="4245" y="15135"/>
                        <a:pt x="4203" y="15135"/>
                      </a:cubicBezTo>
                      <a:cubicBezTo>
                        <a:pt x="4120" y="15135"/>
                        <a:pt x="4079" y="15135"/>
                        <a:pt x="4037" y="15085"/>
                      </a:cubicBezTo>
                      <a:cubicBezTo>
                        <a:pt x="3995" y="15085"/>
                        <a:pt x="3954" y="15085"/>
                        <a:pt x="3871" y="15035"/>
                      </a:cubicBezTo>
                      <a:cubicBezTo>
                        <a:pt x="3787" y="15035"/>
                        <a:pt x="3787" y="14985"/>
                        <a:pt x="3746" y="14884"/>
                      </a:cubicBezTo>
                      <a:cubicBezTo>
                        <a:pt x="3746" y="14834"/>
                        <a:pt x="3746" y="14834"/>
                        <a:pt x="3746" y="14834"/>
                      </a:cubicBezTo>
                      <a:cubicBezTo>
                        <a:pt x="3746" y="14834"/>
                        <a:pt x="3704" y="14784"/>
                        <a:pt x="3662" y="14734"/>
                      </a:cubicBezTo>
                      <a:cubicBezTo>
                        <a:pt x="3662" y="14684"/>
                        <a:pt x="3621" y="14634"/>
                        <a:pt x="3621" y="14634"/>
                      </a:cubicBezTo>
                      <a:cubicBezTo>
                        <a:pt x="3621" y="14584"/>
                        <a:pt x="3621" y="14584"/>
                        <a:pt x="3579" y="14584"/>
                      </a:cubicBezTo>
                      <a:cubicBezTo>
                        <a:pt x="3538" y="14584"/>
                        <a:pt x="3496" y="14584"/>
                        <a:pt x="3454" y="14584"/>
                      </a:cubicBezTo>
                      <a:cubicBezTo>
                        <a:pt x="3413" y="14534"/>
                        <a:pt x="3371" y="14534"/>
                        <a:pt x="3329" y="14534"/>
                      </a:cubicBezTo>
                      <a:cubicBezTo>
                        <a:pt x="3288" y="14484"/>
                        <a:pt x="3246" y="14484"/>
                        <a:pt x="3205" y="14484"/>
                      </a:cubicBezTo>
                      <a:cubicBezTo>
                        <a:pt x="3163" y="14433"/>
                        <a:pt x="3080" y="14433"/>
                        <a:pt x="3080" y="14433"/>
                      </a:cubicBezTo>
                      <a:cubicBezTo>
                        <a:pt x="3080" y="14383"/>
                        <a:pt x="3080" y="14383"/>
                        <a:pt x="3080" y="14383"/>
                      </a:cubicBezTo>
                      <a:cubicBezTo>
                        <a:pt x="3038" y="14383"/>
                        <a:pt x="2955" y="14333"/>
                        <a:pt x="2913" y="14333"/>
                      </a:cubicBezTo>
                      <a:cubicBezTo>
                        <a:pt x="2872" y="14333"/>
                        <a:pt x="2830" y="14333"/>
                        <a:pt x="2830" y="14283"/>
                      </a:cubicBezTo>
                      <a:cubicBezTo>
                        <a:pt x="2788" y="14283"/>
                        <a:pt x="2788" y="14283"/>
                        <a:pt x="2747" y="14283"/>
                      </a:cubicBezTo>
                      <a:cubicBezTo>
                        <a:pt x="2747" y="14283"/>
                        <a:pt x="2705" y="14283"/>
                        <a:pt x="2705" y="14283"/>
                      </a:cubicBezTo>
                      <a:cubicBezTo>
                        <a:pt x="2664" y="14233"/>
                        <a:pt x="2664" y="14233"/>
                        <a:pt x="2622" y="14233"/>
                      </a:cubicBezTo>
                      <a:cubicBezTo>
                        <a:pt x="2622" y="14233"/>
                        <a:pt x="2622" y="14233"/>
                        <a:pt x="2622" y="14233"/>
                      </a:cubicBezTo>
                      <a:cubicBezTo>
                        <a:pt x="2622" y="14233"/>
                        <a:pt x="2622" y="14233"/>
                        <a:pt x="2622" y="14233"/>
                      </a:cubicBezTo>
                      <a:cubicBezTo>
                        <a:pt x="2580" y="14233"/>
                        <a:pt x="2539" y="14233"/>
                        <a:pt x="2497" y="14233"/>
                      </a:cubicBezTo>
                      <a:cubicBezTo>
                        <a:pt x="2497" y="14233"/>
                        <a:pt x="2455" y="14233"/>
                        <a:pt x="2455" y="14233"/>
                      </a:cubicBezTo>
                      <a:cubicBezTo>
                        <a:pt x="2455" y="14233"/>
                        <a:pt x="2414" y="14233"/>
                        <a:pt x="2414" y="14283"/>
                      </a:cubicBezTo>
                      <a:cubicBezTo>
                        <a:pt x="2372" y="14283"/>
                        <a:pt x="2372" y="14283"/>
                        <a:pt x="2331" y="14283"/>
                      </a:cubicBezTo>
                      <a:cubicBezTo>
                        <a:pt x="2331" y="14283"/>
                        <a:pt x="2289" y="14283"/>
                        <a:pt x="2289" y="14283"/>
                      </a:cubicBezTo>
                      <a:cubicBezTo>
                        <a:pt x="2247" y="14283"/>
                        <a:pt x="2206" y="14283"/>
                        <a:pt x="2206" y="14283"/>
                      </a:cubicBezTo>
                      <a:cubicBezTo>
                        <a:pt x="2206" y="14283"/>
                        <a:pt x="2164" y="14283"/>
                        <a:pt x="2164" y="14283"/>
                      </a:cubicBezTo>
                      <a:cubicBezTo>
                        <a:pt x="2123" y="14283"/>
                        <a:pt x="2123" y="14283"/>
                        <a:pt x="2081" y="14283"/>
                      </a:cubicBezTo>
                      <a:cubicBezTo>
                        <a:pt x="2039" y="14283"/>
                        <a:pt x="1956" y="14283"/>
                        <a:pt x="1956" y="14283"/>
                      </a:cubicBezTo>
                      <a:cubicBezTo>
                        <a:pt x="1914" y="14283"/>
                        <a:pt x="1873" y="14283"/>
                        <a:pt x="1790" y="14283"/>
                      </a:cubicBezTo>
                      <a:cubicBezTo>
                        <a:pt x="1748" y="14283"/>
                        <a:pt x="1665" y="14283"/>
                        <a:pt x="1665" y="14283"/>
                      </a:cubicBezTo>
                      <a:cubicBezTo>
                        <a:pt x="1623" y="14283"/>
                        <a:pt x="1582" y="14283"/>
                        <a:pt x="1540" y="14283"/>
                      </a:cubicBezTo>
                      <a:cubicBezTo>
                        <a:pt x="1498" y="14283"/>
                        <a:pt x="1457" y="14233"/>
                        <a:pt x="1415" y="14233"/>
                      </a:cubicBezTo>
                      <a:cubicBezTo>
                        <a:pt x="1373" y="14233"/>
                        <a:pt x="1290" y="14183"/>
                        <a:pt x="1290" y="14183"/>
                      </a:cubicBezTo>
                      <a:cubicBezTo>
                        <a:pt x="1290" y="14183"/>
                        <a:pt x="1249" y="14183"/>
                        <a:pt x="1207" y="14183"/>
                      </a:cubicBezTo>
                      <a:cubicBezTo>
                        <a:pt x="1165" y="14183"/>
                        <a:pt x="1124" y="14133"/>
                        <a:pt x="1082" y="14133"/>
                      </a:cubicBezTo>
                      <a:cubicBezTo>
                        <a:pt x="1040" y="14133"/>
                        <a:pt x="957" y="14133"/>
                        <a:pt x="957" y="14133"/>
                      </a:cubicBezTo>
                      <a:cubicBezTo>
                        <a:pt x="957" y="14133"/>
                        <a:pt x="916" y="14083"/>
                        <a:pt x="874" y="14083"/>
                      </a:cubicBezTo>
                      <a:cubicBezTo>
                        <a:pt x="832" y="14083"/>
                        <a:pt x="791" y="14083"/>
                        <a:pt x="749" y="14083"/>
                      </a:cubicBezTo>
                      <a:cubicBezTo>
                        <a:pt x="708" y="14032"/>
                        <a:pt x="666" y="14032"/>
                        <a:pt x="624" y="14032"/>
                      </a:cubicBezTo>
                      <a:cubicBezTo>
                        <a:pt x="583" y="13982"/>
                        <a:pt x="541" y="13982"/>
                        <a:pt x="499" y="13982"/>
                      </a:cubicBezTo>
                      <a:cubicBezTo>
                        <a:pt x="458" y="13932"/>
                        <a:pt x="375" y="13932"/>
                        <a:pt x="375" y="13932"/>
                      </a:cubicBezTo>
                      <a:cubicBezTo>
                        <a:pt x="375" y="13932"/>
                        <a:pt x="375" y="13932"/>
                        <a:pt x="375" y="13932"/>
                      </a:cubicBezTo>
                      <a:cubicBezTo>
                        <a:pt x="375" y="13932"/>
                        <a:pt x="375" y="13932"/>
                        <a:pt x="375" y="13932"/>
                      </a:cubicBezTo>
                      <a:cubicBezTo>
                        <a:pt x="375" y="13882"/>
                        <a:pt x="333" y="13882"/>
                        <a:pt x="333" y="13882"/>
                      </a:cubicBezTo>
                      <a:cubicBezTo>
                        <a:pt x="291" y="13882"/>
                        <a:pt x="250" y="13832"/>
                        <a:pt x="208" y="13832"/>
                      </a:cubicBezTo>
                      <a:cubicBezTo>
                        <a:pt x="166" y="13832"/>
                        <a:pt x="83" y="13782"/>
                        <a:pt x="125" y="13782"/>
                      </a:cubicBezTo>
                      <a:cubicBezTo>
                        <a:pt x="83" y="13782"/>
                        <a:pt x="83" y="13782"/>
                        <a:pt x="83" y="13782"/>
                      </a:cubicBezTo>
                      <a:cubicBezTo>
                        <a:pt x="42" y="13732"/>
                        <a:pt x="42" y="13732"/>
                        <a:pt x="0" y="13732"/>
                      </a:cubicBezTo>
                      <a:cubicBezTo>
                        <a:pt x="83" y="14032"/>
                        <a:pt x="166" y="14283"/>
                        <a:pt x="208" y="14584"/>
                      </a:cubicBezTo>
                      <a:cubicBezTo>
                        <a:pt x="250" y="14784"/>
                        <a:pt x="333" y="14985"/>
                        <a:pt x="375" y="15235"/>
                      </a:cubicBezTo>
                      <a:cubicBezTo>
                        <a:pt x="416" y="15285"/>
                        <a:pt x="416" y="15285"/>
                        <a:pt x="416" y="15335"/>
                      </a:cubicBezTo>
                      <a:cubicBezTo>
                        <a:pt x="416" y="15386"/>
                        <a:pt x="375" y="15436"/>
                        <a:pt x="333" y="15436"/>
                      </a:cubicBezTo>
                      <a:cubicBezTo>
                        <a:pt x="291" y="15486"/>
                        <a:pt x="208" y="15536"/>
                        <a:pt x="166" y="15586"/>
                      </a:cubicBezTo>
                      <a:cubicBezTo>
                        <a:pt x="166" y="15586"/>
                        <a:pt x="166" y="15586"/>
                        <a:pt x="166" y="15586"/>
                      </a:cubicBezTo>
                      <a:cubicBezTo>
                        <a:pt x="166" y="15586"/>
                        <a:pt x="166" y="15586"/>
                        <a:pt x="166" y="15586"/>
                      </a:cubicBezTo>
                      <a:cubicBezTo>
                        <a:pt x="250" y="15686"/>
                        <a:pt x="416" y="15987"/>
                        <a:pt x="458" y="16037"/>
                      </a:cubicBezTo>
                      <a:cubicBezTo>
                        <a:pt x="458" y="16037"/>
                        <a:pt x="458" y="16037"/>
                        <a:pt x="458" y="16037"/>
                      </a:cubicBezTo>
                      <a:cubicBezTo>
                        <a:pt x="458" y="16037"/>
                        <a:pt x="541" y="16087"/>
                        <a:pt x="583" y="16137"/>
                      </a:cubicBezTo>
                      <a:cubicBezTo>
                        <a:pt x="583" y="16137"/>
                        <a:pt x="708" y="16238"/>
                        <a:pt x="708" y="16438"/>
                      </a:cubicBezTo>
                      <a:cubicBezTo>
                        <a:pt x="708" y="16438"/>
                        <a:pt x="708" y="16438"/>
                        <a:pt x="708" y="16488"/>
                      </a:cubicBezTo>
                      <a:cubicBezTo>
                        <a:pt x="666" y="16588"/>
                        <a:pt x="666" y="16689"/>
                        <a:pt x="666" y="16739"/>
                      </a:cubicBezTo>
                      <a:cubicBezTo>
                        <a:pt x="666" y="16789"/>
                        <a:pt x="666" y="16789"/>
                        <a:pt x="666" y="16789"/>
                      </a:cubicBezTo>
                      <a:cubicBezTo>
                        <a:pt x="666" y="16789"/>
                        <a:pt x="708" y="16789"/>
                        <a:pt x="708" y="16789"/>
                      </a:cubicBezTo>
                      <a:cubicBezTo>
                        <a:pt x="708" y="16789"/>
                        <a:pt x="749" y="16789"/>
                        <a:pt x="749" y="16789"/>
                      </a:cubicBezTo>
                      <a:cubicBezTo>
                        <a:pt x="791" y="16789"/>
                        <a:pt x="791" y="16789"/>
                        <a:pt x="791" y="16789"/>
                      </a:cubicBezTo>
                      <a:cubicBezTo>
                        <a:pt x="791" y="16789"/>
                        <a:pt x="791" y="16789"/>
                        <a:pt x="791" y="16789"/>
                      </a:cubicBezTo>
                      <a:cubicBezTo>
                        <a:pt x="832" y="16789"/>
                        <a:pt x="832" y="16689"/>
                        <a:pt x="832" y="16689"/>
                      </a:cubicBezTo>
                      <a:cubicBezTo>
                        <a:pt x="832" y="16689"/>
                        <a:pt x="832" y="16689"/>
                        <a:pt x="832" y="16689"/>
                      </a:cubicBezTo>
                      <a:cubicBezTo>
                        <a:pt x="832" y="16689"/>
                        <a:pt x="832" y="16689"/>
                        <a:pt x="832" y="16639"/>
                      </a:cubicBezTo>
                      <a:cubicBezTo>
                        <a:pt x="832" y="16588"/>
                        <a:pt x="874" y="16538"/>
                        <a:pt x="916" y="16538"/>
                      </a:cubicBezTo>
                      <a:cubicBezTo>
                        <a:pt x="916" y="16538"/>
                        <a:pt x="916" y="16538"/>
                        <a:pt x="916" y="16538"/>
                      </a:cubicBezTo>
                      <a:cubicBezTo>
                        <a:pt x="916" y="16538"/>
                        <a:pt x="916" y="16538"/>
                        <a:pt x="916" y="16538"/>
                      </a:cubicBezTo>
                      <a:cubicBezTo>
                        <a:pt x="916" y="16538"/>
                        <a:pt x="916" y="16538"/>
                        <a:pt x="957" y="16538"/>
                      </a:cubicBezTo>
                      <a:cubicBezTo>
                        <a:pt x="999" y="16588"/>
                        <a:pt x="957" y="16588"/>
                        <a:pt x="999" y="16639"/>
                      </a:cubicBezTo>
                      <a:cubicBezTo>
                        <a:pt x="999" y="16689"/>
                        <a:pt x="999" y="16689"/>
                        <a:pt x="999" y="16689"/>
                      </a:cubicBezTo>
                      <a:cubicBezTo>
                        <a:pt x="999" y="16689"/>
                        <a:pt x="999" y="16689"/>
                        <a:pt x="999" y="16689"/>
                      </a:cubicBezTo>
                      <a:cubicBezTo>
                        <a:pt x="1040" y="16639"/>
                        <a:pt x="1082" y="16538"/>
                        <a:pt x="1165" y="16538"/>
                      </a:cubicBezTo>
                      <a:cubicBezTo>
                        <a:pt x="1165" y="16538"/>
                        <a:pt x="1207" y="16538"/>
                        <a:pt x="1207" y="16588"/>
                      </a:cubicBezTo>
                      <a:cubicBezTo>
                        <a:pt x="1249" y="16639"/>
                        <a:pt x="1290" y="16689"/>
                        <a:pt x="1290" y="16689"/>
                      </a:cubicBezTo>
                      <a:cubicBezTo>
                        <a:pt x="1290" y="16689"/>
                        <a:pt x="1290" y="16639"/>
                        <a:pt x="1332" y="16639"/>
                      </a:cubicBezTo>
                      <a:cubicBezTo>
                        <a:pt x="1332" y="16538"/>
                        <a:pt x="1373" y="16488"/>
                        <a:pt x="1415" y="16488"/>
                      </a:cubicBezTo>
                      <a:cubicBezTo>
                        <a:pt x="1457" y="16488"/>
                        <a:pt x="1457" y="16488"/>
                        <a:pt x="1498" y="16488"/>
                      </a:cubicBezTo>
                      <a:cubicBezTo>
                        <a:pt x="1498" y="16488"/>
                        <a:pt x="1498" y="16488"/>
                        <a:pt x="1498" y="16488"/>
                      </a:cubicBezTo>
                      <a:cubicBezTo>
                        <a:pt x="1582" y="16488"/>
                        <a:pt x="1706" y="16388"/>
                        <a:pt x="1790" y="16388"/>
                      </a:cubicBezTo>
                      <a:cubicBezTo>
                        <a:pt x="1790" y="16388"/>
                        <a:pt x="1831" y="16388"/>
                        <a:pt x="1873" y="16388"/>
                      </a:cubicBezTo>
                      <a:cubicBezTo>
                        <a:pt x="1956" y="16338"/>
                        <a:pt x="2081" y="16388"/>
                        <a:pt x="2164" y="16588"/>
                      </a:cubicBezTo>
                      <a:cubicBezTo>
                        <a:pt x="2247" y="16689"/>
                        <a:pt x="2247" y="16689"/>
                        <a:pt x="2247" y="16739"/>
                      </a:cubicBezTo>
                      <a:cubicBezTo>
                        <a:pt x="2247" y="16789"/>
                        <a:pt x="2247" y="16789"/>
                        <a:pt x="2247" y="16789"/>
                      </a:cubicBezTo>
                      <a:cubicBezTo>
                        <a:pt x="2247" y="16839"/>
                        <a:pt x="2247" y="16889"/>
                        <a:pt x="2206" y="16989"/>
                      </a:cubicBezTo>
                      <a:cubicBezTo>
                        <a:pt x="2164" y="17190"/>
                        <a:pt x="2164" y="17190"/>
                        <a:pt x="2123" y="17290"/>
                      </a:cubicBezTo>
                      <a:cubicBezTo>
                        <a:pt x="2123" y="17340"/>
                        <a:pt x="2081" y="17390"/>
                        <a:pt x="1998" y="17440"/>
                      </a:cubicBezTo>
                      <a:cubicBezTo>
                        <a:pt x="1956" y="17490"/>
                        <a:pt x="1956" y="17490"/>
                        <a:pt x="1914" y="17541"/>
                      </a:cubicBezTo>
                      <a:cubicBezTo>
                        <a:pt x="1914" y="17641"/>
                        <a:pt x="1873" y="17641"/>
                        <a:pt x="1831" y="17691"/>
                      </a:cubicBezTo>
                      <a:cubicBezTo>
                        <a:pt x="1790" y="17691"/>
                        <a:pt x="1748" y="17741"/>
                        <a:pt x="1665" y="17791"/>
                      </a:cubicBezTo>
                      <a:cubicBezTo>
                        <a:pt x="1623" y="17791"/>
                        <a:pt x="1582" y="17791"/>
                        <a:pt x="1540" y="17841"/>
                      </a:cubicBezTo>
                      <a:cubicBezTo>
                        <a:pt x="1540" y="17841"/>
                        <a:pt x="1540" y="17841"/>
                        <a:pt x="1582" y="17841"/>
                      </a:cubicBezTo>
                      <a:cubicBezTo>
                        <a:pt x="1706" y="17891"/>
                        <a:pt x="1790" y="17841"/>
                        <a:pt x="1873" y="17942"/>
                      </a:cubicBezTo>
                      <a:cubicBezTo>
                        <a:pt x="1914" y="18042"/>
                        <a:pt x="1998" y="18092"/>
                        <a:pt x="2039" y="18142"/>
                      </a:cubicBezTo>
                      <a:cubicBezTo>
                        <a:pt x="2039" y="18192"/>
                        <a:pt x="2164" y="18192"/>
                        <a:pt x="2164" y="18292"/>
                      </a:cubicBezTo>
                      <a:cubicBezTo>
                        <a:pt x="2164" y="18393"/>
                        <a:pt x="2164" y="18443"/>
                        <a:pt x="2206" y="18443"/>
                      </a:cubicBezTo>
                      <a:cubicBezTo>
                        <a:pt x="2289" y="18543"/>
                        <a:pt x="2289" y="18593"/>
                        <a:pt x="2331" y="18643"/>
                      </a:cubicBezTo>
                      <a:cubicBezTo>
                        <a:pt x="2331" y="18643"/>
                        <a:pt x="2372" y="18643"/>
                        <a:pt x="2372" y="18643"/>
                      </a:cubicBezTo>
                      <a:cubicBezTo>
                        <a:pt x="2414" y="18643"/>
                        <a:pt x="2414" y="18643"/>
                        <a:pt x="2455" y="18643"/>
                      </a:cubicBezTo>
                      <a:cubicBezTo>
                        <a:pt x="2497" y="18643"/>
                        <a:pt x="2580" y="18643"/>
                        <a:pt x="2580" y="18743"/>
                      </a:cubicBezTo>
                      <a:cubicBezTo>
                        <a:pt x="2580" y="18743"/>
                        <a:pt x="2580" y="18743"/>
                        <a:pt x="2580" y="18794"/>
                      </a:cubicBezTo>
                      <a:cubicBezTo>
                        <a:pt x="2580" y="18944"/>
                        <a:pt x="2580" y="19044"/>
                        <a:pt x="2539" y="19094"/>
                      </a:cubicBezTo>
                      <a:cubicBezTo>
                        <a:pt x="2539" y="19094"/>
                        <a:pt x="2539" y="19144"/>
                        <a:pt x="2539" y="19144"/>
                      </a:cubicBezTo>
                      <a:cubicBezTo>
                        <a:pt x="2539" y="19144"/>
                        <a:pt x="2539" y="19194"/>
                        <a:pt x="2539" y="19194"/>
                      </a:cubicBezTo>
                      <a:cubicBezTo>
                        <a:pt x="2580" y="19194"/>
                        <a:pt x="2622" y="19245"/>
                        <a:pt x="2622" y="19295"/>
                      </a:cubicBezTo>
                      <a:cubicBezTo>
                        <a:pt x="2622" y="19295"/>
                        <a:pt x="2622" y="19295"/>
                        <a:pt x="2622" y="19295"/>
                      </a:cubicBezTo>
                      <a:cubicBezTo>
                        <a:pt x="2664" y="19295"/>
                        <a:pt x="2747" y="19245"/>
                        <a:pt x="2747" y="19245"/>
                      </a:cubicBezTo>
                      <a:cubicBezTo>
                        <a:pt x="2788" y="19245"/>
                        <a:pt x="2788" y="19245"/>
                        <a:pt x="2830" y="19245"/>
                      </a:cubicBezTo>
                      <a:cubicBezTo>
                        <a:pt x="2872" y="19245"/>
                        <a:pt x="2872" y="19295"/>
                        <a:pt x="2872" y="19345"/>
                      </a:cubicBezTo>
                      <a:cubicBezTo>
                        <a:pt x="2872" y="19395"/>
                        <a:pt x="2913" y="19445"/>
                        <a:pt x="2955" y="19495"/>
                      </a:cubicBezTo>
                      <a:cubicBezTo>
                        <a:pt x="2955" y="19495"/>
                        <a:pt x="2955" y="19495"/>
                        <a:pt x="2955" y="19545"/>
                      </a:cubicBezTo>
                      <a:cubicBezTo>
                        <a:pt x="2955" y="19545"/>
                        <a:pt x="2955" y="19545"/>
                        <a:pt x="2955" y="19545"/>
                      </a:cubicBezTo>
                      <a:cubicBezTo>
                        <a:pt x="2955" y="19545"/>
                        <a:pt x="2955" y="19545"/>
                        <a:pt x="2955" y="19545"/>
                      </a:cubicBezTo>
                      <a:cubicBezTo>
                        <a:pt x="2955" y="19545"/>
                        <a:pt x="2997" y="19595"/>
                        <a:pt x="2997" y="19595"/>
                      </a:cubicBezTo>
                      <a:cubicBezTo>
                        <a:pt x="3080" y="19696"/>
                        <a:pt x="3121" y="19746"/>
                        <a:pt x="3163" y="19746"/>
                      </a:cubicBezTo>
                      <a:cubicBezTo>
                        <a:pt x="3205" y="19746"/>
                        <a:pt x="3246" y="19746"/>
                        <a:pt x="3246" y="19746"/>
                      </a:cubicBezTo>
                      <a:cubicBezTo>
                        <a:pt x="3288" y="19746"/>
                        <a:pt x="3288" y="19746"/>
                        <a:pt x="3288" y="19746"/>
                      </a:cubicBezTo>
                      <a:cubicBezTo>
                        <a:pt x="3288" y="19696"/>
                        <a:pt x="3371" y="19595"/>
                        <a:pt x="3454" y="19495"/>
                      </a:cubicBezTo>
                      <a:cubicBezTo>
                        <a:pt x="3454" y="19445"/>
                        <a:pt x="3454" y="19445"/>
                        <a:pt x="3454" y="19395"/>
                      </a:cubicBezTo>
                      <a:cubicBezTo>
                        <a:pt x="3454" y="19395"/>
                        <a:pt x="3454" y="19395"/>
                        <a:pt x="3413" y="19345"/>
                      </a:cubicBezTo>
                      <a:cubicBezTo>
                        <a:pt x="3413" y="19295"/>
                        <a:pt x="3329" y="19245"/>
                        <a:pt x="3329" y="19194"/>
                      </a:cubicBezTo>
                      <a:cubicBezTo>
                        <a:pt x="3329" y="19094"/>
                        <a:pt x="3413" y="19094"/>
                        <a:pt x="3496" y="19094"/>
                      </a:cubicBezTo>
                      <a:cubicBezTo>
                        <a:pt x="3662" y="19044"/>
                        <a:pt x="3787" y="18994"/>
                        <a:pt x="3871" y="18994"/>
                      </a:cubicBezTo>
                      <a:cubicBezTo>
                        <a:pt x="3871" y="18994"/>
                        <a:pt x="3912" y="18994"/>
                        <a:pt x="3912" y="18994"/>
                      </a:cubicBezTo>
                      <a:cubicBezTo>
                        <a:pt x="3954" y="19044"/>
                        <a:pt x="4162" y="19194"/>
                        <a:pt x="4245" y="19194"/>
                      </a:cubicBezTo>
                      <a:cubicBezTo>
                        <a:pt x="4245" y="19194"/>
                        <a:pt x="4287" y="19194"/>
                        <a:pt x="4287" y="19194"/>
                      </a:cubicBezTo>
                      <a:cubicBezTo>
                        <a:pt x="4328" y="19194"/>
                        <a:pt x="4328" y="19194"/>
                        <a:pt x="4370" y="19144"/>
                      </a:cubicBezTo>
                      <a:cubicBezTo>
                        <a:pt x="4412" y="19044"/>
                        <a:pt x="4578" y="18944"/>
                        <a:pt x="4786" y="18894"/>
                      </a:cubicBezTo>
                      <a:cubicBezTo>
                        <a:pt x="4869" y="18844"/>
                        <a:pt x="4994" y="18794"/>
                        <a:pt x="5077" y="18794"/>
                      </a:cubicBezTo>
                      <a:cubicBezTo>
                        <a:pt x="5119" y="18794"/>
                        <a:pt x="5161" y="18794"/>
                        <a:pt x="5202" y="18844"/>
                      </a:cubicBezTo>
                      <a:cubicBezTo>
                        <a:pt x="5244" y="18894"/>
                        <a:pt x="5286" y="18944"/>
                        <a:pt x="5286" y="18994"/>
                      </a:cubicBezTo>
                      <a:cubicBezTo>
                        <a:pt x="5286" y="18994"/>
                        <a:pt x="5244" y="18994"/>
                        <a:pt x="5244" y="19044"/>
                      </a:cubicBezTo>
                      <a:cubicBezTo>
                        <a:pt x="5244" y="19044"/>
                        <a:pt x="5244" y="19044"/>
                        <a:pt x="5244" y="19094"/>
                      </a:cubicBezTo>
                      <a:cubicBezTo>
                        <a:pt x="5244" y="19094"/>
                        <a:pt x="5244" y="19094"/>
                        <a:pt x="5286" y="19194"/>
                      </a:cubicBezTo>
                      <a:cubicBezTo>
                        <a:pt x="5327" y="19245"/>
                        <a:pt x="5327" y="19345"/>
                        <a:pt x="5327" y="19395"/>
                      </a:cubicBezTo>
                      <a:cubicBezTo>
                        <a:pt x="5327" y="19495"/>
                        <a:pt x="5327" y="19595"/>
                        <a:pt x="5244" y="19645"/>
                      </a:cubicBezTo>
                      <a:cubicBezTo>
                        <a:pt x="5161" y="19696"/>
                        <a:pt x="5119" y="19796"/>
                        <a:pt x="5077" y="19846"/>
                      </a:cubicBezTo>
                      <a:cubicBezTo>
                        <a:pt x="5077" y="19846"/>
                        <a:pt x="5077" y="19846"/>
                        <a:pt x="5077" y="19846"/>
                      </a:cubicBezTo>
                      <a:cubicBezTo>
                        <a:pt x="5077" y="19846"/>
                        <a:pt x="5077" y="19846"/>
                        <a:pt x="5077" y="19846"/>
                      </a:cubicBezTo>
                      <a:cubicBezTo>
                        <a:pt x="5077" y="19846"/>
                        <a:pt x="5077" y="19846"/>
                        <a:pt x="5077" y="19846"/>
                      </a:cubicBezTo>
                      <a:cubicBezTo>
                        <a:pt x="5036" y="19946"/>
                        <a:pt x="4828" y="20097"/>
                        <a:pt x="4745" y="20147"/>
                      </a:cubicBezTo>
                      <a:cubicBezTo>
                        <a:pt x="4661" y="20197"/>
                        <a:pt x="4620" y="20197"/>
                        <a:pt x="4620" y="20247"/>
                      </a:cubicBezTo>
                      <a:cubicBezTo>
                        <a:pt x="4620" y="20247"/>
                        <a:pt x="4661" y="20247"/>
                        <a:pt x="4661" y="20297"/>
                      </a:cubicBezTo>
                      <a:cubicBezTo>
                        <a:pt x="4661" y="20397"/>
                        <a:pt x="4703" y="20447"/>
                        <a:pt x="4703" y="20548"/>
                      </a:cubicBezTo>
                      <a:cubicBezTo>
                        <a:pt x="4703" y="20598"/>
                        <a:pt x="4661" y="20648"/>
                        <a:pt x="4620" y="20648"/>
                      </a:cubicBezTo>
                      <a:cubicBezTo>
                        <a:pt x="4578" y="20648"/>
                        <a:pt x="4578" y="20698"/>
                        <a:pt x="4536" y="20798"/>
                      </a:cubicBezTo>
                      <a:cubicBezTo>
                        <a:pt x="4536" y="20798"/>
                        <a:pt x="4578" y="20848"/>
                        <a:pt x="4578" y="20898"/>
                      </a:cubicBezTo>
                      <a:cubicBezTo>
                        <a:pt x="4578" y="20948"/>
                        <a:pt x="4745" y="20999"/>
                        <a:pt x="4786" y="21099"/>
                      </a:cubicBezTo>
                      <a:cubicBezTo>
                        <a:pt x="4869" y="21149"/>
                        <a:pt x="5036" y="21400"/>
                        <a:pt x="5119" y="21450"/>
                      </a:cubicBezTo>
                      <a:cubicBezTo>
                        <a:pt x="5202" y="21550"/>
                        <a:pt x="5286" y="21600"/>
                        <a:pt x="5286" y="21600"/>
                      </a:cubicBezTo>
                      <a:cubicBezTo>
                        <a:pt x="5327" y="21600"/>
                        <a:pt x="5327" y="21600"/>
                        <a:pt x="5327" y="21600"/>
                      </a:cubicBezTo>
                      <a:cubicBezTo>
                        <a:pt x="5327" y="21600"/>
                        <a:pt x="5327" y="21600"/>
                        <a:pt x="5327" y="21600"/>
                      </a:cubicBezTo>
                      <a:cubicBezTo>
                        <a:pt x="5327" y="21600"/>
                        <a:pt x="5327" y="21600"/>
                        <a:pt x="5369" y="21600"/>
                      </a:cubicBezTo>
                      <a:cubicBezTo>
                        <a:pt x="5369" y="21550"/>
                        <a:pt x="5410" y="21500"/>
                        <a:pt x="5494" y="21450"/>
                      </a:cubicBezTo>
                      <a:cubicBezTo>
                        <a:pt x="5618" y="21450"/>
                        <a:pt x="5827" y="21500"/>
                        <a:pt x="5951" y="21400"/>
                      </a:cubicBezTo>
                      <a:cubicBezTo>
                        <a:pt x="6118" y="21299"/>
                        <a:pt x="6243" y="21249"/>
                        <a:pt x="6326" y="21249"/>
                      </a:cubicBezTo>
                      <a:cubicBezTo>
                        <a:pt x="6326" y="21249"/>
                        <a:pt x="6326" y="21249"/>
                        <a:pt x="6368" y="21249"/>
                      </a:cubicBezTo>
                      <a:cubicBezTo>
                        <a:pt x="6368" y="21249"/>
                        <a:pt x="6409" y="21249"/>
                        <a:pt x="6451" y="21249"/>
                      </a:cubicBezTo>
                      <a:cubicBezTo>
                        <a:pt x="6451" y="21249"/>
                        <a:pt x="6492" y="21249"/>
                        <a:pt x="6492" y="21249"/>
                      </a:cubicBezTo>
                      <a:cubicBezTo>
                        <a:pt x="6492" y="21249"/>
                        <a:pt x="6492" y="21249"/>
                        <a:pt x="6492" y="21249"/>
                      </a:cubicBezTo>
                      <a:cubicBezTo>
                        <a:pt x="6492" y="21199"/>
                        <a:pt x="6492" y="21149"/>
                        <a:pt x="6576" y="21149"/>
                      </a:cubicBezTo>
                      <a:cubicBezTo>
                        <a:pt x="6576" y="21149"/>
                        <a:pt x="6659" y="20999"/>
                        <a:pt x="6659" y="20898"/>
                      </a:cubicBezTo>
                      <a:cubicBezTo>
                        <a:pt x="6659" y="20898"/>
                        <a:pt x="6659" y="20848"/>
                        <a:pt x="6659" y="20848"/>
                      </a:cubicBezTo>
                      <a:cubicBezTo>
                        <a:pt x="6659" y="20798"/>
                        <a:pt x="6617" y="20748"/>
                        <a:pt x="6617" y="20698"/>
                      </a:cubicBezTo>
                      <a:cubicBezTo>
                        <a:pt x="6617" y="20648"/>
                        <a:pt x="6659" y="20598"/>
                        <a:pt x="6659" y="20548"/>
                      </a:cubicBezTo>
                      <a:cubicBezTo>
                        <a:pt x="6701" y="20548"/>
                        <a:pt x="6701" y="20497"/>
                        <a:pt x="6701" y="20497"/>
                      </a:cubicBezTo>
                      <a:cubicBezTo>
                        <a:pt x="6701" y="20447"/>
                        <a:pt x="6701" y="20397"/>
                        <a:pt x="6659" y="20347"/>
                      </a:cubicBezTo>
                      <a:cubicBezTo>
                        <a:pt x="6659" y="20347"/>
                        <a:pt x="6659" y="20347"/>
                        <a:pt x="6659" y="20297"/>
                      </a:cubicBezTo>
                      <a:cubicBezTo>
                        <a:pt x="6701" y="20197"/>
                        <a:pt x="6701" y="19946"/>
                        <a:pt x="6742" y="19846"/>
                      </a:cubicBezTo>
                      <a:cubicBezTo>
                        <a:pt x="6784" y="19746"/>
                        <a:pt x="6825" y="19696"/>
                        <a:pt x="6867" y="19595"/>
                      </a:cubicBezTo>
                      <a:cubicBezTo>
                        <a:pt x="6867" y="19545"/>
                        <a:pt x="6909" y="19495"/>
                        <a:pt x="6909" y="19445"/>
                      </a:cubicBezTo>
                      <a:cubicBezTo>
                        <a:pt x="6950" y="19395"/>
                        <a:pt x="6992" y="19345"/>
                        <a:pt x="7034" y="19345"/>
                      </a:cubicBezTo>
                      <a:cubicBezTo>
                        <a:pt x="7034" y="19345"/>
                        <a:pt x="7034" y="19345"/>
                        <a:pt x="7034" y="19345"/>
                      </a:cubicBezTo>
                      <a:cubicBezTo>
                        <a:pt x="7075" y="19345"/>
                        <a:pt x="7075" y="19345"/>
                        <a:pt x="7075" y="19345"/>
                      </a:cubicBezTo>
                      <a:cubicBezTo>
                        <a:pt x="7075" y="19345"/>
                        <a:pt x="7075" y="19345"/>
                        <a:pt x="7075" y="19295"/>
                      </a:cubicBezTo>
                      <a:cubicBezTo>
                        <a:pt x="7075" y="19194"/>
                        <a:pt x="7158" y="19144"/>
                        <a:pt x="7200" y="19144"/>
                      </a:cubicBezTo>
                      <a:cubicBezTo>
                        <a:pt x="7200" y="19144"/>
                        <a:pt x="7200" y="19144"/>
                        <a:pt x="7242" y="19144"/>
                      </a:cubicBezTo>
                      <a:cubicBezTo>
                        <a:pt x="7242" y="19144"/>
                        <a:pt x="7242" y="19144"/>
                        <a:pt x="7283" y="19144"/>
                      </a:cubicBezTo>
                      <a:cubicBezTo>
                        <a:pt x="7283" y="19144"/>
                        <a:pt x="7283" y="19144"/>
                        <a:pt x="7325" y="19094"/>
                      </a:cubicBezTo>
                      <a:cubicBezTo>
                        <a:pt x="7366" y="19094"/>
                        <a:pt x="7408" y="19044"/>
                        <a:pt x="7450" y="19044"/>
                      </a:cubicBezTo>
                      <a:cubicBezTo>
                        <a:pt x="7450" y="19044"/>
                        <a:pt x="7450" y="19044"/>
                        <a:pt x="7491" y="19044"/>
                      </a:cubicBezTo>
                      <a:cubicBezTo>
                        <a:pt x="7491" y="19044"/>
                        <a:pt x="7533" y="19044"/>
                        <a:pt x="7533" y="19044"/>
                      </a:cubicBezTo>
                      <a:cubicBezTo>
                        <a:pt x="7575" y="19094"/>
                        <a:pt x="7575" y="19094"/>
                        <a:pt x="7575" y="19144"/>
                      </a:cubicBezTo>
                      <a:cubicBezTo>
                        <a:pt x="7575" y="19144"/>
                        <a:pt x="7575" y="19194"/>
                        <a:pt x="7575" y="19194"/>
                      </a:cubicBezTo>
                      <a:cubicBezTo>
                        <a:pt x="7575" y="19194"/>
                        <a:pt x="7575" y="19194"/>
                        <a:pt x="7575" y="19194"/>
                      </a:cubicBezTo>
                      <a:cubicBezTo>
                        <a:pt x="7575" y="19245"/>
                        <a:pt x="7575" y="19295"/>
                        <a:pt x="7616" y="19295"/>
                      </a:cubicBezTo>
                      <a:cubicBezTo>
                        <a:pt x="7616" y="19345"/>
                        <a:pt x="7616" y="19395"/>
                        <a:pt x="7616" y="19395"/>
                      </a:cubicBezTo>
                      <a:cubicBezTo>
                        <a:pt x="7616" y="19445"/>
                        <a:pt x="7616" y="19445"/>
                        <a:pt x="7616" y="19445"/>
                      </a:cubicBezTo>
                      <a:cubicBezTo>
                        <a:pt x="7658" y="19445"/>
                        <a:pt x="7699" y="19445"/>
                        <a:pt x="7699" y="19495"/>
                      </a:cubicBezTo>
                      <a:cubicBezTo>
                        <a:pt x="7699" y="19495"/>
                        <a:pt x="7741" y="19545"/>
                        <a:pt x="7741" y="19545"/>
                      </a:cubicBezTo>
                      <a:cubicBezTo>
                        <a:pt x="7741" y="19595"/>
                        <a:pt x="7741" y="19645"/>
                        <a:pt x="7699" y="19645"/>
                      </a:cubicBezTo>
                      <a:cubicBezTo>
                        <a:pt x="7699" y="19696"/>
                        <a:pt x="7699" y="19746"/>
                        <a:pt x="7658" y="19746"/>
                      </a:cubicBezTo>
                      <a:cubicBezTo>
                        <a:pt x="7533" y="19946"/>
                        <a:pt x="7491" y="20046"/>
                        <a:pt x="7450" y="20147"/>
                      </a:cubicBezTo>
                      <a:cubicBezTo>
                        <a:pt x="7450" y="20297"/>
                        <a:pt x="7408" y="20397"/>
                        <a:pt x="7366" y="20447"/>
                      </a:cubicBezTo>
                      <a:cubicBezTo>
                        <a:pt x="7325" y="20497"/>
                        <a:pt x="7325" y="20497"/>
                        <a:pt x="7325" y="20497"/>
                      </a:cubicBezTo>
                      <a:cubicBezTo>
                        <a:pt x="7325" y="20497"/>
                        <a:pt x="7325" y="20548"/>
                        <a:pt x="7366" y="20548"/>
                      </a:cubicBezTo>
                      <a:cubicBezTo>
                        <a:pt x="7491" y="20648"/>
                        <a:pt x="7658" y="20748"/>
                        <a:pt x="7699" y="20748"/>
                      </a:cubicBezTo>
                      <a:cubicBezTo>
                        <a:pt x="7741" y="20748"/>
                        <a:pt x="7741" y="20748"/>
                        <a:pt x="7741" y="20748"/>
                      </a:cubicBezTo>
                      <a:cubicBezTo>
                        <a:pt x="7741" y="20748"/>
                        <a:pt x="7783" y="20748"/>
                        <a:pt x="7824" y="20748"/>
                      </a:cubicBezTo>
                      <a:cubicBezTo>
                        <a:pt x="7908" y="20748"/>
                        <a:pt x="7949" y="20748"/>
                        <a:pt x="7991" y="20848"/>
                      </a:cubicBezTo>
                      <a:cubicBezTo>
                        <a:pt x="8074" y="20948"/>
                        <a:pt x="8116" y="21049"/>
                        <a:pt x="8157" y="21049"/>
                      </a:cubicBezTo>
                      <a:cubicBezTo>
                        <a:pt x="8199" y="21099"/>
                        <a:pt x="8282" y="21099"/>
                        <a:pt x="8324" y="21149"/>
                      </a:cubicBezTo>
                      <a:cubicBezTo>
                        <a:pt x="8324" y="21149"/>
                        <a:pt x="8324" y="21149"/>
                        <a:pt x="8324" y="21149"/>
                      </a:cubicBezTo>
                      <a:cubicBezTo>
                        <a:pt x="8324" y="21149"/>
                        <a:pt x="8324" y="21149"/>
                        <a:pt x="8324" y="21149"/>
                      </a:cubicBezTo>
                      <a:cubicBezTo>
                        <a:pt x="8324" y="21099"/>
                        <a:pt x="8324" y="21099"/>
                        <a:pt x="8324" y="21099"/>
                      </a:cubicBezTo>
                      <a:cubicBezTo>
                        <a:pt x="8407" y="21149"/>
                        <a:pt x="8532" y="21199"/>
                        <a:pt x="8573" y="21349"/>
                      </a:cubicBezTo>
                      <a:cubicBezTo>
                        <a:pt x="8573" y="21450"/>
                        <a:pt x="8615" y="21500"/>
                        <a:pt x="8657" y="21500"/>
                      </a:cubicBezTo>
                      <a:cubicBezTo>
                        <a:pt x="8657" y="21500"/>
                        <a:pt x="8657" y="21500"/>
                        <a:pt x="8657" y="21500"/>
                      </a:cubicBezTo>
                      <a:cubicBezTo>
                        <a:pt x="8657" y="21450"/>
                        <a:pt x="8698" y="21450"/>
                        <a:pt x="8782" y="21450"/>
                      </a:cubicBezTo>
                      <a:cubicBezTo>
                        <a:pt x="8782" y="21450"/>
                        <a:pt x="8782" y="21450"/>
                        <a:pt x="8823" y="21450"/>
                      </a:cubicBezTo>
                      <a:cubicBezTo>
                        <a:pt x="8823" y="21450"/>
                        <a:pt x="8823" y="21450"/>
                        <a:pt x="8823" y="21450"/>
                      </a:cubicBezTo>
                      <a:cubicBezTo>
                        <a:pt x="8906" y="21450"/>
                        <a:pt x="8990" y="21400"/>
                        <a:pt x="9031" y="21400"/>
                      </a:cubicBezTo>
                      <a:cubicBezTo>
                        <a:pt x="9031" y="21400"/>
                        <a:pt x="9073" y="21400"/>
                        <a:pt x="9073" y="21400"/>
                      </a:cubicBezTo>
                      <a:cubicBezTo>
                        <a:pt x="9073" y="21400"/>
                        <a:pt x="9073" y="21400"/>
                        <a:pt x="9114" y="21400"/>
                      </a:cubicBezTo>
                      <a:cubicBezTo>
                        <a:pt x="9156" y="21400"/>
                        <a:pt x="9198" y="21400"/>
                        <a:pt x="9198" y="21299"/>
                      </a:cubicBezTo>
                      <a:cubicBezTo>
                        <a:pt x="9198" y="21299"/>
                        <a:pt x="9198" y="21299"/>
                        <a:pt x="9198" y="21299"/>
                      </a:cubicBezTo>
                      <a:cubicBezTo>
                        <a:pt x="9198" y="21199"/>
                        <a:pt x="9198" y="21149"/>
                        <a:pt x="9198" y="21099"/>
                      </a:cubicBezTo>
                      <a:cubicBezTo>
                        <a:pt x="9198" y="20999"/>
                        <a:pt x="9156" y="20898"/>
                        <a:pt x="9239" y="20898"/>
                      </a:cubicBezTo>
                      <a:cubicBezTo>
                        <a:pt x="9239" y="20898"/>
                        <a:pt x="9281" y="20898"/>
                        <a:pt x="9281" y="20898"/>
                      </a:cubicBezTo>
                      <a:cubicBezTo>
                        <a:pt x="9323" y="20948"/>
                        <a:pt x="9323" y="20999"/>
                        <a:pt x="9364" y="21049"/>
                      </a:cubicBezTo>
                      <a:cubicBezTo>
                        <a:pt x="9364" y="21049"/>
                        <a:pt x="9364" y="21049"/>
                        <a:pt x="9364" y="21049"/>
                      </a:cubicBezTo>
                      <a:cubicBezTo>
                        <a:pt x="9364" y="20948"/>
                        <a:pt x="9406" y="20898"/>
                        <a:pt x="9406" y="20898"/>
                      </a:cubicBezTo>
                      <a:cubicBezTo>
                        <a:pt x="9406" y="20848"/>
                        <a:pt x="9364" y="20848"/>
                        <a:pt x="9364" y="20698"/>
                      </a:cubicBezTo>
                      <a:cubicBezTo>
                        <a:pt x="9364" y="20698"/>
                        <a:pt x="9364" y="20698"/>
                        <a:pt x="9364" y="20648"/>
                      </a:cubicBezTo>
                      <a:cubicBezTo>
                        <a:pt x="9364" y="20648"/>
                        <a:pt x="9364" y="20648"/>
                        <a:pt x="9364" y="20648"/>
                      </a:cubicBezTo>
                      <a:cubicBezTo>
                        <a:pt x="9364" y="20648"/>
                        <a:pt x="9323" y="20648"/>
                        <a:pt x="9323" y="20648"/>
                      </a:cubicBezTo>
                      <a:cubicBezTo>
                        <a:pt x="9364" y="20598"/>
                        <a:pt x="9364" y="20598"/>
                        <a:pt x="9364" y="20598"/>
                      </a:cubicBezTo>
                      <a:cubicBezTo>
                        <a:pt x="9364" y="20548"/>
                        <a:pt x="9364" y="20447"/>
                        <a:pt x="9406" y="20397"/>
                      </a:cubicBezTo>
                      <a:cubicBezTo>
                        <a:pt x="9531" y="20247"/>
                        <a:pt x="9531" y="20247"/>
                        <a:pt x="9572" y="20197"/>
                      </a:cubicBezTo>
                      <a:cubicBezTo>
                        <a:pt x="9614" y="20147"/>
                        <a:pt x="9614" y="20147"/>
                        <a:pt x="9655" y="20147"/>
                      </a:cubicBezTo>
                      <a:cubicBezTo>
                        <a:pt x="9655" y="20147"/>
                        <a:pt x="9655" y="20147"/>
                        <a:pt x="9655" y="20147"/>
                      </a:cubicBezTo>
                      <a:cubicBezTo>
                        <a:pt x="9655" y="20147"/>
                        <a:pt x="9655" y="20147"/>
                        <a:pt x="9655" y="20147"/>
                      </a:cubicBezTo>
                      <a:cubicBezTo>
                        <a:pt x="9655" y="20147"/>
                        <a:pt x="9655" y="20147"/>
                        <a:pt x="9655" y="20147"/>
                      </a:cubicBezTo>
                      <a:cubicBezTo>
                        <a:pt x="9655" y="20147"/>
                        <a:pt x="9655" y="20147"/>
                        <a:pt x="9655" y="20097"/>
                      </a:cubicBezTo>
                      <a:cubicBezTo>
                        <a:pt x="9655" y="20097"/>
                        <a:pt x="9655" y="20097"/>
                        <a:pt x="9655" y="20097"/>
                      </a:cubicBezTo>
                      <a:cubicBezTo>
                        <a:pt x="9655" y="20097"/>
                        <a:pt x="9655" y="20097"/>
                        <a:pt x="9655" y="20046"/>
                      </a:cubicBezTo>
                      <a:cubicBezTo>
                        <a:pt x="9655" y="19996"/>
                        <a:pt x="9739" y="19896"/>
                        <a:pt x="9780" y="19896"/>
                      </a:cubicBezTo>
                      <a:cubicBezTo>
                        <a:pt x="9822" y="19846"/>
                        <a:pt x="9822" y="19846"/>
                        <a:pt x="9822" y="19846"/>
                      </a:cubicBezTo>
                      <a:cubicBezTo>
                        <a:pt x="9864" y="19846"/>
                        <a:pt x="9864" y="19846"/>
                        <a:pt x="9864" y="19846"/>
                      </a:cubicBezTo>
                      <a:cubicBezTo>
                        <a:pt x="9905" y="19846"/>
                        <a:pt x="9905" y="19846"/>
                        <a:pt x="9905" y="19846"/>
                      </a:cubicBezTo>
                      <a:cubicBezTo>
                        <a:pt x="9905" y="19846"/>
                        <a:pt x="9905" y="19846"/>
                        <a:pt x="9905" y="19846"/>
                      </a:cubicBezTo>
                      <a:cubicBezTo>
                        <a:pt x="9905" y="19696"/>
                        <a:pt x="9988" y="19545"/>
                        <a:pt x="10072" y="19495"/>
                      </a:cubicBezTo>
                      <a:cubicBezTo>
                        <a:pt x="10113" y="19445"/>
                        <a:pt x="10155" y="19445"/>
                        <a:pt x="10155" y="19395"/>
                      </a:cubicBezTo>
                      <a:cubicBezTo>
                        <a:pt x="10155" y="19395"/>
                        <a:pt x="10113" y="19395"/>
                        <a:pt x="10113" y="19345"/>
                      </a:cubicBezTo>
                      <a:cubicBezTo>
                        <a:pt x="10155" y="19295"/>
                        <a:pt x="10155" y="19295"/>
                        <a:pt x="10197" y="19295"/>
                      </a:cubicBezTo>
                      <a:cubicBezTo>
                        <a:pt x="10197" y="19295"/>
                        <a:pt x="10238" y="19295"/>
                        <a:pt x="10238" y="19295"/>
                      </a:cubicBezTo>
                      <a:cubicBezTo>
                        <a:pt x="10238" y="19295"/>
                        <a:pt x="10238" y="19295"/>
                        <a:pt x="10280" y="19295"/>
                      </a:cubicBezTo>
                      <a:cubicBezTo>
                        <a:pt x="10321" y="19295"/>
                        <a:pt x="10363" y="19295"/>
                        <a:pt x="10363" y="19245"/>
                      </a:cubicBezTo>
                      <a:cubicBezTo>
                        <a:pt x="10363" y="19245"/>
                        <a:pt x="10363" y="19245"/>
                        <a:pt x="10363" y="19245"/>
                      </a:cubicBezTo>
                      <a:cubicBezTo>
                        <a:pt x="10363" y="19194"/>
                        <a:pt x="10321" y="19144"/>
                        <a:pt x="10321" y="19094"/>
                      </a:cubicBezTo>
                      <a:cubicBezTo>
                        <a:pt x="10321" y="19044"/>
                        <a:pt x="10363" y="18994"/>
                        <a:pt x="10363" y="18994"/>
                      </a:cubicBezTo>
                      <a:cubicBezTo>
                        <a:pt x="10405" y="18994"/>
                        <a:pt x="10405" y="18994"/>
                        <a:pt x="10446" y="19044"/>
                      </a:cubicBezTo>
                      <a:cubicBezTo>
                        <a:pt x="10529" y="19094"/>
                        <a:pt x="10571" y="19144"/>
                        <a:pt x="10571" y="19144"/>
                      </a:cubicBezTo>
                      <a:cubicBezTo>
                        <a:pt x="10571" y="19144"/>
                        <a:pt x="10571" y="19144"/>
                        <a:pt x="10571" y="19144"/>
                      </a:cubicBezTo>
                      <a:cubicBezTo>
                        <a:pt x="10613" y="19094"/>
                        <a:pt x="10654" y="19094"/>
                        <a:pt x="10654" y="19094"/>
                      </a:cubicBezTo>
                      <a:cubicBezTo>
                        <a:pt x="10696" y="19094"/>
                        <a:pt x="10738" y="19144"/>
                        <a:pt x="10738" y="19144"/>
                      </a:cubicBezTo>
                      <a:cubicBezTo>
                        <a:pt x="10738" y="19194"/>
                        <a:pt x="10779" y="19245"/>
                        <a:pt x="10779" y="19245"/>
                      </a:cubicBezTo>
                      <a:cubicBezTo>
                        <a:pt x="10779" y="19245"/>
                        <a:pt x="10821" y="19245"/>
                        <a:pt x="10821" y="19144"/>
                      </a:cubicBezTo>
                      <a:cubicBezTo>
                        <a:pt x="10904" y="18994"/>
                        <a:pt x="10904" y="18894"/>
                        <a:pt x="11029" y="18894"/>
                      </a:cubicBezTo>
                      <a:cubicBezTo>
                        <a:pt x="11071" y="18844"/>
                        <a:pt x="11154" y="18794"/>
                        <a:pt x="11195" y="18794"/>
                      </a:cubicBezTo>
                      <a:cubicBezTo>
                        <a:pt x="11195" y="18794"/>
                        <a:pt x="11237" y="18794"/>
                        <a:pt x="11237" y="18794"/>
                      </a:cubicBezTo>
                      <a:cubicBezTo>
                        <a:pt x="11237" y="18794"/>
                        <a:pt x="11237" y="18794"/>
                        <a:pt x="11237" y="18794"/>
                      </a:cubicBezTo>
                      <a:cubicBezTo>
                        <a:pt x="11237" y="18844"/>
                        <a:pt x="11237" y="18844"/>
                        <a:pt x="11237" y="18844"/>
                      </a:cubicBezTo>
                      <a:cubicBezTo>
                        <a:pt x="11237" y="18894"/>
                        <a:pt x="11195" y="18944"/>
                        <a:pt x="11195" y="18994"/>
                      </a:cubicBezTo>
                      <a:cubicBezTo>
                        <a:pt x="11195" y="18994"/>
                        <a:pt x="11195" y="18994"/>
                        <a:pt x="11195" y="18994"/>
                      </a:cubicBezTo>
                      <a:cubicBezTo>
                        <a:pt x="11237" y="18994"/>
                        <a:pt x="11237" y="18994"/>
                        <a:pt x="11279" y="18994"/>
                      </a:cubicBezTo>
                      <a:cubicBezTo>
                        <a:pt x="11320" y="18994"/>
                        <a:pt x="11362" y="19044"/>
                        <a:pt x="11403" y="19044"/>
                      </a:cubicBezTo>
                      <a:cubicBezTo>
                        <a:pt x="11403" y="19044"/>
                        <a:pt x="11403" y="19044"/>
                        <a:pt x="11403" y="19044"/>
                      </a:cubicBezTo>
                      <a:cubicBezTo>
                        <a:pt x="11403" y="19044"/>
                        <a:pt x="11403" y="18994"/>
                        <a:pt x="11445" y="18894"/>
                      </a:cubicBezTo>
                      <a:cubicBezTo>
                        <a:pt x="11445" y="18894"/>
                        <a:pt x="11403" y="18794"/>
                        <a:pt x="11487" y="18794"/>
                      </a:cubicBezTo>
                      <a:cubicBezTo>
                        <a:pt x="11487" y="18794"/>
                        <a:pt x="11487" y="18794"/>
                        <a:pt x="11487" y="18794"/>
                      </a:cubicBezTo>
                      <a:cubicBezTo>
                        <a:pt x="11487" y="18743"/>
                        <a:pt x="11487" y="18743"/>
                        <a:pt x="11487" y="18743"/>
                      </a:cubicBezTo>
                      <a:cubicBezTo>
                        <a:pt x="11487" y="18743"/>
                        <a:pt x="11487" y="18743"/>
                        <a:pt x="11487" y="18743"/>
                      </a:cubicBezTo>
                      <a:cubicBezTo>
                        <a:pt x="11487" y="18743"/>
                        <a:pt x="11570" y="18794"/>
                        <a:pt x="11570" y="18794"/>
                      </a:cubicBezTo>
                      <a:cubicBezTo>
                        <a:pt x="11612" y="18794"/>
                        <a:pt x="11653" y="18794"/>
                        <a:pt x="11736" y="18794"/>
                      </a:cubicBezTo>
                      <a:cubicBezTo>
                        <a:pt x="11736" y="18794"/>
                        <a:pt x="11778" y="18794"/>
                        <a:pt x="11778" y="18844"/>
                      </a:cubicBezTo>
                      <a:cubicBezTo>
                        <a:pt x="11820" y="18844"/>
                        <a:pt x="11861" y="18844"/>
                        <a:pt x="11861" y="18844"/>
                      </a:cubicBezTo>
                      <a:cubicBezTo>
                        <a:pt x="11861" y="18844"/>
                        <a:pt x="11861" y="18844"/>
                        <a:pt x="11861" y="18844"/>
                      </a:cubicBezTo>
                      <a:cubicBezTo>
                        <a:pt x="11903" y="18844"/>
                        <a:pt x="11903" y="18794"/>
                        <a:pt x="11903" y="18743"/>
                      </a:cubicBezTo>
                      <a:cubicBezTo>
                        <a:pt x="11903" y="18743"/>
                        <a:pt x="11903" y="18693"/>
                        <a:pt x="11903" y="18693"/>
                      </a:cubicBezTo>
                      <a:cubicBezTo>
                        <a:pt x="11903" y="18643"/>
                        <a:pt x="11903" y="18643"/>
                        <a:pt x="11903" y="18593"/>
                      </a:cubicBezTo>
                      <a:cubicBezTo>
                        <a:pt x="11903" y="18493"/>
                        <a:pt x="11903" y="18393"/>
                        <a:pt x="11903" y="18292"/>
                      </a:cubicBezTo>
                      <a:cubicBezTo>
                        <a:pt x="11903" y="18292"/>
                        <a:pt x="11903" y="18242"/>
                        <a:pt x="11903" y="18242"/>
                      </a:cubicBezTo>
                      <a:cubicBezTo>
                        <a:pt x="11903" y="18242"/>
                        <a:pt x="11903" y="18242"/>
                        <a:pt x="11903" y="18242"/>
                      </a:cubicBezTo>
                      <a:cubicBezTo>
                        <a:pt x="11903" y="18192"/>
                        <a:pt x="11903" y="18142"/>
                        <a:pt x="11903" y="18142"/>
                      </a:cubicBezTo>
                      <a:cubicBezTo>
                        <a:pt x="11903" y="18092"/>
                        <a:pt x="11903" y="18092"/>
                        <a:pt x="11903" y="18042"/>
                      </a:cubicBezTo>
                      <a:cubicBezTo>
                        <a:pt x="11903" y="17942"/>
                        <a:pt x="11986" y="17791"/>
                        <a:pt x="12028" y="17741"/>
                      </a:cubicBezTo>
                      <a:cubicBezTo>
                        <a:pt x="12069" y="17691"/>
                        <a:pt x="12111" y="17641"/>
                        <a:pt x="12153" y="17641"/>
                      </a:cubicBezTo>
                      <a:cubicBezTo>
                        <a:pt x="12194" y="17641"/>
                        <a:pt x="12236" y="17691"/>
                        <a:pt x="12277" y="17691"/>
                      </a:cubicBezTo>
                      <a:cubicBezTo>
                        <a:pt x="12319" y="17691"/>
                        <a:pt x="12361" y="17741"/>
                        <a:pt x="12402" y="17741"/>
                      </a:cubicBezTo>
                      <a:cubicBezTo>
                        <a:pt x="12444" y="17791"/>
                        <a:pt x="12486" y="17791"/>
                        <a:pt x="12527" y="17791"/>
                      </a:cubicBezTo>
                      <a:cubicBezTo>
                        <a:pt x="12569" y="17791"/>
                        <a:pt x="12610" y="17791"/>
                        <a:pt x="12652" y="17791"/>
                      </a:cubicBezTo>
                      <a:cubicBezTo>
                        <a:pt x="12652" y="17791"/>
                        <a:pt x="12694" y="17741"/>
                        <a:pt x="12694" y="17741"/>
                      </a:cubicBezTo>
                      <a:cubicBezTo>
                        <a:pt x="12694" y="17741"/>
                        <a:pt x="12694" y="17791"/>
                        <a:pt x="12735" y="17791"/>
                      </a:cubicBezTo>
                      <a:cubicBezTo>
                        <a:pt x="12735" y="17791"/>
                        <a:pt x="12777" y="17791"/>
                        <a:pt x="12777" y="17791"/>
                      </a:cubicBezTo>
                      <a:cubicBezTo>
                        <a:pt x="12777" y="17791"/>
                        <a:pt x="12777" y="17791"/>
                        <a:pt x="12777" y="17791"/>
                      </a:cubicBezTo>
                      <a:cubicBezTo>
                        <a:pt x="12777" y="17791"/>
                        <a:pt x="12777" y="17791"/>
                        <a:pt x="12777" y="17791"/>
                      </a:cubicBezTo>
                      <a:cubicBezTo>
                        <a:pt x="12777" y="17791"/>
                        <a:pt x="12818" y="17741"/>
                        <a:pt x="12860" y="17741"/>
                      </a:cubicBezTo>
                      <a:cubicBezTo>
                        <a:pt x="12860" y="17741"/>
                        <a:pt x="12902" y="17741"/>
                        <a:pt x="12902" y="17791"/>
                      </a:cubicBezTo>
                      <a:cubicBezTo>
                        <a:pt x="12943" y="17791"/>
                        <a:pt x="12943" y="17791"/>
                        <a:pt x="13027" y="17841"/>
                      </a:cubicBezTo>
                      <a:cubicBezTo>
                        <a:pt x="13027" y="17841"/>
                        <a:pt x="13027" y="17841"/>
                        <a:pt x="13068" y="17841"/>
                      </a:cubicBezTo>
                      <a:cubicBezTo>
                        <a:pt x="13110" y="17841"/>
                        <a:pt x="13151" y="17791"/>
                        <a:pt x="13193" y="17741"/>
                      </a:cubicBezTo>
                      <a:cubicBezTo>
                        <a:pt x="13193" y="17741"/>
                        <a:pt x="13193" y="17691"/>
                        <a:pt x="13193" y="17691"/>
                      </a:cubicBezTo>
                      <a:cubicBezTo>
                        <a:pt x="13193" y="17641"/>
                        <a:pt x="13193" y="17591"/>
                        <a:pt x="13193" y="17591"/>
                      </a:cubicBezTo>
                      <a:cubicBezTo>
                        <a:pt x="13193" y="17591"/>
                        <a:pt x="13193" y="17591"/>
                        <a:pt x="13193" y="17591"/>
                      </a:cubicBezTo>
                      <a:cubicBezTo>
                        <a:pt x="13235" y="17591"/>
                        <a:pt x="13235" y="17591"/>
                        <a:pt x="13235" y="17591"/>
                      </a:cubicBezTo>
                      <a:cubicBezTo>
                        <a:pt x="13276" y="17490"/>
                        <a:pt x="13318" y="17440"/>
                        <a:pt x="13360" y="17440"/>
                      </a:cubicBezTo>
                      <a:cubicBezTo>
                        <a:pt x="13401" y="17440"/>
                        <a:pt x="13401" y="17440"/>
                        <a:pt x="13401" y="17440"/>
                      </a:cubicBezTo>
                      <a:cubicBezTo>
                        <a:pt x="13443" y="17490"/>
                        <a:pt x="13443" y="17490"/>
                        <a:pt x="13443" y="17490"/>
                      </a:cubicBezTo>
                      <a:cubicBezTo>
                        <a:pt x="13443" y="17490"/>
                        <a:pt x="13443" y="17490"/>
                        <a:pt x="13443" y="17490"/>
                      </a:cubicBezTo>
                      <a:cubicBezTo>
                        <a:pt x="13443" y="17440"/>
                        <a:pt x="13443" y="17440"/>
                        <a:pt x="13484" y="17440"/>
                      </a:cubicBezTo>
                      <a:cubicBezTo>
                        <a:pt x="13484" y="17390"/>
                        <a:pt x="13526" y="17390"/>
                        <a:pt x="13568" y="17390"/>
                      </a:cubicBezTo>
                      <a:cubicBezTo>
                        <a:pt x="13568" y="17390"/>
                        <a:pt x="13568" y="17390"/>
                        <a:pt x="13568" y="17390"/>
                      </a:cubicBezTo>
                      <a:cubicBezTo>
                        <a:pt x="13568" y="17390"/>
                        <a:pt x="13568" y="17390"/>
                        <a:pt x="13568" y="17390"/>
                      </a:cubicBezTo>
                      <a:cubicBezTo>
                        <a:pt x="13568" y="17390"/>
                        <a:pt x="13568" y="17390"/>
                        <a:pt x="13568" y="17340"/>
                      </a:cubicBezTo>
                      <a:cubicBezTo>
                        <a:pt x="13568" y="17340"/>
                        <a:pt x="13568" y="17290"/>
                        <a:pt x="13568" y="17290"/>
                      </a:cubicBezTo>
                      <a:cubicBezTo>
                        <a:pt x="13568" y="17240"/>
                        <a:pt x="13568" y="17190"/>
                        <a:pt x="13568" y="17140"/>
                      </a:cubicBezTo>
                      <a:cubicBezTo>
                        <a:pt x="13568" y="17140"/>
                        <a:pt x="13568" y="17090"/>
                        <a:pt x="13568" y="17039"/>
                      </a:cubicBezTo>
                      <a:cubicBezTo>
                        <a:pt x="13568" y="17039"/>
                        <a:pt x="13526" y="16989"/>
                        <a:pt x="13526" y="16989"/>
                      </a:cubicBezTo>
                      <a:cubicBezTo>
                        <a:pt x="13526" y="16989"/>
                        <a:pt x="13526" y="16989"/>
                        <a:pt x="13526" y="16989"/>
                      </a:cubicBezTo>
                      <a:cubicBezTo>
                        <a:pt x="13568" y="16989"/>
                        <a:pt x="13568" y="16989"/>
                        <a:pt x="13568" y="16989"/>
                      </a:cubicBezTo>
                      <a:cubicBezTo>
                        <a:pt x="13568" y="16989"/>
                        <a:pt x="13568" y="16989"/>
                        <a:pt x="13568" y="16989"/>
                      </a:cubicBezTo>
                      <a:cubicBezTo>
                        <a:pt x="13526" y="16989"/>
                        <a:pt x="13526" y="16989"/>
                        <a:pt x="13526" y="16989"/>
                      </a:cubicBezTo>
                      <a:cubicBezTo>
                        <a:pt x="13526" y="16989"/>
                        <a:pt x="13526" y="16939"/>
                        <a:pt x="13526" y="16939"/>
                      </a:cubicBezTo>
                      <a:cubicBezTo>
                        <a:pt x="13526" y="16889"/>
                        <a:pt x="13484" y="16839"/>
                        <a:pt x="13484" y="16839"/>
                      </a:cubicBezTo>
                      <a:cubicBezTo>
                        <a:pt x="13443" y="16789"/>
                        <a:pt x="13401" y="16739"/>
                        <a:pt x="13401" y="16689"/>
                      </a:cubicBezTo>
                      <a:cubicBezTo>
                        <a:pt x="13401" y="16639"/>
                        <a:pt x="13401" y="16588"/>
                        <a:pt x="13443" y="16588"/>
                      </a:cubicBezTo>
                      <a:cubicBezTo>
                        <a:pt x="13443" y="16538"/>
                        <a:pt x="13484" y="16538"/>
                        <a:pt x="13484" y="16488"/>
                      </a:cubicBezTo>
                      <a:cubicBezTo>
                        <a:pt x="13484" y="16488"/>
                        <a:pt x="13484" y="16488"/>
                        <a:pt x="13484" y="16488"/>
                      </a:cubicBezTo>
                      <a:cubicBezTo>
                        <a:pt x="13484" y="16488"/>
                        <a:pt x="13484" y="16488"/>
                        <a:pt x="13443" y="16438"/>
                      </a:cubicBezTo>
                      <a:cubicBezTo>
                        <a:pt x="13401" y="16388"/>
                        <a:pt x="13401" y="16338"/>
                        <a:pt x="13401" y="16238"/>
                      </a:cubicBezTo>
                      <a:cubicBezTo>
                        <a:pt x="13401" y="16187"/>
                        <a:pt x="13401" y="16087"/>
                        <a:pt x="13484" y="16087"/>
                      </a:cubicBezTo>
                      <a:cubicBezTo>
                        <a:pt x="13568" y="16037"/>
                        <a:pt x="13651" y="16037"/>
                        <a:pt x="13651" y="15937"/>
                      </a:cubicBezTo>
                      <a:cubicBezTo>
                        <a:pt x="13651" y="15937"/>
                        <a:pt x="13651" y="15937"/>
                        <a:pt x="13651" y="15887"/>
                      </a:cubicBezTo>
                      <a:cubicBezTo>
                        <a:pt x="13651" y="15837"/>
                        <a:pt x="13651" y="15787"/>
                        <a:pt x="13651" y="15736"/>
                      </a:cubicBezTo>
                      <a:cubicBezTo>
                        <a:pt x="13651" y="15636"/>
                        <a:pt x="13692" y="15536"/>
                        <a:pt x="13734" y="15486"/>
                      </a:cubicBezTo>
                      <a:cubicBezTo>
                        <a:pt x="13776" y="15436"/>
                        <a:pt x="13817" y="15436"/>
                        <a:pt x="13859" y="15436"/>
                      </a:cubicBezTo>
                      <a:cubicBezTo>
                        <a:pt x="13859" y="15436"/>
                        <a:pt x="13859" y="15436"/>
                        <a:pt x="13859" y="15436"/>
                      </a:cubicBezTo>
                      <a:cubicBezTo>
                        <a:pt x="13817" y="15386"/>
                        <a:pt x="13817" y="15386"/>
                        <a:pt x="13817" y="15335"/>
                      </a:cubicBezTo>
                      <a:cubicBezTo>
                        <a:pt x="13817" y="15285"/>
                        <a:pt x="13859" y="15235"/>
                        <a:pt x="13942" y="15235"/>
                      </a:cubicBezTo>
                      <a:cubicBezTo>
                        <a:pt x="13984" y="15235"/>
                        <a:pt x="13984" y="15235"/>
                        <a:pt x="13984" y="15235"/>
                      </a:cubicBezTo>
                      <a:cubicBezTo>
                        <a:pt x="13984" y="15235"/>
                        <a:pt x="13984" y="15235"/>
                        <a:pt x="13984" y="15235"/>
                      </a:cubicBezTo>
                      <a:cubicBezTo>
                        <a:pt x="14067" y="15235"/>
                        <a:pt x="14067" y="15185"/>
                        <a:pt x="14067" y="15185"/>
                      </a:cubicBezTo>
                      <a:cubicBezTo>
                        <a:pt x="14067" y="15185"/>
                        <a:pt x="14067" y="15185"/>
                        <a:pt x="14067" y="15185"/>
                      </a:cubicBezTo>
                      <a:cubicBezTo>
                        <a:pt x="14067" y="15185"/>
                        <a:pt x="14067" y="15135"/>
                        <a:pt x="14067" y="15135"/>
                      </a:cubicBezTo>
                      <a:cubicBezTo>
                        <a:pt x="14067" y="15085"/>
                        <a:pt x="14109" y="15035"/>
                        <a:pt x="14109" y="15035"/>
                      </a:cubicBezTo>
                      <a:cubicBezTo>
                        <a:pt x="14150" y="15035"/>
                        <a:pt x="14150" y="15035"/>
                        <a:pt x="14150" y="15085"/>
                      </a:cubicBezTo>
                      <a:cubicBezTo>
                        <a:pt x="14192" y="15135"/>
                        <a:pt x="14192" y="15235"/>
                        <a:pt x="14234" y="15285"/>
                      </a:cubicBezTo>
                      <a:cubicBezTo>
                        <a:pt x="14234" y="15386"/>
                        <a:pt x="14275" y="15486"/>
                        <a:pt x="14275" y="15536"/>
                      </a:cubicBezTo>
                      <a:cubicBezTo>
                        <a:pt x="14275" y="15586"/>
                        <a:pt x="14275" y="15636"/>
                        <a:pt x="14234" y="15636"/>
                      </a:cubicBezTo>
                      <a:cubicBezTo>
                        <a:pt x="14234" y="15686"/>
                        <a:pt x="14234" y="15736"/>
                        <a:pt x="14234" y="15787"/>
                      </a:cubicBezTo>
                      <a:cubicBezTo>
                        <a:pt x="14234" y="15837"/>
                        <a:pt x="14234" y="15837"/>
                        <a:pt x="14275" y="15887"/>
                      </a:cubicBezTo>
                      <a:cubicBezTo>
                        <a:pt x="14317" y="15887"/>
                        <a:pt x="14358" y="15937"/>
                        <a:pt x="14442" y="15937"/>
                      </a:cubicBezTo>
                      <a:cubicBezTo>
                        <a:pt x="14442" y="15937"/>
                        <a:pt x="14442" y="15937"/>
                        <a:pt x="14483" y="15887"/>
                      </a:cubicBezTo>
                      <a:cubicBezTo>
                        <a:pt x="14525" y="15887"/>
                        <a:pt x="14566" y="15887"/>
                        <a:pt x="14566" y="15887"/>
                      </a:cubicBezTo>
                      <a:cubicBezTo>
                        <a:pt x="14566" y="15837"/>
                        <a:pt x="14566" y="15837"/>
                        <a:pt x="14566" y="15837"/>
                      </a:cubicBezTo>
                      <a:cubicBezTo>
                        <a:pt x="14566" y="15736"/>
                        <a:pt x="14650" y="15686"/>
                        <a:pt x="14733" y="15636"/>
                      </a:cubicBezTo>
                      <a:cubicBezTo>
                        <a:pt x="14775" y="15586"/>
                        <a:pt x="14899" y="15486"/>
                        <a:pt x="14983" y="15436"/>
                      </a:cubicBezTo>
                      <a:cubicBezTo>
                        <a:pt x="14983" y="15436"/>
                        <a:pt x="14983" y="15436"/>
                        <a:pt x="14983" y="15436"/>
                      </a:cubicBezTo>
                      <a:cubicBezTo>
                        <a:pt x="14983" y="15386"/>
                        <a:pt x="14983" y="15386"/>
                        <a:pt x="15024" y="15386"/>
                      </a:cubicBezTo>
                      <a:cubicBezTo>
                        <a:pt x="15024" y="15386"/>
                        <a:pt x="15066" y="15436"/>
                        <a:pt x="15066" y="15486"/>
                      </a:cubicBezTo>
                      <a:cubicBezTo>
                        <a:pt x="15108" y="15536"/>
                        <a:pt x="15149" y="15586"/>
                        <a:pt x="15149" y="15586"/>
                      </a:cubicBezTo>
                      <a:cubicBezTo>
                        <a:pt x="15149" y="15586"/>
                        <a:pt x="15149" y="15586"/>
                        <a:pt x="15149" y="15586"/>
                      </a:cubicBezTo>
                      <a:cubicBezTo>
                        <a:pt x="15191" y="15436"/>
                        <a:pt x="15274" y="15436"/>
                        <a:pt x="15274" y="15386"/>
                      </a:cubicBezTo>
                      <a:cubicBezTo>
                        <a:pt x="15316" y="15335"/>
                        <a:pt x="15316" y="15285"/>
                        <a:pt x="15399" y="15285"/>
                      </a:cubicBezTo>
                      <a:cubicBezTo>
                        <a:pt x="15399" y="15285"/>
                        <a:pt x="15440" y="15285"/>
                        <a:pt x="15440" y="15285"/>
                      </a:cubicBezTo>
                      <a:cubicBezTo>
                        <a:pt x="15482" y="15335"/>
                        <a:pt x="15524" y="15335"/>
                        <a:pt x="15607" y="15335"/>
                      </a:cubicBezTo>
                      <a:cubicBezTo>
                        <a:pt x="15649" y="15335"/>
                        <a:pt x="15649" y="15335"/>
                        <a:pt x="15690" y="15285"/>
                      </a:cubicBezTo>
                      <a:cubicBezTo>
                        <a:pt x="15732" y="15235"/>
                        <a:pt x="15773" y="15185"/>
                        <a:pt x="15773" y="15135"/>
                      </a:cubicBezTo>
                      <a:cubicBezTo>
                        <a:pt x="15773" y="15135"/>
                        <a:pt x="15773" y="15135"/>
                        <a:pt x="15773" y="15135"/>
                      </a:cubicBezTo>
                      <a:cubicBezTo>
                        <a:pt x="15732" y="15135"/>
                        <a:pt x="15690" y="15085"/>
                        <a:pt x="15690" y="15035"/>
                      </a:cubicBezTo>
                      <a:cubicBezTo>
                        <a:pt x="15690" y="15035"/>
                        <a:pt x="15690" y="14985"/>
                        <a:pt x="15732" y="14985"/>
                      </a:cubicBezTo>
                      <a:cubicBezTo>
                        <a:pt x="15732" y="14985"/>
                        <a:pt x="15732" y="14985"/>
                        <a:pt x="15732" y="14985"/>
                      </a:cubicBezTo>
                      <a:cubicBezTo>
                        <a:pt x="15732" y="14985"/>
                        <a:pt x="15732" y="14985"/>
                        <a:pt x="15773" y="14985"/>
                      </a:cubicBezTo>
                      <a:cubicBezTo>
                        <a:pt x="15773" y="14935"/>
                        <a:pt x="15773" y="14935"/>
                        <a:pt x="15773" y="14935"/>
                      </a:cubicBezTo>
                      <a:cubicBezTo>
                        <a:pt x="15773" y="14935"/>
                        <a:pt x="15773" y="14935"/>
                        <a:pt x="15773" y="14935"/>
                      </a:cubicBezTo>
                      <a:cubicBezTo>
                        <a:pt x="15773" y="14935"/>
                        <a:pt x="15773" y="14884"/>
                        <a:pt x="15773" y="14884"/>
                      </a:cubicBezTo>
                      <a:cubicBezTo>
                        <a:pt x="15773" y="14834"/>
                        <a:pt x="15773" y="14834"/>
                        <a:pt x="15773" y="14834"/>
                      </a:cubicBezTo>
                      <a:cubicBezTo>
                        <a:pt x="15773" y="14734"/>
                        <a:pt x="15857" y="14634"/>
                        <a:pt x="15940" y="14584"/>
                      </a:cubicBezTo>
                      <a:cubicBezTo>
                        <a:pt x="15940" y="14584"/>
                        <a:pt x="15982" y="14584"/>
                        <a:pt x="15982" y="14584"/>
                      </a:cubicBezTo>
                      <a:cubicBezTo>
                        <a:pt x="16023" y="14584"/>
                        <a:pt x="16065" y="14584"/>
                        <a:pt x="16106" y="14584"/>
                      </a:cubicBezTo>
                      <a:cubicBezTo>
                        <a:pt x="16106" y="14584"/>
                        <a:pt x="16106" y="14584"/>
                        <a:pt x="16148" y="14584"/>
                      </a:cubicBezTo>
                      <a:cubicBezTo>
                        <a:pt x="16148" y="14584"/>
                        <a:pt x="16148" y="14433"/>
                        <a:pt x="16273" y="14433"/>
                      </a:cubicBezTo>
                      <a:cubicBezTo>
                        <a:pt x="16314" y="14433"/>
                        <a:pt x="16356" y="14383"/>
                        <a:pt x="16439" y="14383"/>
                      </a:cubicBezTo>
                      <a:cubicBezTo>
                        <a:pt x="16523" y="14383"/>
                        <a:pt x="16606" y="14433"/>
                        <a:pt x="16647" y="14484"/>
                      </a:cubicBezTo>
                      <a:cubicBezTo>
                        <a:pt x="16647" y="14584"/>
                        <a:pt x="16772" y="14634"/>
                        <a:pt x="16772" y="14734"/>
                      </a:cubicBezTo>
                      <a:cubicBezTo>
                        <a:pt x="16772" y="14734"/>
                        <a:pt x="16772" y="14784"/>
                        <a:pt x="16772" y="14784"/>
                      </a:cubicBezTo>
                      <a:cubicBezTo>
                        <a:pt x="16731" y="14784"/>
                        <a:pt x="16731" y="14834"/>
                        <a:pt x="16731" y="14834"/>
                      </a:cubicBezTo>
                      <a:cubicBezTo>
                        <a:pt x="16731" y="14834"/>
                        <a:pt x="16731" y="14884"/>
                        <a:pt x="16772" y="14935"/>
                      </a:cubicBezTo>
                      <a:cubicBezTo>
                        <a:pt x="16772" y="14985"/>
                        <a:pt x="16814" y="15035"/>
                        <a:pt x="16814" y="15085"/>
                      </a:cubicBezTo>
                      <a:cubicBezTo>
                        <a:pt x="16814" y="15085"/>
                        <a:pt x="16814" y="15085"/>
                        <a:pt x="16855" y="15085"/>
                      </a:cubicBezTo>
                      <a:cubicBezTo>
                        <a:pt x="16855" y="15085"/>
                        <a:pt x="16855" y="15035"/>
                        <a:pt x="16897" y="15035"/>
                      </a:cubicBezTo>
                      <a:cubicBezTo>
                        <a:pt x="16939" y="15035"/>
                        <a:pt x="16939" y="15085"/>
                        <a:pt x="16980" y="15135"/>
                      </a:cubicBezTo>
                      <a:cubicBezTo>
                        <a:pt x="16980" y="15235"/>
                        <a:pt x="17022" y="15285"/>
                        <a:pt x="17022" y="15386"/>
                      </a:cubicBezTo>
                      <a:cubicBezTo>
                        <a:pt x="17022" y="15386"/>
                        <a:pt x="17022" y="15436"/>
                        <a:pt x="17022" y="15436"/>
                      </a:cubicBezTo>
                      <a:cubicBezTo>
                        <a:pt x="16939" y="15486"/>
                        <a:pt x="16855" y="15486"/>
                        <a:pt x="16897" y="15486"/>
                      </a:cubicBezTo>
                      <a:cubicBezTo>
                        <a:pt x="16897" y="15536"/>
                        <a:pt x="16897" y="15536"/>
                        <a:pt x="16897" y="15536"/>
                      </a:cubicBezTo>
                      <a:cubicBezTo>
                        <a:pt x="16939" y="15686"/>
                        <a:pt x="17022" y="15736"/>
                        <a:pt x="17064" y="15837"/>
                      </a:cubicBezTo>
                      <a:cubicBezTo>
                        <a:pt x="17064" y="15937"/>
                        <a:pt x="17064" y="15937"/>
                        <a:pt x="17064" y="15987"/>
                      </a:cubicBezTo>
                      <a:cubicBezTo>
                        <a:pt x="17064" y="15987"/>
                        <a:pt x="17064" y="16037"/>
                        <a:pt x="17105" y="16037"/>
                      </a:cubicBezTo>
                      <a:cubicBezTo>
                        <a:pt x="17105" y="16037"/>
                        <a:pt x="17105" y="16037"/>
                        <a:pt x="17105" y="16037"/>
                      </a:cubicBezTo>
                      <a:cubicBezTo>
                        <a:pt x="17105" y="16037"/>
                        <a:pt x="17105" y="16037"/>
                        <a:pt x="17147" y="16037"/>
                      </a:cubicBezTo>
                      <a:cubicBezTo>
                        <a:pt x="17230" y="15987"/>
                        <a:pt x="17272" y="15987"/>
                        <a:pt x="17355" y="15987"/>
                      </a:cubicBezTo>
                      <a:cubicBezTo>
                        <a:pt x="17355" y="15987"/>
                        <a:pt x="17438" y="15937"/>
                        <a:pt x="17480" y="15937"/>
                      </a:cubicBezTo>
                      <a:cubicBezTo>
                        <a:pt x="17480" y="15937"/>
                        <a:pt x="17480" y="15937"/>
                        <a:pt x="17521" y="15937"/>
                      </a:cubicBezTo>
                      <a:cubicBezTo>
                        <a:pt x="17563" y="15987"/>
                        <a:pt x="17605" y="16037"/>
                        <a:pt x="17646" y="16037"/>
                      </a:cubicBezTo>
                      <a:cubicBezTo>
                        <a:pt x="17646" y="16037"/>
                        <a:pt x="17729" y="16037"/>
                        <a:pt x="17771" y="16037"/>
                      </a:cubicBezTo>
                      <a:cubicBezTo>
                        <a:pt x="17771" y="16037"/>
                        <a:pt x="17771" y="15987"/>
                        <a:pt x="17771" y="15987"/>
                      </a:cubicBezTo>
                      <a:cubicBezTo>
                        <a:pt x="17813" y="15987"/>
                        <a:pt x="17854" y="15887"/>
                        <a:pt x="17854" y="15887"/>
                      </a:cubicBezTo>
                      <a:cubicBezTo>
                        <a:pt x="17854" y="15837"/>
                        <a:pt x="17854" y="15787"/>
                        <a:pt x="17854" y="15787"/>
                      </a:cubicBezTo>
                      <a:cubicBezTo>
                        <a:pt x="17854" y="15787"/>
                        <a:pt x="17854" y="15736"/>
                        <a:pt x="17854" y="15736"/>
                      </a:cubicBezTo>
                      <a:cubicBezTo>
                        <a:pt x="17854" y="15686"/>
                        <a:pt x="17854" y="15686"/>
                        <a:pt x="17854" y="15636"/>
                      </a:cubicBezTo>
                      <a:cubicBezTo>
                        <a:pt x="17813" y="15636"/>
                        <a:pt x="17813" y="15636"/>
                        <a:pt x="17813" y="15586"/>
                      </a:cubicBezTo>
                      <a:cubicBezTo>
                        <a:pt x="17813" y="15586"/>
                        <a:pt x="17813" y="15536"/>
                        <a:pt x="17813" y="15486"/>
                      </a:cubicBezTo>
                      <a:cubicBezTo>
                        <a:pt x="17813" y="15436"/>
                        <a:pt x="17813" y="15386"/>
                        <a:pt x="17813" y="15335"/>
                      </a:cubicBezTo>
                      <a:cubicBezTo>
                        <a:pt x="17813" y="15235"/>
                        <a:pt x="17813" y="15185"/>
                        <a:pt x="17813" y="15135"/>
                      </a:cubicBezTo>
                      <a:cubicBezTo>
                        <a:pt x="17813" y="15035"/>
                        <a:pt x="17813" y="14985"/>
                        <a:pt x="17813" y="14985"/>
                      </a:cubicBezTo>
                      <a:cubicBezTo>
                        <a:pt x="17771" y="14884"/>
                        <a:pt x="17729" y="14884"/>
                        <a:pt x="17729" y="14784"/>
                      </a:cubicBezTo>
                      <a:cubicBezTo>
                        <a:pt x="17729" y="14784"/>
                        <a:pt x="17729" y="14734"/>
                        <a:pt x="17771" y="14734"/>
                      </a:cubicBezTo>
                      <a:cubicBezTo>
                        <a:pt x="17813" y="14684"/>
                        <a:pt x="17813" y="14684"/>
                        <a:pt x="17854" y="14634"/>
                      </a:cubicBezTo>
                      <a:cubicBezTo>
                        <a:pt x="17896" y="14584"/>
                        <a:pt x="17938" y="14534"/>
                        <a:pt x="17979" y="14534"/>
                      </a:cubicBezTo>
                      <a:cubicBezTo>
                        <a:pt x="17979" y="14534"/>
                        <a:pt x="18021" y="14584"/>
                        <a:pt x="18021" y="14584"/>
                      </a:cubicBezTo>
                      <a:cubicBezTo>
                        <a:pt x="18062" y="14634"/>
                        <a:pt x="18062" y="14684"/>
                        <a:pt x="18062" y="14684"/>
                      </a:cubicBezTo>
                      <a:cubicBezTo>
                        <a:pt x="18062" y="14684"/>
                        <a:pt x="18062" y="14684"/>
                        <a:pt x="18062" y="14684"/>
                      </a:cubicBezTo>
                      <a:cubicBezTo>
                        <a:pt x="18104" y="14734"/>
                        <a:pt x="18229" y="14684"/>
                        <a:pt x="18229" y="14834"/>
                      </a:cubicBezTo>
                      <a:cubicBezTo>
                        <a:pt x="18229" y="14935"/>
                        <a:pt x="18312" y="15035"/>
                        <a:pt x="18354" y="15135"/>
                      </a:cubicBezTo>
                      <a:cubicBezTo>
                        <a:pt x="18395" y="15185"/>
                        <a:pt x="18437" y="15235"/>
                        <a:pt x="18437" y="15335"/>
                      </a:cubicBezTo>
                      <a:cubicBezTo>
                        <a:pt x="18437" y="15335"/>
                        <a:pt x="18437" y="15335"/>
                        <a:pt x="18437" y="15335"/>
                      </a:cubicBezTo>
                      <a:cubicBezTo>
                        <a:pt x="18437" y="15335"/>
                        <a:pt x="18437" y="15335"/>
                        <a:pt x="18437" y="15335"/>
                      </a:cubicBezTo>
                      <a:cubicBezTo>
                        <a:pt x="18437" y="15335"/>
                        <a:pt x="18437" y="15335"/>
                        <a:pt x="18437" y="15335"/>
                      </a:cubicBezTo>
                      <a:cubicBezTo>
                        <a:pt x="18479" y="15235"/>
                        <a:pt x="18520" y="15135"/>
                        <a:pt x="18603" y="15035"/>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54" name="Freeform 117"/>
                <p:cNvSpPr/>
                <p:nvPr/>
              </p:nvSpPr>
              <p:spPr>
                <a:xfrm>
                  <a:off x="4285394" y="0"/>
                  <a:ext cx="1189815" cy="1138149"/>
                </a:xfrm>
                <a:custGeom>
                  <a:avLst/>
                  <a:gdLst/>
                  <a:ahLst/>
                  <a:cxnLst>
                    <a:cxn ang="0">
                      <a:pos x="wd2" y="hd2"/>
                    </a:cxn>
                    <a:cxn ang="5400000">
                      <a:pos x="wd2" y="hd2"/>
                    </a:cxn>
                    <a:cxn ang="10800000">
                      <a:pos x="wd2" y="hd2"/>
                    </a:cxn>
                    <a:cxn ang="16200000">
                      <a:pos x="wd2" y="hd2"/>
                    </a:cxn>
                  </a:cxnLst>
                  <a:rect l="0" t="0" r="r" b="b"/>
                  <a:pathLst>
                    <a:path w="21600" h="21600" extrusionOk="0">
                      <a:moveTo>
                        <a:pt x="21600" y="9907"/>
                      </a:moveTo>
                      <a:cubicBezTo>
                        <a:pt x="21600" y="9818"/>
                        <a:pt x="21600" y="9818"/>
                        <a:pt x="21515" y="9729"/>
                      </a:cubicBezTo>
                      <a:cubicBezTo>
                        <a:pt x="21515" y="9729"/>
                        <a:pt x="21429" y="9640"/>
                        <a:pt x="21344" y="9550"/>
                      </a:cubicBezTo>
                      <a:cubicBezTo>
                        <a:pt x="21344" y="9550"/>
                        <a:pt x="21344" y="9550"/>
                        <a:pt x="21344" y="9550"/>
                      </a:cubicBezTo>
                      <a:cubicBezTo>
                        <a:pt x="21344" y="9550"/>
                        <a:pt x="21344" y="9550"/>
                        <a:pt x="21344" y="9550"/>
                      </a:cubicBezTo>
                      <a:cubicBezTo>
                        <a:pt x="21173" y="9550"/>
                        <a:pt x="21088" y="9372"/>
                        <a:pt x="21088" y="9283"/>
                      </a:cubicBezTo>
                      <a:cubicBezTo>
                        <a:pt x="21088" y="9283"/>
                        <a:pt x="21088" y="9283"/>
                        <a:pt x="21088" y="9193"/>
                      </a:cubicBezTo>
                      <a:cubicBezTo>
                        <a:pt x="21088" y="9104"/>
                        <a:pt x="21173" y="9015"/>
                        <a:pt x="21173" y="9015"/>
                      </a:cubicBezTo>
                      <a:cubicBezTo>
                        <a:pt x="21173" y="8926"/>
                        <a:pt x="21173" y="8926"/>
                        <a:pt x="21173" y="8836"/>
                      </a:cubicBezTo>
                      <a:cubicBezTo>
                        <a:pt x="21173" y="8747"/>
                        <a:pt x="21173" y="8747"/>
                        <a:pt x="21173" y="8658"/>
                      </a:cubicBezTo>
                      <a:cubicBezTo>
                        <a:pt x="21173" y="8658"/>
                        <a:pt x="21173" y="8569"/>
                        <a:pt x="21258" y="8479"/>
                      </a:cubicBezTo>
                      <a:cubicBezTo>
                        <a:pt x="21258" y="8479"/>
                        <a:pt x="21258" y="8479"/>
                        <a:pt x="21258" y="8479"/>
                      </a:cubicBezTo>
                      <a:cubicBezTo>
                        <a:pt x="21173" y="8479"/>
                        <a:pt x="21173" y="8479"/>
                        <a:pt x="21173" y="8479"/>
                      </a:cubicBezTo>
                      <a:cubicBezTo>
                        <a:pt x="21088" y="8390"/>
                        <a:pt x="21088" y="8390"/>
                        <a:pt x="21002" y="8390"/>
                      </a:cubicBezTo>
                      <a:cubicBezTo>
                        <a:pt x="21002" y="8390"/>
                        <a:pt x="20917" y="8479"/>
                        <a:pt x="20917" y="8479"/>
                      </a:cubicBezTo>
                      <a:cubicBezTo>
                        <a:pt x="20832" y="8479"/>
                        <a:pt x="20746" y="8569"/>
                        <a:pt x="20575" y="8569"/>
                      </a:cubicBezTo>
                      <a:cubicBezTo>
                        <a:pt x="20575" y="8569"/>
                        <a:pt x="20490" y="8747"/>
                        <a:pt x="20319" y="8747"/>
                      </a:cubicBezTo>
                      <a:cubicBezTo>
                        <a:pt x="20234" y="8836"/>
                        <a:pt x="20319" y="8836"/>
                        <a:pt x="20234" y="8836"/>
                      </a:cubicBezTo>
                      <a:cubicBezTo>
                        <a:pt x="20234" y="8836"/>
                        <a:pt x="20234" y="8926"/>
                        <a:pt x="20234" y="8926"/>
                      </a:cubicBezTo>
                      <a:cubicBezTo>
                        <a:pt x="20149" y="9015"/>
                        <a:pt x="20149" y="9015"/>
                        <a:pt x="20063" y="9015"/>
                      </a:cubicBezTo>
                      <a:cubicBezTo>
                        <a:pt x="19978" y="9015"/>
                        <a:pt x="19892" y="9193"/>
                        <a:pt x="19892" y="9283"/>
                      </a:cubicBezTo>
                      <a:cubicBezTo>
                        <a:pt x="19807" y="9283"/>
                        <a:pt x="19807" y="9461"/>
                        <a:pt x="19551" y="9461"/>
                      </a:cubicBezTo>
                      <a:cubicBezTo>
                        <a:pt x="19380" y="9550"/>
                        <a:pt x="19380" y="9550"/>
                        <a:pt x="19380" y="9550"/>
                      </a:cubicBezTo>
                      <a:cubicBezTo>
                        <a:pt x="19295" y="9550"/>
                        <a:pt x="19295" y="9550"/>
                        <a:pt x="19295" y="9550"/>
                      </a:cubicBezTo>
                      <a:cubicBezTo>
                        <a:pt x="19209" y="9550"/>
                        <a:pt x="19209" y="9550"/>
                        <a:pt x="19209" y="9550"/>
                      </a:cubicBezTo>
                      <a:cubicBezTo>
                        <a:pt x="19124" y="9550"/>
                        <a:pt x="19124" y="9550"/>
                        <a:pt x="19124" y="9550"/>
                      </a:cubicBezTo>
                      <a:cubicBezTo>
                        <a:pt x="19124" y="9640"/>
                        <a:pt x="19039" y="9640"/>
                        <a:pt x="18953" y="9640"/>
                      </a:cubicBezTo>
                      <a:cubicBezTo>
                        <a:pt x="18953" y="9640"/>
                        <a:pt x="18953" y="9640"/>
                        <a:pt x="18953" y="9729"/>
                      </a:cubicBezTo>
                      <a:cubicBezTo>
                        <a:pt x="18953" y="9818"/>
                        <a:pt x="18953" y="9907"/>
                        <a:pt x="18783" y="9907"/>
                      </a:cubicBezTo>
                      <a:cubicBezTo>
                        <a:pt x="18697" y="9997"/>
                        <a:pt x="18783" y="9997"/>
                        <a:pt x="18783" y="9997"/>
                      </a:cubicBezTo>
                      <a:cubicBezTo>
                        <a:pt x="18783" y="10086"/>
                        <a:pt x="18697" y="10175"/>
                        <a:pt x="18612" y="10175"/>
                      </a:cubicBezTo>
                      <a:cubicBezTo>
                        <a:pt x="18526" y="10175"/>
                        <a:pt x="18526" y="10175"/>
                        <a:pt x="18526" y="10175"/>
                      </a:cubicBezTo>
                      <a:cubicBezTo>
                        <a:pt x="18526" y="10175"/>
                        <a:pt x="18526" y="10175"/>
                        <a:pt x="18526" y="10175"/>
                      </a:cubicBezTo>
                      <a:cubicBezTo>
                        <a:pt x="18526" y="10175"/>
                        <a:pt x="18526" y="10175"/>
                        <a:pt x="18526" y="10264"/>
                      </a:cubicBezTo>
                      <a:cubicBezTo>
                        <a:pt x="18526" y="10264"/>
                        <a:pt x="18526" y="10354"/>
                        <a:pt x="18526" y="10354"/>
                      </a:cubicBezTo>
                      <a:cubicBezTo>
                        <a:pt x="18526" y="10354"/>
                        <a:pt x="18526" y="10443"/>
                        <a:pt x="18526" y="10443"/>
                      </a:cubicBezTo>
                      <a:cubicBezTo>
                        <a:pt x="18526" y="10532"/>
                        <a:pt x="18526" y="10621"/>
                        <a:pt x="18441" y="10621"/>
                      </a:cubicBezTo>
                      <a:cubicBezTo>
                        <a:pt x="18441" y="10711"/>
                        <a:pt x="18356" y="10800"/>
                        <a:pt x="18270" y="10800"/>
                      </a:cubicBezTo>
                      <a:cubicBezTo>
                        <a:pt x="18185" y="10800"/>
                        <a:pt x="18185" y="10800"/>
                        <a:pt x="18185" y="10800"/>
                      </a:cubicBezTo>
                      <a:cubicBezTo>
                        <a:pt x="18100" y="10711"/>
                        <a:pt x="18014" y="10711"/>
                        <a:pt x="18014" y="10711"/>
                      </a:cubicBezTo>
                      <a:cubicBezTo>
                        <a:pt x="18014" y="10711"/>
                        <a:pt x="18014" y="10711"/>
                        <a:pt x="18014" y="10711"/>
                      </a:cubicBezTo>
                      <a:cubicBezTo>
                        <a:pt x="17929" y="10800"/>
                        <a:pt x="17929" y="10800"/>
                        <a:pt x="17929" y="10889"/>
                      </a:cubicBezTo>
                      <a:cubicBezTo>
                        <a:pt x="17843" y="10889"/>
                        <a:pt x="17758" y="10979"/>
                        <a:pt x="17673" y="10979"/>
                      </a:cubicBezTo>
                      <a:cubicBezTo>
                        <a:pt x="17673" y="10979"/>
                        <a:pt x="17673" y="10979"/>
                        <a:pt x="17673" y="10979"/>
                      </a:cubicBezTo>
                      <a:cubicBezTo>
                        <a:pt x="17673" y="10979"/>
                        <a:pt x="17673" y="10979"/>
                        <a:pt x="17673" y="10979"/>
                      </a:cubicBezTo>
                      <a:cubicBezTo>
                        <a:pt x="17673" y="10979"/>
                        <a:pt x="17673" y="10979"/>
                        <a:pt x="17587" y="10979"/>
                      </a:cubicBezTo>
                      <a:cubicBezTo>
                        <a:pt x="17502" y="11068"/>
                        <a:pt x="17417" y="11068"/>
                        <a:pt x="17331" y="11068"/>
                      </a:cubicBezTo>
                      <a:cubicBezTo>
                        <a:pt x="17331" y="11068"/>
                        <a:pt x="17246" y="11068"/>
                        <a:pt x="17160" y="11068"/>
                      </a:cubicBezTo>
                      <a:cubicBezTo>
                        <a:pt x="17160" y="11068"/>
                        <a:pt x="17160" y="11068"/>
                        <a:pt x="17160" y="11068"/>
                      </a:cubicBezTo>
                      <a:cubicBezTo>
                        <a:pt x="17160" y="11068"/>
                        <a:pt x="17160" y="11068"/>
                        <a:pt x="17160" y="11068"/>
                      </a:cubicBezTo>
                      <a:cubicBezTo>
                        <a:pt x="17075" y="11157"/>
                        <a:pt x="17075" y="11157"/>
                        <a:pt x="16990" y="11157"/>
                      </a:cubicBezTo>
                      <a:cubicBezTo>
                        <a:pt x="16904" y="11157"/>
                        <a:pt x="16904" y="11157"/>
                        <a:pt x="16819" y="11157"/>
                      </a:cubicBezTo>
                      <a:cubicBezTo>
                        <a:pt x="16819" y="11068"/>
                        <a:pt x="16734" y="11068"/>
                        <a:pt x="16734" y="11068"/>
                      </a:cubicBezTo>
                      <a:cubicBezTo>
                        <a:pt x="16734" y="11068"/>
                        <a:pt x="16648" y="11068"/>
                        <a:pt x="16648" y="11068"/>
                      </a:cubicBezTo>
                      <a:cubicBezTo>
                        <a:pt x="16563" y="11157"/>
                        <a:pt x="16392" y="11157"/>
                        <a:pt x="16392" y="11157"/>
                      </a:cubicBezTo>
                      <a:cubicBezTo>
                        <a:pt x="16392" y="11246"/>
                        <a:pt x="16307" y="11336"/>
                        <a:pt x="16136" y="11336"/>
                      </a:cubicBezTo>
                      <a:cubicBezTo>
                        <a:pt x="16136" y="11336"/>
                        <a:pt x="16051" y="11336"/>
                        <a:pt x="16051" y="11336"/>
                      </a:cubicBezTo>
                      <a:cubicBezTo>
                        <a:pt x="15794" y="11246"/>
                        <a:pt x="15794" y="11068"/>
                        <a:pt x="15794" y="11068"/>
                      </a:cubicBezTo>
                      <a:cubicBezTo>
                        <a:pt x="15794" y="10979"/>
                        <a:pt x="15624" y="10800"/>
                        <a:pt x="15538" y="10711"/>
                      </a:cubicBezTo>
                      <a:cubicBezTo>
                        <a:pt x="15453" y="10711"/>
                        <a:pt x="15282" y="10621"/>
                        <a:pt x="15282" y="10443"/>
                      </a:cubicBezTo>
                      <a:cubicBezTo>
                        <a:pt x="15282" y="10354"/>
                        <a:pt x="15282" y="10264"/>
                        <a:pt x="15282" y="10264"/>
                      </a:cubicBezTo>
                      <a:cubicBezTo>
                        <a:pt x="15368" y="10175"/>
                        <a:pt x="15368" y="10086"/>
                        <a:pt x="15368" y="10086"/>
                      </a:cubicBezTo>
                      <a:cubicBezTo>
                        <a:pt x="15368" y="9997"/>
                        <a:pt x="15368" y="9997"/>
                        <a:pt x="15368" y="9907"/>
                      </a:cubicBezTo>
                      <a:cubicBezTo>
                        <a:pt x="15368" y="9818"/>
                        <a:pt x="15368" y="9818"/>
                        <a:pt x="15282" y="9729"/>
                      </a:cubicBezTo>
                      <a:cubicBezTo>
                        <a:pt x="15282" y="9729"/>
                        <a:pt x="15282" y="9640"/>
                        <a:pt x="15282" y="9640"/>
                      </a:cubicBezTo>
                      <a:cubicBezTo>
                        <a:pt x="15282" y="9640"/>
                        <a:pt x="15282" y="9640"/>
                        <a:pt x="15282" y="9550"/>
                      </a:cubicBezTo>
                      <a:cubicBezTo>
                        <a:pt x="15282" y="9550"/>
                        <a:pt x="15282" y="9550"/>
                        <a:pt x="15282" y="9550"/>
                      </a:cubicBezTo>
                      <a:cubicBezTo>
                        <a:pt x="15282" y="9550"/>
                        <a:pt x="15282" y="9550"/>
                        <a:pt x="15282" y="9550"/>
                      </a:cubicBezTo>
                      <a:cubicBezTo>
                        <a:pt x="15282" y="9550"/>
                        <a:pt x="15282" y="9550"/>
                        <a:pt x="15282" y="9550"/>
                      </a:cubicBezTo>
                      <a:cubicBezTo>
                        <a:pt x="15197" y="9550"/>
                        <a:pt x="15197" y="9640"/>
                        <a:pt x="15111" y="9640"/>
                      </a:cubicBezTo>
                      <a:cubicBezTo>
                        <a:pt x="15026" y="9640"/>
                        <a:pt x="14941" y="9550"/>
                        <a:pt x="14941" y="9461"/>
                      </a:cubicBezTo>
                      <a:cubicBezTo>
                        <a:pt x="14941" y="9372"/>
                        <a:pt x="14941" y="9372"/>
                        <a:pt x="14941" y="9372"/>
                      </a:cubicBezTo>
                      <a:cubicBezTo>
                        <a:pt x="14770" y="9283"/>
                        <a:pt x="14855" y="9283"/>
                        <a:pt x="14855" y="9193"/>
                      </a:cubicBezTo>
                      <a:cubicBezTo>
                        <a:pt x="14855" y="9193"/>
                        <a:pt x="14855" y="9104"/>
                        <a:pt x="14855" y="9015"/>
                      </a:cubicBezTo>
                      <a:cubicBezTo>
                        <a:pt x="14855" y="9015"/>
                        <a:pt x="14855" y="9015"/>
                        <a:pt x="14855" y="9015"/>
                      </a:cubicBezTo>
                      <a:cubicBezTo>
                        <a:pt x="14855" y="9015"/>
                        <a:pt x="14855" y="9015"/>
                        <a:pt x="14855" y="9015"/>
                      </a:cubicBezTo>
                      <a:cubicBezTo>
                        <a:pt x="14855" y="8926"/>
                        <a:pt x="14855" y="8926"/>
                        <a:pt x="14941" y="8836"/>
                      </a:cubicBezTo>
                      <a:cubicBezTo>
                        <a:pt x="14941" y="8836"/>
                        <a:pt x="14941" y="8747"/>
                        <a:pt x="14941" y="8747"/>
                      </a:cubicBezTo>
                      <a:cubicBezTo>
                        <a:pt x="14941" y="8747"/>
                        <a:pt x="14855" y="8836"/>
                        <a:pt x="14770" y="8836"/>
                      </a:cubicBezTo>
                      <a:cubicBezTo>
                        <a:pt x="14770" y="8836"/>
                        <a:pt x="14685" y="8836"/>
                        <a:pt x="14685" y="8747"/>
                      </a:cubicBezTo>
                      <a:cubicBezTo>
                        <a:pt x="14599" y="8747"/>
                        <a:pt x="14599" y="8747"/>
                        <a:pt x="14599" y="8747"/>
                      </a:cubicBezTo>
                      <a:cubicBezTo>
                        <a:pt x="14599" y="8747"/>
                        <a:pt x="14599" y="8747"/>
                        <a:pt x="14514" y="8836"/>
                      </a:cubicBezTo>
                      <a:cubicBezTo>
                        <a:pt x="14514" y="8836"/>
                        <a:pt x="14428" y="8836"/>
                        <a:pt x="14343" y="8836"/>
                      </a:cubicBezTo>
                      <a:cubicBezTo>
                        <a:pt x="14343" y="8836"/>
                        <a:pt x="14343" y="8836"/>
                        <a:pt x="14258" y="8836"/>
                      </a:cubicBezTo>
                      <a:cubicBezTo>
                        <a:pt x="14258" y="8836"/>
                        <a:pt x="14172" y="8836"/>
                        <a:pt x="14172" y="8836"/>
                      </a:cubicBezTo>
                      <a:cubicBezTo>
                        <a:pt x="14087" y="8747"/>
                        <a:pt x="13831" y="8747"/>
                        <a:pt x="13745" y="8479"/>
                      </a:cubicBezTo>
                      <a:cubicBezTo>
                        <a:pt x="13745" y="8479"/>
                        <a:pt x="13575" y="8301"/>
                        <a:pt x="13489" y="8301"/>
                      </a:cubicBezTo>
                      <a:cubicBezTo>
                        <a:pt x="13489" y="8301"/>
                        <a:pt x="13489" y="8301"/>
                        <a:pt x="13489" y="8301"/>
                      </a:cubicBezTo>
                      <a:cubicBezTo>
                        <a:pt x="13489" y="8301"/>
                        <a:pt x="13489" y="8301"/>
                        <a:pt x="13489" y="8301"/>
                      </a:cubicBezTo>
                      <a:cubicBezTo>
                        <a:pt x="13404" y="8301"/>
                        <a:pt x="13404" y="8212"/>
                        <a:pt x="13319" y="8122"/>
                      </a:cubicBezTo>
                      <a:cubicBezTo>
                        <a:pt x="13319" y="8122"/>
                        <a:pt x="13319" y="8122"/>
                        <a:pt x="13319" y="8212"/>
                      </a:cubicBezTo>
                      <a:cubicBezTo>
                        <a:pt x="13319" y="8212"/>
                        <a:pt x="13233" y="8212"/>
                        <a:pt x="13233" y="8212"/>
                      </a:cubicBezTo>
                      <a:cubicBezTo>
                        <a:pt x="13148" y="8212"/>
                        <a:pt x="13062" y="8122"/>
                        <a:pt x="13062" y="7944"/>
                      </a:cubicBezTo>
                      <a:cubicBezTo>
                        <a:pt x="13062" y="7944"/>
                        <a:pt x="12977" y="7855"/>
                        <a:pt x="12977" y="7855"/>
                      </a:cubicBezTo>
                      <a:cubicBezTo>
                        <a:pt x="12977" y="7855"/>
                        <a:pt x="12977" y="7855"/>
                        <a:pt x="12977" y="7855"/>
                      </a:cubicBezTo>
                      <a:cubicBezTo>
                        <a:pt x="12977" y="7855"/>
                        <a:pt x="12977" y="7855"/>
                        <a:pt x="12977" y="7855"/>
                      </a:cubicBezTo>
                      <a:cubicBezTo>
                        <a:pt x="12977" y="7944"/>
                        <a:pt x="12892" y="8033"/>
                        <a:pt x="12806" y="8033"/>
                      </a:cubicBezTo>
                      <a:cubicBezTo>
                        <a:pt x="12721" y="8033"/>
                        <a:pt x="12721" y="8033"/>
                        <a:pt x="12721" y="8033"/>
                      </a:cubicBezTo>
                      <a:cubicBezTo>
                        <a:pt x="12721" y="8033"/>
                        <a:pt x="12636" y="8033"/>
                        <a:pt x="12636" y="8033"/>
                      </a:cubicBezTo>
                      <a:cubicBezTo>
                        <a:pt x="12636" y="8033"/>
                        <a:pt x="12636" y="8033"/>
                        <a:pt x="12636" y="8033"/>
                      </a:cubicBezTo>
                      <a:cubicBezTo>
                        <a:pt x="12636" y="8122"/>
                        <a:pt x="12550" y="8122"/>
                        <a:pt x="12465" y="8122"/>
                      </a:cubicBezTo>
                      <a:cubicBezTo>
                        <a:pt x="12379" y="8122"/>
                        <a:pt x="12294" y="8122"/>
                        <a:pt x="12209" y="8033"/>
                      </a:cubicBezTo>
                      <a:cubicBezTo>
                        <a:pt x="12123" y="7944"/>
                        <a:pt x="12123" y="7944"/>
                        <a:pt x="12123" y="7944"/>
                      </a:cubicBezTo>
                      <a:cubicBezTo>
                        <a:pt x="12123" y="7944"/>
                        <a:pt x="12123" y="7944"/>
                        <a:pt x="12038" y="7944"/>
                      </a:cubicBezTo>
                      <a:cubicBezTo>
                        <a:pt x="12038" y="7944"/>
                        <a:pt x="12038" y="7944"/>
                        <a:pt x="11953" y="7944"/>
                      </a:cubicBezTo>
                      <a:cubicBezTo>
                        <a:pt x="11953" y="7944"/>
                        <a:pt x="11782" y="7944"/>
                        <a:pt x="11782" y="7765"/>
                      </a:cubicBezTo>
                      <a:cubicBezTo>
                        <a:pt x="11782" y="7765"/>
                        <a:pt x="11782" y="7765"/>
                        <a:pt x="11782" y="7765"/>
                      </a:cubicBezTo>
                      <a:cubicBezTo>
                        <a:pt x="11782" y="7765"/>
                        <a:pt x="11782" y="7765"/>
                        <a:pt x="11782" y="7765"/>
                      </a:cubicBezTo>
                      <a:cubicBezTo>
                        <a:pt x="11782" y="7765"/>
                        <a:pt x="11782" y="7765"/>
                        <a:pt x="11696" y="7765"/>
                      </a:cubicBezTo>
                      <a:cubicBezTo>
                        <a:pt x="11611" y="7765"/>
                        <a:pt x="11611" y="7765"/>
                        <a:pt x="11526" y="7765"/>
                      </a:cubicBezTo>
                      <a:cubicBezTo>
                        <a:pt x="11526" y="7765"/>
                        <a:pt x="11526" y="7765"/>
                        <a:pt x="11526" y="7765"/>
                      </a:cubicBezTo>
                      <a:cubicBezTo>
                        <a:pt x="11440" y="7855"/>
                        <a:pt x="11355" y="7855"/>
                        <a:pt x="11184" y="7944"/>
                      </a:cubicBezTo>
                      <a:cubicBezTo>
                        <a:pt x="11099" y="7944"/>
                        <a:pt x="11099" y="7944"/>
                        <a:pt x="11013" y="7944"/>
                      </a:cubicBezTo>
                      <a:cubicBezTo>
                        <a:pt x="11013" y="8033"/>
                        <a:pt x="11013" y="8033"/>
                        <a:pt x="10928" y="8033"/>
                      </a:cubicBezTo>
                      <a:cubicBezTo>
                        <a:pt x="10843" y="8033"/>
                        <a:pt x="10757" y="7944"/>
                        <a:pt x="10672" y="7944"/>
                      </a:cubicBezTo>
                      <a:cubicBezTo>
                        <a:pt x="10672" y="7944"/>
                        <a:pt x="10672" y="7944"/>
                        <a:pt x="10672" y="7944"/>
                      </a:cubicBezTo>
                      <a:cubicBezTo>
                        <a:pt x="10587" y="7944"/>
                        <a:pt x="10587" y="7944"/>
                        <a:pt x="10501" y="7944"/>
                      </a:cubicBezTo>
                      <a:cubicBezTo>
                        <a:pt x="10416" y="7944"/>
                        <a:pt x="10416" y="7944"/>
                        <a:pt x="10330" y="7855"/>
                      </a:cubicBezTo>
                      <a:cubicBezTo>
                        <a:pt x="10245" y="7855"/>
                        <a:pt x="10330" y="7855"/>
                        <a:pt x="10245" y="7855"/>
                      </a:cubicBezTo>
                      <a:cubicBezTo>
                        <a:pt x="10160" y="7765"/>
                        <a:pt x="10160" y="7676"/>
                        <a:pt x="10160" y="7676"/>
                      </a:cubicBezTo>
                      <a:cubicBezTo>
                        <a:pt x="10160" y="7676"/>
                        <a:pt x="10160" y="7587"/>
                        <a:pt x="10074" y="7587"/>
                      </a:cubicBezTo>
                      <a:cubicBezTo>
                        <a:pt x="9989" y="7587"/>
                        <a:pt x="9818" y="7498"/>
                        <a:pt x="9818" y="7319"/>
                      </a:cubicBezTo>
                      <a:cubicBezTo>
                        <a:pt x="9818" y="7319"/>
                        <a:pt x="9818" y="7319"/>
                        <a:pt x="9818" y="7319"/>
                      </a:cubicBezTo>
                      <a:cubicBezTo>
                        <a:pt x="9818" y="7230"/>
                        <a:pt x="9818" y="7230"/>
                        <a:pt x="9818" y="7230"/>
                      </a:cubicBezTo>
                      <a:cubicBezTo>
                        <a:pt x="9818" y="7230"/>
                        <a:pt x="9818" y="7230"/>
                        <a:pt x="9818" y="7140"/>
                      </a:cubicBezTo>
                      <a:cubicBezTo>
                        <a:pt x="9818" y="7051"/>
                        <a:pt x="9733" y="7051"/>
                        <a:pt x="9733" y="6873"/>
                      </a:cubicBezTo>
                      <a:cubicBezTo>
                        <a:pt x="9733" y="6873"/>
                        <a:pt x="9733" y="6783"/>
                        <a:pt x="9818" y="6783"/>
                      </a:cubicBezTo>
                      <a:cubicBezTo>
                        <a:pt x="9818" y="6694"/>
                        <a:pt x="9818" y="6694"/>
                        <a:pt x="9818" y="6605"/>
                      </a:cubicBezTo>
                      <a:cubicBezTo>
                        <a:pt x="9818" y="6605"/>
                        <a:pt x="9818" y="6605"/>
                        <a:pt x="9818" y="6605"/>
                      </a:cubicBezTo>
                      <a:cubicBezTo>
                        <a:pt x="9733" y="6605"/>
                        <a:pt x="9477" y="6516"/>
                        <a:pt x="9477" y="6337"/>
                      </a:cubicBezTo>
                      <a:cubicBezTo>
                        <a:pt x="9391" y="6159"/>
                        <a:pt x="9391" y="6159"/>
                        <a:pt x="9391" y="6159"/>
                      </a:cubicBezTo>
                      <a:cubicBezTo>
                        <a:pt x="9306" y="6069"/>
                        <a:pt x="9306" y="6069"/>
                        <a:pt x="9306" y="5980"/>
                      </a:cubicBezTo>
                      <a:cubicBezTo>
                        <a:pt x="9306" y="5891"/>
                        <a:pt x="9306" y="5891"/>
                        <a:pt x="9306" y="5802"/>
                      </a:cubicBezTo>
                      <a:cubicBezTo>
                        <a:pt x="9306" y="5802"/>
                        <a:pt x="9306" y="5802"/>
                        <a:pt x="9306" y="5802"/>
                      </a:cubicBezTo>
                      <a:cubicBezTo>
                        <a:pt x="9391" y="5712"/>
                        <a:pt x="9306" y="5712"/>
                        <a:pt x="9306" y="5623"/>
                      </a:cubicBezTo>
                      <a:cubicBezTo>
                        <a:pt x="9306" y="5623"/>
                        <a:pt x="9221" y="5534"/>
                        <a:pt x="9221" y="5445"/>
                      </a:cubicBezTo>
                      <a:cubicBezTo>
                        <a:pt x="9221" y="5355"/>
                        <a:pt x="9135" y="5355"/>
                        <a:pt x="9135" y="5355"/>
                      </a:cubicBezTo>
                      <a:cubicBezTo>
                        <a:pt x="9135" y="5355"/>
                        <a:pt x="9135" y="5355"/>
                        <a:pt x="9135" y="5355"/>
                      </a:cubicBezTo>
                      <a:cubicBezTo>
                        <a:pt x="9050" y="5266"/>
                        <a:pt x="8964" y="5177"/>
                        <a:pt x="8964" y="5088"/>
                      </a:cubicBezTo>
                      <a:cubicBezTo>
                        <a:pt x="8964" y="5088"/>
                        <a:pt x="8964" y="5088"/>
                        <a:pt x="8964" y="5088"/>
                      </a:cubicBezTo>
                      <a:cubicBezTo>
                        <a:pt x="8964" y="5088"/>
                        <a:pt x="8879" y="5088"/>
                        <a:pt x="8879" y="5088"/>
                      </a:cubicBezTo>
                      <a:cubicBezTo>
                        <a:pt x="8879" y="5088"/>
                        <a:pt x="8794" y="4998"/>
                        <a:pt x="8708" y="4998"/>
                      </a:cubicBezTo>
                      <a:cubicBezTo>
                        <a:pt x="8623" y="4909"/>
                        <a:pt x="8452" y="4731"/>
                        <a:pt x="8452" y="4641"/>
                      </a:cubicBezTo>
                      <a:cubicBezTo>
                        <a:pt x="8452" y="4552"/>
                        <a:pt x="8452" y="4552"/>
                        <a:pt x="8452" y="4552"/>
                      </a:cubicBezTo>
                      <a:cubicBezTo>
                        <a:pt x="8452" y="4463"/>
                        <a:pt x="8452" y="4463"/>
                        <a:pt x="8452" y="4374"/>
                      </a:cubicBezTo>
                      <a:cubicBezTo>
                        <a:pt x="8452" y="4374"/>
                        <a:pt x="8452" y="4463"/>
                        <a:pt x="8452" y="4463"/>
                      </a:cubicBezTo>
                      <a:cubicBezTo>
                        <a:pt x="8367" y="4463"/>
                        <a:pt x="8367" y="4374"/>
                        <a:pt x="8281" y="4374"/>
                      </a:cubicBezTo>
                      <a:cubicBezTo>
                        <a:pt x="8281" y="4374"/>
                        <a:pt x="8196" y="4284"/>
                        <a:pt x="8196" y="4195"/>
                      </a:cubicBezTo>
                      <a:cubicBezTo>
                        <a:pt x="8196" y="4106"/>
                        <a:pt x="8281" y="4106"/>
                        <a:pt x="8281" y="4017"/>
                      </a:cubicBezTo>
                      <a:cubicBezTo>
                        <a:pt x="8367" y="4017"/>
                        <a:pt x="8367" y="4017"/>
                        <a:pt x="8367" y="4017"/>
                      </a:cubicBezTo>
                      <a:cubicBezTo>
                        <a:pt x="8281" y="4017"/>
                        <a:pt x="8196" y="4017"/>
                        <a:pt x="8196" y="3838"/>
                      </a:cubicBezTo>
                      <a:cubicBezTo>
                        <a:pt x="8196" y="3838"/>
                        <a:pt x="8196" y="3838"/>
                        <a:pt x="8196" y="3749"/>
                      </a:cubicBezTo>
                      <a:cubicBezTo>
                        <a:pt x="8196" y="3749"/>
                        <a:pt x="8196" y="3749"/>
                        <a:pt x="8196" y="3749"/>
                      </a:cubicBezTo>
                      <a:cubicBezTo>
                        <a:pt x="8196" y="3749"/>
                        <a:pt x="8196" y="3749"/>
                        <a:pt x="8196" y="3749"/>
                      </a:cubicBezTo>
                      <a:cubicBezTo>
                        <a:pt x="8196" y="3749"/>
                        <a:pt x="8196" y="3749"/>
                        <a:pt x="8111" y="3749"/>
                      </a:cubicBezTo>
                      <a:cubicBezTo>
                        <a:pt x="8111" y="3660"/>
                        <a:pt x="7940" y="3749"/>
                        <a:pt x="7940" y="3570"/>
                      </a:cubicBezTo>
                      <a:cubicBezTo>
                        <a:pt x="7940" y="3481"/>
                        <a:pt x="7940" y="3481"/>
                        <a:pt x="8025" y="3392"/>
                      </a:cubicBezTo>
                      <a:cubicBezTo>
                        <a:pt x="8025" y="3392"/>
                        <a:pt x="8025" y="3392"/>
                        <a:pt x="8025" y="3392"/>
                      </a:cubicBezTo>
                      <a:cubicBezTo>
                        <a:pt x="8025" y="3392"/>
                        <a:pt x="8025" y="3392"/>
                        <a:pt x="7940" y="3392"/>
                      </a:cubicBezTo>
                      <a:cubicBezTo>
                        <a:pt x="7940" y="3392"/>
                        <a:pt x="7855" y="3302"/>
                        <a:pt x="7855" y="3302"/>
                      </a:cubicBezTo>
                      <a:cubicBezTo>
                        <a:pt x="7855" y="3302"/>
                        <a:pt x="7769" y="3213"/>
                        <a:pt x="7769" y="3213"/>
                      </a:cubicBezTo>
                      <a:cubicBezTo>
                        <a:pt x="7684" y="3124"/>
                        <a:pt x="7684" y="3035"/>
                        <a:pt x="7684" y="3035"/>
                      </a:cubicBezTo>
                      <a:cubicBezTo>
                        <a:pt x="7598" y="2945"/>
                        <a:pt x="7428" y="2856"/>
                        <a:pt x="7428" y="2678"/>
                      </a:cubicBezTo>
                      <a:cubicBezTo>
                        <a:pt x="7428" y="2678"/>
                        <a:pt x="7428" y="2678"/>
                        <a:pt x="7513" y="2588"/>
                      </a:cubicBezTo>
                      <a:cubicBezTo>
                        <a:pt x="7513" y="2588"/>
                        <a:pt x="7513" y="2588"/>
                        <a:pt x="7513" y="2499"/>
                      </a:cubicBezTo>
                      <a:cubicBezTo>
                        <a:pt x="7513" y="2499"/>
                        <a:pt x="7598" y="2499"/>
                        <a:pt x="7598" y="2499"/>
                      </a:cubicBezTo>
                      <a:cubicBezTo>
                        <a:pt x="7513" y="2410"/>
                        <a:pt x="7513" y="2410"/>
                        <a:pt x="7428" y="2410"/>
                      </a:cubicBezTo>
                      <a:cubicBezTo>
                        <a:pt x="7428" y="2410"/>
                        <a:pt x="7428" y="2410"/>
                        <a:pt x="7428" y="2410"/>
                      </a:cubicBezTo>
                      <a:cubicBezTo>
                        <a:pt x="7428" y="2410"/>
                        <a:pt x="7428" y="2410"/>
                        <a:pt x="7428" y="2410"/>
                      </a:cubicBezTo>
                      <a:cubicBezTo>
                        <a:pt x="7257" y="2410"/>
                        <a:pt x="7172" y="2321"/>
                        <a:pt x="7172" y="2231"/>
                      </a:cubicBezTo>
                      <a:cubicBezTo>
                        <a:pt x="7172" y="2142"/>
                        <a:pt x="7172" y="2142"/>
                        <a:pt x="7257" y="2142"/>
                      </a:cubicBezTo>
                      <a:cubicBezTo>
                        <a:pt x="7257" y="2142"/>
                        <a:pt x="7257" y="2142"/>
                        <a:pt x="7172" y="2142"/>
                      </a:cubicBezTo>
                      <a:cubicBezTo>
                        <a:pt x="7172" y="2053"/>
                        <a:pt x="7172" y="2053"/>
                        <a:pt x="7172" y="2053"/>
                      </a:cubicBezTo>
                      <a:cubicBezTo>
                        <a:pt x="7172" y="1964"/>
                        <a:pt x="7172" y="1964"/>
                        <a:pt x="7172" y="1874"/>
                      </a:cubicBezTo>
                      <a:cubicBezTo>
                        <a:pt x="7172" y="1874"/>
                        <a:pt x="7172" y="1874"/>
                        <a:pt x="7172" y="1874"/>
                      </a:cubicBezTo>
                      <a:cubicBezTo>
                        <a:pt x="7001" y="1785"/>
                        <a:pt x="6915" y="1696"/>
                        <a:pt x="6915" y="1607"/>
                      </a:cubicBezTo>
                      <a:cubicBezTo>
                        <a:pt x="6915" y="1607"/>
                        <a:pt x="6915" y="1607"/>
                        <a:pt x="6915" y="1607"/>
                      </a:cubicBezTo>
                      <a:cubicBezTo>
                        <a:pt x="6915" y="1607"/>
                        <a:pt x="6830" y="1607"/>
                        <a:pt x="6830" y="1607"/>
                      </a:cubicBezTo>
                      <a:cubicBezTo>
                        <a:pt x="6745" y="1607"/>
                        <a:pt x="6574" y="1607"/>
                        <a:pt x="6574" y="1428"/>
                      </a:cubicBezTo>
                      <a:cubicBezTo>
                        <a:pt x="6574" y="1250"/>
                        <a:pt x="6659" y="1250"/>
                        <a:pt x="6745" y="1250"/>
                      </a:cubicBezTo>
                      <a:cubicBezTo>
                        <a:pt x="6745" y="1250"/>
                        <a:pt x="6745" y="1250"/>
                        <a:pt x="6745" y="1250"/>
                      </a:cubicBezTo>
                      <a:cubicBezTo>
                        <a:pt x="6745" y="1250"/>
                        <a:pt x="6745" y="1250"/>
                        <a:pt x="6745" y="1250"/>
                      </a:cubicBezTo>
                      <a:cubicBezTo>
                        <a:pt x="6745" y="1160"/>
                        <a:pt x="6745" y="1160"/>
                        <a:pt x="6745" y="1160"/>
                      </a:cubicBezTo>
                      <a:cubicBezTo>
                        <a:pt x="6745" y="1160"/>
                        <a:pt x="6745" y="1160"/>
                        <a:pt x="6745" y="1160"/>
                      </a:cubicBezTo>
                      <a:cubicBezTo>
                        <a:pt x="6659" y="1160"/>
                        <a:pt x="6659" y="1160"/>
                        <a:pt x="6659" y="1160"/>
                      </a:cubicBezTo>
                      <a:cubicBezTo>
                        <a:pt x="6574" y="1160"/>
                        <a:pt x="6489" y="1071"/>
                        <a:pt x="6403" y="982"/>
                      </a:cubicBezTo>
                      <a:cubicBezTo>
                        <a:pt x="6403" y="982"/>
                        <a:pt x="6318" y="893"/>
                        <a:pt x="6318" y="893"/>
                      </a:cubicBezTo>
                      <a:cubicBezTo>
                        <a:pt x="6318" y="893"/>
                        <a:pt x="6318" y="893"/>
                        <a:pt x="6318" y="893"/>
                      </a:cubicBezTo>
                      <a:cubicBezTo>
                        <a:pt x="6232" y="982"/>
                        <a:pt x="6232" y="982"/>
                        <a:pt x="6147" y="982"/>
                      </a:cubicBezTo>
                      <a:cubicBezTo>
                        <a:pt x="6147" y="982"/>
                        <a:pt x="6062" y="982"/>
                        <a:pt x="6062" y="982"/>
                      </a:cubicBezTo>
                      <a:cubicBezTo>
                        <a:pt x="6062" y="893"/>
                        <a:pt x="6062" y="893"/>
                        <a:pt x="6062" y="893"/>
                      </a:cubicBezTo>
                      <a:cubicBezTo>
                        <a:pt x="6062" y="803"/>
                        <a:pt x="6062" y="803"/>
                        <a:pt x="6062" y="714"/>
                      </a:cubicBezTo>
                      <a:cubicBezTo>
                        <a:pt x="6062" y="714"/>
                        <a:pt x="6062" y="714"/>
                        <a:pt x="6062" y="714"/>
                      </a:cubicBezTo>
                      <a:cubicBezTo>
                        <a:pt x="6062" y="714"/>
                        <a:pt x="6062" y="714"/>
                        <a:pt x="6062" y="625"/>
                      </a:cubicBezTo>
                      <a:cubicBezTo>
                        <a:pt x="5891" y="625"/>
                        <a:pt x="5549" y="536"/>
                        <a:pt x="5464" y="446"/>
                      </a:cubicBezTo>
                      <a:cubicBezTo>
                        <a:pt x="5464" y="446"/>
                        <a:pt x="5379" y="446"/>
                        <a:pt x="5293" y="446"/>
                      </a:cubicBezTo>
                      <a:cubicBezTo>
                        <a:pt x="5293" y="446"/>
                        <a:pt x="5293" y="446"/>
                        <a:pt x="5293" y="446"/>
                      </a:cubicBezTo>
                      <a:cubicBezTo>
                        <a:pt x="5123" y="446"/>
                        <a:pt x="5123" y="446"/>
                        <a:pt x="5123" y="446"/>
                      </a:cubicBezTo>
                      <a:cubicBezTo>
                        <a:pt x="5123" y="536"/>
                        <a:pt x="5037" y="625"/>
                        <a:pt x="4952" y="714"/>
                      </a:cubicBezTo>
                      <a:cubicBezTo>
                        <a:pt x="4866" y="714"/>
                        <a:pt x="4781" y="625"/>
                        <a:pt x="4696" y="625"/>
                      </a:cubicBezTo>
                      <a:cubicBezTo>
                        <a:pt x="4696" y="536"/>
                        <a:pt x="4610" y="536"/>
                        <a:pt x="4610" y="536"/>
                      </a:cubicBezTo>
                      <a:cubicBezTo>
                        <a:pt x="4610" y="536"/>
                        <a:pt x="4610" y="536"/>
                        <a:pt x="4610" y="536"/>
                      </a:cubicBezTo>
                      <a:cubicBezTo>
                        <a:pt x="4610" y="536"/>
                        <a:pt x="4610" y="536"/>
                        <a:pt x="4610" y="536"/>
                      </a:cubicBezTo>
                      <a:cubicBezTo>
                        <a:pt x="4610" y="536"/>
                        <a:pt x="4610" y="536"/>
                        <a:pt x="4525" y="536"/>
                      </a:cubicBezTo>
                      <a:cubicBezTo>
                        <a:pt x="4525" y="536"/>
                        <a:pt x="4525" y="536"/>
                        <a:pt x="4440" y="536"/>
                      </a:cubicBezTo>
                      <a:cubicBezTo>
                        <a:pt x="4354" y="536"/>
                        <a:pt x="4183" y="536"/>
                        <a:pt x="4183" y="357"/>
                      </a:cubicBezTo>
                      <a:cubicBezTo>
                        <a:pt x="4098" y="268"/>
                        <a:pt x="4098" y="268"/>
                        <a:pt x="4013" y="179"/>
                      </a:cubicBezTo>
                      <a:cubicBezTo>
                        <a:pt x="4013" y="179"/>
                        <a:pt x="4013" y="179"/>
                        <a:pt x="4013" y="179"/>
                      </a:cubicBezTo>
                      <a:cubicBezTo>
                        <a:pt x="3927" y="179"/>
                        <a:pt x="3842" y="268"/>
                        <a:pt x="3757" y="268"/>
                      </a:cubicBezTo>
                      <a:cubicBezTo>
                        <a:pt x="3671" y="268"/>
                        <a:pt x="3586" y="179"/>
                        <a:pt x="3500" y="89"/>
                      </a:cubicBezTo>
                      <a:cubicBezTo>
                        <a:pt x="3500" y="89"/>
                        <a:pt x="3500" y="89"/>
                        <a:pt x="3500" y="89"/>
                      </a:cubicBezTo>
                      <a:cubicBezTo>
                        <a:pt x="3500" y="89"/>
                        <a:pt x="3500" y="89"/>
                        <a:pt x="3500" y="89"/>
                      </a:cubicBezTo>
                      <a:cubicBezTo>
                        <a:pt x="3500" y="89"/>
                        <a:pt x="3500" y="89"/>
                        <a:pt x="3415" y="89"/>
                      </a:cubicBezTo>
                      <a:cubicBezTo>
                        <a:pt x="3415" y="89"/>
                        <a:pt x="3415" y="89"/>
                        <a:pt x="3415" y="89"/>
                      </a:cubicBezTo>
                      <a:cubicBezTo>
                        <a:pt x="3330" y="89"/>
                        <a:pt x="3244" y="0"/>
                        <a:pt x="3159" y="0"/>
                      </a:cubicBezTo>
                      <a:cubicBezTo>
                        <a:pt x="3159" y="0"/>
                        <a:pt x="3159" y="0"/>
                        <a:pt x="3159" y="0"/>
                      </a:cubicBezTo>
                      <a:cubicBezTo>
                        <a:pt x="3159" y="0"/>
                        <a:pt x="3159" y="0"/>
                        <a:pt x="3074" y="0"/>
                      </a:cubicBezTo>
                      <a:cubicBezTo>
                        <a:pt x="2988" y="0"/>
                        <a:pt x="2988" y="0"/>
                        <a:pt x="2988" y="0"/>
                      </a:cubicBezTo>
                      <a:cubicBezTo>
                        <a:pt x="2988" y="0"/>
                        <a:pt x="2988" y="0"/>
                        <a:pt x="2988" y="0"/>
                      </a:cubicBezTo>
                      <a:cubicBezTo>
                        <a:pt x="2988" y="0"/>
                        <a:pt x="2903" y="89"/>
                        <a:pt x="2817" y="89"/>
                      </a:cubicBezTo>
                      <a:cubicBezTo>
                        <a:pt x="2817" y="89"/>
                        <a:pt x="2732" y="0"/>
                        <a:pt x="2647" y="0"/>
                      </a:cubicBezTo>
                      <a:cubicBezTo>
                        <a:pt x="2647" y="0"/>
                        <a:pt x="2647" y="0"/>
                        <a:pt x="2647" y="0"/>
                      </a:cubicBezTo>
                      <a:cubicBezTo>
                        <a:pt x="2647" y="0"/>
                        <a:pt x="2647" y="0"/>
                        <a:pt x="2561" y="0"/>
                      </a:cubicBezTo>
                      <a:cubicBezTo>
                        <a:pt x="2561" y="89"/>
                        <a:pt x="2561" y="179"/>
                        <a:pt x="2391" y="179"/>
                      </a:cubicBezTo>
                      <a:cubicBezTo>
                        <a:pt x="2391" y="179"/>
                        <a:pt x="2391" y="179"/>
                        <a:pt x="2305" y="179"/>
                      </a:cubicBezTo>
                      <a:cubicBezTo>
                        <a:pt x="2305" y="179"/>
                        <a:pt x="2305" y="179"/>
                        <a:pt x="2305" y="179"/>
                      </a:cubicBezTo>
                      <a:cubicBezTo>
                        <a:pt x="2305" y="179"/>
                        <a:pt x="2305" y="179"/>
                        <a:pt x="2220" y="268"/>
                      </a:cubicBezTo>
                      <a:cubicBezTo>
                        <a:pt x="2220" y="268"/>
                        <a:pt x="2134" y="357"/>
                        <a:pt x="1964" y="357"/>
                      </a:cubicBezTo>
                      <a:cubicBezTo>
                        <a:pt x="1964" y="357"/>
                        <a:pt x="1878" y="357"/>
                        <a:pt x="1878" y="357"/>
                      </a:cubicBezTo>
                      <a:cubicBezTo>
                        <a:pt x="1878" y="357"/>
                        <a:pt x="1878" y="357"/>
                        <a:pt x="1793" y="357"/>
                      </a:cubicBezTo>
                      <a:cubicBezTo>
                        <a:pt x="1793" y="357"/>
                        <a:pt x="1708" y="357"/>
                        <a:pt x="1708" y="357"/>
                      </a:cubicBezTo>
                      <a:cubicBezTo>
                        <a:pt x="1622" y="357"/>
                        <a:pt x="1537" y="446"/>
                        <a:pt x="1451" y="446"/>
                      </a:cubicBezTo>
                      <a:cubicBezTo>
                        <a:pt x="1451" y="446"/>
                        <a:pt x="1366" y="446"/>
                        <a:pt x="1281" y="357"/>
                      </a:cubicBezTo>
                      <a:cubicBezTo>
                        <a:pt x="1281" y="357"/>
                        <a:pt x="1281" y="357"/>
                        <a:pt x="1281" y="357"/>
                      </a:cubicBezTo>
                      <a:cubicBezTo>
                        <a:pt x="1195" y="357"/>
                        <a:pt x="1195" y="446"/>
                        <a:pt x="1195" y="446"/>
                      </a:cubicBezTo>
                      <a:cubicBezTo>
                        <a:pt x="1110" y="446"/>
                        <a:pt x="1025" y="625"/>
                        <a:pt x="854" y="625"/>
                      </a:cubicBezTo>
                      <a:cubicBezTo>
                        <a:pt x="768" y="625"/>
                        <a:pt x="768" y="625"/>
                        <a:pt x="768" y="625"/>
                      </a:cubicBezTo>
                      <a:cubicBezTo>
                        <a:pt x="683" y="625"/>
                        <a:pt x="683" y="625"/>
                        <a:pt x="598" y="625"/>
                      </a:cubicBezTo>
                      <a:cubicBezTo>
                        <a:pt x="598" y="625"/>
                        <a:pt x="427" y="803"/>
                        <a:pt x="342" y="803"/>
                      </a:cubicBezTo>
                      <a:cubicBezTo>
                        <a:pt x="342" y="893"/>
                        <a:pt x="427" y="982"/>
                        <a:pt x="512" y="1071"/>
                      </a:cubicBezTo>
                      <a:cubicBezTo>
                        <a:pt x="598" y="1160"/>
                        <a:pt x="683" y="1160"/>
                        <a:pt x="683" y="1250"/>
                      </a:cubicBezTo>
                      <a:cubicBezTo>
                        <a:pt x="683" y="1428"/>
                        <a:pt x="598" y="1517"/>
                        <a:pt x="512" y="1696"/>
                      </a:cubicBezTo>
                      <a:cubicBezTo>
                        <a:pt x="427" y="1964"/>
                        <a:pt x="342" y="2053"/>
                        <a:pt x="85" y="2321"/>
                      </a:cubicBezTo>
                      <a:cubicBezTo>
                        <a:pt x="85" y="2410"/>
                        <a:pt x="0" y="2499"/>
                        <a:pt x="0" y="2499"/>
                      </a:cubicBezTo>
                      <a:cubicBezTo>
                        <a:pt x="0" y="2499"/>
                        <a:pt x="0" y="2499"/>
                        <a:pt x="85" y="2499"/>
                      </a:cubicBezTo>
                      <a:cubicBezTo>
                        <a:pt x="85" y="2499"/>
                        <a:pt x="171" y="2588"/>
                        <a:pt x="256" y="2588"/>
                      </a:cubicBezTo>
                      <a:cubicBezTo>
                        <a:pt x="427" y="2678"/>
                        <a:pt x="512" y="2588"/>
                        <a:pt x="768" y="2945"/>
                      </a:cubicBezTo>
                      <a:cubicBezTo>
                        <a:pt x="854" y="3035"/>
                        <a:pt x="854" y="3035"/>
                        <a:pt x="939" y="3035"/>
                      </a:cubicBezTo>
                      <a:cubicBezTo>
                        <a:pt x="1025" y="3035"/>
                        <a:pt x="1110" y="2767"/>
                        <a:pt x="1195" y="2678"/>
                      </a:cubicBezTo>
                      <a:cubicBezTo>
                        <a:pt x="1195" y="2499"/>
                        <a:pt x="1281" y="2410"/>
                        <a:pt x="1366" y="2410"/>
                      </a:cubicBezTo>
                      <a:cubicBezTo>
                        <a:pt x="1537" y="2410"/>
                        <a:pt x="1793" y="2767"/>
                        <a:pt x="1878" y="2856"/>
                      </a:cubicBezTo>
                      <a:cubicBezTo>
                        <a:pt x="1878" y="2856"/>
                        <a:pt x="2049" y="2856"/>
                        <a:pt x="2049" y="2856"/>
                      </a:cubicBezTo>
                      <a:cubicBezTo>
                        <a:pt x="2049" y="2856"/>
                        <a:pt x="2049" y="2856"/>
                        <a:pt x="2049" y="2856"/>
                      </a:cubicBezTo>
                      <a:cubicBezTo>
                        <a:pt x="2049" y="2856"/>
                        <a:pt x="2134" y="2856"/>
                        <a:pt x="2134" y="2856"/>
                      </a:cubicBezTo>
                      <a:cubicBezTo>
                        <a:pt x="2220" y="2856"/>
                        <a:pt x="2305" y="2945"/>
                        <a:pt x="2305" y="3124"/>
                      </a:cubicBezTo>
                      <a:cubicBezTo>
                        <a:pt x="2305" y="3124"/>
                        <a:pt x="2305" y="3213"/>
                        <a:pt x="2305" y="3213"/>
                      </a:cubicBezTo>
                      <a:cubicBezTo>
                        <a:pt x="2220" y="3302"/>
                        <a:pt x="2220" y="3213"/>
                        <a:pt x="2220" y="3302"/>
                      </a:cubicBezTo>
                      <a:cubicBezTo>
                        <a:pt x="2220" y="3302"/>
                        <a:pt x="2220" y="3392"/>
                        <a:pt x="2220" y="3570"/>
                      </a:cubicBezTo>
                      <a:cubicBezTo>
                        <a:pt x="2305" y="3838"/>
                        <a:pt x="2647" y="4552"/>
                        <a:pt x="2732" y="4820"/>
                      </a:cubicBezTo>
                      <a:cubicBezTo>
                        <a:pt x="2732" y="4998"/>
                        <a:pt x="2988" y="4998"/>
                        <a:pt x="3159" y="5088"/>
                      </a:cubicBezTo>
                      <a:cubicBezTo>
                        <a:pt x="3159" y="5088"/>
                        <a:pt x="3244" y="5088"/>
                        <a:pt x="3244" y="5088"/>
                      </a:cubicBezTo>
                      <a:cubicBezTo>
                        <a:pt x="3415" y="5088"/>
                        <a:pt x="3586" y="4998"/>
                        <a:pt x="3671" y="4909"/>
                      </a:cubicBezTo>
                      <a:cubicBezTo>
                        <a:pt x="3757" y="4731"/>
                        <a:pt x="3757" y="4731"/>
                        <a:pt x="3842" y="4731"/>
                      </a:cubicBezTo>
                      <a:cubicBezTo>
                        <a:pt x="3927" y="4731"/>
                        <a:pt x="4013" y="4731"/>
                        <a:pt x="4098" y="4820"/>
                      </a:cubicBezTo>
                      <a:cubicBezTo>
                        <a:pt x="4098" y="4820"/>
                        <a:pt x="4098" y="4820"/>
                        <a:pt x="4098" y="4820"/>
                      </a:cubicBezTo>
                      <a:cubicBezTo>
                        <a:pt x="4183" y="4820"/>
                        <a:pt x="4269" y="4641"/>
                        <a:pt x="4440" y="4641"/>
                      </a:cubicBezTo>
                      <a:cubicBezTo>
                        <a:pt x="4440" y="4641"/>
                        <a:pt x="4440" y="4641"/>
                        <a:pt x="4525" y="4641"/>
                      </a:cubicBezTo>
                      <a:cubicBezTo>
                        <a:pt x="4610" y="4641"/>
                        <a:pt x="4696" y="4731"/>
                        <a:pt x="4781" y="4731"/>
                      </a:cubicBezTo>
                      <a:cubicBezTo>
                        <a:pt x="4781" y="4731"/>
                        <a:pt x="4781" y="4731"/>
                        <a:pt x="4781" y="4731"/>
                      </a:cubicBezTo>
                      <a:cubicBezTo>
                        <a:pt x="4866" y="4641"/>
                        <a:pt x="4866" y="4552"/>
                        <a:pt x="5037" y="4552"/>
                      </a:cubicBezTo>
                      <a:cubicBezTo>
                        <a:pt x="5037" y="4552"/>
                        <a:pt x="5123" y="4552"/>
                        <a:pt x="5123" y="4552"/>
                      </a:cubicBezTo>
                      <a:cubicBezTo>
                        <a:pt x="5123" y="4552"/>
                        <a:pt x="5123" y="4552"/>
                        <a:pt x="5123" y="4552"/>
                      </a:cubicBezTo>
                      <a:cubicBezTo>
                        <a:pt x="5208" y="4463"/>
                        <a:pt x="5208" y="4463"/>
                        <a:pt x="5293" y="4463"/>
                      </a:cubicBezTo>
                      <a:cubicBezTo>
                        <a:pt x="5379" y="4463"/>
                        <a:pt x="5464" y="4284"/>
                        <a:pt x="5464" y="4195"/>
                      </a:cubicBezTo>
                      <a:cubicBezTo>
                        <a:pt x="5464" y="4106"/>
                        <a:pt x="5549" y="4017"/>
                        <a:pt x="5549" y="3927"/>
                      </a:cubicBezTo>
                      <a:cubicBezTo>
                        <a:pt x="5549" y="3927"/>
                        <a:pt x="5549" y="3927"/>
                        <a:pt x="5549" y="3927"/>
                      </a:cubicBezTo>
                      <a:cubicBezTo>
                        <a:pt x="5549" y="3927"/>
                        <a:pt x="5549" y="3927"/>
                        <a:pt x="5549" y="3838"/>
                      </a:cubicBezTo>
                      <a:cubicBezTo>
                        <a:pt x="5549" y="3749"/>
                        <a:pt x="5720" y="3749"/>
                        <a:pt x="5806" y="3749"/>
                      </a:cubicBezTo>
                      <a:cubicBezTo>
                        <a:pt x="5891" y="3749"/>
                        <a:pt x="6062" y="3749"/>
                        <a:pt x="6147" y="3838"/>
                      </a:cubicBezTo>
                      <a:cubicBezTo>
                        <a:pt x="6232" y="3927"/>
                        <a:pt x="6745" y="4463"/>
                        <a:pt x="7001" y="4731"/>
                      </a:cubicBezTo>
                      <a:cubicBezTo>
                        <a:pt x="7001" y="4731"/>
                        <a:pt x="7001" y="4731"/>
                        <a:pt x="7001" y="4731"/>
                      </a:cubicBezTo>
                      <a:cubicBezTo>
                        <a:pt x="7001" y="4731"/>
                        <a:pt x="7001" y="4731"/>
                        <a:pt x="7001" y="4731"/>
                      </a:cubicBezTo>
                      <a:cubicBezTo>
                        <a:pt x="7001" y="4731"/>
                        <a:pt x="7172" y="4909"/>
                        <a:pt x="7257" y="4909"/>
                      </a:cubicBezTo>
                      <a:cubicBezTo>
                        <a:pt x="7257" y="4909"/>
                        <a:pt x="7342" y="4998"/>
                        <a:pt x="7342" y="5088"/>
                      </a:cubicBezTo>
                      <a:cubicBezTo>
                        <a:pt x="7428" y="5177"/>
                        <a:pt x="7428" y="5177"/>
                        <a:pt x="7428" y="5266"/>
                      </a:cubicBezTo>
                      <a:cubicBezTo>
                        <a:pt x="7428" y="5355"/>
                        <a:pt x="7257" y="5445"/>
                        <a:pt x="7257" y="5534"/>
                      </a:cubicBezTo>
                      <a:cubicBezTo>
                        <a:pt x="7257" y="5623"/>
                        <a:pt x="7172" y="5712"/>
                        <a:pt x="7172" y="5712"/>
                      </a:cubicBezTo>
                      <a:cubicBezTo>
                        <a:pt x="7086" y="5802"/>
                        <a:pt x="7086" y="5802"/>
                        <a:pt x="7086" y="5802"/>
                      </a:cubicBezTo>
                      <a:cubicBezTo>
                        <a:pt x="7086" y="5891"/>
                        <a:pt x="7172" y="5980"/>
                        <a:pt x="7172" y="6069"/>
                      </a:cubicBezTo>
                      <a:cubicBezTo>
                        <a:pt x="7172" y="6159"/>
                        <a:pt x="7172" y="6159"/>
                        <a:pt x="7172" y="6159"/>
                      </a:cubicBezTo>
                      <a:cubicBezTo>
                        <a:pt x="7172" y="6337"/>
                        <a:pt x="7086" y="6516"/>
                        <a:pt x="6915" y="6516"/>
                      </a:cubicBezTo>
                      <a:cubicBezTo>
                        <a:pt x="6915" y="6605"/>
                        <a:pt x="6915" y="6605"/>
                        <a:pt x="6915" y="6605"/>
                      </a:cubicBezTo>
                      <a:cubicBezTo>
                        <a:pt x="6830" y="6605"/>
                        <a:pt x="6830" y="6605"/>
                        <a:pt x="6830" y="6605"/>
                      </a:cubicBezTo>
                      <a:cubicBezTo>
                        <a:pt x="6830" y="6605"/>
                        <a:pt x="6830" y="6605"/>
                        <a:pt x="6830" y="6694"/>
                      </a:cubicBezTo>
                      <a:cubicBezTo>
                        <a:pt x="6830" y="6694"/>
                        <a:pt x="6830" y="6694"/>
                        <a:pt x="6830" y="6694"/>
                      </a:cubicBezTo>
                      <a:cubicBezTo>
                        <a:pt x="6830" y="6694"/>
                        <a:pt x="6830" y="6694"/>
                        <a:pt x="6830" y="6783"/>
                      </a:cubicBezTo>
                      <a:cubicBezTo>
                        <a:pt x="6830" y="6783"/>
                        <a:pt x="6830" y="6783"/>
                        <a:pt x="6830" y="6783"/>
                      </a:cubicBezTo>
                      <a:cubicBezTo>
                        <a:pt x="6830" y="6783"/>
                        <a:pt x="6830" y="6783"/>
                        <a:pt x="6830" y="6783"/>
                      </a:cubicBezTo>
                      <a:cubicBezTo>
                        <a:pt x="6830" y="6873"/>
                        <a:pt x="6830" y="6873"/>
                        <a:pt x="6830" y="6962"/>
                      </a:cubicBezTo>
                      <a:cubicBezTo>
                        <a:pt x="6830" y="7051"/>
                        <a:pt x="6745" y="7230"/>
                        <a:pt x="6745" y="7230"/>
                      </a:cubicBezTo>
                      <a:cubicBezTo>
                        <a:pt x="6659" y="7230"/>
                        <a:pt x="6659" y="7498"/>
                        <a:pt x="6574" y="7587"/>
                      </a:cubicBezTo>
                      <a:cubicBezTo>
                        <a:pt x="6574" y="7587"/>
                        <a:pt x="6574" y="7676"/>
                        <a:pt x="6574" y="7676"/>
                      </a:cubicBezTo>
                      <a:cubicBezTo>
                        <a:pt x="6574" y="7765"/>
                        <a:pt x="6574" y="7944"/>
                        <a:pt x="6574" y="7944"/>
                      </a:cubicBezTo>
                      <a:cubicBezTo>
                        <a:pt x="6574" y="7944"/>
                        <a:pt x="6574" y="7944"/>
                        <a:pt x="6574" y="7944"/>
                      </a:cubicBezTo>
                      <a:cubicBezTo>
                        <a:pt x="6574" y="8033"/>
                        <a:pt x="6574" y="8033"/>
                        <a:pt x="6574" y="8033"/>
                      </a:cubicBezTo>
                      <a:cubicBezTo>
                        <a:pt x="6574" y="8122"/>
                        <a:pt x="6574" y="8122"/>
                        <a:pt x="6574" y="8122"/>
                      </a:cubicBezTo>
                      <a:cubicBezTo>
                        <a:pt x="6659" y="8122"/>
                        <a:pt x="6659" y="8212"/>
                        <a:pt x="6659" y="8301"/>
                      </a:cubicBezTo>
                      <a:cubicBezTo>
                        <a:pt x="6659" y="8301"/>
                        <a:pt x="6659" y="8390"/>
                        <a:pt x="6659" y="8390"/>
                      </a:cubicBezTo>
                      <a:cubicBezTo>
                        <a:pt x="6659" y="8390"/>
                        <a:pt x="6659" y="8479"/>
                        <a:pt x="6574" y="8479"/>
                      </a:cubicBezTo>
                      <a:cubicBezTo>
                        <a:pt x="6659" y="8479"/>
                        <a:pt x="6659" y="8569"/>
                        <a:pt x="6659" y="8569"/>
                      </a:cubicBezTo>
                      <a:cubicBezTo>
                        <a:pt x="6745" y="8658"/>
                        <a:pt x="6745" y="8836"/>
                        <a:pt x="6830" y="8926"/>
                      </a:cubicBezTo>
                      <a:cubicBezTo>
                        <a:pt x="6830" y="9015"/>
                        <a:pt x="6830" y="9015"/>
                        <a:pt x="6830" y="9104"/>
                      </a:cubicBezTo>
                      <a:cubicBezTo>
                        <a:pt x="6830" y="9193"/>
                        <a:pt x="6830" y="9283"/>
                        <a:pt x="6830" y="9283"/>
                      </a:cubicBezTo>
                      <a:cubicBezTo>
                        <a:pt x="6830" y="9372"/>
                        <a:pt x="6830" y="9372"/>
                        <a:pt x="6830" y="9372"/>
                      </a:cubicBezTo>
                      <a:cubicBezTo>
                        <a:pt x="6830" y="9461"/>
                        <a:pt x="6830" y="9550"/>
                        <a:pt x="6745" y="9729"/>
                      </a:cubicBezTo>
                      <a:cubicBezTo>
                        <a:pt x="6659" y="9729"/>
                        <a:pt x="6574" y="9729"/>
                        <a:pt x="6574" y="9729"/>
                      </a:cubicBezTo>
                      <a:cubicBezTo>
                        <a:pt x="6489" y="9729"/>
                        <a:pt x="6489" y="9729"/>
                        <a:pt x="6489" y="9729"/>
                      </a:cubicBezTo>
                      <a:cubicBezTo>
                        <a:pt x="6403" y="9729"/>
                        <a:pt x="6403" y="9729"/>
                        <a:pt x="6318" y="9729"/>
                      </a:cubicBezTo>
                      <a:cubicBezTo>
                        <a:pt x="6318" y="9729"/>
                        <a:pt x="6318" y="9818"/>
                        <a:pt x="6318" y="9818"/>
                      </a:cubicBezTo>
                      <a:cubicBezTo>
                        <a:pt x="6232" y="9997"/>
                        <a:pt x="6232" y="10175"/>
                        <a:pt x="6147" y="10264"/>
                      </a:cubicBezTo>
                      <a:cubicBezTo>
                        <a:pt x="6147" y="10354"/>
                        <a:pt x="6147" y="10532"/>
                        <a:pt x="6062" y="10711"/>
                      </a:cubicBezTo>
                      <a:cubicBezTo>
                        <a:pt x="6062" y="10711"/>
                        <a:pt x="6062" y="10711"/>
                        <a:pt x="6062" y="10711"/>
                      </a:cubicBezTo>
                      <a:cubicBezTo>
                        <a:pt x="6062" y="10711"/>
                        <a:pt x="6062" y="10800"/>
                        <a:pt x="6062" y="10889"/>
                      </a:cubicBezTo>
                      <a:cubicBezTo>
                        <a:pt x="6062" y="10889"/>
                        <a:pt x="6062" y="10889"/>
                        <a:pt x="6062" y="10889"/>
                      </a:cubicBezTo>
                      <a:cubicBezTo>
                        <a:pt x="6062" y="10889"/>
                        <a:pt x="6062" y="10889"/>
                        <a:pt x="6062" y="10979"/>
                      </a:cubicBezTo>
                      <a:cubicBezTo>
                        <a:pt x="6062" y="10979"/>
                        <a:pt x="6062" y="11068"/>
                        <a:pt x="6062" y="11157"/>
                      </a:cubicBezTo>
                      <a:cubicBezTo>
                        <a:pt x="6062" y="11336"/>
                        <a:pt x="6062" y="11425"/>
                        <a:pt x="6147" y="11514"/>
                      </a:cubicBezTo>
                      <a:cubicBezTo>
                        <a:pt x="6147" y="11603"/>
                        <a:pt x="6147" y="11693"/>
                        <a:pt x="6232" y="11693"/>
                      </a:cubicBezTo>
                      <a:cubicBezTo>
                        <a:pt x="6232" y="11782"/>
                        <a:pt x="6232" y="11782"/>
                        <a:pt x="6232" y="11871"/>
                      </a:cubicBezTo>
                      <a:cubicBezTo>
                        <a:pt x="6232" y="11871"/>
                        <a:pt x="6232" y="11960"/>
                        <a:pt x="6147" y="11960"/>
                      </a:cubicBezTo>
                      <a:cubicBezTo>
                        <a:pt x="6147" y="11960"/>
                        <a:pt x="6147" y="12050"/>
                        <a:pt x="6147" y="12050"/>
                      </a:cubicBezTo>
                      <a:cubicBezTo>
                        <a:pt x="6147" y="12050"/>
                        <a:pt x="6147" y="12050"/>
                        <a:pt x="6147" y="12050"/>
                      </a:cubicBezTo>
                      <a:cubicBezTo>
                        <a:pt x="6147" y="12050"/>
                        <a:pt x="6147" y="12050"/>
                        <a:pt x="6147" y="12050"/>
                      </a:cubicBezTo>
                      <a:cubicBezTo>
                        <a:pt x="6147" y="12139"/>
                        <a:pt x="6147" y="12139"/>
                        <a:pt x="6147" y="12228"/>
                      </a:cubicBezTo>
                      <a:cubicBezTo>
                        <a:pt x="6147" y="12228"/>
                        <a:pt x="6147" y="12228"/>
                        <a:pt x="6147" y="12228"/>
                      </a:cubicBezTo>
                      <a:cubicBezTo>
                        <a:pt x="6147" y="12228"/>
                        <a:pt x="6062" y="12228"/>
                        <a:pt x="6062" y="12228"/>
                      </a:cubicBezTo>
                      <a:cubicBezTo>
                        <a:pt x="5891" y="12228"/>
                        <a:pt x="5891" y="12139"/>
                        <a:pt x="5806" y="12050"/>
                      </a:cubicBezTo>
                      <a:cubicBezTo>
                        <a:pt x="5806" y="11960"/>
                        <a:pt x="5635" y="11782"/>
                        <a:pt x="5549" y="11514"/>
                      </a:cubicBezTo>
                      <a:cubicBezTo>
                        <a:pt x="5549" y="11425"/>
                        <a:pt x="5464" y="11425"/>
                        <a:pt x="5464" y="11425"/>
                      </a:cubicBezTo>
                      <a:cubicBezTo>
                        <a:pt x="5464" y="11336"/>
                        <a:pt x="5293" y="11603"/>
                        <a:pt x="5123" y="11782"/>
                      </a:cubicBezTo>
                      <a:cubicBezTo>
                        <a:pt x="5037" y="11960"/>
                        <a:pt x="4952" y="12139"/>
                        <a:pt x="4952" y="12228"/>
                      </a:cubicBezTo>
                      <a:cubicBezTo>
                        <a:pt x="4952" y="12228"/>
                        <a:pt x="4952" y="12228"/>
                        <a:pt x="4952" y="12228"/>
                      </a:cubicBezTo>
                      <a:cubicBezTo>
                        <a:pt x="4781" y="12407"/>
                        <a:pt x="4696" y="12585"/>
                        <a:pt x="4525" y="12674"/>
                      </a:cubicBezTo>
                      <a:cubicBezTo>
                        <a:pt x="4269" y="12942"/>
                        <a:pt x="4354" y="12764"/>
                        <a:pt x="4354" y="13031"/>
                      </a:cubicBezTo>
                      <a:cubicBezTo>
                        <a:pt x="4269" y="13299"/>
                        <a:pt x="3842" y="13478"/>
                        <a:pt x="3671" y="13656"/>
                      </a:cubicBezTo>
                      <a:cubicBezTo>
                        <a:pt x="3500" y="13745"/>
                        <a:pt x="3330" y="14102"/>
                        <a:pt x="3244" y="14281"/>
                      </a:cubicBezTo>
                      <a:cubicBezTo>
                        <a:pt x="3244" y="14370"/>
                        <a:pt x="3244" y="14370"/>
                        <a:pt x="3244" y="14370"/>
                      </a:cubicBezTo>
                      <a:cubicBezTo>
                        <a:pt x="3244" y="14460"/>
                        <a:pt x="3244" y="14460"/>
                        <a:pt x="3244" y="14460"/>
                      </a:cubicBezTo>
                      <a:cubicBezTo>
                        <a:pt x="3244" y="14549"/>
                        <a:pt x="3330" y="14638"/>
                        <a:pt x="3415" y="14638"/>
                      </a:cubicBezTo>
                      <a:cubicBezTo>
                        <a:pt x="3586" y="14817"/>
                        <a:pt x="3842" y="14817"/>
                        <a:pt x="3927" y="14995"/>
                      </a:cubicBezTo>
                      <a:cubicBezTo>
                        <a:pt x="3927" y="15084"/>
                        <a:pt x="3842" y="15084"/>
                        <a:pt x="3842" y="15084"/>
                      </a:cubicBezTo>
                      <a:cubicBezTo>
                        <a:pt x="3842" y="15084"/>
                        <a:pt x="3842" y="15084"/>
                        <a:pt x="3842" y="15174"/>
                      </a:cubicBezTo>
                      <a:cubicBezTo>
                        <a:pt x="3842" y="15174"/>
                        <a:pt x="3842" y="15174"/>
                        <a:pt x="3927" y="15174"/>
                      </a:cubicBezTo>
                      <a:cubicBezTo>
                        <a:pt x="3927" y="15263"/>
                        <a:pt x="4013" y="15263"/>
                        <a:pt x="4013" y="15352"/>
                      </a:cubicBezTo>
                      <a:cubicBezTo>
                        <a:pt x="4013" y="15352"/>
                        <a:pt x="4013" y="15441"/>
                        <a:pt x="4013" y="15441"/>
                      </a:cubicBezTo>
                      <a:cubicBezTo>
                        <a:pt x="4013" y="15441"/>
                        <a:pt x="4013" y="15531"/>
                        <a:pt x="4013" y="15531"/>
                      </a:cubicBezTo>
                      <a:cubicBezTo>
                        <a:pt x="4013" y="15531"/>
                        <a:pt x="4013" y="15620"/>
                        <a:pt x="4013" y="15620"/>
                      </a:cubicBezTo>
                      <a:cubicBezTo>
                        <a:pt x="4013" y="15620"/>
                        <a:pt x="4013" y="15620"/>
                        <a:pt x="4013" y="15620"/>
                      </a:cubicBezTo>
                      <a:cubicBezTo>
                        <a:pt x="4098" y="15620"/>
                        <a:pt x="4098" y="15620"/>
                        <a:pt x="4183" y="15620"/>
                      </a:cubicBezTo>
                      <a:cubicBezTo>
                        <a:pt x="4183" y="15620"/>
                        <a:pt x="4183" y="15620"/>
                        <a:pt x="4183" y="15620"/>
                      </a:cubicBezTo>
                      <a:cubicBezTo>
                        <a:pt x="4269" y="15620"/>
                        <a:pt x="4354" y="15620"/>
                        <a:pt x="4354" y="15620"/>
                      </a:cubicBezTo>
                      <a:cubicBezTo>
                        <a:pt x="4440" y="15531"/>
                        <a:pt x="4440" y="15352"/>
                        <a:pt x="4610" y="15352"/>
                      </a:cubicBezTo>
                      <a:cubicBezTo>
                        <a:pt x="4696" y="15352"/>
                        <a:pt x="4696" y="15352"/>
                        <a:pt x="4696" y="15352"/>
                      </a:cubicBezTo>
                      <a:cubicBezTo>
                        <a:pt x="4696" y="15352"/>
                        <a:pt x="4696" y="15352"/>
                        <a:pt x="4696" y="15263"/>
                      </a:cubicBezTo>
                      <a:cubicBezTo>
                        <a:pt x="4696" y="15263"/>
                        <a:pt x="4696" y="15084"/>
                        <a:pt x="4781" y="15084"/>
                      </a:cubicBezTo>
                      <a:cubicBezTo>
                        <a:pt x="4866" y="15084"/>
                        <a:pt x="4866" y="15084"/>
                        <a:pt x="4952" y="15084"/>
                      </a:cubicBezTo>
                      <a:cubicBezTo>
                        <a:pt x="4952" y="14995"/>
                        <a:pt x="5037" y="15084"/>
                        <a:pt x="5037" y="15174"/>
                      </a:cubicBezTo>
                      <a:cubicBezTo>
                        <a:pt x="5037" y="15174"/>
                        <a:pt x="5037" y="15174"/>
                        <a:pt x="5037" y="15174"/>
                      </a:cubicBezTo>
                      <a:cubicBezTo>
                        <a:pt x="5037" y="15263"/>
                        <a:pt x="5037" y="15263"/>
                        <a:pt x="5037" y="15352"/>
                      </a:cubicBezTo>
                      <a:cubicBezTo>
                        <a:pt x="5123" y="15352"/>
                        <a:pt x="5123" y="15263"/>
                        <a:pt x="5123" y="15263"/>
                      </a:cubicBezTo>
                      <a:cubicBezTo>
                        <a:pt x="5208" y="15263"/>
                        <a:pt x="5208" y="15352"/>
                        <a:pt x="5208" y="15352"/>
                      </a:cubicBezTo>
                      <a:cubicBezTo>
                        <a:pt x="5208" y="15352"/>
                        <a:pt x="5208" y="15441"/>
                        <a:pt x="5208" y="15441"/>
                      </a:cubicBezTo>
                      <a:cubicBezTo>
                        <a:pt x="5208" y="15441"/>
                        <a:pt x="5208" y="15531"/>
                        <a:pt x="5208" y="15620"/>
                      </a:cubicBezTo>
                      <a:cubicBezTo>
                        <a:pt x="5208" y="15620"/>
                        <a:pt x="5208" y="15620"/>
                        <a:pt x="5208" y="15620"/>
                      </a:cubicBezTo>
                      <a:cubicBezTo>
                        <a:pt x="5123" y="15620"/>
                        <a:pt x="5123" y="15709"/>
                        <a:pt x="5123" y="15709"/>
                      </a:cubicBezTo>
                      <a:cubicBezTo>
                        <a:pt x="5037" y="15798"/>
                        <a:pt x="4952" y="15798"/>
                        <a:pt x="4781" y="15888"/>
                      </a:cubicBezTo>
                      <a:cubicBezTo>
                        <a:pt x="4696" y="15888"/>
                        <a:pt x="4696" y="15977"/>
                        <a:pt x="4610" y="15977"/>
                      </a:cubicBezTo>
                      <a:cubicBezTo>
                        <a:pt x="4610" y="15977"/>
                        <a:pt x="4610" y="16066"/>
                        <a:pt x="4525" y="16066"/>
                      </a:cubicBezTo>
                      <a:cubicBezTo>
                        <a:pt x="4525" y="16066"/>
                        <a:pt x="4525" y="16066"/>
                        <a:pt x="4525" y="16066"/>
                      </a:cubicBezTo>
                      <a:cubicBezTo>
                        <a:pt x="4525" y="16066"/>
                        <a:pt x="4440" y="16066"/>
                        <a:pt x="4440" y="16066"/>
                      </a:cubicBezTo>
                      <a:cubicBezTo>
                        <a:pt x="4440" y="16066"/>
                        <a:pt x="4440" y="16066"/>
                        <a:pt x="4269" y="16155"/>
                      </a:cubicBezTo>
                      <a:cubicBezTo>
                        <a:pt x="4269" y="16155"/>
                        <a:pt x="4269" y="16245"/>
                        <a:pt x="4269" y="16245"/>
                      </a:cubicBezTo>
                      <a:cubicBezTo>
                        <a:pt x="4269" y="16334"/>
                        <a:pt x="4354" y="16512"/>
                        <a:pt x="4525" y="16602"/>
                      </a:cubicBezTo>
                      <a:cubicBezTo>
                        <a:pt x="4525" y="16691"/>
                        <a:pt x="4610" y="16691"/>
                        <a:pt x="4610" y="16691"/>
                      </a:cubicBezTo>
                      <a:cubicBezTo>
                        <a:pt x="4610" y="16780"/>
                        <a:pt x="4610" y="16780"/>
                        <a:pt x="4696" y="16780"/>
                      </a:cubicBezTo>
                      <a:cubicBezTo>
                        <a:pt x="4696" y="16780"/>
                        <a:pt x="4781" y="16780"/>
                        <a:pt x="4781" y="16780"/>
                      </a:cubicBezTo>
                      <a:cubicBezTo>
                        <a:pt x="4781" y="16780"/>
                        <a:pt x="4781" y="16780"/>
                        <a:pt x="4781" y="16780"/>
                      </a:cubicBezTo>
                      <a:cubicBezTo>
                        <a:pt x="4866" y="16780"/>
                        <a:pt x="4952" y="16780"/>
                        <a:pt x="4952" y="16780"/>
                      </a:cubicBezTo>
                      <a:cubicBezTo>
                        <a:pt x="4952" y="16780"/>
                        <a:pt x="5037" y="16780"/>
                        <a:pt x="5037" y="16780"/>
                      </a:cubicBezTo>
                      <a:cubicBezTo>
                        <a:pt x="5123" y="16691"/>
                        <a:pt x="5293" y="16602"/>
                        <a:pt x="5293" y="16602"/>
                      </a:cubicBezTo>
                      <a:cubicBezTo>
                        <a:pt x="5293" y="16602"/>
                        <a:pt x="5549" y="16512"/>
                        <a:pt x="5720" y="16512"/>
                      </a:cubicBezTo>
                      <a:cubicBezTo>
                        <a:pt x="5720" y="16512"/>
                        <a:pt x="5720" y="16512"/>
                        <a:pt x="5720" y="16512"/>
                      </a:cubicBezTo>
                      <a:cubicBezTo>
                        <a:pt x="5891" y="16512"/>
                        <a:pt x="6062" y="16602"/>
                        <a:pt x="6062" y="16780"/>
                      </a:cubicBezTo>
                      <a:cubicBezTo>
                        <a:pt x="6062" y="16959"/>
                        <a:pt x="6062" y="16959"/>
                        <a:pt x="6147" y="17048"/>
                      </a:cubicBezTo>
                      <a:cubicBezTo>
                        <a:pt x="6147" y="17137"/>
                        <a:pt x="6232" y="17673"/>
                        <a:pt x="6232" y="17673"/>
                      </a:cubicBezTo>
                      <a:cubicBezTo>
                        <a:pt x="6232" y="17762"/>
                        <a:pt x="6232" y="17762"/>
                        <a:pt x="6232" y="17762"/>
                      </a:cubicBezTo>
                      <a:cubicBezTo>
                        <a:pt x="6232" y="17940"/>
                        <a:pt x="6318" y="18030"/>
                        <a:pt x="6489" y="18030"/>
                      </a:cubicBezTo>
                      <a:cubicBezTo>
                        <a:pt x="6574" y="18119"/>
                        <a:pt x="6745" y="18208"/>
                        <a:pt x="6745" y="18298"/>
                      </a:cubicBezTo>
                      <a:cubicBezTo>
                        <a:pt x="6830" y="18387"/>
                        <a:pt x="6915" y="18476"/>
                        <a:pt x="7001" y="18387"/>
                      </a:cubicBezTo>
                      <a:cubicBezTo>
                        <a:pt x="7001" y="18387"/>
                        <a:pt x="7001" y="18387"/>
                        <a:pt x="7001" y="18387"/>
                      </a:cubicBezTo>
                      <a:cubicBezTo>
                        <a:pt x="7086" y="18387"/>
                        <a:pt x="7172" y="18387"/>
                        <a:pt x="7172" y="18387"/>
                      </a:cubicBezTo>
                      <a:cubicBezTo>
                        <a:pt x="7172" y="18387"/>
                        <a:pt x="7172" y="18387"/>
                        <a:pt x="7257" y="18387"/>
                      </a:cubicBezTo>
                      <a:cubicBezTo>
                        <a:pt x="7257" y="18387"/>
                        <a:pt x="7257" y="18387"/>
                        <a:pt x="7257" y="18387"/>
                      </a:cubicBezTo>
                      <a:cubicBezTo>
                        <a:pt x="7342" y="18387"/>
                        <a:pt x="7428" y="18387"/>
                        <a:pt x="7428" y="18298"/>
                      </a:cubicBezTo>
                      <a:cubicBezTo>
                        <a:pt x="7513" y="18119"/>
                        <a:pt x="7598" y="18030"/>
                        <a:pt x="7684" y="18030"/>
                      </a:cubicBezTo>
                      <a:cubicBezTo>
                        <a:pt x="7769" y="18030"/>
                        <a:pt x="7855" y="18119"/>
                        <a:pt x="7855" y="18119"/>
                      </a:cubicBezTo>
                      <a:cubicBezTo>
                        <a:pt x="7940" y="18208"/>
                        <a:pt x="8025" y="18387"/>
                        <a:pt x="8111" y="18387"/>
                      </a:cubicBezTo>
                      <a:cubicBezTo>
                        <a:pt x="8111" y="18387"/>
                        <a:pt x="8196" y="18387"/>
                        <a:pt x="8196" y="18298"/>
                      </a:cubicBezTo>
                      <a:cubicBezTo>
                        <a:pt x="8452" y="18208"/>
                        <a:pt x="8452" y="18119"/>
                        <a:pt x="8623" y="18030"/>
                      </a:cubicBezTo>
                      <a:cubicBezTo>
                        <a:pt x="8623" y="18030"/>
                        <a:pt x="8708" y="17940"/>
                        <a:pt x="8794" y="17940"/>
                      </a:cubicBezTo>
                      <a:cubicBezTo>
                        <a:pt x="8879" y="17940"/>
                        <a:pt x="8879" y="18030"/>
                        <a:pt x="8879" y="18030"/>
                      </a:cubicBezTo>
                      <a:cubicBezTo>
                        <a:pt x="8879" y="18030"/>
                        <a:pt x="8879" y="18030"/>
                        <a:pt x="8879" y="18030"/>
                      </a:cubicBezTo>
                      <a:cubicBezTo>
                        <a:pt x="8964" y="18030"/>
                        <a:pt x="8964" y="18030"/>
                        <a:pt x="8964" y="18030"/>
                      </a:cubicBezTo>
                      <a:cubicBezTo>
                        <a:pt x="8964" y="18030"/>
                        <a:pt x="8964" y="18119"/>
                        <a:pt x="8964" y="18208"/>
                      </a:cubicBezTo>
                      <a:cubicBezTo>
                        <a:pt x="8964" y="18208"/>
                        <a:pt x="8964" y="18208"/>
                        <a:pt x="8964" y="18208"/>
                      </a:cubicBezTo>
                      <a:cubicBezTo>
                        <a:pt x="8964" y="18208"/>
                        <a:pt x="8964" y="18208"/>
                        <a:pt x="8964" y="18208"/>
                      </a:cubicBezTo>
                      <a:cubicBezTo>
                        <a:pt x="8964" y="18298"/>
                        <a:pt x="8964" y="18298"/>
                        <a:pt x="8964" y="18387"/>
                      </a:cubicBezTo>
                      <a:cubicBezTo>
                        <a:pt x="9050" y="18387"/>
                        <a:pt x="9135" y="18565"/>
                        <a:pt x="9221" y="18565"/>
                      </a:cubicBezTo>
                      <a:cubicBezTo>
                        <a:pt x="9306" y="18655"/>
                        <a:pt x="9306" y="18655"/>
                        <a:pt x="9391" y="18655"/>
                      </a:cubicBezTo>
                      <a:cubicBezTo>
                        <a:pt x="9477" y="18655"/>
                        <a:pt x="9647" y="18655"/>
                        <a:pt x="9647" y="18655"/>
                      </a:cubicBezTo>
                      <a:cubicBezTo>
                        <a:pt x="9647" y="18655"/>
                        <a:pt x="9647" y="18655"/>
                        <a:pt x="9647" y="18655"/>
                      </a:cubicBezTo>
                      <a:cubicBezTo>
                        <a:pt x="9733" y="18655"/>
                        <a:pt x="9818" y="18655"/>
                        <a:pt x="9818" y="18655"/>
                      </a:cubicBezTo>
                      <a:cubicBezTo>
                        <a:pt x="9904" y="18565"/>
                        <a:pt x="9904" y="18565"/>
                        <a:pt x="9989" y="18476"/>
                      </a:cubicBezTo>
                      <a:cubicBezTo>
                        <a:pt x="9989" y="18476"/>
                        <a:pt x="10074" y="18387"/>
                        <a:pt x="10074" y="18387"/>
                      </a:cubicBezTo>
                      <a:cubicBezTo>
                        <a:pt x="10160" y="18387"/>
                        <a:pt x="10245" y="18298"/>
                        <a:pt x="10330" y="18298"/>
                      </a:cubicBezTo>
                      <a:cubicBezTo>
                        <a:pt x="10330" y="18298"/>
                        <a:pt x="10330" y="18298"/>
                        <a:pt x="10416" y="18298"/>
                      </a:cubicBezTo>
                      <a:cubicBezTo>
                        <a:pt x="10501" y="18387"/>
                        <a:pt x="10587" y="18387"/>
                        <a:pt x="10587" y="18476"/>
                      </a:cubicBezTo>
                      <a:cubicBezTo>
                        <a:pt x="10587" y="18476"/>
                        <a:pt x="10672" y="18476"/>
                        <a:pt x="10672" y="18476"/>
                      </a:cubicBezTo>
                      <a:cubicBezTo>
                        <a:pt x="10672" y="18476"/>
                        <a:pt x="10672" y="18476"/>
                        <a:pt x="10672" y="18476"/>
                      </a:cubicBezTo>
                      <a:cubicBezTo>
                        <a:pt x="10757" y="18476"/>
                        <a:pt x="10757" y="18476"/>
                        <a:pt x="10843" y="18476"/>
                      </a:cubicBezTo>
                      <a:cubicBezTo>
                        <a:pt x="10843" y="18476"/>
                        <a:pt x="10843" y="18476"/>
                        <a:pt x="10928" y="18476"/>
                      </a:cubicBezTo>
                      <a:cubicBezTo>
                        <a:pt x="10928" y="18476"/>
                        <a:pt x="11013" y="18476"/>
                        <a:pt x="11013" y="18565"/>
                      </a:cubicBezTo>
                      <a:cubicBezTo>
                        <a:pt x="11099" y="18565"/>
                        <a:pt x="11099" y="18655"/>
                        <a:pt x="11099" y="18655"/>
                      </a:cubicBezTo>
                      <a:cubicBezTo>
                        <a:pt x="11099" y="18744"/>
                        <a:pt x="11184" y="18833"/>
                        <a:pt x="11184" y="18833"/>
                      </a:cubicBezTo>
                      <a:cubicBezTo>
                        <a:pt x="11270" y="18833"/>
                        <a:pt x="11270" y="18922"/>
                        <a:pt x="11270" y="18922"/>
                      </a:cubicBezTo>
                      <a:cubicBezTo>
                        <a:pt x="11270" y="18922"/>
                        <a:pt x="11270" y="19012"/>
                        <a:pt x="11184" y="19012"/>
                      </a:cubicBezTo>
                      <a:cubicBezTo>
                        <a:pt x="11184" y="19101"/>
                        <a:pt x="11099" y="19101"/>
                        <a:pt x="11099" y="19190"/>
                      </a:cubicBezTo>
                      <a:cubicBezTo>
                        <a:pt x="11099" y="19190"/>
                        <a:pt x="11099" y="19190"/>
                        <a:pt x="11099" y="19190"/>
                      </a:cubicBezTo>
                      <a:cubicBezTo>
                        <a:pt x="11099" y="19279"/>
                        <a:pt x="11184" y="19279"/>
                        <a:pt x="11184" y="19369"/>
                      </a:cubicBezTo>
                      <a:cubicBezTo>
                        <a:pt x="11184" y="19458"/>
                        <a:pt x="11270" y="19547"/>
                        <a:pt x="11270" y="19636"/>
                      </a:cubicBezTo>
                      <a:cubicBezTo>
                        <a:pt x="11270" y="19636"/>
                        <a:pt x="11270" y="19636"/>
                        <a:pt x="11270" y="19636"/>
                      </a:cubicBezTo>
                      <a:cubicBezTo>
                        <a:pt x="11270" y="19636"/>
                        <a:pt x="11355" y="19636"/>
                        <a:pt x="11355" y="19636"/>
                      </a:cubicBezTo>
                      <a:cubicBezTo>
                        <a:pt x="11355" y="19636"/>
                        <a:pt x="11355" y="19636"/>
                        <a:pt x="11355" y="19636"/>
                      </a:cubicBezTo>
                      <a:cubicBezTo>
                        <a:pt x="11355" y="19636"/>
                        <a:pt x="11355" y="19636"/>
                        <a:pt x="11355" y="19636"/>
                      </a:cubicBezTo>
                      <a:cubicBezTo>
                        <a:pt x="11355" y="19636"/>
                        <a:pt x="11355" y="19636"/>
                        <a:pt x="11355" y="19636"/>
                      </a:cubicBezTo>
                      <a:cubicBezTo>
                        <a:pt x="11355" y="19547"/>
                        <a:pt x="11440" y="19547"/>
                        <a:pt x="11440" y="19547"/>
                      </a:cubicBezTo>
                      <a:cubicBezTo>
                        <a:pt x="11526" y="19547"/>
                        <a:pt x="11611" y="19458"/>
                        <a:pt x="11611" y="19458"/>
                      </a:cubicBezTo>
                      <a:cubicBezTo>
                        <a:pt x="11611" y="19458"/>
                        <a:pt x="11611" y="19458"/>
                        <a:pt x="11611" y="19458"/>
                      </a:cubicBezTo>
                      <a:cubicBezTo>
                        <a:pt x="11696" y="19458"/>
                        <a:pt x="11867" y="19458"/>
                        <a:pt x="11867" y="19458"/>
                      </a:cubicBezTo>
                      <a:cubicBezTo>
                        <a:pt x="11867" y="19458"/>
                        <a:pt x="11867" y="19458"/>
                        <a:pt x="11867" y="19458"/>
                      </a:cubicBezTo>
                      <a:cubicBezTo>
                        <a:pt x="11953" y="19458"/>
                        <a:pt x="11953" y="19458"/>
                        <a:pt x="11953" y="19458"/>
                      </a:cubicBezTo>
                      <a:cubicBezTo>
                        <a:pt x="11953" y="19458"/>
                        <a:pt x="12038" y="19547"/>
                        <a:pt x="12038" y="19636"/>
                      </a:cubicBezTo>
                      <a:cubicBezTo>
                        <a:pt x="12038" y="19726"/>
                        <a:pt x="12038" y="19726"/>
                        <a:pt x="12123" y="19904"/>
                      </a:cubicBezTo>
                      <a:cubicBezTo>
                        <a:pt x="12209" y="20083"/>
                        <a:pt x="12294" y="20083"/>
                        <a:pt x="12379" y="20350"/>
                      </a:cubicBezTo>
                      <a:cubicBezTo>
                        <a:pt x="12379" y="20440"/>
                        <a:pt x="12465" y="20529"/>
                        <a:pt x="12465" y="20529"/>
                      </a:cubicBezTo>
                      <a:cubicBezTo>
                        <a:pt x="12465" y="20529"/>
                        <a:pt x="12465" y="20529"/>
                        <a:pt x="12465" y="20529"/>
                      </a:cubicBezTo>
                      <a:cubicBezTo>
                        <a:pt x="12550" y="20440"/>
                        <a:pt x="12550" y="20440"/>
                        <a:pt x="12550" y="20440"/>
                      </a:cubicBezTo>
                      <a:cubicBezTo>
                        <a:pt x="12636" y="20529"/>
                        <a:pt x="12721" y="20618"/>
                        <a:pt x="12806" y="20618"/>
                      </a:cubicBezTo>
                      <a:cubicBezTo>
                        <a:pt x="12806" y="20618"/>
                        <a:pt x="12892" y="20618"/>
                        <a:pt x="12892" y="20529"/>
                      </a:cubicBezTo>
                      <a:cubicBezTo>
                        <a:pt x="13062" y="20350"/>
                        <a:pt x="12977" y="20261"/>
                        <a:pt x="13062" y="19993"/>
                      </a:cubicBezTo>
                      <a:cubicBezTo>
                        <a:pt x="13062" y="19993"/>
                        <a:pt x="13062" y="19904"/>
                        <a:pt x="13062" y="19815"/>
                      </a:cubicBezTo>
                      <a:cubicBezTo>
                        <a:pt x="13148" y="19636"/>
                        <a:pt x="13319" y="19547"/>
                        <a:pt x="13489" y="19458"/>
                      </a:cubicBezTo>
                      <a:cubicBezTo>
                        <a:pt x="13575" y="19458"/>
                        <a:pt x="13660" y="19547"/>
                        <a:pt x="13660" y="19636"/>
                      </a:cubicBezTo>
                      <a:cubicBezTo>
                        <a:pt x="13660" y="19904"/>
                        <a:pt x="13745" y="20172"/>
                        <a:pt x="13831" y="20350"/>
                      </a:cubicBezTo>
                      <a:cubicBezTo>
                        <a:pt x="13916" y="20529"/>
                        <a:pt x="14087" y="20797"/>
                        <a:pt x="14087" y="20797"/>
                      </a:cubicBezTo>
                      <a:cubicBezTo>
                        <a:pt x="14172" y="20797"/>
                        <a:pt x="14258" y="20886"/>
                        <a:pt x="14343" y="21064"/>
                      </a:cubicBezTo>
                      <a:cubicBezTo>
                        <a:pt x="14428" y="21243"/>
                        <a:pt x="14685" y="21600"/>
                        <a:pt x="14685" y="21600"/>
                      </a:cubicBezTo>
                      <a:cubicBezTo>
                        <a:pt x="14685" y="21600"/>
                        <a:pt x="14685" y="21600"/>
                        <a:pt x="14685" y="21600"/>
                      </a:cubicBezTo>
                      <a:cubicBezTo>
                        <a:pt x="14855" y="21511"/>
                        <a:pt x="15111" y="21511"/>
                        <a:pt x="15111" y="21332"/>
                      </a:cubicBezTo>
                      <a:cubicBezTo>
                        <a:pt x="15111" y="21332"/>
                        <a:pt x="15111" y="21332"/>
                        <a:pt x="15026" y="21332"/>
                      </a:cubicBezTo>
                      <a:cubicBezTo>
                        <a:pt x="15026" y="21243"/>
                        <a:pt x="15026" y="21154"/>
                        <a:pt x="15026" y="21154"/>
                      </a:cubicBezTo>
                      <a:cubicBezTo>
                        <a:pt x="15026" y="20975"/>
                        <a:pt x="15111" y="20886"/>
                        <a:pt x="15282" y="20707"/>
                      </a:cubicBezTo>
                      <a:cubicBezTo>
                        <a:pt x="15538" y="20529"/>
                        <a:pt x="15624" y="20529"/>
                        <a:pt x="15709" y="20440"/>
                      </a:cubicBezTo>
                      <a:cubicBezTo>
                        <a:pt x="15794" y="20350"/>
                        <a:pt x="15880" y="20350"/>
                        <a:pt x="15880" y="20261"/>
                      </a:cubicBezTo>
                      <a:cubicBezTo>
                        <a:pt x="15880" y="20172"/>
                        <a:pt x="15965" y="20083"/>
                        <a:pt x="16051" y="20083"/>
                      </a:cubicBezTo>
                      <a:cubicBezTo>
                        <a:pt x="16136" y="20083"/>
                        <a:pt x="16221" y="20083"/>
                        <a:pt x="16307" y="20172"/>
                      </a:cubicBezTo>
                      <a:cubicBezTo>
                        <a:pt x="16307" y="20261"/>
                        <a:pt x="16307" y="20350"/>
                        <a:pt x="16392" y="20350"/>
                      </a:cubicBezTo>
                      <a:cubicBezTo>
                        <a:pt x="16392" y="20440"/>
                        <a:pt x="16392" y="20440"/>
                        <a:pt x="16392" y="20440"/>
                      </a:cubicBezTo>
                      <a:cubicBezTo>
                        <a:pt x="16392" y="20440"/>
                        <a:pt x="16392" y="20440"/>
                        <a:pt x="16392" y="20440"/>
                      </a:cubicBezTo>
                      <a:cubicBezTo>
                        <a:pt x="16392" y="20440"/>
                        <a:pt x="16477" y="20350"/>
                        <a:pt x="16477" y="20350"/>
                      </a:cubicBezTo>
                      <a:cubicBezTo>
                        <a:pt x="16477" y="20172"/>
                        <a:pt x="16477" y="19993"/>
                        <a:pt x="16648" y="19993"/>
                      </a:cubicBezTo>
                      <a:cubicBezTo>
                        <a:pt x="16734" y="19993"/>
                        <a:pt x="16734" y="20083"/>
                        <a:pt x="16819" y="20172"/>
                      </a:cubicBezTo>
                      <a:cubicBezTo>
                        <a:pt x="16904" y="20350"/>
                        <a:pt x="16819" y="20440"/>
                        <a:pt x="16904" y="20440"/>
                      </a:cubicBezTo>
                      <a:cubicBezTo>
                        <a:pt x="16990" y="20440"/>
                        <a:pt x="17075" y="20529"/>
                        <a:pt x="17075" y="20618"/>
                      </a:cubicBezTo>
                      <a:cubicBezTo>
                        <a:pt x="17160" y="20707"/>
                        <a:pt x="17160" y="20797"/>
                        <a:pt x="17246" y="20797"/>
                      </a:cubicBezTo>
                      <a:cubicBezTo>
                        <a:pt x="17246" y="20797"/>
                        <a:pt x="17246" y="20797"/>
                        <a:pt x="17246" y="20797"/>
                      </a:cubicBezTo>
                      <a:cubicBezTo>
                        <a:pt x="17246" y="20797"/>
                        <a:pt x="17246" y="20797"/>
                        <a:pt x="17246" y="20797"/>
                      </a:cubicBezTo>
                      <a:cubicBezTo>
                        <a:pt x="17417" y="20797"/>
                        <a:pt x="17417" y="20975"/>
                        <a:pt x="17417" y="20975"/>
                      </a:cubicBezTo>
                      <a:cubicBezTo>
                        <a:pt x="17502" y="20975"/>
                        <a:pt x="17587" y="21064"/>
                        <a:pt x="17587" y="21064"/>
                      </a:cubicBezTo>
                      <a:cubicBezTo>
                        <a:pt x="17673" y="21064"/>
                        <a:pt x="17758" y="21064"/>
                        <a:pt x="17758" y="21154"/>
                      </a:cubicBezTo>
                      <a:cubicBezTo>
                        <a:pt x="17758" y="21154"/>
                        <a:pt x="17758" y="21154"/>
                        <a:pt x="17758" y="21154"/>
                      </a:cubicBezTo>
                      <a:cubicBezTo>
                        <a:pt x="17758" y="21154"/>
                        <a:pt x="17758" y="21154"/>
                        <a:pt x="17758" y="21154"/>
                      </a:cubicBezTo>
                      <a:cubicBezTo>
                        <a:pt x="17843" y="21154"/>
                        <a:pt x="17843" y="21064"/>
                        <a:pt x="17843" y="21064"/>
                      </a:cubicBezTo>
                      <a:cubicBezTo>
                        <a:pt x="17929" y="21064"/>
                        <a:pt x="18014" y="20975"/>
                        <a:pt x="18100" y="20975"/>
                      </a:cubicBezTo>
                      <a:cubicBezTo>
                        <a:pt x="18100" y="20975"/>
                        <a:pt x="18185" y="20975"/>
                        <a:pt x="18185" y="20975"/>
                      </a:cubicBezTo>
                      <a:cubicBezTo>
                        <a:pt x="18185" y="20975"/>
                        <a:pt x="18270" y="21064"/>
                        <a:pt x="18270" y="21064"/>
                      </a:cubicBezTo>
                      <a:cubicBezTo>
                        <a:pt x="18270" y="21064"/>
                        <a:pt x="18356" y="20975"/>
                        <a:pt x="18356" y="20975"/>
                      </a:cubicBezTo>
                      <a:cubicBezTo>
                        <a:pt x="18356" y="20975"/>
                        <a:pt x="18356" y="20975"/>
                        <a:pt x="18356" y="20975"/>
                      </a:cubicBezTo>
                      <a:cubicBezTo>
                        <a:pt x="18356" y="20975"/>
                        <a:pt x="18356" y="20975"/>
                        <a:pt x="18356" y="20975"/>
                      </a:cubicBezTo>
                      <a:cubicBezTo>
                        <a:pt x="18356" y="20975"/>
                        <a:pt x="18356" y="20975"/>
                        <a:pt x="18356" y="20975"/>
                      </a:cubicBezTo>
                      <a:cubicBezTo>
                        <a:pt x="18270" y="20886"/>
                        <a:pt x="18270" y="20797"/>
                        <a:pt x="18270" y="20707"/>
                      </a:cubicBezTo>
                      <a:cubicBezTo>
                        <a:pt x="18270" y="20707"/>
                        <a:pt x="18270" y="20707"/>
                        <a:pt x="18270" y="20707"/>
                      </a:cubicBezTo>
                      <a:cubicBezTo>
                        <a:pt x="18270" y="20707"/>
                        <a:pt x="18270" y="20707"/>
                        <a:pt x="18270" y="20618"/>
                      </a:cubicBezTo>
                      <a:cubicBezTo>
                        <a:pt x="18270" y="20618"/>
                        <a:pt x="18270" y="20618"/>
                        <a:pt x="18270" y="20618"/>
                      </a:cubicBezTo>
                      <a:cubicBezTo>
                        <a:pt x="18270" y="20529"/>
                        <a:pt x="18185" y="20350"/>
                        <a:pt x="18185" y="20350"/>
                      </a:cubicBezTo>
                      <a:cubicBezTo>
                        <a:pt x="18100" y="20261"/>
                        <a:pt x="18100" y="20172"/>
                        <a:pt x="18100" y="20083"/>
                      </a:cubicBezTo>
                      <a:cubicBezTo>
                        <a:pt x="18100" y="20083"/>
                        <a:pt x="18100" y="19993"/>
                        <a:pt x="18100" y="19904"/>
                      </a:cubicBezTo>
                      <a:cubicBezTo>
                        <a:pt x="18100" y="19904"/>
                        <a:pt x="18100" y="19904"/>
                        <a:pt x="18100" y="19904"/>
                      </a:cubicBezTo>
                      <a:cubicBezTo>
                        <a:pt x="18100" y="19904"/>
                        <a:pt x="18100" y="19904"/>
                        <a:pt x="18100" y="19815"/>
                      </a:cubicBezTo>
                      <a:cubicBezTo>
                        <a:pt x="18100" y="19726"/>
                        <a:pt x="18100" y="19726"/>
                        <a:pt x="18100" y="19726"/>
                      </a:cubicBezTo>
                      <a:cubicBezTo>
                        <a:pt x="18100" y="19636"/>
                        <a:pt x="18100" y="19636"/>
                        <a:pt x="18185" y="19547"/>
                      </a:cubicBezTo>
                      <a:cubicBezTo>
                        <a:pt x="18185" y="19547"/>
                        <a:pt x="18185" y="19547"/>
                        <a:pt x="18185" y="19547"/>
                      </a:cubicBezTo>
                      <a:cubicBezTo>
                        <a:pt x="18185" y="19547"/>
                        <a:pt x="18185" y="19547"/>
                        <a:pt x="18185" y="19547"/>
                      </a:cubicBezTo>
                      <a:cubicBezTo>
                        <a:pt x="18185" y="19547"/>
                        <a:pt x="18185" y="19547"/>
                        <a:pt x="18185" y="19547"/>
                      </a:cubicBezTo>
                      <a:cubicBezTo>
                        <a:pt x="18100" y="19458"/>
                        <a:pt x="18100" y="19458"/>
                        <a:pt x="18100" y="19458"/>
                      </a:cubicBezTo>
                      <a:cubicBezTo>
                        <a:pt x="18100" y="19369"/>
                        <a:pt x="18100" y="19369"/>
                        <a:pt x="18100" y="19369"/>
                      </a:cubicBezTo>
                      <a:cubicBezTo>
                        <a:pt x="18100" y="19369"/>
                        <a:pt x="17587" y="18298"/>
                        <a:pt x="17587" y="18208"/>
                      </a:cubicBezTo>
                      <a:cubicBezTo>
                        <a:pt x="17587" y="18208"/>
                        <a:pt x="17502" y="18119"/>
                        <a:pt x="17502" y="18030"/>
                      </a:cubicBezTo>
                      <a:cubicBezTo>
                        <a:pt x="17502" y="18030"/>
                        <a:pt x="17502" y="18030"/>
                        <a:pt x="17417" y="18030"/>
                      </a:cubicBezTo>
                      <a:cubicBezTo>
                        <a:pt x="17331" y="18030"/>
                        <a:pt x="17331" y="17940"/>
                        <a:pt x="17331" y="17940"/>
                      </a:cubicBezTo>
                      <a:cubicBezTo>
                        <a:pt x="17331" y="17940"/>
                        <a:pt x="17331" y="17851"/>
                        <a:pt x="17331" y="17851"/>
                      </a:cubicBezTo>
                      <a:cubicBezTo>
                        <a:pt x="17331" y="17851"/>
                        <a:pt x="17331" y="17762"/>
                        <a:pt x="17417" y="17762"/>
                      </a:cubicBezTo>
                      <a:cubicBezTo>
                        <a:pt x="17417" y="17762"/>
                        <a:pt x="17417" y="17762"/>
                        <a:pt x="17417" y="17762"/>
                      </a:cubicBezTo>
                      <a:cubicBezTo>
                        <a:pt x="17417" y="17762"/>
                        <a:pt x="17417" y="17762"/>
                        <a:pt x="17417" y="17762"/>
                      </a:cubicBezTo>
                      <a:cubicBezTo>
                        <a:pt x="17417" y="17762"/>
                        <a:pt x="17417" y="17673"/>
                        <a:pt x="17417" y="17673"/>
                      </a:cubicBezTo>
                      <a:cubicBezTo>
                        <a:pt x="17417" y="17673"/>
                        <a:pt x="17417" y="17673"/>
                        <a:pt x="17417" y="17673"/>
                      </a:cubicBezTo>
                      <a:cubicBezTo>
                        <a:pt x="17502" y="17583"/>
                        <a:pt x="17587" y="17583"/>
                        <a:pt x="17587" y="17583"/>
                      </a:cubicBezTo>
                      <a:cubicBezTo>
                        <a:pt x="17673" y="17583"/>
                        <a:pt x="17673" y="17583"/>
                        <a:pt x="17758" y="17583"/>
                      </a:cubicBezTo>
                      <a:cubicBezTo>
                        <a:pt x="17758" y="17583"/>
                        <a:pt x="17758" y="17583"/>
                        <a:pt x="17758" y="17583"/>
                      </a:cubicBezTo>
                      <a:cubicBezTo>
                        <a:pt x="17758" y="17494"/>
                        <a:pt x="17843" y="17405"/>
                        <a:pt x="17843" y="17405"/>
                      </a:cubicBezTo>
                      <a:cubicBezTo>
                        <a:pt x="17929" y="17405"/>
                        <a:pt x="17929" y="17405"/>
                        <a:pt x="18014" y="17405"/>
                      </a:cubicBezTo>
                      <a:cubicBezTo>
                        <a:pt x="18014" y="17405"/>
                        <a:pt x="18014" y="17405"/>
                        <a:pt x="18014" y="17405"/>
                      </a:cubicBezTo>
                      <a:cubicBezTo>
                        <a:pt x="18014" y="17405"/>
                        <a:pt x="17929" y="17316"/>
                        <a:pt x="18014" y="17316"/>
                      </a:cubicBezTo>
                      <a:cubicBezTo>
                        <a:pt x="18014" y="17226"/>
                        <a:pt x="18014" y="17226"/>
                        <a:pt x="18014" y="17137"/>
                      </a:cubicBezTo>
                      <a:cubicBezTo>
                        <a:pt x="18100" y="17137"/>
                        <a:pt x="18185" y="17048"/>
                        <a:pt x="18185" y="17048"/>
                      </a:cubicBezTo>
                      <a:cubicBezTo>
                        <a:pt x="18185" y="17048"/>
                        <a:pt x="18185" y="16959"/>
                        <a:pt x="18185" y="16959"/>
                      </a:cubicBezTo>
                      <a:cubicBezTo>
                        <a:pt x="18185" y="16959"/>
                        <a:pt x="18185" y="16869"/>
                        <a:pt x="18185" y="16869"/>
                      </a:cubicBezTo>
                      <a:cubicBezTo>
                        <a:pt x="18185" y="16869"/>
                        <a:pt x="18185" y="16780"/>
                        <a:pt x="18185" y="16869"/>
                      </a:cubicBezTo>
                      <a:cubicBezTo>
                        <a:pt x="18185" y="16869"/>
                        <a:pt x="18185" y="16780"/>
                        <a:pt x="18185" y="16780"/>
                      </a:cubicBezTo>
                      <a:cubicBezTo>
                        <a:pt x="18185" y="16691"/>
                        <a:pt x="18270" y="16691"/>
                        <a:pt x="18356" y="16691"/>
                      </a:cubicBezTo>
                      <a:cubicBezTo>
                        <a:pt x="18356" y="16602"/>
                        <a:pt x="18356" y="16691"/>
                        <a:pt x="18356" y="16602"/>
                      </a:cubicBezTo>
                      <a:cubicBezTo>
                        <a:pt x="18356" y="16512"/>
                        <a:pt x="18356" y="16423"/>
                        <a:pt x="18441" y="16334"/>
                      </a:cubicBezTo>
                      <a:cubicBezTo>
                        <a:pt x="18441" y="16334"/>
                        <a:pt x="18441" y="16245"/>
                        <a:pt x="18526" y="16245"/>
                      </a:cubicBezTo>
                      <a:cubicBezTo>
                        <a:pt x="18697" y="16245"/>
                        <a:pt x="18697" y="16334"/>
                        <a:pt x="18697" y="16423"/>
                      </a:cubicBezTo>
                      <a:cubicBezTo>
                        <a:pt x="18697" y="16423"/>
                        <a:pt x="18783" y="16512"/>
                        <a:pt x="18868" y="16512"/>
                      </a:cubicBezTo>
                      <a:cubicBezTo>
                        <a:pt x="18868" y="16512"/>
                        <a:pt x="18868" y="16512"/>
                        <a:pt x="18868" y="16512"/>
                      </a:cubicBezTo>
                      <a:cubicBezTo>
                        <a:pt x="18868" y="16512"/>
                        <a:pt x="18868" y="16512"/>
                        <a:pt x="18868" y="16512"/>
                      </a:cubicBezTo>
                      <a:cubicBezTo>
                        <a:pt x="19039" y="16512"/>
                        <a:pt x="19466" y="16512"/>
                        <a:pt x="19551" y="16512"/>
                      </a:cubicBezTo>
                      <a:cubicBezTo>
                        <a:pt x="19722" y="16512"/>
                        <a:pt x="20149" y="16602"/>
                        <a:pt x="20149" y="16602"/>
                      </a:cubicBezTo>
                      <a:cubicBezTo>
                        <a:pt x="20149" y="16602"/>
                        <a:pt x="20149" y="16602"/>
                        <a:pt x="20149" y="16602"/>
                      </a:cubicBezTo>
                      <a:cubicBezTo>
                        <a:pt x="20149" y="16602"/>
                        <a:pt x="20149" y="16602"/>
                        <a:pt x="20149" y="16602"/>
                      </a:cubicBezTo>
                      <a:cubicBezTo>
                        <a:pt x="20234" y="16602"/>
                        <a:pt x="20234" y="16602"/>
                        <a:pt x="20234" y="16602"/>
                      </a:cubicBezTo>
                      <a:cubicBezTo>
                        <a:pt x="20234" y="16602"/>
                        <a:pt x="20234" y="16602"/>
                        <a:pt x="20234" y="16602"/>
                      </a:cubicBezTo>
                      <a:cubicBezTo>
                        <a:pt x="20319" y="16602"/>
                        <a:pt x="20405" y="16602"/>
                        <a:pt x="20405" y="16512"/>
                      </a:cubicBezTo>
                      <a:cubicBezTo>
                        <a:pt x="20490" y="16423"/>
                        <a:pt x="20490" y="16423"/>
                        <a:pt x="20490" y="16423"/>
                      </a:cubicBezTo>
                      <a:cubicBezTo>
                        <a:pt x="20490" y="16423"/>
                        <a:pt x="20490" y="16423"/>
                        <a:pt x="20490" y="16334"/>
                      </a:cubicBezTo>
                      <a:cubicBezTo>
                        <a:pt x="20490" y="16245"/>
                        <a:pt x="20490" y="16245"/>
                        <a:pt x="20405" y="16245"/>
                      </a:cubicBezTo>
                      <a:cubicBezTo>
                        <a:pt x="20405" y="16155"/>
                        <a:pt x="20319" y="16066"/>
                        <a:pt x="20319" y="15977"/>
                      </a:cubicBezTo>
                      <a:cubicBezTo>
                        <a:pt x="20319" y="15977"/>
                        <a:pt x="20319" y="15888"/>
                        <a:pt x="20319" y="15888"/>
                      </a:cubicBezTo>
                      <a:cubicBezTo>
                        <a:pt x="20319" y="15798"/>
                        <a:pt x="20405" y="15709"/>
                        <a:pt x="20405" y="15620"/>
                      </a:cubicBezTo>
                      <a:cubicBezTo>
                        <a:pt x="20405" y="15531"/>
                        <a:pt x="20405" y="15441"/>
                        <a:pt x="20490" y="15352"/>
                      </a:cubicBezTo>
                      <a:cubicBezTo>
                        <a:pt x="20575" y="15263"/>
                        <a:pt x="20661" y="15174"/>
                        <a:pt x="20746" y="15084"/>
                      </a:cubicBezTo>
                      <a:cubicBezTo>
                        <a:pt x="20746" y="15084"/>
                        <a:pt x="20746" y="15084"/>
                        <a:pt x="20746" y="15084"/>
                      </a:cubicBezTo>
                      <a:cubicBezTo>
                        <a:pt x="20746" y="15084"/>
                        <a:pt x="20661" y="14995"/>
                        <a:pt x="20661" y="14995"/>
                      </a:cubicBezTo>
                      <a:cubicBezTo>
                        <a:pt x="20661" y="14906"/>
                        <a:pt x="20661" y="14906"/>
                        <a:pt x="20661" y="14906"/>
                      </a:cubicBezTo>
                      <a:cubicBezTo>
                        <a:pt x="20661" y="14817"/>
                        <a:pt x="20661" y="14817"/>
                        <a:pt x="20661" y="14727"/>
                      </a:cubicBezTo>
                      <a:cubicBezTo>
                        <a:pt x="20661" y="14727"/>
                        <a:pt x="20661" y="14727"/>
                        <a:pt x="20661" y="14727"/>
                      </a:cubicBezTo>
                      <a:cubicBezTo>
                        <a:pt x="20661" y="14638"/>
                        <a:pt x="20661" y="14638"/>
                        <a:pt x="20661" y="14549"/>
                      </a:cubicBezTo>
                      <a:cubicBezTo>
                        <a:pt x="20661" y="14370"/>
                        <a:pt x="20832" y="14460"/>
                        <a:pt x="20832" y="14370"/>
                      </a:cubicBezTo>
                      <a:cubicBezTo>
                        <a:pt x="20832" y="14281"/>
                        <a:pt x="20917" y="14192"/>
                        <a:pt x="20917" y="14102"/>
                      </a:cubicBezTo>
                      <a:cubicBezTo>
                        <a:pt x="20917" y="14102"/>
                        <a:pt x="20917" y="14102"/>
                        <a:pt x="20917" y="14102"/>
                      </a:cubicBezTo>
                      <a:cubicBezTo>
                        <a:pt x="20917" y="14013"/>
                        <a:pt x="20917" y="14013"/>
                        <a:pt x="20917" y="14013"/>
                      </a:cubicBezTo>
                      <a:cubicBezTo>
                        <a:pt x="20917" y="13924"/>
                        <a:pt x="20917" y="13924"/>
                        <a:pt x="20917" y="13835"/>
                      </a:cubicBezTo>
                      <a:cubicBezTo>
                        <a:pt x="20917" y="13745"/>
                        <a:pt x="20917" y="13656"/>
                        <a:pt x="21002" y="13567"/>
                      </a:cubicBezTo>
                      <a:cubicBezTo>
                        <a:pt x="21088" y="13567"/>
                        <a:pt x="21088" y="13478"/>
                        <a:pt x="21088" y="13388"/>
                      </a:cubicBezTo>
                      <a:cubicBezTo>
                        <a:pt x="21088" y="13388"/>
                        <a:pt x="21088" y="13299"/>
                        <a:pt x="21088" y="13299"/>
                      </a:cubicBezTo>
                      <a:cubicBezTo>
                        <a:pt x="21002" y="13210"/>
                        <a:pt x="20917" y="13121"/>
                        <a:pt x="20917" y="13031"/>
                      </a:cubicBezTo>
                      <a:cubicBezTo>
                        <a:pt x="20917" y="12942"/>
                        <a:pt x="20832" y="12942"/>
                        <a:pt x="20832" y="12853"/>
                      </a:cubicBezTo>
                      <a:cubicBezTo>
                        <a:pt x="20832" y="12764"/>
                        <a:pt x="20917" y="12674"/>
                        <a:pt x="21002" y="12585"/>
                      </a:cubicBezTo>
                      <a:cubicBezTo>
                        <a:pt x="21002" y="12585"/>
                        <a:pt x="21002" y="12585"/>
                        <a:pt x="21002" y="12585"/>
                      </a:cubicBezTo>
                      <a:cubicBezTo>
                        <a:pt x="21002" y="12496"/>
                        <a:pt x="21002" y="12496"/>
                        <a:pt x="21002" y="12496"/>
                      </a:cubicBezTo>
                      <a:cubicBezTo>
                        <a:pt x="21002" y="12496"/>
                        <a:pt x="21002" y="12496"/>
                        <a:pt x="21002" y="12496"/>
                      </a:cubicBezTo>
                      <a:cubicBezTo>
                        <a:pt x="21002" y="12407"/>
                        <a:pt x="21002" y="12407"/>
                        <a:pt x="21002" y="12317"/>
                      </a:cubicBezTo>
                      <a:cubicBezTo>
                        <a:pt x="21002" y="12317"/>
                        <a:pt x="21002" y="12228"/>
                        <a:pt x="21002" y="12228"/>
                      </a:cubicBezTo>
                      <a:cubicBezTo>
                        <a:pt x="21002" y="12139"/>
                        <a:pt x="21002" y="12050"/>
                        <a:pt x="21002" y="12050"/>
                      </a:cubicBezTo>
                      <a:cubicBezTo>
                        <a:pt x="20917" y="11960"/>
                        <a:pt x="20917" y="11871"/>
                        <a:pt x="20917" y="11782"/>
                      </a:cubicBezTo>
                      <a:cubicBezTo>
                        <a:pt x="20917" y="11693"/>
                        <a:pt x="20917" y="11514"/>
                        <a:pt x="21002" y="11514"/>
                      </a:cubicBezTo>
                      <a:cubicBezTo>
                        <a:pt x="21002" y="11425"/>
                        <a:pt x="21088" y="11425"/>
                        <a:pt x="21088" y="11336"/>
                      </a:cubicBezTo>
                      <a:cubicBezTo>
                        <a:pt x="21088" y="11246"/>
                        <a:pt x="21002" y="11246"/>
                        <a:pt x="21002" y="11246"/>
                      </a:cubicBezTo>
                      <a:cubicBezTo>
                        <a:pt x="21002" y="11157"/>
                        <a:pt x="20917" y="11068"/>
                        <a:pt x="20917" y="10979"/>
                      </a:cubicBezTo>
                      <a:cubicBezTo>
                        <a:pt x="20917" y="10889"/>
                        <a:pt x="20917" y="10800"/>
                        <a:pt x="21002" y="10800"/>
                      </a:cubicBezTo>
                      <a:cubicBezTo>
                        <a:pt x="21088" y="10711"/>
                        <a:pt x="21088" y="10532"/>
                        <a:pt x="21344" y="10443"/>
                      </a:cubicBezTo>
                      <a:cubicBezTo>
                        <a:pt x="21429" y="10443"/>
                        <a:pt x="21429" y="10264"/>
                        <a:pt x="21600" y="10175"/>
                      </a:cubicBezTo>
                      <a:cubicBezTo>
                        <a:pt x="21600" y="10175"/>
                        <a:pt x="21600" y="10175"/>
                        <a:pt x="21600" y="10086"/>
                      </a:cubicBezTo>
                      <a:cubicBezTo>
                        <a:pt x="21600" y="10086"/>
                        <a:pt x="21600" y="10086"/>
                        <a:pt x="21600" y="9997"/>
                      </a:cubicBezTo>
                      <a:cubicBezTo>
                        <a:pt x="21600" y="9997"/>
                        <a:pt x="21600" y="9907"/>
                        <a:pt x="21600" y="9907"/>
                      </a:cubicBezTo>
                      <a:cubicBezTo>
                        <a:pt x="21600" y="9907"/>
                        <a:pt x="21600" y="9907"/>
                        <a:pt x="21600" y="9907"/>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55" name="Freeform 118"/>
                <p:cNvSpPr/>
                <p:nvPr/>
              </p:nvSpPr>
              <p:spPr>
                <a:xfrm>
                  <a:off x="4422680" y="879812"/>
                  <a:ext cx="878337" cy="643622"/>
                </a:xfrm>
                <a:custGeom>
                  <a:avLst/>
                  <a:gdLst/>
                  <a:ahLst/>
                  <a:cxnLst>
                    <a:cxn ang="0">
                      <a:pos x="wd2" y="hd2"/>
                    </a:cxn>
                    <a:cxn ang="5400000">
                      <a:pos x="wd2" y="hd2"/>
                    </a:cxn>
                    <a:cxn ang="10800000">
                      <a:pos x="wd2" y="hd2"/>
                    </a:cxn>
                    <a:cxn ang="16200000">
                      <a:pos x="wd2" y="hd2"/>
                    </a:cxn>
                  </a:cxnLst>
                  <a:rect l="0" t="0" r="r" b="b"/>
                  <a:pathLst>
                    <a:path w="21600" h="21600" extrusionOk="0">
                      <a:moveTo>
                        <a:pt x="21600" y="8199"/>
                      </a:moveTo>
                      <a:cubicBezTo>
                        <a:pt x="21600" y="8199"/>
                        <a:pt x="21600" y="8199"/>
                        <a:pt x="21600" y="8199"/>
                      </a:cubicBezTo>
                      <a:cubicBezTo>
                        <a:pt x="21600" y="8199"/>
                        <a:pt x="21600" y="8199"/>
                        <a:pt x="21600" y="8041"/>
                      </a:cubicBezTo>
                      <a:cubicBezTo>
                        <a:pt x="21600" y="8041"/>
                        <a:pt x="21600" y="8041"/>
                        <a:pt x="21600" y="8041"/>
                      </a:cubicBezTo>
                      <a:cubicBezTo>
                        <a:pt x="21600" y="8041"/>
                        <a:pt x="21600" y="8041"/>
                        <a:pt x="21600" y="7883"/>
                      </a:cubicBezTo>
                      <a:cubicBezTo>
                        <a:pt x="21600" y="7883"/>
                        <a:pt x="21600" y="7883"/>
                        <a:pt x="21600" y="7883"/>
                      </a:cubicBezTo>
                      <a:cubicBezTo>
                        <a:pt x="21600" y="7883"/>
                        <a:pt x="21600" y="7726"/>
                        <a:pt x="21600" y="7726"/>
                      </a:cubicBezTo>
                      <a:cubicBezTo>
                        <a:pt x="21600" y="7883"/>
                        <a:pt x="21484" y="7883"/>
                        <a:pt x="21369" y="7883"/>
                      </a:cubicBezTo>
                      <a:cubicBezTo>
                        <a:pt x="21253" y="7883"/>
                        <a:pt x="21253" y="7883"/>
                        <a:pt x="21138" y="7726"/>
                      </a:cubicBezTo>
                      <a:cubicBezTo>
                        <a:pt x="21138" y="7726"/>
                        <a:pt x="21138" y="7726"/>
                        <a:pt x="21138" y="7726"/>
                      </a:cubicBezTo>
                      <a:cubicBezTo>
                        <a:pt x="21022" y="7726"/>
                        <a:pt x="21022" y="7883"/>
                        <a:pt x="20907" y="7883"/>
                      </a:cubicBezTo>
                      <a:cubicBezTo>
                        <a:pt x="20907" y="7883"/>
                        <a:pt x="20907" y="8041"/>
                        <a:pt x="20907" y="8041"/>
                      </a:cubicBezTo>
                      <a:cubicBezTo>
                        <a:pt x="20791" y="8041"/>
                        <a:pt x="20791" y="8199"/>
                        <a:pt x="20676" y="8199"/>
                      </a:cubicBezTo>
                      <a:cubicBezTo>
                        <a:pt x="20560" y="8041"/>
                        <a:pt x="20560" y="8041"/>
                        <a:pt x="20560" y="7883"/>
                      </a:cubicBezTo>
                      <a:cubicBezTo>
                        <a:pt x="20560" y="7883"/>
                        <a:pt x="20560" y="7883"/>
                        <a:pt x="20560" y="7883"/>
                      </a:cubicBezTo>
                      <a:cubicBezTo>
                        <a:pt x="20560" y="7883"/>
                        <a:pt x="20560" y="7883"/>
                        <a:pt x="20560" y="7883"/>
                      </a:cubicBezTo>
                      <a:cubicBezTo>
                        <a:pt x="20560" y="7883"/>
                        <a:pt x="20445" y="7883"/>
                        <a:pt x="20445" y="7883"/>
                      </a:cubicBezTo>
                      <a:cubicBezTo>
                        <a:pt x="20329" y="7883"/>
                        <a:pt x="20214" y="7726"/>
                        <a:pt x="20214" y="7726"/>
                      </a:cubicBezTo>
                      <a:cubicBezTo>
                        <a:pt x="19983" y="7568"/>
                        <a:pt x="20098" y="7568"/>
                        <a:pt x="19983" y="7568"/>
                      </a:cubicBezTo>
                      <a:cubicBezTo>
                        <a:pt x="19983" y="7568"/>
                        <a:pt x="19983" y="7568"/>
                        <a:pt x="19983" y="7568"/>
                      </a:cubicBezTo>
                      <a:cubicBezTo>
                        <a:pt x="19983" y="7568"/>
                        <a:pt x="19983" y="7568"/>
                        <a:pt x="19983" y="7568"/>
                      </a:cubicBezTo>
                      <a:cubicBezTo>
                        <a:pt x="19752" y="7410"/>
                        <a:pt x="19636" y="7095"/>
                        <a:pt x="19636" y="6937"/>
                      </a:cubicBezTo>
                      <a:cubicBezTo>
                        <a:pt x="19521" y="6937"/>
                        <a:pt x="19521" y="6780"/>
                        <a:pt x="19521" y="6780"/>
                      </a:cubicBezTo>
                      <a:cubicBezTo>
                        <a:pt x="19174" y="6780"/>
                        <a:pt x="19290" y="6307"/>
                        <a:pt x="19290" y="6307"/>
                      </a:cubicBezTo>
                      <a:cubicBezTo>
                        <a:pt x="19290" y="6149"/>
                        <a:pt x="19174" y="6149"/>
                        <a:pt x="19174" y="5991"/>
                      </a:cubicBezTo>
                      <a:cubicBezTo>
                        <a:pt x="19174" y="5991"/>
                        <a:pt x="19174" y="6149"/>
                        <a:pt x="19174" y="6149"/>
                      </a:cubicBezTo>
                      <a:cubicBezTo>
                        <a:pt x="19174" y="6149"/>
                        <a:pt x="19059" y="6307"/>
                        <a:pt x="19059" y="6464"/>
                      </a:cubicBezTo>
                      <a:cubicBezTo>
                        <a:pt x="19059" y="6622"/>
                        <a:pt x="18943" y="6780"/>
                        <a:pt x="18828" y="6780"/>
                      </a:cubicBezTo>
                      <a:cubicBezTo>
                        <a:pt x="18712" y="6780"/>
                        <a:pt x="18597" y="6464"/>
                        <a:pt x="18481" y="6307"/>
                      </a:cubicBezTo>
                      <a:cubicBezTo>
                        <a:pt x="18481" y="6307"/>
                        <a:pt x="18481" y="6149"/>
                        <a:pt x="18366" y="6149"/>
                      </a:cubicBezTo>
                      <a:cubicBezTo>
                        <a:pt x="18366" y="6149"/>
                        <a:pt x="18250" y="6307"/>
                        <a:pt x="18250" y="6307"/>
                      </a:cubicBezTo>
                      <a:cubicBezTo>
                        <a:pt x="18250" y="6622"/>
                        <a:pt x="18135" y="6622"/>
                        <a:pt x="18019" y="6780"/>
                      </a:cubicBezTo>
                      <a:cubicBezTo>
                        <a:pt x="17904" y="7095"/>
                        <a:pt x="17673" y="6937"/>
                        <a:pt x="17442" y="7253"/>
                      </a:cubicBezTo>
                      <a:cubicBezTo>
                        <a:pt x="17211" y="7568"/>
                        <a:pt x="17211" y="7726"/>
                        <a:pt x="17211" y="7883"/>
                      </a:cubicBezTo>
                      <a:cubicBezTo>
                        <a:pt x="17211" y="7883"/>
                        <a:pt x="17211" y="8041"/>
                        <a:pt x="17211" y="8199"/>
                      </a:cubicBezTo>
                      <a:cubicBezTo>
                        <a:pt x="17211" y="8199"/>
                        <a:pt x="17211" y="8199"/>
                        <a:pt x="17211" y="8199"/>
                      </a:cubicBezTo>
                      <a:cubicBezTo>
                        <a:pt x="17211" y="8672"/>
                        <a:pt x="16749" y="8672"/>
                        <a:pt x="16633" y="8829"/>
                      </a:cubicBezTo>
                      <a:cubicBezTo>
                        <a:pt x="16633" y="8829"/>
                        <a:pt x="16518" y="8829"/>
                        <a:pt x="16518" y="8829"/>
                      </a:cubicBezTo>
                      <a:cubicBezTo>
                        <a:pt x="16287" y="8829"/>
                        <a:pt x="16056" y="8199"/>
                        <a:pt x="15940" y="7883"/>
                      </a:cubicBezTo>
                      <a:cubicBezTo>
                        <a:pt x="15825" y="7568"/>
                        <a:pt x="15825" y="7568"/>
                        <a:pt x="15709" y="7410"/>
                      </a:cubicBezTo>
                      <a:cubicBezTo>
                        <a:pt x="15594" y="7410"/>
                        <a:pt x="15363" y="6937"/>
                        <a:pt x="15247" y="6464"/>
                      </a:cubicBezTo>
                      <a:cubicBezTo>
                        <a:pt x="15132" y="6149"/>
                        <a:pt x="15016" y="5676"/>
                        <a:pt x="14901" y="5203"/>
                      </a:cubicBezTo>
                      <a:cubicBezTo>
                        <a:pt x="14901" y="5203"/>
                        <a:pt x="14901" y="5203"/>
                        <a:pt x="14901" y="5203"/>
                      </a:cubicBezTo>
                      <a:cubicBezTo>
                        <a:pt x="14785" y="5203"/>
                        <a:pt x="14554" y="5361"/>
                        <a:pt x="14554" y="5518"/>
                      </a:cubicBezTo>
                      <a:cubicBezTo>
                        <a:pt x="14439" y="5676"/>
                        <a:pt x="14439" y="5834"/>
                        <a:pt x="14439" y="5991"/>
                      </a:cubicBezTo>
                      <a:cubicBezTo>
                        <a:pt x="14323" y="6149"/>
                        <a:pt x="14439" y="6464"/>
                        <a:pt x="14207" y="6937"/>
                      </a:cubicBezTo>
                      <a:cubicBezTo>
                        <a:pt x="14207" y="7095"/>
                        <a:pt x="14092" y="7253"/>
                        <a:pt x="13976" y="7253"/>
                      </a:cubicBezTo>
                      <a:cubicBezTo>
                        <a:pt x="13745" y="7253"/>
                        <a:pt x="13630" y="6937"/>
                        <a:pt x="13630" y="6937"/>
                      </a:cubicBezTo>
                      <a:cubicBezTo>
                        <a:pt x="13630" y="6937"/>
                        <a:pt x="13514" y="6937"/>
                        <a:pt x="13514" y="6937"/>
                      </a:cubicBezTo>
                      <a:cubicBezTo>
                        <a:pt x="13399" y="6937"/>
                        <a:pt x="13283" y="6780"/>
                        <a:pt x="13168" y="6464"/>
                      </a:cubicBezTo>
                      <a:cubicBezTo>
                        <a:pt x="13168" y="6149"/>
                        <a:pt x="13052" y="6149"/>
                        <a:pt x="12821" y="5676"/>
                      </a:cubicBezTo>
                      <a:cubicBezTo>
                        <a:pt x="12821" y="5518"/>
                        <a:pt x="12821" y="5361"/>
                        <a:pt x="12821" y="5203"/>
                      </a:cubicBezTo>
                      <a:cubicBezTo>
                        <a:pt x="12821" y="5203"/>
                        <a:pt x="12821" y="5203"/>
                        <a:pt x="12821" y="5203"/>
                      </a:cubicBezTo>
                      <a:cubicBezTo>
                        <a:pt x="12706" y="5203"/>
                        <a:pt x="12706" y="5203"/>
                        <a:pt x="12706" y="5203"/>
                      </a:cubicBezTo>
                      <a:cubicBezTo>
                        <a:pt x="12706" y="5203"/>
                        <a:pt x="12706" y="5203"/>
                        <a:pt x="12706" y="5203"/>
                      </a:cubicBezTo>
                      <a:cubicBezTo>
                        <a:pt x="12590" y="5203"/>
                        <a:pt x="12475" y="5203"/>
                        <a:pt x="12359" y="5203"/>
                      </a:cubicBezTo>
                      <a:cubicBezTo>
                        <a:pt x="12359" y="5203"/>
                        <a:pt x="12359" y="5203"/>
                        <a:pt x="12359" y="5203"/>
                      </a:cubicBezTo>
                      <a:cubicBezTo>
                        <a:pt x="12359" y="5203"/>
                        <a:pt x="12359" y="5203"/>
                        <a:pt x="12359" y="5203"/>
                      </a:cubicBezTo>
                      <a:cubicBezTo>
                        <a:pt x="12359" y="5203"/>
                        <a:pt x="12359" y="5203"/>
                        <a:pt x="12359" y="5203"/>
                      </a:cubicBezTo>
                      <a:cubicBezTo>
                        <a:pt x="12244" y="5203"/>
                        <a:pt x="12244" y="5203"/>
                        <a:pt x="12244" y="5203"/>
                      </a:cubicBezTo>
                      <a:cubicBezTo>
                        <a:pt x="12128" y="5203"/>
                        <a:pt x="12128" y="5361"/>
                        <a:pt x="12128" y="5361"/>
                      </a:cubicBezTo>
                      <a:cubicBezTo>
                        <a:pt x="12128" y="5361"/>
                        <a:pt x="12128" y="5361"/>
                        <a:pt x="12128" y="5361"/>
                      </a:cubicBezTo>
                      <a:cubicBezTo>
                        <a:pt x="12128" y="5361"/>
                        <a:pt x="12128" y="5361"/>
                        <a:pt x="12013" y="5361"/>
                      </a:cubicBezTo>
                      <a:cubicBezTo>
                        <a:pt x="12013" y="5361"/>
                        <a:pt x="12013" y="5361"/>
                        <a:pt x="11897" y="5361"/>
                      </a:cubicBezTo>
                      <a:cubicBezTo>
                        <a:pt x="11897" y="5361"/>
                        <a:pt x="11782" y="5361"/>
                        <a:pt x="11782" y="5203"/>
                      </a:cubicBezTo>
                      <a:cubicBezTo>
                        <a:pt x="11782" y="5203"/>
                        <a:pt x="11666" y="4888"/>
                        <a:pt x="11666" y="4888"/>
                      </a:cubicBezTo>
                      <a:cubicBezTo>
                        <a:pt x="11551" y="4730"/>
                        <a:pt x="11551" y="4572"/>
                        <a:pt x="11551" y="4415"/>
                      </a:cubicBezTo>
                      <a:cubicBezTo>
                        <a:pt x="11551" y="4415"/>
                        <a:pt x="11551" y="4415"/>
                        <a:pt x="11551" y="4415"/>
                      </a:cubicBezTo>
                      <a:cubicBezTo>
                        <a:pt x="11551" y="4257"/>
                        <a:pt x="11666" y="4099"/>
                        <a:pt x="11666" y="3942"/>
                      </a:cubicBezTo>
                      <a:cubicBezTo>
                        <a:pt x="11666" y="3942"/>
                        <a:pt x="11666" y="3942"/>
                        <a:pt x="11666" y="3942"/>
                      </a:cubicBezTo>
                      <a:cubicBezTo>
                        <a:pt x="11666" y="3942"/>
                        <a:pt x="11666" y="3942"/>
                        <a:pt x="11666" y="3942"/>
                      </a:cubicBezTo>
                      <a:cubicBezTo>
                        <a:pt x="11666" y="3784"/>
                        <a:pt x="11551" y="3784"/>
                        <a:pt x="11551" y="3626"/>
                      </a:cubicBezTo>
                      <a:cubicBezTo>
                        <a:pt x="11551" y="3626"/>
                        <a:pt x="11435" y="3469"/>
                        <a:pt x="11435" y="3469"/>
                      </a:cubicBezTo>
                      <a:cubicBezTo>
                        <a:pt x="11435" y="3311"/>
                        <a:pt x="11435" y="3311"/>
                        <a:pt x="11435" y="3311"/>
                      </a:cubicBezTo>
                      <a:cubicBezTo>
                        <a:pt x="11320" y="3311"/>
                        <a:pt x="11320" y="3311"/>
                        <a:pt x="11320" y="3311"/>
                      </a:cubicBezTo>
                      <a:cubicBezTo>
                        <a:pt x="11320" y="3311"/>
                        <a:pt x="11204" y="3469"/>
                        <a:pt x="11089" y="3469"/>
                      </a:cubicBezTo>
                      <a:cubicBezTo>
                        <a:pt x="11089" y="3469"/>
                        <a:pt x="11089" y="3469"/>
                        <a:pt x="11089" y="3469"/>
                      </a:cubicBezTo>
                      <a:cubicBezTo>
                        <a:pt x="10973" y="3311"/>
                        <a:pt x="10858" y="3311"/>
                        <a:pt x="10858" y="3311"/>
                      </a:cubicBezTo>
                      <a:cubicBezTo>
                        <a:pt x="10858" y="3153"/>
                        <a:pt x="10742" y="3153"/>
                        <a:pt x="10627" y="3153"/>
                      </a:cubicBezTo>
                      <a:cubicBezTo>
                        <a:pt x="10627" y="3153"/>
                        <a:pt x="10627" y="3153"/>
                        <a:pt x="10627" y="3153"/>
                      </a:cubicBezTo>
                      <a:cubicBezTo>
                        <a:pt x="10511" y="3153"/>
                        <a:pt x="10396" y="3153"/>
                        <a:pt x="10396" y="3153"/>
                      </a:cubicBezTo>
                      <a:cubicBezTo>
                        <a:pt x="10396" y="3153"/>
                        <a:pt x="10280" y="3311"/>
                        <a:pt x="10280" y="3311"/>
                      </a:cubicBezTo>
                      <a:cubicBezTo>
                        <a:pt x="10165" y="3469"/>
                        <a:pt x="10165" y="3626"/>
                        <a:pt x="10049" y="3626"/>
                      </a:cubicBezTo>
                      <a:cubicBezTo>
                        <a:pt x="9934" y="3626"/>
                        <a:pt x="9818" y="3784"/>
                        <a:pt x="9703" y="3784"/>
                      </a:cubicBezTo>
                      <a:cubicBezTo>
                        <a:pt x="9703" y="3784"/>
                        <a:pt x="9703" y="3784"/>
                        <a:pt x="9703" y="3784"/>
                      </a:cubicBezTo>
                      <a:cubicBezTo>
                        <a:pt x="9587" y="3784"/>
                        <a:pt x="9472" y="3626"/>
                        <a:pt x="9356" y="3626"/>
                      </a:cubicBezTo>
                      <a:cubicBezTo>
                        <a:pt x="9241" y="3626"/>
                        <a:pt x="9125" y="3626"/>
                        <a:pt x="9010" y="3469"/>
                      </a:cubicBezTo>
                      <a:cubicBezTo>
                        <a:pt x="8894" y="3469"/>
                        <a:pt x="8779" y="3153"/>
                        <a:pt x="8663" y="3153"/>
                      </a:cubicBezTo>
                      <a:cubicBezTo>
                        <a:pt x="8663" y="2996"/>
                        <a:pt x="8548" y="2838"/>
                        <a:pt x="8548" y="2680"/>
                      </a:cubicBezTo>
                      <a:cubicBezTo>
                        <a:pt x="8548" y="2680"/>
                        <a:pt x="8548" y="2680"/>
                        <a:pt x="8548" y="2680"/>
                      </a:cubicBezTo>
                      <a:cubicBezTo>
                        <a:pt x="8548" y="2680"/>
                        <a:pt x="8548" y="2680"/>
                        <a:pt x="8548" y="2680"/>
                      </a:cubicBezTo>
                      <a:cubicBezTo>
                        <a:pt x="8548" y="2680"/>
                        <a:pt x="8548" y="2523"/>
                        <a:pt x="8548" y="2523"/>
                      </a:cubicBezTo>
                      <a:cubicBezTo>
                        <a:pt x="8548" y="2523"/>
                        <a:pt x="8548" y="2523"/>
                        <a:pt x="8548" y="2523"/>
                      </a:cubicBezTo>
                      <a:cubicBezTo>
                        <a:pt x="8548" y="2365"/>
                        <a:pt x="8548" y="2365"/>
                        <a:pt x="8548" y="2365"/>
                      </a:cubicBezTo>
                      <a:cubicBezTo>
                        <a:pt x="8548" y="2365"/>
                        <a:pt x="8548" y="2365"/>
                        <a:pt x="8548" y="2365"/>
                      </a:cubicBezTo>
                      <a:cubicBezTo>
                        <a:pt x="8548" y="2365"/>
                        <a:pt x="8432" y="2523"/>
                        <a:pt x="8317" y="2523"/>
                      </a:cubicBezTo>
                      <a:cubicBezTo>
                        <a:pt x="8201" y="2680"/>
                        <a:pt x="8201" y="2838"/>
                        <a:pt x="7855" y="2996"/>
                      </a:cubicBezTo>
                      <a:cubicBezTo>
                        <a:pt x="7855" y="3153"/>
                        <a:pt x="7739" y="3153"/>
                        <a:pt x="7624" y="3153"/>
                      </a:cubicBezTo>
                      <a:cubicBezTo>
                        <a:pt x="7393" y="3153"/>
                        <a:pt x="7277" y="2838"/>
                        <a:pt x="7161" y="2680"/>
                      </a:cubicBezTo>
                      <a:cubicBezTo>
                        <a:pt x="7161" y="2680"/>
                        <a:pt x="7046" y="2680"/>
                        <a:pt x="7046" y="2680"/>
                      </a:cubicBezTo>
                      <a:cubicBezTo>
                        <a:pt x="7046" y="2680"/>
                        <a:pt x="6930" y="2680"/>
                        <a:pt x="6930" y="2838"/>
                      </a:cubicBezTo>
                      <a:cubicBezTo>
                        <a:pt x="6699" y="3153"/>
                        <a:pt x="6584" y="3153"/>
                        <a:pt x="6468" y="3153"/>
                      </a:cubicBezTo>
                      <a:cubicBezTo>
                        <a:pt x="6468" y="3153"/>
                        <a:pt x="6468" y="3153"/>
                        <a:pt x="6468" y="3153"/>
                      </a:cubicBezTo>
                      <a:cubicBezTo>
                        <a:pt x="6468" y="3153"/>
                        <a:pt x="6468" y="3153"/>
                        <a:pt x="6468" y="3153"/>
                      </a:cubicBezTo>
                      <a:cubicBezTo>
                        <a:pt x="6353" y="3153"/>
                        <a:pt x="6353" y="3153"/>
                        <a:pt x="6237" y="3311"/>
                      </a:cubicBezTo>
                      <a:cubicBezTo>
                        <a:pt x="6122" y="3311"/>
                        <a:pt x="6122" y="3311"/>
                        <a:pt x="6122" y="3311"/>
                      </a:cubicBezTo>
                      <a:cubicBezTo>
                        <a:pt x="5891" y="3311"/>
                        <a:pt x="5775" y="2996"/>
                        <a:pt x="5660" y="2996"/>
                      </a:cubicBezTo>
                      <a:cubicBezTo>
                        <a:pt x="5660" y="2838"/>
                        <a:pt x="5429" y="2680"/>
                        <a:pt x="5429" y="2680"/>
                      </a:cubicBezTo>
                      <a:cubicBezTo>
                        <a:pt x="5082" y="2523"/>
                        <a:pt x="4851" y="2207"/>
                        <a:pt x="4851" y="1892"/>
                      </a:cubicBezTo>
                      <a:cubicBezTo>
                        <a:pt x="4851" y="1892"/>
                        <a:pt x="4967" y="1734"/>
                        <a:pt x="4967" y="1734"/>
                      </a:cubicBezTo>
                      <a:cubicBezTo>
                        <a:pt x="4967" y="1734"/>
                        <a:pt x="4851" y="788"/>
                        <a:pt x="4736" y="788"/>
                      </a:cubicBezTo>
                      <a:cubicBezTo>
                        <a:pt x="4736" y="473"/>
                        <a:pt x="4736" y="473"/>
                        <a:pt x="4736" y="158"/>
                      </a:cubicBezTo>
                      <a:cubicBezTo>
                        <a:pt x="4620" y="0"/>
                        <a:pt x="4620" y="0"/>
                        <a:pt x="4389" y="0"/>
                      </a:cubicBezTo>
                      <a:cubicBezTo>
                        <a:pt x="4389" y="0"/>
                        <a:pt x="4389" y="0"/>
                        <a:pt x="4389" y="0"/>
                      </a:cubicBezTo>
                      <a:cubicBezTo>
                        <a:pt x="4274" y="0"/>
                        <a:pt x="3812" y="158"/>
                        <a:pt x="3812" y="158"/>
                      </a:cubicBezTo>
                      <a:cubicBezTo>
                        <a:pt x="3812" y="158"/>
                        <a:pt x="3581" y="315"/>
                        <a:pt x="3465" y="315"/>
                      </a:cubicBezTo>
                      <a:cubicBezTo>
                        <a:pt x="3465" y="315"/>
                        <a:pt x="3350" y="315"/>
                        <a:pt x="3350" y="315"/>
                      </a:cubicBezTo>
                      <a:cubicBezTo>
                        <a:pt x="3234" y="315"/>
                        <a:pt x="3234" y="315"/>
                        <a:pt x="3119" y="315"/>
                      </a:cubicBezTo>
                      <a:cubicBezTo>
                        <a:pt x="3119" y="315"/>
                        <a:pt x="3119" y="315"/>
                        <a:pt x="3119" y="315"/>
                      </a:cubicBezTo>
                      <a:cubicBezTo>
                        <a:pt x="3003" y="315"/>
                        <a:pt x="3003" y="315"/>
                        <a:pt x="2888" y="315"/>
                      </a:cubicBezTo>
                      <a:cubicBezTo>
                        <a:pt x="2888" y="315"/>
                        <a:pt x="2888" y="315"/>
                        <a:pt x="2888" y="315"/>
                      </a:cubicBezTo>
                      <a:cubicBezTo>
                        <a:pt x="2888" y="631"/>
                        <a:pt x="2657" y="946"/>
                        <a:pt x="2426" y="1104"/>
                      </a:cubicBezTo>
                      <a:cubicBezTo>
                        <a:pt x="2195" y="1104"/>
                        <a:pt x="2195" y="1261"/>
                        <a:pt x="2195" y="1419"/>
                      </a:cubicBezTo>
                      <a:cubicBezTo>
                        <a:pt x="2195" y="1577"/>
                        <a:pt x="2310" y="1734"/>
                        <a:pt x="2310" y="2050"/>
                      </a:cubicBezTo>
                      <a:cubicBezTo>
                        <a:pt x="2310" y="2207"/>
                        <a:pt x="2310" y="2207"/>
                        <a:pt x="2310" y="2207"/>
                      </a:cubicBezTo>
                      <a:cubicBezTo>
                        <a:pt x="2310" y="2523"/>
                        <a:pt x="2195" y="2680"/>
                        <a:pt x="2079" y="2680"/>
                      </a:cubicBezTo>
                      <a:cubicBezTo>
                        <a:pt x="1964" y="2680"/>
                        <a:pt x="1848" y="2523"/>
                        <a:pt x="1848" y="2523"/>
                      </a:cubicBezTo>
                      <a:cubicBezTo>
                        <a:pt x="1733" y="2365"/>
                        <a:pt x="1617" y="2523"/>
                        <a:pt x="1502" y="2050"/>
                      </a:cubicBezTo>
                      <a:cubicBezTo>
                        <a:pt x="1502" y="2050"/>
                        <a:pt x="1386" y="2050"/>
                        <a:pt x="1386" y="2050"/>
                      </a:cubicBezTo>
                      <a:cubicBezTo>
                        <a:pt x="1386" y="2050"/>
                        <a:pt x="1386" y="2050"/>
                        <a:pt x="1386" y="2050"/>
                      </a:cubicBezTo>
                      <a:cubicBezTo>
                        <a:pt x="1386" y="2050"/>
                        <a:pt x="1386" y="2207"/>
                        <a:pt x="1271" y="2207"/>
                      </a:cubicBezTo>
                      <a:cubicBezTo>
                        <a:pt x="1271" y="2207"/>
                        <a:pt x="1271" y="2207"/>
                        <a:pt x="1271" y="2207"/>
                      </a:cubicBezTo>
                      <a:cubicBezTo>
                        <a:pt x="1271" y="2365"/>
                        <a:pt x="1155" y="2365"/>
                        <a:pt x="1155" y="2365"/>
                      </a:cubicBezTo>
                      <a:cubicBezTo>
                        <a:pt x="1040" y="2365"/>
                        <a:pt x="924" y="2365"/>
                        <a:pt x="809" y="2365"/>
                      </a:cubicBezTo>
                      <a:cubicBezTo>
                        <a:pt x="578" y="2207"/>
                        <a:pt x="462" y="1892"/>
                        <a:pt x="231" y="1892"/>
                      </a:cubicBezTo>
                      <a:cubicBezTo>
                        <a:pt x="231" y="1734"/>
                        <a:pt x="231" y="1734"/>
                        <a:pt x="231" y="1734"/>
                      </a:cubicBezTo>
                      <a:cubicBezTo>
                        <a:pt x="116" y="1734"/>
                        <a:pt x="116" y="1892"/>
                        <a:pt x="116" y="1892"/>
                      </a:cubicBezTo>
                      <a:cubicBezTo>
                        <a:pt x="116" y="1892"/>
                        <a:pt x="116" y="1892"/>
                        <a:pt x="116" y="1892"/>
                      </a:cubicBezTo>
                      <a:cubicBezTo>
                        <a:pt x="231" y="1892"/>
                        <a:pt x="231" y="2050"/>
                        <a:pt x="231" y="2050"/>
                      </a:cubicBezTo>
                      <a:cubicBezTo>
                        <a:pt x="231" y="2365"/>
                        <a:pt x="116" y="2365"/>
                        <a:pt x="0" y="2680"/>
                      </a:cubicBezTo>
                      <a:cubicBezTo>
                        <a:pt x="0" y="2680"/>
                        <a:pt x="0" y="2680"/>
                        <a:pt x="0" y="2680"/>
                      </a:cubicBezTo>
                      <a:cubicBezTo>
                        <a:pt x="0" y="2680"/>
                        <a:pt x="0" y="2680"/>
                        <a:pt x="0" y="2680"/>
                      </a:cubicBezTo>
                      <a:cubicBezTo>
                        <a:pt x="0" y="2680"/>
                        <a:pt x="0" y="2680"/>
                        <a:pt x="0" y="2680"/>
                      </a:cubicBezTo>
                      <a:cubicBezTo>
                        <a:pt x="0" y="2838"/>
                        <a:pt x="0" y="2838"/>
                        <a:pt x="0" y="2838"/>
                      </a:cubicBezTo>
                      <a:cubicBezTo>
                        <a:pt x="0" y="2838"/>
                        <a:pt x="0" y="2838"/>
                        <a:pt x="0" y="2996"/>
                      </a:cubicBezTo>
                      <a:cubicBezTo>
                        <a:pt x="0" y="2996"/>
                        <a:pt x="116" y="2996"/>
                        <a:pt x="116" y="2996"/>
                      </a:cubicBezTo>
                      <a:cubicBezTo>
                        <a:pt x="116" y="2996"/>
                        <a:pt x="116" y="2838"/>
                        <a:pt x="231" y="2838"/>
                      </a:cubicBezTo>
                      <a:cubicBezTo>
                        <a:pt x="231" y="2838"/>
                        <a:pt x="231" y="2838"/>
                        <a:pt x="231" y="2838"/>
                      </a:cubicBezTo>
                      <a:cubicBezTo>
                        <a:pt x="462" y="2838"/>
                        <a:pt x="693" y="2996"/>
                        <a:pt x="693" y="3311"/>
                      </a:cubicBezTo>
                      <a:cubicBezTo>
                        <a:pt x="693" y="3311"/>
                        <a:pt x="693" y="3469"/>
                        <a:pt x="693" y="3469"/>
                      </a:cubicBezTo>
                      <a:cubicBezTo>
                        <a:pt x="693" y="3469"/>
                        <a:pt x="693" y="3469"/>
                        <a:pt x="809" y="3626"/>
                      </a:cubicBezTo>
                      <a:cubicBezTo>
                        <a:pt x="809" y="3626"/>
                        <a:pt x="809" y="3626"/>
                        <a:pt x="809" y="3784"/>
                      </a:cubicBezTo>
                      <a:cubicBezTo>
                        <a:pt x="809" y="3784"/>
                        <a:pt x="809" y="3784"/>
                        <a:pt x="809" y="3784"/>
                      </a:cubicBezTo>
                      <a:cubicBezTo>
                        <a:pt x="1040" y="3942"/>
                        <a:pt x="1155" y="4099"/>
                        <a:pt x="1155" y="4257"/>
                      </a:cubicBezTo>
                      <a:cubicBezTo>
                        <a:pt x="1155" y="4415"/>
                        <a:pt x="1386" y="4572"/>
                        <a:pt x="1386" y="4730"/>
                      </a:cubicBezTo>
                      <a:cubicBezTo>
                        <a:pt x="1386" y="4888"/>
                        <a:pt x="1386" y="4888"/>
                        <a:pt x="1271" y="5045"/>
                      </a:cubicBezTo>
                      <a:cubicBezTo>
                        <a:pt x="1271" y="5361"/>
                        <a:pt x="1155" y="5361"/>
                        <a:pt x="1155" y="5834"/>
                      </a:cubicBezTo>
                      <a:cubicBezTo>
                        <a:pt x="1155" y="5834"/>
                        <a:pt x="1155" y="5834"/>
                        <a:pt x="1155" y="5834"/>
                      </a:cubicBezTo>
                      <a:cubicBezTo>
                        <a:pt x="1155" y="6307"/>
                        <a:pt x="1271" y="6937"/>
                        <a:pt x="1386" y="7410"/>
                      </a:cubicBezTo>
                      <a:cubicBezTo>
                        <a:pt x="1271" y="7410"/>
                        <a:pt x="1386" y="7410"/>
                        <a:pt x="1386" y="7410"/>
                      </a:cubicBezTo>
                      <a:cubicBezTo>
                        <a:pt x="1386" y="7410"/>
                        <a:pt x="1386" y="7410"/>
                        <a:pt x="1386" y="7410"/>
                      </a:cubicBezTo>
                      <a:cubicBezTo>
                        <a:pt x="1386" y="7568"/>
                        <a:pt x="1733" y="7726"/>
                        <a:pt x="1733" y="8514"/>
                      </a:cubicBezTo>
                      <a:cubicBezTo>
                        <a:pt x="1848" y="8829"/>
                        <a:pt x="1964" y="8829"/>
                        <a:pt x="1964" y="8829"/>
                      </a:cubicBezTo>
                      <a:cubicBezTo>
                        <a:pt x="2079" y="8829"/>
                        <a:pt x="2195" y="8829"/>
                        <a:pt x="2310" y="8829"/>
                      </a:cubicBezTo>
                      <a:cubicBezTo>
                        <a:pt x="2310" y="8829"/>
                        <a:pt x="2772" y="8199"/>
                        <a:pt x="3003" y="7726"/>
                      </a:cubicBezTo>
                      <a:cubicBezTo>
                        <a:pt x="3234" y="7568"/>
                        <a:pt x="3350" y="7410"/>
                        <a:pt x="3465" y="7410"/>
                      </a:cubicBezTo>
                      <a:cubicBezTo>
                        <a:pt x="3581" y="7410"/>
                        <a:pt x="3696" y="7568"/>
                        <a:pt x="3696" y="7726"/>
                      </a:cubicBezTo>
                      <a:cubicBezTo>
                        <a:pt x="3696" y="7883"/>
                        <a:pt x="3696" y="7883"/>
                        <a:pt x="3696" y="7883"/>
                      </a:cubicBezTo>
                      <a:cubicBezTo>
                        <a:pt x="3696" y="8041"/>
                        <a:pt x="3696" y="8041"/>
                        <a:pt x="3812" y="8041"/>
                      </a:cubicBezTo>
                      <a:cubicBezTo>
                        <a:pt x="3812" y="8041"/>
                        <a:pt x="3812" y="8199"/>
                        <a:pt x="3812" y="8199"/>
                      </a:cubicBezTo>
                      <a:cubicBezTo>
                        <a:pt x="4043" y="8199"/>
                        <a:pt x="4274" y="8672"/>
                        <a:pt x="4274" y="8987"/>
                      </a:cubicBezTo>
                      <a:cubicBezTo>
                        <a:pt x="4274" y="9145"/>
                        <a:pt x="4274" y="9145"/>
                        <a:pt x="4274" y="9145"/>
                      </a:cubicBezTo>
                      <a:cubicBezTo>
                        <a:pt x="4274" y="9145"/>
                        <a:pt x="4274" y="9145"/>
                        <a:pt x="4274" y="9145"/>
                      </a:cubicBezTo>
                      <a:cubicBezTo>
                        <a:pt x="4274" y="9302"/>
                        <a:pt x="4274" y="9302"/>
                        <a:pt x="4274" y="9302"/>
                      </a:cubicBezTo>
                      <a:cubicBezTo>
                        <a:pt x="4274" y="9302"/>
                        <a:pt x="4274" y="9302"/>
                        <a:pt x="4389" y="9460"/>
                      </a:cubicBezTo>
                      <a:cubicBezTo>
                        <a:pt x="4505" y="9618"/>
                        <a:pt x="4620" y="9933"/>
                        <a:pt x="4736" y="10406"/>
                      </a:cubicBezTo>
                      <a:cubicBezTo>
                        <a:pt x="4736" y="10564"/>
                        <a:pt x="4851" y="10721"/>
                        <a:pt x="4851" y="10879"/>
                      </a:cubicBezTo>
                      <a:cubicBezTo>
                        <a:pt x="4851" y="11036"/>
                        <a:pt x="4851" y="11036"/>
                        <a:pt x="4851" y="11036"/>
                      </a:cubicBezTo>
                      <a:cubicBezTo>
                        <a:pt x="4851" y="11194"/>
                        <a:pt x="4736" y="11352"/>
                        <a:pt x="4620" y="11352"/>
                      </a:cubicBezTo>
                      <a:cubicBezTo>
                        <a:pt x="4505" y="11352"/>
                        <a:pt x="4505" y="11509"/>
                        <a:pt x="4505" y="11509"/>
                      </a:cubicBezTo>
                      <a:cubicBezTo>
                        <a:pt x="4505" y="11509"/>
                        <a:pt x="4505" y="11509"/>
                        <a:pt x="4505" y="11509"/>
                      </a:cubicBezTo>
                      <a:cubicBezTo>
                        <a:pt x="4620" y="11509"/>
                        <a:pt x="4620" y="11667"/>
                        <a:pt x="4736" y="11667"/>
                      </a:cubicBezTo>
                      <a:cubicBezTo>
                        <a:pt x="4851" y="11667"/>
                        <a:pt x="5082" y="11825"/>
                        <a:pt x="5198" y="11825"/>
                      </a:cubicBezTo>
                      <a:cubicBezTo>
                        <a:pt x="5198" y="11825"/>
                        <a:pt x="5198" y="11667"/>
                        <a:pt x="5198" y="11667"/>
                      </a:cubicBezTo>
                      <a:cubicBezTo>
                        <a:pt x="5198" y="11667"/>
                        <a:pt x="5198" y="11667"/>
                        <a:pt x="5198" y="11667"/>
                      </a:cubicBezTo>
                      <a:cubicBezTo>
                        <a:pt x="5313" y="11667"/>
                        <a:pt x="5313" y="11667"/>
                        <a:pt x="5313" y="11667"/>
                      </a:cubicBezTo>
                      <a:cubicBezTo>
                        <a:pt x="5198" y="11667"/>
                        <a:pt x="5198" y="11667"/>
                        <a:pt x="5198" y="11667"/>
                      </a:cubicBezTo>
                      <a:cubicBezTo>
                        <a:pt x="5313" y="11667"/>
                        <a:pt x="5313" y="11509"/>
                        <a:pt x="5313" y="11509"/>
                      </a:cubicBezTo>
                      <a:cubicBezTo>
                        <a:pt x="5429" y="11509"/>
                        <a:pt x="5429" y="11509"/>
                        <a:pt x="5544" y="11509"/>
                      </a:cubicBezTo>
                      <a:cubicBezTo>
                        <a:pt x="5544" y="11509"/>
                        <a:pt x="5660" y="11509"/>
                        <a:pt x="5660" y="11667"/>
                      </a:cubicBezTo>
                      <a:cubicBezTo>
                        <a:pt x="5775" y="11825"/>
                        <a:pt x="5775" y="11825"/>
                        <a:pt x="5891" y="11982"/>
                      </a:cubicBezTo>
                      <a:cubicBezTo>
                        <a:pt x="5891" y="11982"/>
                        <a:pt x="5891" y="11982"/>
                        <a:pt x="5891" y="11982"/>
                      </a:cubicBezTo>
                      <a:cubicBezTo>
                        <a:pt x="6006" y="12140"/>
                        <a:pt x="6122" y="11982"/>
                        <a:pt x="6237" y="12140"/>
                      </a:cubicBezTo>
                      <a:cubicBezTo>
                        <a:pt x="6353" y="12298"/>
                        <a:pt x="6353" y="12298"/>
                        <a:pt x="6353" y="12298"/>
                      </a:cubicBezTo>
                      <a:cubicBezTo>
                        <a:pt x="6353" y="12298"/>
                        <a:pt x="6353" y="12298"/>
                        <a:pt x="6468" y="12298"/>
                      </a:cubicBezTo>
                      <a:cubicBezTo>
                        <a:pt x="6468" y="12298"/>
                        <a:pt x="6468" y="12298"/>
                        <a:pt x="6468" y="12298"/>
                      </a:cubicBezTo>
                      <a:cubicBezTo>
                        <a:pt x="6699" y="12298"/>
                        <a:pt x="6699" y="12455"/>
                        <a:pt x="6815" y="12613"/>
                      </a:cubicBezTo>
                      <a:cubicBezTo>
                        <a:pt x="6815" y="12771"/>
                        <a:pt x="7046" y="12771"/>
                        <a:pt x="7046" y="13086"/>
                      </a:cubicBezTo>
                      <a:cubicBezTo>
                        <a:pt x="7046" y="13086"/>
                        <a:pt x="7046" y="13086"/>
                        <a:pt x="7046" y="13086"/>
                      </a:cubicBezTo>
                      <a:cubicBezTo>
                        <a:pt x="7046" y="13244"/>
                        <a:pt x="7046" y="13244"/>
                        <a:pt x="6930" y="13244"/>
                      </a:cubicBezTo>
                      <a:cubicBezTo>
                        <a:pt x="6930" y="13244"/>
                        <a:pt x="6930" y="13244"/>
                        <a:pt x="6930" y="13244"/>
                      </a:cubicBezTo>
                      <a:cubicBezTo>
                        <a:pt x="6930" y="13244"/>
                        <a:pt x="6930" y="13401"/>
                        <a:pt x="6930" y="13401"/>
                      </a:cubicBezTo>
                      <a:cubicBezTo>
                        <a:pt x="6930" y="13401"/>
                        <a:pt x="7046" y="13401"/>
                        <a:pt x="7046" y="13401"/>
                      </a:cubicBezTo>
                      <a:cubicBezTo>
                        <a:pt x="7046" y="13401"/>
                        <a:pt x="7161" y="13401"/>
                        <a:pt x="7161" y="13559"/>
                      </a:cubicBezTo>
                      <a:cubicBezTo>
                        <a:pt x="7161" y="13559"/>
                        <a:pt x="7161" y="13717"/>
                        <a:pt x="7046" y="13717"/>
                      </a:cubicBezTo>
                      <a:cubicBezTo>
                        <a:pt x="7046" y="13717"/>
                        <a:pt x="7046" y="13717"/>
                        <a:pt x="7046" y="13717"/>
                      </a:cubicBezTo>
                      <a:cubicBezTo>
                        <a:pt x="7046" y="13717"/>
                        <a:pt x="7046" y="13717"/>
                        <a:pt x="7161" y="13717"/>
                      </a:cubicBezTo>
                      <a:cubicBezTo>
                        <a:pt x="7161" y="13717"/>
                        <a:pt x="7161" y="13717"/>
                        <a:pt x="7161" y="13717"/>
                      </a:cubicBezTo>
                      <a:cubicBezTo>
                        <a:pt x="7161" y="13717"/>
                        <a:pt x="7161" y="13717"/>
                        <a:pt x="7161" y="13717"/>
                      </a:cubicBezTo>
                      <a:cubicBezTo>
                        <a:pt x="7277" y="13717"/>
                        <a:pt x="7393" y="13559"/>
                        <a:pt x="7393" y="13401"/>
                      </a:cubicBezTo>
                      <a:cubicBezTo>
                        <a:pt x="7508" y="13244"/>
                        <a:pt x="7508" y="13244"/>
                        <a:pt x="7508" y="13086"/>
                      </a:cubicBezTo>
                      <a:cubicBezTo>
                        <a:pt x="7624" y="12928"/>
                        <a:pt x="7739" y="12613"/>
                        <a:pt x="7855" y="12455"/>
                      </a:cubicBezTo>
                      <a:cubicBezTo>
                        <a:pt x="7970" y="12613"/>
                        <a:pt x="8086" y="12771"/>
                        <a:pt x="8086" y="12928"/>
                      </a:cubicBezTo>
                      <a:cubicBezTo>
                        <a:pt x="8086" y="13401"/>
                        <a:pt x="8201" y="13717"/>
                        <a:pt x="8201" y="13874"/>
                      </a:cubicBezTo>
                      <a:cubicBezTo>
                        <a:pt x="8201" y="13874"/>
                        <a:pt x="8201" y="13874"/>
                        <a:pt x="8317" y="13717"/>
                      </a:cubicBezTo>
                      <a:cubicBezTo>
                        <a:pt x="8432" y="13874"/>
                        <a:pt x="8432" y="13874"/>
                        <a:pt x="8432" y="14032"/>
                      </a:cubicBezTo>
                      <a:cubicBezTo>
                        <a:pt x="8548" y="14505"/>
                        <a:pt x="8663" y="14505"/>
                        <a:pt x="8663" y="14505"/>
                      </a:cubicBezTo>
                      <a:cubicBezTo>
                        <a:pt x="8779" y="14505"/>
                        <a:pt x="8779" y="14663"/>
                        <a:pt x="8894" y="14978"/>
                      </a:cubicBezTo>
                      <a:cubicBezTo>
                        <a:pt x="8894" y="15136"/>
                        <a:pt x="9125" y="15293"/>
                        <a:pt x="9125" y="15609"/>
                      </a:cubicBezTo>
                      <a:cubicBezTo>
                        <a:pt x="9125" y="15609"/>
                        <a:pt x="9125" y="15609"/>
                        <a:pt x="9125" y="15766"/>
                      </a:cubicBezTo>
                      <a:cubicBezTo>
                        <a:pt x="9125" y="15766"/>
                        <a:pt x="9125" y="15766"/>
                        <a:pt x="9125" y="15766"/>
                      </a:cubicBezTo>
                      <a:cubicBezTo>
                        <a:pt x="9010" y="15766"/>
                        <a:pt x="9241" y="15766"/>
                        <a:pt x="9472" y="16082"/>
                      </a:cubicBezTo>
                      <a:cubicBezTo>
                        <a:pt x="9472" y="16082"/>
                        <a:pt x="9472" y="16082"/>
                        <a:pt x="9472" y="16239"/>
                      </a:cubicBezTo>
                      <a:cubicBezTo>
                        <a:pt x="9472" y="16239"/>
                        <a:pt x="9472" y="16239"/>
                        <a:pt x="9472" y="16239"/>
                      </a:cubicBezTo>
                      <a:cubicBezTo>
                        <a:pt x="9472" y="16239"/>
                        <a:pt x="9472" y="16239"/>
                        <a:pt x="9472" y="16239"/>
                      </a:cubicBezTo>
                      <a:cubicBezTo>
                        <a:pt x="9472" y="16239"/>
                        <a:pt x="9472" y="16239"/>
                        <a:pt x="9587" y="16239"/>
                      </a:cubicBezTo>
                      <a:cubicBezTo>
                        <a:pt x="9587" y="16239"/>
                        <a:pt x="9587" y="16239"/>
                        <a:pt x="9587" y="16239"/>
                      </a:cubicBezTo>
                      <a:cubicBezTo>
                        <a:pt x="9587" y="16239"/>
                        <a:pt x="9587" y="16239"/>
                        <a:pt x="9587" y="16239"/>
                      </a:cubicBezTo>
                      <a:cubicBezTo>
                        <a:pt x="9703" y="16239"/>
                        <a:pt x="9818" y="16239"/>
                        <a:pt x="9818" y="16555"/>
                      </a:cubicBezTo>
                      <a:cubicBezTo>
                        <a:pt x="9818" y="16555"/>
                        <a:pt x="9818" y="16555"/>
                        <a:pt x="9703" y="16712"/>
                      </a:cubicBezTo>
                      <a:cubicBezTo>
                        <a:pt x="9703" y="16870"/>
                        <a:pt x="9587" y="17028"/>
                        <a:pt x="9587" y="17185"/>
                      </a:cubicBezTo>
                      <a:cubicBezTo>
                        <a:pt x="9587" y="17185"/>
                        <a:pt x="9587" y="17343"/>
                        <a:pt x="9587" y="17343"/>
                      </a:cubicBezTo>
                      <a:cubicBezTo>
                        <a:pt x="9587" y="17343"/>
                        <a:pt x="9587" y="17343"/>
                        <a:pt x="9587" y="17343"/>
                      </a:cubicBezTo>
                      <a:cubicBezTo>
                        <a:pt x="9587" y="17501"/>
                        <a:pt x="9587" y="18131"/>
                        <a:pt x="9703" y="18131"/>
                      </a:cubicBezTo>
                      <a:cubicBezTo>
                        <a:pt x="9703" y="18289"/>
                        <a:pt x="9934" y="18289"/>
                        <a:pt x="10049" y="18604"/>
                      </a:cubicBezTo>
                      <a:cubicBezTo>
                        <a:pt x="10165" y="19077"/>
                        <a:pt x="10165" y="19077"/>
                        <a:pt x="10280" y="19235"/>
                      </a:cubicBezTo>
                      <a:cubicBezTo>
                        <a:pt x="10280" y="19393"/>
                        <a:pt x="10396" y="19550"/>
                        <a:pt x="10511" y="19708"/>
                      </a:cubicBezTo>
                      <a:cubicBezTo>
                        <a:pt x="10627" y="19866"/>
                        <a:pt x="10742" y="20023"/>
                        <a:pt x="10858" y="20181"/>
                      </a:cubicBezTo>
                      <a:cubicBezTo>
                        <a:pt x="10858" y="20339"/>
                        <a:pt x="10973" y="20496"/>
                        <a:pt x="10973" y="20654"/>
                      </a:cubicBezTo>
                      <a:cubicBezTo>
                        <a:pt x="10973" y="20654"/>
                        <a:pt x="10973" y="20812"/>
                        <a:pt x="10858" y="20969"/>
                      </a:cubicBezTo>
                      <a:cubicBezTo>
                        <a:pt x="10858" y="21127"/>
                        <a:pt x="10627" y="21442"/>
                        <a:pt x="10627" y="21600"/>
                      </a:cubicBezTo>
                      <a:cubicBezTo>
                        <a:pt x="10627" y="21600"/>
                        <a:pt x="10627" y="21600"/>
                        <a:pt x="10627" y="21600"/>
                      </a:cubicBezTo>
                      <a:cubicBezTo>
                        <a:pt x="10627" y="21600"/>
                        <a:pt x="10742" y="21600"/>
                        <a:pt x="10858" y="21600"/>
                      </a:cubicBezTo>
                      <a:cubicBezTo>
                        <a:pt x="10858" y="21600"/>
                        <a:pt x="10973" y="21600"/>
                        <a:pt x="10973" y="21442"/>
                      </a:cubicBezTo>
                      <a:cubicBezTo>
                        <a:pt x="10973" y="21442"/>
                        <a:pt x="11089" y="21442"/>
                        <a:pt x="11089" y="21442"/>
                      </a:cubicBezTo>
                      <a:cubicBezTo>
                        <a:pt x="11204" y="21285"/>
                        <a:pt x="11320" y="21285"/>
                        <a:pt x="11435" y="21285"/>
                      </a:cubicBezTo>
                      <a:cubicBezTo>
                        <a:pt x="11435" y="21285"/>
                        <a:pt x="11435" y="21285"/>
                        <a:pt x="11551" y="21285"/>
                      </a:cubicBezTo>
                      <a:cubicBezTo>
                        <a:pt x="11551" y="21285"/>
                        <a:pt x="11551" y="21285"/>
                        <a:pt x="11551" y="21285"/>
                      </a:cubicBezTo>
                      <a:cubicBezTo>
                        <a:pt x="11551" y="21285"/>
                        <a:pt x="11551" y="21285"/>
                        <a:pt x="11551" y="21285"/>
                      </a:cubicBezTo>
                      <a:cubicBezTo>
                        <a:pt x="11551" y="21285"/>
                        <a:pt x="11551" y="21285"/>
                        <a:pt x="11551" y="21285"/>
                      </a:cubicBezTo>
                      <a:cubicBezTo>
                        <a:pt x="11551" y="21285"/>
                        <a:pt x="11551" y="21285"/>
                        <a:pt x="11551" y="21285"/>
                      </a:cubicBezTo>
                      <a:cubicBezTo>
                        <a:pt x="11551" y="21127"/>
                        <a:pt x="11551" y="21127"/>
                        <a:pt x="11551" y="21127"/>
                      </a:cubicBezTo>
                      <a:cubicBezTo>
                        <a:pt x="11551" y="20969"/>
                        <a:pt x="11551" y="20812"/>
                        <a:pt x="11666" y="20812"/>
                      </a:cubicBezTo>
                      <a:cubicBezTo>
                        <a:pt x="11666" y="20812"/>
                        <a:pt x="11666" y="20812"/>
                        <a:pt x="11666" y="20812"/>
                      </a:cubicBezTo>
                      <a:cubicBezTo>
                        <a:pt x="11666" y="20654"/>
                        <a:pt x="11666" y="20654"/>
                        <a:pt x="11782" y="20496"/>
                      </a:cubicBezTo>
                      <a:cubicBezTo>
                        <a:pt x="11782" y="20339"/>
                        <a:pt x="12013" y="20181"/>
                        <a:pt x="12013" y="20181"/>
                      </a:cubicBezTo>
                      <a:cubicBezTo>
                        <a:pt x="12013" y="19866"/>
                        <a:pt x="12128" y="19550"/>
                        <a:pt x="12128" y="19393"/>
                      </a:cubicBezTo>
                      <a:cubicBezTo>
                        <a:pt x="12128" y="19393"/>
                        <a:pt x="12128" y="19393"/>
                        <a:pt x="12128" y="19393"/>
                      </a:cubicBezTo>
                      <a:cubicBezTo>
                        <a:pt x="12244" y="19077"/>
                        <a:pt x="12359" y="19077"/>
                        <a:pt x="12475" y="19077"/>
                      </a:cubicBezTo>
                      <a:cubicBezTo>
                        <a:pt x="12359" y="19077"/>
                        <a:pt x="12359" y="18920"/>
                        <a:pt x="12359" y="18920"/>
                      </a:cubicBezTo>
                      <a:cubicBezTo>
                        <a:pt x="12359" y="18920"/>
                        <a:pt x="12359" y="18920"/>
                        <a:pt x="12359" y="18920"/>
                      </a:cubicBezTo>
                      <a:cubicBezTo>
                        <a:pt x="12359" y="18920"/>
                        <a:pt x="12359" y="18920"/>
                        <a:pt x="12359" y="18920"/>
                      </a:cubicBezTo>
                      <a:cubicBezTo>
                        <a:pt x="12359" y="18920"/>
                        <a:pt x="12359" y="18762"/>
                        <a:pt x="12475" y="18762"/>
                      </a:cubicBezTo>
                      <a:cubicBezTo>
                        <a:pt x="12475" y="18762"/>
                        <a:pt x="12359" y="18604"/>
                        <a:pt x="12475" y="18447"/>
                      </a:cubicBezTo>
                      <a:cubicBezTo>
                        <a:pt x="12475" y="18289"/>
                        <a:pt x="12475" y="18289"/>
                        <a:pt x="12475" y="18289"/>
                      </a:cubicBezTo>
                      <a:cubicBezTo>
                        <a:pt x="12475" y="18289"/>
                        <a:pt x="12475" y="18289"/>
                        <a:pt x="12475" y="18289"/>
                      </a:cubicBezTo>
                      <a:cubicBezTo>
                        <a:pt x="12475" y="18131"/>
                        <a:pt x="12475" y="18131"/>
                        <a:pt x="12475" y="18131"/>
                      </a:cubicBezTo>
                      <a:cubicBezTo>
                        <a:pt x="12475" y="17974"/>
                        <a:pt x="12475" y="17816"/>
                        <a:pt x="12590" y="17658"/>
                      </a:cubicBezTo>
                      <a:cubicBezTo>
                        <a:pt x="12590" y="17658"/>
                        <a:pt x="12706" y="17658"/>
                        <a:pt x="12706" y="17658"/>
                      </a:cubicBezTo>
                      <a:cubicBezTo>
                        <a:pt x="12706" y="17501"/>
                        <a:pt x="12706" y="17501"/>
                        <a:pt x="12706" y="17501"/>
                      </a:cubicBezTo>
                      <a:cubicBezTo>
                        <a:pt x="12821" y="17343"/>
                        <a:pt x="12821" y="17343"/>
                        <a:pt x="12821" y="17343"/>
                      </a:cubicBezTo>
                      <a:cubicBezTo>
                        <a:pt x="12937" y="17343"/>
                        <a:pt x="12937" y="17343"/>
                        <a:pt x="13052" y="17343"/>
                      </a:cubicBezTo>
                      <a:cubicBezTo>
                        <a:pt x="13052" y="17343"/>
                        <a:pt x="13052" y="17343"/>
                        <a:pt x="13052" y="17343"/>
                      </a:cubicBezTo>
                      <a:cubicBezTo>
                        <a:pt x="13052" y="17343"/>
                        <a:pt x="13052" y="17343"/>
                        <a:pt x="13052" y="17343"/>
                      </a:cubicBezTo>
                      <a:cubicBezTo>
                        <a:pt x="13052" y="17343"/>
                        <a:pt x="13052" y="17343"/>
                        <a:pt x="13052" y="17343"/>
                      </a:cubicBezTo>
                      <a:cubicBezTo>
                        <a:pt x="13052" y="17185"/>
                        <a:pt x="13052" y="17185"/>
                        <a:pt x="13052" y="17185"/>
                      </a:cubicBezTo>
                      <a:cubicBezTo>
                        <a:pt x="13052" y="17185"/>
                        <a:pt x="13052" y="17185"/>
                        <a:pt x="13052" y="17185"/>
                      </a:cubicBezTo>
                      <a:cubicBezTo>
                        <a:pt x="13052" y="17185"/>
                        <a:pt x="13168" y="17028"/>
                        <a:pt x="13283" y="17028"/>
                      </a:cubicBezTo>
                      <a:cubicBezTo>
                        <a:pt x="13399" y="17028"/>
                        <a:pt x="13399" y="17185"/>
                        <a:pt x="13514" y="17185"/>
                      </a:cubicBezTo>
                      <a:cubicBezTo>
                        <a:pt x="13514" y="17185"/>
                        <a:pt x="13514" y="17185"/>
                        <a:pt x="13514" y="17185"/>
                      </a:cubicBezTo>
                      <a:cubicBezTo>
                        <a:pt x="13514" y="17185"/>
                        <a:pt x="13630" y="17185"/>
                        <a:pt x="13745" y="17343"/>
                      </a:cubicBezTo>
                      <a:cubicBezTo>
                        <a:pt x="13745" y="17501"/>
                        <a:pt x="13745" y="17501"/>
                        <a:pt x="13630" y="17501"/>
                      </a:cubicBezTo>
                      <a:cubicBezTo>
                        <a:pt x="13630" y="17501"/>
                        <a:pt x="13630" y="17501"/>
                        <a:pt x="13745" y="17501"/>
                      </a:cubicBezTo>
                      <a:cubicBezTo>
                        <a:pt x="13745" y="17501"/>
                        <a:pt x="13745" y="17658"/>
                        <a:pt x="13745" y="17658"/>
                      </a:cubicBezTo>
                      <a:cubicBezTo>
                        <a:pt x="13745" y="17658"/>
                        <a:pt x="13745" y="17658"/>
                        <a:pt x="13745" y="17658"/>
                      </a:cubicBezTo>
                      <a:cubicBezTo>
                        <a:pt x="13745" y="17658"/>
                        <a:pt x="13745" y="17658"/>
                        <a:pt x="13745" y="17658"/>
                      </a:cubicBezTo>
                      <a:cubicBezTo>
                        <a:pt x="13745" y="17658"/>
                        <a:pt x="13745" y="17658"/>
                        <a:pt x="13745" y="17658"/>
                      </a:cubicBezTo>
                      <a:cubicBezTo>
                        <a:pt x="13861" y="17658"/>
                        <a:pt x="13861" y="17658"/>
                        <a:pt x="13976" y="17658"/>
                      </a:cubicBezTo>
                      <a:cubicBezTo>
                        <a:pt x="13976" y="17816"/>
                        <a:pt x="13976" y="17816"/>
                        <a:pt x="13976" y="17974"/>
                      </a:cubicBezTo>
                      <a:cubicBezTo>
                        <a:pt x="13976" y="17974"/>
                        <a:pt x="13976" y="17974"/>
                        <a:pt x="13976" y="17974"/>
                      </a:cubicBezTo>
                      <a:cubicBezTo>
                        <a:pt x="14092" y="17974"/>
                        <a:pt x="14207" y="17974"/>
                        <a:pt x="14207" y="18131"/>
                      </a:cubicBezTo>
                      <a:cubicBezTo>
                        <a:pt x="14207" y="18131"/>
                        <a:pt x="14207" y="18131"/>
                        <a:pt x="14323" y="18131"/>
                      </a:cubicBezTo>
                      <a:cubicBezTo>
                        <a:pt x="14323" y="18131"/>
                        <a:pt x="14323" y="18131"/>
                        <a:pt x="14323" y="18131"/>
                      </a:cubicBezTo>
                      <a:cubicBezTo>
                        <a:pt x="14323" y="18131"/>
                        <a:pt x="14439" y="18131"/>
                        <a:pt x="14439" y="18131"/>
                      </a:cubicBezTo>
                      <a:cubicBezTo>
                        <a:pt x="14439" y="18131"/>
                        <a:pt x="14439" y="18131"/>
                        <a:pt x="14439" y="18131"/>
                      </a:cubicBezTo>
                      <a:cubicBezTo>
                        <a:pt x="14439" y="18131"/>
                        <a:pt x="14554" y="18131"/>
                        <a:pt x="14554" y="18131"/>
                      </a:cubicBezTo>
                      <a:cubicBezTo>
                        <a:pt x="14670" y="17974"/>
                        <a:pt x="14670" y="17974"/>
                        <a:pt x="14670" y="17974"/>
                      </a:cubicBezTo>
                      <a:cubicBezTo>
                        <a:pt x="14901" y="17974"/>
                        <a:pt x="14901" y="18131"/>
                        <a:pt x="14901" y="18289"/>
                      </a:cubicBezTo>
                      <a:cubicBezTo>
                        <a:pt x="14901" y="18289"/>
                        <a:pt x="14901" y="18289"/>
                        <a:pt x="14901" y="18289"/>
                      </a:cubicBezTo>
                      <a:cubicBezTo>
                        <a:pt x="14901" y="18289"/>
                        <a:pt x="15016" y="18289"/>
                        <a:pt x="15016" y="18289"/>
                      </a:cubicBezTo>
                      <a:cubicBezTo>
                        <a:pt x="15016" y="18289"/>
                        <a:pt x="15016" y="18289"/>
                        <a:pt x="15016" y="18289"/>
                      </a:cubicBezTo>
                      <a:cubicBezTo>
                        <a:pt x="15016" y="18289"/>
                        <a:pt x="15016" y="18289"/>
                        <a:pt x="15016" y="18289"/>
                      </a:cubicBezTo>
                      <a:cubicBezTo>
                        <a:pt x="15016" y="18289"/>
                        <a:pt x="15016" y="18289"/>
                        <a:pt x="15016" y="18289"/>
                      </a:cubicBezTo>
                      <a:cubicBezTo>
                        <a:pt x="15132" y="18131"/>
                        <a:pt x="15247" y="18131"/>
                        <a:pt x="15363" y="18131"/>
                      </a:cubicBezTo>
                      <a:cubicBezTo>
                        <a:pt x="15363" y="18131"/>
                        <a:pt x="15363" y="18131"/>
                        <a:pt x="15363" y="18131"/>
                      </a:cubicBezTo>
                      <a:cubicBezTo>
                        <a:pt x="15363" y="18131"/>
                        <a:pt x="15363" y="18131"/>
                        <a:pt x="15363" y="18131"/>
                      </a:cubicBezTo>
                      <a:cubicBezTo>
                        <a:pt x="15363" y="18131"/>
                        <a:pt x="15478" y="18131"/>
                        <a:pt x="15478" y="18131"/>
                      </a:cubicBezTo>
                      <a:cubicBezTo>
                        <a:pt x="15594" y="17974"/>
                        <a:pt x="15594" y="17974"/>
                        <a:pt x="15709" y="17974"/>
                      </a:cubicBezTo>
                      <a:cubicBezTo>
                        <a:pt x="15825" y="17974"/>
                        <a:pt x="15940" y="17974"/>
                        <a:pt x="15940" y="17974"/>
                      </a:cubicBezTo>
                      <a:cubicBezTo>
                        <a:pt x="16056" y="18131"/>
                        <a:pt x="16056" y="18131"/>
                        <a:pt x="16056" y="18131"/>
                      </a:cubicBezTo>
                      <a:cubicBezTo>
                        <a:pt x="16056" y="18131"/>
                        <a:pt x="16171" y="18131"/>
                        <a:pt x="16171" y="18131"/>
                      </a:cubicBezTo>
                      <a:cubicBezTo>
                        <a:pt x="16171" y="17974"/>
                        <a:pt x="16171" y="17974"/>
                        <a:pt x="16171" y="17974"/>
                      </a:cubicBezTo>
                      <a:cubicBezTo>
                        <a:pt x="16171" y="17974"/>
                        <a:pt x="16171" y="17974"/>
                        <a:pt x="16171" y="17816"/>
                      </a:cubicBezTo>
                      <a:cubicBezTo>
                        <a:pt x="16171" y="17816"/>
                        <a:pt x="16171" y="17816"/>
                        <a:pt x="16171" y="17816"/>
                      </a:cubicBezTo>
                      <a:cubicBezTo>
                        <a:pt x="16171" y="17658"/>
                        <a:pt x="16287" y="17658"/>
                        <a:pt x="16287" y="17501"/>
                      </a:cubicBezTo>
                      <a:cubicBezTo>
                        <a:pt x="16287" y="17501"/>
                        <a:pt x="16287" y="17501"/>
                        <a:pt x="16287" y="17343"/>
                      </a:cubicBezTo>
                      <a:cubicBezTo>
                        <a:pt x="16287" y="17343"/>
                        <a:pt x="16287" y="17343"/>
                        <a:pt x="16287" y="17343"/>
                      </a:cubicBezTo>
                      <a:cubicBezTo>
                        <a:pt x="16287" y="17343"/>
                        <a:pt x="16287" y="17343"/>
                        <a:pt x="16171" y="17028"/>
                      </a:cubicBezTo>
                      <a:cubicBezTo>
                        <a:pt x="16171" y="17028"/>
                        <a:pt x="16171" y="17028"/>
                        <a:pt x="16056" y="17028"/>
                      </a:cubicBezTo>
                      <a:cubicBezTo>
                        <a:pt x="15825" y="17028"/>
                        <a:pt x="15825" y="16870"/>
                        <a:pt x="15825" y="16712"/>
                      </a:cubicBezTo>
                      <a:cubicBezTo>
                        <a:pt x="15709" y="16712"/>
                        <a:pt x="15709" y="16555"/>
                        <a:pt x="15709" y="16555"/>
                      </a:cubicBezTo>
                      <a:cubicBezTo>
                        <a:pt x="15709" y="16397"/>
                        <a:pt x="15709" y="16239"/>
                        <a:pt x="15594" y="16082"/>
                      </a:cubicBezTo>
                      <a:cubicBezTo>
                        <a:pt x="15594" y="15924"/>
                        <a:pt x="15594" y="15924"/>
                        <a:pt x="15594" y="15924"/>
                      </a:cubicBezTo>
                      <a:cubicBezTo>
                        <a:pt x="15478" y="15924"/>
                        <a:pt x="15478" y="15924"/>
                        <a:pt x="15478" y="15766"/>
                      </a:cubicBezTo>
                      <a:cubicBezTo>
                        <a:pt x="15478" y="15609"/>
                        <a:pt x="15478" y="15609"/>
                        <a:pt x="15478" y="15609"/>
                      </a:cubicBezTo>
                      <a:cubicBezTo>
                        <a:pt x="15478" y="15609"/>
                        <a:pt x="15478" y="15609"/>
                        <a:pt x="15478" y="15609"/>
                      </a:cubicBezTo>
                      <a:cubicBezTo>
                        <a:pt x="15478" y="15451"/>
                        <a:pt x="15594" y="15451"/>
                        <a:pt x="15709" y="15451"/>
                      </a:cubicBezTo>
                      <a:cubicBezTo>
                        <a:pt x="15709" y="15451"/>
                        <a:pt x="15709" y="15451"/>
                        <a:pt x="15825" y="15451"/>
                      </a:cubicBezTo>
                      <a:cubicBezTo>
                        <a:pt x="15825" y="15451"/>
                        <a:pt x="15940" y="15451"/>
                        <a:pt x="15940" y="15451"/>
                      </a:cubicBezTo>
                      <a:cubicBezTo>
                        <a:pt x="16056" y="15451"/>
                        <a:pt x="16171" y="15451"/>
                        <a:pt x="16287" y="15293"/>
                      </a:cubicBezTo>
                      <a:cubicBezTo>
                        <a:pt x="16402" y="15293"/>
                        <a:pt x="16518" y="15293"/>
                        <a:pt x="16518" y="15293"/>
                      </a:cubicBezTo>
                      <a:cubicBezTo>
                        <a:pt x="16518" y="15136"/>
                        <a:pt x="16518" y="15136"/>
                        <a:pt x="16518" y="15136"/>
                      </a:cubicBezTo>
                      <a:cubicBezTo>
                        <a:pt x="16633" y="15136"/>
                        <a:pt x="16633" y="15136"/>
                        <a:pt x="16633" y="15136"/>
                      </a:cubicBezTo>
                      <a:cubicBezTo>
                        <a:pt x="16633" y="15136"/>
                        <a:pt x="16864" y="14978"/>
                        <a:pt x="17095" y="14978"/>
                      </a:cubicBezTo>
                      <a:cubicBezTo>
                        <a:pt x="17095" y="14978"/>
                        <a:pt x="17095" y="14978"/>
                        <a:pt x="17095" y="14978"/>
                      </a:cubicBezTo>
                      <a:cubicBezTo>
                        <a:pt x="17095" y="14978"/>
                        <a:pt x="17211" y="14978"/>
                        <a:pt x="17326" y="14978"/>
                      </a:cubicBezTo>
                      <a:cubicBezTo>
                        <a:pt x="17442" y="14978"/>
                        <a:pt x="17442" y="14978"/>
                        <a:pt x="17557" y="14978"/>
                      </a:cubicBezTo>
                      <a:cubicBezTo>
                        <a:pt x="17557" y="14978"/>
                        <a:pt x="17557" y="14978"/>
                        <a:pt x="17557" y="14978"/>
                      </a:cubicBezTo>
                      <a:cubicBezTo>
                        <a:pt x="17557" y="14978"/>
                        <a:pt x="17557" y="14820"/>
                        <a:pt x="17557" y="14820"/>
                      </a:cubicBezTo>
                      <a:cubicBezTo>
                        <a:pt x="17557" y="14820"/>
                        <a:pt x="17557" y="14820"/>
                        <a:pt x="17557" y="14663"/>
                      </a:cubicBezTo>
                      <a:cubicBezTo>
                        <a:pt x="17557" y="14663"/>
                        <a:pt x="17557" y="14663"/>
                        <a:pt x="17557" y="14663"/>
                      </a:cubicBezTo>
                      <a:cubicBezTo>
                        <a:pt x="17557" y="14505"/>
                        <a:pt x="17673" y="14347"/>
                        <a:pt x="17788" y="14190"/>
                      </a:cubicBezTo>
                      <a:cubicBezTo>
                        <a:pt x="17788" y="14190"/>
                        <a:pt x="17904" y="14032"/>
                        <a:pt x="17904" y="13874"/>
                      </a:cubicBezTo>
                      <a:cubicBezTo>
                        <a:pt x="17904" y="13874"/>
                        <a:pt x="17904" y="13874"/>
                        <a:pt x="17904" y="13874"/>
                      </a:cubicBezTo>
                      <a:cubicBezTo>
                        <a:pt x="17904" y="13874"/>
                        <a:pt x="17788" y="13717"/>
                        <a:pt x="17788" y="13717"/>
                      </a:cubicBezTo>
                      <a:cubicBezTo>
                        <a:pt x="17904" y="13559"/>
                        <a:pt x="17904" y="13401"/>
                        <a:pt x="18019" y="13244"/>
                      </a:cubicBezTo>
                      <a:cubicBezTo>
                        <a:pt x="18019" y="13086"/>
                        <a:pt x="18019" y="13086"/>
                        <a:pt x="18019" y="13086"/>
                      </a:cubicBezTo>
                      <a:cubicBezTo>
                        <a:pt x="18019" y="13086"/>
                        <a:pt x="18019" y="13086"/>
                        <a:pt x="18019" y="13086"/>
                      </a:cubicBezTo>
                      <a:cubicBezTo>
                        <a:pt x="18019" y="13086"/>
                        <a:pt x="18019" y="13086"/>
                        <a:pt x="18019" y="13086"/>
                      </a:cubicBezTo>
                      <a:cubicBezTo>
                        <a:pt x="18135" y="12928"/>
                        <a:pt x="18250" y="12928"/>
                        <a:pt x="18366" y="12928"/>
                      </a:cubicBezTo>
                      <a:cubicBezTo>
                        <a:pt x="18366" y="12928"/>
                        <a:pt x="18366" y="12928"/>
                        <a:pt x="18481" y="12928"/>
                      </a:cubicBezTo>
                      <a:cubicBezTo>
                        <a:pt x="18481" y="12928"/>
                        <a:pt x="18481" y="12928"/>
                        <a:pt x="18481" y="12928"/>
                      </a:cubicBezTo>
                      <a:cubicBezTo>
                        <a:pt x="18481" y="12928"/>
                        <a:pt x="18481" y="12928"/>
                        <a:pt x="18481" y="12928"/>
                      </a:cubicBezTo>
                      <a:cubicBezTo>
                        <a:pt x="18597" y="12928"/>
                        <a:pt x="18597" y="13086"/>
                        <a:pt x="18597" y="13086"/>
                      </a:cubicBezTo>
                      <a:cubicBezTo>
                        <a:pt x="18597" y="13086"/>
                        <a:pt x="18597" y="12928"/>
                        <a:pt x="18597" y="12928"/>
                      </a:cubicBezTo>
                      <a:cubicBezTo>
                        <a:pt x="18597" y="12928"/>
                        <a:pt x="18597" y="12771"/>
                        <a:pt x="18712" y="12771"/>
                      </a:cubicBezTo>
                      <a:cubicBezTo>
                        <a:pt x="18712" y="12771"/>
                        <a:pt x="18828" y="12771"/>
                        <a:pt x="18828" y="12771"/>
                      </a:cubicBezTo>
                      <a:cubicBezTo>
                        <a:pt x="18828" y="12771"/>
                        <a:pt x="18828" y="12771"/>
                        <a:pt x="18943" y="12771"/>
                      </a:cubicBezTo>
                      <a:cubicBezTo>
                        <a:pt x="18943" y="12771"/>
                        <a:pt x="18943" y="12771"/>
                        <a:pt x="18943" y="12771"/>
                      </a:cubicBezTo>
                      <a:cubicBezTo>
                        <a:pt x="18943" y="12771"/>
                        <a:pt x="18943" y="12613"/>
                        <a:pt x="18943" y="12613"/>
                      </a:cubicBezTo>
                      <a:cubicBezTo>
                        <a:pt x="18943" y="12613"/>
                        <a:pt x="18943" y="12613"/>
                        <a:pt x="18943" y="12613"/>
                      </a:cubicBezTo>
                      <a:cubicBezTo>
                        <a:pt x="18828" y="12613"/>
                        <a:pt x="18828" y="12455"/>
                        <a:pt x="18828" y="12298"/>
                      </a:cubicBezTo>
                      <a:cubicBezTo>
                        <a:pt x="18828" y="12140"/>
                        <a:pt x="18828" y="12140"/>
                        <a:pt x="18828" y="11982"/>
                      </a:cubicBezTo>
                      <a:cubicBezTo>
                        <a:pt x="18943" y="11982"/>
                        <a:pt x="18943" y="11825"/>
                        <a:pt x="18943" y="11825"/>
                      </a:cubicBezTo>
                      <a:cubicBezTo>
                        <a:pt x="18943" y="11825"/>
                        <a:pt x="18943" y="11667"/>
                        <a:pt x="18943" y="11667"/>
                      </a:cubicBezTo>
                      <a:cubicBezTo>
                        <a:pt x="18828" y="11509"/>
                        <a:pt x="18828" y="11352"/>
                        <a:pt x="18828" y="11194"/>
                      </a:cubicBezTo>
                      <a:cubicBezTo>
                        <a:pt x="18828" y="11194"/>
                        <a:pt x="18828" y="11194"/>
                        <a:pt x="18828" y="11036"/>
                      </a:cubicBezTo>
                      <a:cubicBezTo>
                        <a:pt x="18828" y="11036"/>
                        <a:pt x="18828" y="11036"/>
                        <a:pt x="18828" y="11036"/>
                      </a:cubicBezTo>
                      <a:cubicBezTo>
                        <a:pt x="18828" y="11036"/>
                        <a:pt x="18828" y="10879"/>
                        <a:pt x="18828" y="10879"/>
                      </a:cubicBezTo>
                      <a:cubicBezTo>
                        <a:pt x="18828" y="10879"/>
                        <a:pt x="18828" y="10879"/>
                        <a:pt x="18828" y="10721"/>
                      </a:cubicBezTo>
                      <a:cubicBezTo>
                        <a:pt x="18828" y="10721"/>
                        <a:pt x="18828" y="10564"/>
                        <a:pt x="18943" y="10564"/>
                      </a:cubicBezTo>
                      <a:cubicBezTo>
                        <a:pt x="18943" y="10564"/>
                        <a:pt x="18943" y="10564"/>
                        <a:pt x="18943" y="10564"/>
                      </a:cubicBezTo>
                      <a:cubicBezTo>
                        <a:pt x="18943" y="10564"/>
                        <a:pt x="18943" y="10406"/>
                        <a:pt x="18943" y="10406"/>
                      </a:cubicBezTo>
                      <a:cubicBezTo>
                        <a:pt x="18943" y="10406"/>
                        <a:pt x="18828" y="10406"/>
                        <a:pt x="18943" y="10248"/>
                      </a:cubicBezTo>
                      <a:cubicBezTo>
                        <a:pt x="18943" y="10248"/>
                        <a:pt x="18943" y="10248"/>
                        <a:pt x="18943" y="10248"/>
                      </a:cubicBezTo>
                      <a:cubicBezTo>
                        <a:pt x="18943" y="10248"/>
                        <a:pt x="18943" y="10248"/>
                        <a:pt x="18943" y="10248"/>
                      </a:cubicBezTo>
                      <a:cubicBezTo>
                        <a:pt x="19059" y="10248"/>
                        <a:pt x="19059" y="10248"/>
                        <a:pt x="19059" y="10248"/>
                      </a:cubicBezTo>
                      <a:cubicBezTo>
                        <a:pt x="19059" y="10248"/>
                        <a:pt x="19059" y="10248"/>
                        <a:pt x="19059" y="10248"/>
                      </a:cubicBezTo>
                      <a:cubicBezTo>
                        <a:pt x="19059" y="10091"/>
                        <a:pt x="19174" y="10091"/>
                        <a:pt x="19174" y="10091"/>
                      </a:cubicBezTo>
                      <a:cubicBezTo>
                        <a:pt x="19174" y="10091"/>
                        <a:pt x="19290" y="10248"/>
                        <a:pt x="19290" y="10248"/>
                      </a:cubicBezTo>
                      <a:cubicBezTo>
                        <a:pt x="19290" y="10248"/>
                        <a:pt x="19290" y="10248"/>
                        <a:pt x="19290" y="10248"/>
                      </a:cubicBezTo>
                      <a:cubicBezTo>
                        <a:pt x="19405" y="10248"/>
                        <a:pt x="19405" y="10248"/>
                        <a:pt x="19405" y="10248"/>
                      </a:cubicBezTo>
                      <a:cubicBezTo>
                        <a:pt x="19405" y="10248"/>
                        <a:pt x="19405" y="10248"/>
                        <a:pt x="19405" y="10248"/>
                      </a:cubicBezTo>
                      <a:cubicBezTo>
                        <a:pt x="19521" y="10248"/>
                        <a:pt x="19521" y="10248"/>
                        <a:pt x="19521" y="10248"/>
                      </a:cubicBezTo>
                      <a:cubicBezTo>
                        <a:pt x="19636" y="10406"/>
                        <a:pt x="19636" y="10406"/>
                        <a:pt x="19636" y="10406"/>
                      </a:cubicBezTo>
                      <a:cubicBezTo>
                        <a:pt x="19636" y="10406"/>
                        <a:pt x="19752" y="10406"/>
                        <a:pt x="19867" y="10406"/>
                      </a:cubicBezTo>
                      <a:cubicBezTo>
                        <a:pt x="19867" y="10406"/>
                        <a:pt x="19867" y="10406"/>
                        <a:pt x="19867" y="10406"/>
                      </a:cubicBezTo>
                      <a:cubicBezTo>
                        <a:pt x="19983" y="10564"/>
                        <a:pt x="20098" y="10721"/>
                        <a:pt x="20098" y="10879"/>
                      </a:cubicBezTo>
                      <a:cubicBezTo>
                        <a:pt x="20098" y="10879"/>
                        <a:pt x="20098" y="11036"/>
                        <a:pt x="19983" y="11036"/>
                      </a:cubicBezTo>
                      <a:cubicBezTo>
                        <a:pt x="19983" y="11036"/>
                        <a:pt x="19983" y="11036"/>
                        <a:pt x="19983" y="11036"/>
                      </a:cubicBezTo>
                      <a:cubicBezTo>
                        <a:pt x="19983" y="11194"/>
                        <a:pt x="20098" y="11352"/>
                        <a:pt x="20098" y="11352"/>
                      </a:cubicBezTo>
                      <a:cubicBezTo>
                        <a:pt x="20214" y="11509"/>
                        <a:pt x="20329" y="11509"/>
                        <a:pt x="20329" y="11667"/>
                      </a:cubicBezTo>
                      <a:cubicBezTo>
                        <a:pt x="20329" y="11667"/>
                        <a:pt x="20329" y="11667"/>
                        <a:pt x="20329" y="11667"/>
                      </a:cubicBezTo>
                      <a:cubicBezTo>
                        <a:pt x="20329" y="11667"/>
                        <a:pt x="20329" y="11667"/>
                        <a:pt x="20445" y="11667"/>
                      </a:cubicBezTo>
                      <a:cubicBezTo>
                        <a:pt x="20445" y="11667"/>
                        <a:pt x="20445" y="11667"/>
                        <a:pt x="20445" y="11667"/>
                      </a:cubicBezTo>
                      <a:cubicBezTo>
                        <a:pt x="20445" y="11667"/>
                        <a:pt x="20560" y="11667"/>
                        <a:pt x="20560" y="11667"/>
                      </a:cubicBezTo>
                      <a:cubicBezTo>
                        <a:pt x="20676" y="11667"/>
                        <a:pt x="20676" y="11667"/>
                        <a:pt x="20676" y="11825"/>
                      </a:cubicBezTo>
                      <a:cubicBezTo>
                        <a:pt x="20676" y="11667"/>
                        <a:pt x="20791" y="11667"/>
                        <a:pt x="20791" y="11667"/>
                      </a:cubicBezTo>
                      <a:cubicBezTo>
                        <a:pt x="20791" y="11667"/>
                        <a:pt x="20676" y="11509"/>
                        <a:pt x="20676" y="11352"/>
                      </a:cubicBezTo>
                      <a:cubicBezTo>
                        <a:pt x="20676" y="11352"/>
                        <a:pt x="20676" y="11352"/>
                        <a:pt x="20676" y="11352"/>
                      </a:cubicBezTo>
                      <a:cubicBezTo>
                        <a:pt x="20560" y="11352"/>
                        <a:pt x="20445" y="11352"/>
                        <a:pt x="20445" y="11352"/>
                      </a:cubicBezTo>
                      <a:cubicBezTo>
                        <a:pt x="20445" y="11352"/>
                        <a:pt x="20329" y="11352"/>
                        <a:pt x="20329" y="11352"/>
                      </a:cubicBezTo>
                      <a:cubicBezTo>
                        <a:pt x="20329" y="11352"/>
                        <a:pt x="20214" y="11352"/>
                        <a:pt x="20214" y="11194"/>
                      </a:cubicBezTo>
                      <a:cubicBezTo>
                        <a:pt x="20214" y="11036"/>
                        <a:pt x="20214" y="11036"/>
                        <a:pt x="20214" y="11036"/>
                      </a:cubicBezTo>
                      <a:cubicBezTo>
                        <a:pt x="20329" y="10879"/>
                        <a:pt x="20329" y="10879"/>
                        <a:pt x="20445" y="10721"/>
                      </a:cubicBezTo>
                      <a:cubicBezTo>
                        <a:pt x="20445" y="10721"/>
                        <a:pt x="20445" y="10564"/>
                        <a:pt x="20560" y="10564"/>
                      </a:cubicBezTo>
                      <a:cubicBezTo>
                        <a:pt x="20676" y="10406"/>
                        <a:pt x="20791" y="10406"/>
                        <a:pt x="20907" y="10406"/>
                      </a:cubicBezTo>
                      <a:cubicBezTo>
                        <a:pt x="20907" y="10406"/>
                        <a:pt x="20907" y="10406"/>
                        <a:pt x="20907" y="10406"/>
                      </a:cubicBezTo>
                      <a:cubicBezTo>
                        <a:pt x="20907" y="10406"/>
                        <a:pt x="20907" y="10406"/>
                        <a:pt x="20907" y="10406"/>
                      </a:cubicBezTo>
                      <a:cubicBezTo>
                        <a:pt x="20907" y="10248"/>
                        <a:pt x="21022" y="10091"/>
                        <a:pt x="21138" y="10091"/>
                      </a:cubicBezTo>
                      <a:cubicBezTo>
                        <a:pt x="21138" y="10091"/>
                        <a:pt x="21138" y="10091"/>
                        <a:pt x="21253" y="10091"/>
                      </a:cubicBezTo>
                      <a:cubicBezTo>
                        <a:pt x="21253" y="10091"/>
                        <a:pt x="21253" y="10091"/>
                        <a:pt x="21253" y="10091"/>
                      </a:cubicBezTo>
                      <a:cubicBezTo>
                        <a:pt x="21253" y="10091"/>
                        <a:pt x="21369" y="10091"/>
                        <a:pt x="21369" y="10091"/>
                      </a:cubicBezTo>
                      <a:cubicBezTo>
                        <a:pt x="21369" y="10091"/>
                        <a:pt x="21369" y="9933"/>
                        <a:pt x="21369" y="9933"/>
                      </a:cubicBezTo>
                      <a:cubicBezTo>
                        <a:pt x="21369" y="9775"/>
                        <a:pt x="21369" y="9775"/>
                        <a:pt x="21484" y="9775"/>
                      </a:cubicBezTo>
                      <a:cubicBezTo>
                        <a:pt x="21484" y="9775"/>
                        <a:pt x="21484" y="9775"/>
                        <a:pt x="21484" y="9775"/>
                      </a:cubicBezTo>
                      <a:cubicBezTo>
                        <a:pt x="21484" y="9618"/>
                        <a:pt x="21484" y="9618"/>
                        <a:pt x="21484" y="9618"/>
                      </a:cubicBezTo>
                      <a:cubicBezTo>
                        <a:pt x="21484" y="9618"/>
                        <a:pt x="21484" y="9460"/>
                        <a:pt x="21484" y="9460"/>
                      </a:cubicBezTo>
                      <a:cubicBezTo>
                        <a:pt x="21484" y="9302"/>
                        <a:pt x="21484" y="9145"/>
                        <a:pt x="21600" y="9145"/>
                      </a:cubicBezTo>
                      <a:cubicBezTo>
                        <a:pt x="21600" y="9145"/>
                        <a:pt x="21600" y="8987"/>
                        <a:pt x="21600" y="8829"/>
                      </a:cubicBezTo>
                      <a:cubicBezTo>
                        <a:pt x="21600" y="8829"/>
                        <a:pt x="21600" y="8829"/>
                        <a:pt x="21600" y="8829"/>
                      </a:cubicBezTo>
                      <a:cubicBezTo>
                        <a:pt x="21600" y="8829"/>
                        <a:pt x="21600" y="8829"/>
                        <a:pt x="21600" y="8829"/>
                      </a:cubicBezTo>
                      <a:cubicBezTo>
                        <a:pt x="21600" y="8672"/>
                        <a:pt x="21600" y="8672"/>
                        <a:pt x="21600" y="8672"/>
                      </a:cubicBezTo>
                      <a:cubicBezTo>
                        <a:pt x="21600" y="8514"/>
                        <a:pt x="21600" y="8356"/>
                        <a:pt x="21600" y="8356"/>
                      </a:cubicBezTo>
                      <a:cubicBezTo>
                        <a:pt x="21600" y="8356"/>
                        <a:pt x="21600" y="8199"/>
                        <a:pt x="21600" y="8199"/>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56" name="Freeform 120"/>
                <p:cNvSpPr/>
                <p:nvPr/>
              </p:nvSpPr>
              <p:spPr>
                <a:xfrm>
                  <a:off x="4055108" y="2341245"/>
                  <a:ext cx="597859" cy="522574"/>
                </a:xfrm>
                <a:custGeom>
                  <a:avLst/>
                  <a:gdLst/>
                  <a:ahLst/>
                  <a:cxnLst>
                    <a:cxn ang="0">
                      <a:pos x="wd2" y="hd2"/>
                    </a:cxn>
                    <a:cxn ang="5400000">
                      <a:pos x="wd2" y="hd2"/>
                    </a:cxn>
                    <a:cxn ang="10800000">
                      <a:pos x="wd2" y="hd2"/>
                    </a:cxn>
                    <a:cxn ang="16200000">
                      <a:pos x="wd2" y="hd2"/>
                    </a:cxn>
                  </a:cxnLst>
                  <a:rect l="0" t="0" r="r" b="b"/>
                  <a:pathLst>
                    <a:path w="21600" h="21600" extrusionOk="0">
                      <a:moveTo>
                        <a:pt x="13776" y="3114"/>
                      </a:moveTo>
                      <a:cubicBezTo>
                        <a:pt x="13266" y="2919"/>
                        <a:pt x="12586" y="2724"/>
                        <a:pt x="12076" y="2335"/>
                      </a:cubicBezTo>
                      <a:cubicBezTo>
                        <a:pt x="11565" y="1946"/>
                        <a:pt x="11225" y="1557"/>
                        <a:pt x="10885" y="1362"/>
                      </a:cubicBezTo>
                      <a:cubicBezTo>
                        <a:pt x="10545" y="1362"/>
                        <a:pt x="10035" y="973"/>
                        <a:pt x="10035" y="389"/>
                      </a:cubicBezTo>
                      <a:cubicBezTo>
                        <a:pt x="10035" y="195"/>
                        <a:pt x="10035" y="195"/>
                        <a:pt x="10205" y="0"/>
                      </a:cubicBezTo>
                      <a:cubicBezTo>
                        <a:pt x="10035" y="0"/>
                        <a:pt x="10035" y="0"/>
                        <a:pt x="10035" y="195"/>
                      </a:cubicBezTo>
                      <a:cubicBezTo>
                        <a:pt x="9865" y="389"/>
                        <a:pt x="9694" y="389"/>
                        <a:pt x="9184" y="389"/>
                      </a:cubicBezTo>
                      <a:cubicBezTo>
                        <a:pt x="9014" y="389"/>
                        <a:pt x="9184" y="389"/>
                        <a:pt x="9014" y="584"/>
                      </a:cubicBezTo>
                      <a:cubicBezTo>
                        <a:pt x="9014" y="778"/>
                        <a:pt x="9014" y="973"/>
                        <a:pt x="9014" y="1168"/>
                      </a:cubicBezTo>
                      <a:cubicBezTo>
                        <a:pt x="8844" y="1362"/>
                        <a:pt x="8674" y="1557"/>
                        <a:pt x="8674" y="1751"/>
                      </a:cubicBezTo>
                      <a:cubicBezTo>
                        <a:pt x="8674" y="1751"/>
                        <a:pt x="8674" y="1946"/>
                        <a:pt x="8674" y="1946"/>
                      </a:cubicBezTo>
                      <a:cubicBezTo>
                        <a:pt x="8674" y="1946"/>
                        <a:pt x="8844" y="1946"/>
                        <a:pt x="8844" y="2141"/>
                      </a:cubicBezTo>
                      <a:cubicBezTo>
                        <a:pt x="8674" y="2335"/>
                        <a:pt x="8504" y="2335"/>
                        <a:pt x="8504" y="2335"/>
                      </a:cubicBezTo>
                      <a:cubicBezTo>
                        <a:pt x="8334" y="2335"/>
                        <a:pt x="8164" y="2335"/>
                        <a:pt x="7994" y="2335"/>
                      </a:cubicBezTo>
                      <a:cubicBezTo>
                        <a:pt x="7994" y="2335"/>
                        <a:pt x="7994" y="2335"/>
                        <a:pt x="7994" y="2335"/>
                      </a:cubicBezTo>
                      <a:cubicBezTo>
                        <a:pt x="7824" y="2141"/>
                        <a:pt x="7654" y="2530"/>
                        <a:pt x="7654" y="2919"/>
                      </a:cubicBezTo>
                      <a:cubicBezTo>
                        <a:pt x="7654" y="3114"/>
                        <a:pt x="7654" y="3503"/>
                        <a:pt x="7143" y="3892"/>
                      </a:cubicBezTo>
                      <a:cubicBezTo>
                        <a:pt x="6973" y="3892"/>
                        <a:pt x="6803" y="3892"/>
                        <a:pt x="6803" y="3892"/>
                      </a:cubicBezTo>
                      <a:cubicBezTo>
                        <a:pt x="6463" y="3892"/>
                        <a:pt x="6463" y="3697"/>
                        <a:pt x="6463" y="3503"/>
                      </a:cubicBezTo>
                      <a:cubicBezTo>
                        <a:pt x="6293" y="3308"/>
                        <a:pt x="6463" y="3114"/>
                        <a:pt x="6293" y="3114"/>
                      </a:cubicBezTo>
                      <a:cubicBezTo>
                        <a:pt x="6123" y="2919"/>
                        <a:pt x="6123" y="2724"/>
                        <a:pt x="6123" y="2724"/>
                      </a:cubicBezTo>
                      <a:cubicBezTo>
                        <a:pt x="6123" y="2724"/>
                        <a:pt x="6123" y="2724"/>
                        <a:pt x="6123" y="2724"/>
                      </a:cubicBezTo>
                      <a:cubicBezTo>
                        <a:pt x="6123" y="2724"/>
                        <a:pt x="6123" y="2724"/>
                        <a:pt x="6123" y="2724"/>
                      </a:cubicBezTo>
                      <a:cubicBezTo>
                        <a:pt x="5953" y="2724"/>
                        <a:pt x="5783" y="2724"/>
                        <a:pt x="5443" y="2724"/>
                      </a:cubicBezTo>
                      <a:cubicBezTo>
                        <a:pt x="5272" y="2724"/>
                        <a:pt x="5272" y="2919"/>
                        <a:pt x="5272" y="2919"/>
                      </a:cubicBezTo>
                      <a:cubicBezTo>
                        <a:pt x="5272" y="3114"/>
                        <a:pt x="5272" y="3114"/>
                        <a:pt x="5272" y="3114"/>
                      </a:cubicBezTo>
                      <a:cubicBezTo>
                        <a:pt x="5272" y="3114"/>
                        <a:pt x="5272" y="3308"/>
                        <a:pt x="5102" y="3308"/>
                      </a:cubicBezTo>
                      <a:cubicBezTo>
                        <a:pt x="5102" y="3308"/>
                        <a:pt x="5102" y="3308"/>
                        <a:pt x="5102" y="3308"/>
                      </a:cubicBezTo>
                      <a:cubicBezTo>
                        <a:pt x="5102" y="3308"/>
                        <a:pt x="5102" y="3308"/>
                        <a:pt x="5102" y="3308"/>
                      </a:cubicBezTo>
                      <a:cubicBezTo>
                        <a:pt x="5102" y="3308"/>
                        <a:pt x="4932" y="3308"/>
                        <a:pt x="4762" y="3697"/>
                      </a:cubicBezTo>
                      <a:cubicBezTo>
                        <a:pt x="4592" y="3697"/>
                        <a:pt x="4592" y="3892"/>
                        <a:pt x="4422" y="3892"/>
                      </a:cubicBezTo>
                      <a:cubicBezTo>
                        <a:pt x="4252" y="3892"/>
                        <a:pt x="3912" y="3697"/>
                        <a:pt x="3912" y="3503"/>
                      </a:cubicBezTo>
                      <a:cubicBezTo>
                        <a:pt x="3742" y="3308"/>
                        <a:pt x="3742" y="3308"/>
                        <a:pt x="3572" y="3308"/>
                      </a:cubicBezTo>
                      <a:cubicBezTo>
                        <a:pt x="3572" y="3308"/>
                        <a:pt x="3572" y="3308"/>
                        <a:pt x="3572" y="3308"/>
                      </a:cubicBezTo>
                      <a:cubicBezTo>
                        <a:pt x="3572" y="3308"/>
                        <a:pt x="3572" y="3308"/>
                        <a:pt x="3572" y="3308"/>
                      </a:cubicBezTo>
                      <a:cubicBezTo>
                        <a:pt x="3572" y="3308"/>
                        <a:pt x="3572" y="3308"/>
                        <a:pt x="3402" y="3697"/>
                      </a:cubicBezTo>
                      <a:cubicBezTo>
                        <a:pt x="3402" y="3892"/>
                        <a:pt x="3231" y="3892"/>
                        <a:pt x="3231" y="3892"/>
                      </a:cubicBezTo>
                      <a:cubicBezTo>
                        <a:pt x="2891" y="3892"/>
                        <a:pt x="2721" y="3503"/>
                        <a:pt x="2551" y="3308"/>
                      </a:cubicBezTo>
                      <a:cubicBezTo>
                        <a:pt x="2381" y="2919"/>
                        <a:pt x="2211" y="2530"/>
                        <a:pt x="2041" y="2141"/>
                      </a:cubicBezTo>
                      <a:cubicBezTo>
                        <a:pt x="2041" y="1946"/>
                        <a:pt x="1871" y="1751"/>
                        <a:pt x="1871" y="1557"/>
                      </a:cubicBezTo>
                      <a:cubicBezTo>
                        <a:pt x="1701" y="1557"/>
                        <a:pt x="1701" y="1557"/>
                        <a:pt x="1701" y="1557"/>
                      </a:cubicBezTo>
                      <a:cubicBezTo>
                        <a:pt x="1701" y="1557"/>
                        <a:pt x="1701" y="1557"/>
                        <a:pt x="1701" y="1557"/>
                      </a:cubicBezTo>
                      <a:cubicBezTo>
                        <a:pt x="1531" y="1557"/>
                        <a:pt x="1361" y="1557"/>
                        <a:pt x="1361" y="1557"/>
                      </a:cubicBezTo>
                      <a:cubicBezTo>
                        <a:pt x="1361" y="1557"/>
                        <a:pt x="1020" y="1557"/>
                        <a:pt x="850" y="1751"/>
                      </a:cubicBezTo>
                      <a:cubicBezTo>
                        <a:pt x="680" y="1751"/>
                        <a:pt x="340" y="1751"/>
                        <a:pt x="340" y="1946"/>
                      </a:cubicBezTo>
                      <a:cubicBezTo>
                        <a:pt x="170" y="1946"/>
                        <a:pt x="170" y="1946"/>
                        <a:pt x="170" y="1946"/>
                      </a:cubicBezTo>
                      <a:cubicBezTo>
                        <a:pt x="170" y="2141"/>
                        <a:pt x="170" y="2141"/>
                        <a:pt x="170" y="2141"/>
                      </a:cubicBezTo>
                      <a:cubicBezTo>
                        <a:pt x="0" y="2335"/>
                        <a:pt x="0" y="2335"/>
                        <a:pt x="0" y="2335"/>
                      </a:cubicBezTo>
                      <a:cubicBezTo>
                        <a:pt x="0" y="2530"/>
                        <a:pt x="170" y="2724"/>
                        <a:pt x="170" y="2919"/>
                      </a:cubicBezTo>
                      <a:cubicBezTo>
                        <a:pt x="170" y="2919"/>
                        <a:pt x="170" y="2919"/>
                        <a:pt x="170" y="2919"/>
                      </a:cubicBezTo>
                      <a:cubicBezTo>
                        <a:pt x="170" y="2919"/>
                        <a:pt x="170" y="2919"/>
                        <a:pt x="170" y="2919"/>
                      </a:cubicBezTo>
                      <a:cubicBezTo>
                        <a:pt x="510" y="3503"/>
                        <a:pt x="1361" y="3697"/>
                        <a:pt x="1701" y="4086"/>
                      </a:cubicBezTo>
                      <a:cubicBezTo>
                        <a:pt x="1871" y="4086"/>
                        <a:pt x="1871" y="4086"/>
                        <a:pt x="2211" y="4086"/>
                      </a:cubicBezTo>
                      <a:cubicBezTo>
                        <a:pt x="2551" y="4281"/>
                        <a:pt x="2551" y="4865"/>
                        <a:pt x="2551" y="5059"/>
                      </a:cubicBezTo>
                      <a:cubicBezTo>
                        <a:pt x="2721" y="5449"/>
                        <a:pt x="3061" y="5838"/>
                        <a:pt x="3402" y="5838"/>
                      </a:cubicBezTo>
                      <a:cubicBezTo>
                        <a:pt x="3402" y="5838"/>
                        <a:pt x="3402" y="5643"/>
                        <a:pt x="3402" y="5643"/>
                      </a:cubicBezTo>
                      <a:cubicBezTo>
                        <a:pt x="3572" y="5643"/>
                        <a:pt x="3572" y="5643"/>
                        <a:pt x="3742" y="5643"/>
                      </a:cubicBezTo>
                      <a:cubicBezTo>
                        <a:pt x="3912" y="5643"/>
                        <a:pt x="4082" y="5838"/>
                        <a:pt x="4082" y="5838"/>
                      </a:cubicBezTo>
                      <a:cubicBezTo>
                        <a:pt x="4082" y="5838"/>
                        <a:pt x="4082" y="5838"/>
                        <a:pt x="4082" y="5838"/>
                      </a:cubicBezTo>
                      <a:cubicBezTo>
                        <a:pt x="4252" y="5643"/>
                        <a:pt x="4252" y="5643"/>
                        <a:pt x="4422" y="5643"/>
                      </a:cubicBezTo>
                      <a:cubicBezTo>
                        <a:pt x="4592" y="5643"/>
                        <a:pt x="4592" y="5838"/>
                        <a:pt x="4762" y="6032"/>
                      </a:cubicBezTo>
                      <a:cubicBezTo>
                        <a:pt x="4762" y="6032"/>
                        <a:pt x="4762" y="6032"/>
                        <a:pt x="4762" y="6032"/>
                      </a:cubicBezTo>
                      <a:cubicBezTo>
                        <a:pt x="4762" y="6032"/>
                        <a:pt x="4762" y="6032"/>
                        <a:pt x="4762" y="6032"/>
                      </a:cubicBezTo>
                      <a:cubicBezTo>
                        <a:pt x="4762" y="6032"/>
                        <a:pt x="4762" y="5838"/>
                        <a:pt x="4932" y="5838"/>
                      </a:cubicBezTo>
                      <a:cubicBezTo>
                        <a:pt x="4932" y="5838"/>
                        <a:pt x="5102" y="6032"/>
                        <a:pt x="5102" y="6032"/>
                      </a:cubicBezTo>
                      <a:cubicBezTo>
                        <a:pt x="5102" y="6032"/>
                        <a:pt x="5443" y="6616"/>
                        <a:pt x="5443" y="7200"/>
                      </a:cubicBezTo>
                      <a:cubicBezTo>
                        <a:pt x="5443" y="7200"/>
                        <a:pt x="5443" y="7200"/>
                        <a:pt x="5443" y="7200"/>
                      </a:cubicBezTo>
                      <a:cubicBezTo>
                        <a:pt x="5443" y="7200"/>
                        <a:pt x="5443" y="7200"/>
                        <a:pt x="5443" y="7200"/>
                      </a:cubicBezTo>
                      <a:cubicBezTo>
                        <a:pt x="5443" y="7200"/>
                        <a:pt x="5443" y="7200"/>
                        <a:pt x="5613" y="7200"/>
                      </a:cubicBezTo>
                      <a:cubicBezTo>
                        <a:pt x="5953" y="7200"/>
                        <a:pt x="6463" y="7005"/>
                        <a:pt x="6633" y="7005"/>
                      </a:cubicBezTo>
                      <a:cubicBezTo>
                        <a:pt x="6633" y="7005"/>
                        <a:pt x="6633" y="7005"/>
                        <a:pt x="6803" y="7005"/>
                      </a:cubicBezTo>
                      <a:cubicBezTo>
                        <a:pt x="6973" y="7005"/>
                        <a:pt x="6973" y="7200"/>
                        <a:pt x="6973" y="7395"/>
                      </a:cubicBezTo>
                      <a:cubicBezTo>
                        <a:pt x="6973" y="7589"/>
                        <a:pt x="6973" y="7784"/>
                        <a:pt x="6973" y="7978"/>
                      </a:cubicBezTo>
                      <a:cubicBezTo>
                        <a:pt x="6973" y="7978"/>
                        <a:pt x="6973" y="8173"/>
                        <a:pt x="6973" y="8368"/>
                      </a:cubicBezTo>
                      <a:cubicBezTo>
                        <a:pt x="6973" y="8562"/>
                        <a:pt x="6973" y="8562"/>
                        <a:pt x="6803" y="8757"/>
                      </a:cubicBezTo>
                      <a:cubicBezTo>
                        <a:pt x="6803" y="8757"/>
                        <a:pt x="6803" y="8757"/>
                        <a:pt x="6803" y="8757"/>
                      </a:cubicBezTo>
                      <a:cubicBezTo>
                        <a:pt x="6633" y="8757"/>
                        <a:pt x="6633" y="8757"/>
                        <a:pt x="6633" y="8757"/>
                      </a:cubicBezTo>
                      <a:cubicBezTo>
                        <a:pt x="6633" y="8757"/>
                        <a:pt x="6633" y="8757"/>
                        <a:pt x="6633" y="8757"/>
                      </a:cubicBezTo>
                      <a:cubicBezTo>
                        <a:pt x="6633" y="8757"/>
                        <a:pt x="6633" y="8757"/>
                        <a:pt x="6633" y="8757"/>
                      </a:cubicBezTo>
                      <a:cubicBezTo>
                        <a:pt x="6633" y="9146"/>
                        <a:pt x="6463" y="9146"/>
                        <a:pt x="6463" y="9341"/>
                      </a:cubicBezTo>
                      <a:cubicBezTo>
                        <a:pt x="6463" y="9341"/>
                        <a:pt x="6463" y="9535"/>
                        <a:pt x="6463" y="9535"/>
                      </a:cubicBezTo>
                      <a:cubicBezTo>
                        <a:pt x="6633" y="9924"/>
                        <a:pt x="6463" y="9924"/>
                        <a:pt x="6973" y="10119"/>
                      </a:cubicBezTo>
                      <a:cubicBezTo>
                        <a:pt x="7483" y="10314"/>
                        <a:pt x="7654" y="10508"/>
                        <a:pt x="7654" y="10703"/>
                      </a:cubicBezTo>
                      <a:cubicBezTo>
                        <a:pt x="7824" y="11092"/>
                        <a:pt x="7824" y="11286"/>
                        <a:pt x="7824" y="11286"/>
                      </a:cubicBezTo>
                      <a:cubicBezTo>
                        <a:pt x="7824" y="11286"/>
                        <a:pt x="7824" y="11286"/>
                        <a:pt x="7824" y="11286"/>
                      </a:cubicBezTo>
                      <a:cubicBezTo>
                        <a:pt x="7824" y="11286"/>
                        <a:pt x="7824" y="11481"/>
                        <a:pt x="7824" y="11481"/>
                      </a:cubicBezTo>
                      <a:cubicBezTo>
                        <a:pt x="7824" y="11481"/>
                        <a:pt x="7824" y="11676"/>
                        <a:pt x="7824" y="11870"/>
                      </a:cubicBezTo>
                      <a:cubicBezTo>
                        <a:pt x="7824" y="11870"/>
                        <a:pt x="7824" y="11870"/>
                        <a:pt x="8334" y="12259"/>
                      </a:cubicBezTo>
                      <a:cubicBezTo>
                        <a:pt x="8504" y="12259"/>
                        <a:pt x="8674" y="12259"/>
                        <a:pt x="8844" y="12259"/>
                      </a:cubicBezTo>
                      <a:cubicBezTo>
                        <a:pt x="9014" y="12259"/>
                        <a:pt x="9184" y="12259"/>
                        <a:pt x="9354" y="11870"/>
                      </a:cubicBezTo>
                      <a:cubicBezTo>
                        <a:pt x="9354" y="11286"/>
                        <a:pt x="9354" y="10897"/>
                        <a:pt x="9865" y="10897"/>
                      </a:cubicBezTo>
                      <a:cubicBezTo>
                        <a:pt x="9865" y="10897"/>
                        <a:pt x="10205" y="10897"/>
                        <a:pt x="10375" y="11092"/>
                      </a:cubicBezTo>
                      <a:cubicBezTo>
                        <a:pt x="10715" y="11286"/>
                        <a:pt x="10885" y="11481"/>
                        <a:pt x="11055" y="11676"/>
                      </a:cubicBezTo>
                      <a:cubicBezTo>
                        <a:pt x="11055" y="11676"/>
                        <a:pt x="11055" y="11676"/>
                        <a:pt x="11055" y="11676"/>
                      </a:cubicBezTo>
                      <a:cubicBezTo>
                        <a:pt x="11055" y="11676"/>
                        <a:pt x="11055" y="11676"/>
                        <a:pt x="11055" y="11676"/>
                      </a:cubicBezTo>
                      <a:cubicBezTo>
                        <a:pt x="11225" y="12065"/>
                        <a:pt x="11225" y="12454"/>
                        <a:pt x="11225" y="12843"/>
                      </a:cubicBezTo>
                      <a:cubicBezTo>
                        <a:pt x="11225" y="13038"/>
                        <a:pt x="11225" y="13038"/>
                        <a:pt x="11225" y="13232"/>
                      </a:cubicBezTo>
                      <a:cubicBezTo>
                        <a:pt x="11225" y="13427"/>
                        <a:pt x="11055" y="13622"/>
                        <a:pt x="10885" y="13622"/>
                      </a:cubicBezTo>
                      <a:cubicBezTo>
                        <a:pt x="10545" y="13622"/>
                        <a:pt x="10375" y="13427"/>
                        <a:pt x="10035" y="13232"/>
                      </a:cubicBezTo>
                      <a:cubicBezTo>
                        <a:pt x="9865" y="13232"/>
                        <a:pt x="9865" y="13232"/>
                        <a:pt x="9694" y="13232"/>
                      </a:cubicBezTo>
                      <a:cubicBezTo>
                        <a:pt x="9354" y="13232"/>
                        <a:pt x="9184" y="13232"/>
                        <a:pt x="9014" y="13232"/>
                      </a:cubicBezTo>
                      <a:cubicBezTo>
                        <a:pt x="9014" y="13232"/>
                        <a:pt x="9014" y="13232"/>
                        <a:pt x="9014" y="13232"/>
                      </a:cubicBezTo>
                      <a:cubicBezTo>
                        <a:pt x="9014" y="13427"/>
                        <a:pt x="9354" y="13816"/>
                        <a:pt x="9354" y="14011"/>
                      </a:cubicBezTo>
                      <a:cubicBezTo>
                        <a:pt x="9524" y="14011"/>
                        <a:pt x="9524" y="14205"/>
                        <a:pt x="9524" y="14205"/>
                      </a:cubicBezTo>
                      <a:cubicBezTo>
                        <a:pt x="9524" y="14595"/>
                        <a:pt x="9354" y="15178"/>
                        <a:pt x="9014" y="15373"/>
                      </a:cubicBezTo>
                      <a:cubicBezTo>
                        <a:pt x="8674" y="15373"/>
                        <a:pt x="8504" y="15762"/>
                        <a:pt x="8504" y="16151"/>
                      </a:cubicBezTo>
                      <a:cubicBezTo>
                        <a:pt x="8504" y="16151"/>
                        <a:pt x="8504" y="16151"/>
                        <a:pt x="8504" y="16151"/>
                      </a:cubicBezTo>
                      <a:cubicBezTo>
                        <a:pt x="8504" y="16346"/>
                        <a:pt x="8504" y="16735"/>
                        <a:pt x="8674" y="16930"/>
                      </a:cubicBezTo>
                      <a:cubicBezTo>
                        <a:pt x="8844" y="17124"/>
                        <a:pt x="9014" y="17319"/>
                        <a:pt x="9014" y="17319"/>
                      </a:cubicBezTo>
                      <a:cubicBezTo>
                        <a:pt x="9014" y="17319"/>
                        <a:pt x="9014" y="17319"/>
                        <a:pt x="9014" y="17319"/>
                      </a:cubicBezTo>
                      <a:cubicBezTo>
                        <a:pt x="9014" y="17319"/>
                        <a:pt x="9014" y="17319"/>
                        <a:pt x="9184" y="17319"/>
                      </a:cubicBezTo>
                      <a:cubicBezTo>
                        <a:pt x="9354" y="17319"/>
                        <a:pt x="9694" y="17319"/>
                        <a:pt x="9694" y="17708"/>
                      </a:cubicBezTo>
                      <a:cubicBezTo>
                        <a:pt x="9694" y="17708"/>
                        <a:pt x="9694" y="17708"/>
                        <a:pt x="9694" y="17903"/>
                      </a:cubicBezTo>
                      <a:cubicBezTo>
                        <a:pt x="9694" y="17903"/>
                        <a:pt x="9694" y="17903"/>
                        <a:pt x="9694" y="17903"/>
                      </a:cubicBezTo>
                      <a:cubicBezTo>
                        <a:pt x="9694" y="17903"/>
                        <a:pt x="9694" y="17903"/>
                        <a:pt x="9694" y="17903"/>
                      </a:cubicBezTo>
                      <a:cubicBezTo>
                        <a:pt x="9694" y="17903"/>
                        <a:pt x="9694" y="17708"/>
                        <a:pt x="9865" y="17708"/>
                      </a:cubicBezTo>
                      <a:cubicBezTo>
                        <a:pt x="9865" y="17708"/>
                        <a:pt x="9865" y="17708"/>
                        <a:pt x="10035" y="17708"/>
                      </a:cubicBezTo>
                      <a:cubicBezTo>
                        <a:pt x="10205" y="17708"/>
                        <a:pt x="10205" y="17903"/>
                        <a:pt x="10375" y="17903"/>
                      </a:cubicBezTo>
                      <a:cubicBezTo>
                        <a:pt x="10545" y="18097"/>
                        <a:pt x="10545" y="18292"/>
                        <a:pt x="10545" y="18486"/>
                      </a:cubicBezTo>
                      <a:cubicBezTo>
                        <a:pt x="10545" y="18876"/>
                        <a:pt x="10545" y="19265"/>
                        <a:pt x="10205" y="19459"/>
                      </a:cubicBezTo>
                      <a:cubicBezTo>
                        <a:pt x="10205" y="19459"/>
                        <a:pt x="10205" y="19459"/>
                        <a:pt x="10035" y="19654"/>
                      </a:cubicBezTo>
                      <a:cubicBezTo>
                        <a:pt x="10035" y="19654"/>
                        <a:pt x="10035" y="19654"/>
                        <a:pt x="10035" y="19654"/>
                      </a:cubicBezTo>
                      <a:cubicBezTo>
                        <a:pt x="10035" y="19654"/>
                        <a:pt x="10035" y="19654"/>
                        <a:pt x="10205" y="19654"/>
                      </a:cubicBezTo>
                      <a:cubicBezTo>
                        <a:pt x="10205" y="19654"/>
                        <a:pt x="10205" y="19849"/>
                        <a:pt x="10205" y="19849"/>
                      </a:cubicBezTo>
                      <a:cubicBezTo>
                        <a:pt x="10205" y="19849"/>
                        <a:pt x="10375" y="19849"/>
                        <a:pt x="10545" y="19849"/>
                      </a:cubicBezTo>
                      <a:cubicBezTo>
                        <a:pt x="10885" y="19849"/>
                        <a:pt x="11395" y="19654"/>
                        <a:pt x="11565" y="19654"/>
                      </a:cubicBezTo>
                      <a:cubicBezTo>
                        <a:pt x="11735" y="19654"/>
                        <a:pt x="11906" y="19459"/>
                        <a:pt x="12246" y="19459"/>
                      </a:cubicBezTo>
                      <a:cubicBezTo>
                        <a:pt x="12246" y="19459"/>
                        <a:pt x="12586" y="19459"/>
                        <a:pt x="12586" y="19849"/>
                      </a:cubicBezTo>
                      <a:cubicBezTo>
                        <a:pt x="12586" y="19849"/>
                        <a:pt x="12586" y="19849"/>
                        <a:pt x="12586" y="19849"/>
                      </a:cubicBezTo>
                      <a:cubicBezTo>
                        <a:pt x="12586" y="19849"/>
                        <a:pt x="12586" y="19849"/>
                        <a:pt x="12586" y="19849"/>
                      </a:cubicBezTo>
                      <a:cubicBezTo>
                        <a:pt x="12586" y="19849"/>
                        <a:pt x="12586" y="20043"/>
                        <a:pt x="13096" y="20043"/>
                      </a:cubicBezTo>
                      <a:cubicBezTo>
                        <a:pt x="13096" y="20043"/>
                        <a:pt x="13096" y="20043"/>
                        <a:pt x="13096" y="20043"/>
                      </a:cubicBezTo>
                      <a:cubicBezTo>
                        <a:pt x="13266" y="20043"/>
                        <a:pt x="13436" y="20043"/>
                        <a:pt x="13436" y="20043"/>
                      </a:cubicBezTo>
                      <a:cubicBezTo>
                        <a:pt x="13606" y="19849"/>
                        <a:pt x="13606" y="19849"/>
                        <a:pt x="13776" y="19849"/>
                      </a:cubicBezTo>
                      <a:cubicBezTo>
                        <a:pt x="13776" y="19849"/>
                        <a:pt x="13776" y="19849"/>
                        <a:pt x="13776" y="19849"/>
                      </a:cubicBezTo>
                      <a:cubicBezTo>
                        <a:pt x="13776" y="19849"/>
                        <a:pt x="13776" y="19849"/>
                        <a:pt x="13776" y="19849"/>
                      </a:cubicBezTo>
                      <a:cubicBezTo>
                        <a:pt x="13946" y="19849"/>
                        <a:pt x="13946" y="19849"/>
                        <a:pt x="13946" y="19849"/>
                      </a:cubicBezTo>
                      <a:cubicBezTo>
                        <a:pt x="14117" y="19849"/>
                        <a:pt x="14117" y="19849"/>
                        <a:pt x="14287" y="19849"/>
                      </a:cubicBezTo>
                      <a:cubicBezTo>
                        <a:pt x="14287" y="19849"/>
                        <a:pt x="14457" y="19849"/>
                        <a:pt x="14457" y="19849"/>
                      </a:cubicBezTo>
                      <a:cubicBezTo>
                        <a:pt x="14457" y="19849"/>
                        <a:pt x="14627" y="19849"/>
                        <a:pt x="14627" y="19849"/>
                      </a:cubicBezTo>
                      <a:cubicBezTo>
                        <a:pt x="14967" y="19849"/>
                        <a:pt x="14967" y="20238"/>
                        <a:pt x="14967" y="20238"/>
                      </a:cubicBezTo>
                      <a:cubicBezTo>
                        <a:pt x="14967" y="20432"/>
                        <a:pt x="14967" y="20432"/>
                        <a:pt x="15137" y="20627"/>
                      </a:cubicBezTo>
                      <a:cubicBezTo>
                        <a:pt x="15307" y="20822"/>
                        <a:pt x="15477" y="20822"/>
                        <a:pt x="15647" y="20822"/>
                      </a:cubicBezTo>
                      <a:cubicBezTo>
                        <a:pt x="15647" y="20822"/>
                        <a:pt x="15647" y="20822"/>
                        <a:pt x="15817" y="20822"/>
                      </a:cubicBezTo>
                      <a:cubicBezTo>
                        <a:pt x="15817" y="20822"/>
                        <a:pt x="15987" y="20822"/>
                        <a:pt x="16157" y="20822"/>
                      </a:cubicBezTo>
                      <a:cubicBezTo>
                        <a:pt x="16157" y="20822"/>
                        <a:pt x="16328" y="20822"/>
                        <a:pt x="16328" y="21016"/>
                      </a:cubicBezTo>
                      <a:cubicBezTo>
                        <a:pt x="16328" y="21016"/>
                        <a:pt x="16498" y="21016"/>
                        <a:pt x="16498" y="21016"/>
                      </a:cubicBezTo>
                      <a:cubicBezTo>
                        <a:pt x="16498" y="21016"/>
                        <a:pt x="16498" y="21016"/>
                        <a:pt x="16498" y="21016"/>
                      </a:cubicBezTo>
                      <a:cubicBezTo>
                        <a:pt x="16498" y="21016"/>
                        <a:pt x="16498" y="21016"/>
                        <a:pt x="16498" y="21016"/>
                      </a:cubicBezTo>
                      <a:cubicBezTo>
                        <a:pt x="16838" y="21016"/>
                        <a:pt x="16838" y="21211"/>
                        <a:pt x="16838" y="21405"/>
                      </a:cubicBezTo>
                      <a:cubicBezTo>
                        <a:pt x="16838" y="21405"/>
                        <a:pt x="16838" y="21600"/>
                        <a:pt x="16838" y="21600"/>
                      </a:cubicBezTo>
                      <a:cubicBezTo>
                        <a:pt x="16838" y="21600"/>
                        <a:pt x="16838" y="21600"/>
                        <a:pt x="16838" y="21600"/>
                      </a:cubicBezTo>
                      <a:cubicBezTo>
                        <a:pt x="17008" y="21600"/>
                        <a:pt x="17008" y="21405"/>
                        <a:pt x="17008" y="21405"/>
                      </a:cubicBezTo>
                      <a:cubicBezTo>
                        <a:pt x="17178" y="21211"/>
                        <a:pt x="17178" y="21211"/>
                        <a:pt x="17348" y="21211"/>
                      </a:cubicBezTo>
                      <a:cubicBezTo>
                        <a:pt x="17348" y="21016"/>
                        <a:pt x="17518" y="21016"/>
                        <a:pt x="17518" y="20822"/>
                      </a:cubicBezTo>
                      <a:cubicBezTo>
                        <a:pt x="17518" y="20822"/>
                        <a:pt x="17518" y="20822"/>
                        <a:pt x="17518" y="20822"/>
                      </a:cubicBezTo>
                      <a:cubicBezTo>
                        <a:pt x="17518" y="20627"/>
                        <a:pt x="17688" y="20432"/>
                        <a:pt x="17858" y="20238"/>
                      </a:cubicBezTo>
                      <a:cubicBezTo>
                        <a:pt x="18028" y="20238"/>
                        <a:pt x="18028" y="20238"/>
                        <a:pt x="18198" y="20238"/>
                      </a:cubicBezTo>
                      <a:cubicBezTo>
                        <a:pt x="18198" y="20238"/>
                        <a:pt x="18198" y="20238"/>
                        <a:pt x="18198" y="20238"/>
                      </a:cubicBezTo>
                      <a:cubicBezTo>
                        <a:pt x="18198" y="20043"/>
                        <a:pt x="18028" y="20043"/>
                        <a:pt x="18028" y="20043"/>
                      </a:cubicBezTo>
                      <a:cubicBezTo>
                        <a:pt x="18028" y="20043"/>
                        <a:pt x="18028" y="20043"/>
                        <a:pt x="18028" y="20043"/>
                      </a:cubicBezTo>
                      <a:cubicBezTo>
                        <a:pt x="18028" y="19849"/>
                        <a:pt x="18028" y="19849"/>
                        <a:pt x="18028" y="19849"/>
                      </a:cubicBezTo>
                      <a:cubicBezTo>
                        <a:pt x="18028" y="19654"/>
                        <a:pt x="18028" y="19654"/>
                        <a:pt x="18198" y="19654"/>
                      </a:cubicBezTo>
                      <a:cubicBezTo>
                        <a:pt x="18198" y="19459"/>
                        <a:pt x="18369" y="19459"/>
                        <a:pt x="18539" y="19459"/>
                      </a:cubicBezTo>
                      <a:cubicBezTo>
                        <a:pt x="18709" y="19459"/>
                        <a:pt x="18709" y="19459"/>
                        <a:pt x="18709" y="19265"/>
                      </a:cubicBezTo>
                      <a:cubicBezTo>
                        <a:pt x="18709" y="19265"/>
                        <a:pt x="18709" y="19265"/>
                        <a:pt x="18709" y="19265"/>
                      </a:cubicBezTo>
                      <a:cubicBezTo>
                        <a:pt x="18709" y="19265"/>
                        <a:pt x="18709" y="19265"/>
                        <a:pt x="18709" y="19070"/>
                      </a:cubicBezTo>
                      <a:cubicBezTo>
                        <a:pt x="18709" y="19070"/>
                        <a:pt x="18709" y="19070"/>
                        <a:pt x="18709" y="19070"/>
                      </a:cubicBezTo>
                      <a:cubicBezTo>
                        <a:pt x="18709" y="18876"/>
                        <a:pt x="18709" y="18876"/>
                        <a:pt x="18709" y="18876"/>
                      </a:cubicBezTo>
                      <a:cubicBezTo>
                        <a:pt x="18879" y="18681"/>
                        <a:pt x="18879" y="18681"/>
                        <a:pt x="18879" y="18681"/>
                      </a:cubicBezTo>
                      <a:cubicBezTo>
                        <a:pt x="18879" y="18681"/>
                        <a:pt x="18879" y="18681"/>
                        <a:pt x="18879" y="18681"/>
                      </a:cubicBezTo>
                      <a:cubicBezTo>
                        <a:pt x="18879" y="18681"/>
                        <a:pt x="18879" y="18486"/>
                        <a:pt x="18879" y="18486"/>
                      </a:cubicBezTo>
                      <a:cubicBezTo>
                        <a:pt x="18879" y="18486"/>
                        <a:pt x="18879" y="18292"/>
                        <a:pt x="18879" y="18292"/>
                      </a:cubicBezTo>
                      <a:cubicBezTo>
                        <a:pt x="18879" y="18097"/>
                        <a:pt x="18879" y="18097"/>
                        <a:pt x="19049" y="17903"/>
                      </a:cubicBezTo>
                      <a:cubicBezTo>
                        <a:pt x="19219" y="17708"/>
                        <a:pt x="19389" y="17708"/>
                        <a:pt x="19389" y="17708"/>
                      </a:cubicBezTo>
                      <a:cubicBezTo>
                        <a:pt x="19389" y="17708"/>
                        <a:pt x="19389" y="17708"/>
                        <a:pt x="19389" y="17514"/>
                      </a:cubicBezTo>
                      <a:cubicBezTo>
                        <a:pt x="19559" y="17514"/>
                        <a:pt x="19559" y="17514"/>
                        <a:pt x="19559" y="17514"/>
                      </a:cubicBezTo>
                      <a:cubicBezTo>
                        <a:pt x="19559" y="17514"/>
                        <a:pt x="19559" y="17514"/>
                        <a:pt x="19559" y="17514"/>
                      </a:cubicBezTo>
                      <a:cubicBezTo>
                        <a:pt x="19729" y="17514"/>
                        <a:pt x="19729" y="17514"/>
                        <a:pt x="19729" y="17514"/>
                      </a:cubicBezTo>
                      <a:cubicBezTo>
                        <a:pt x="19729" y="17514"/>
                        <a:pt x="19729" y="17514"/>
                        <a:pt x="19729" y="17514"/>
                      </a:cubicBezTo>
                      <a:cubicBezTo>
                        <a:pt x="19559" y="17514"/>
                        <a:pt x="19559" y="17319"/>
                        <a:pt x="19559" y="17319"/>
                      </a:cubicBezTo>
                      <a:cubicBezTo>
                        <a:pt x="19389" y="17319"/>
                        <a:pt x="19389" y="17124"/>
                        <a:pt x="19219" y="17124"/>
                      </a:cubicBezTo>
                      <a:cubicBezTo>
                        <a:pt x="18879" y="16735"/>
                        <a:pt x="18028" y="16346"/>
                        <a:pt x="17858" y="16346"/>
                      </a:cubicBezTo>
                      <a:cubicBezTo>
                        <a:pt x="17688" y="16346"/>
                        <a:pt x="17688" y="16151"/>
                        <a:pt x="17518" y="16151"/>
                      </a:cubicBezTo>
                      <a:cubicBezTo>
                        <a:pt x="17518" y="15957"/>
                        <a:pt x="17518" y="15957"/>
                        <a:pt x="17348" y="15762"/>
                      </a:cubicBezTo>
                      <a:cubicBezTo>
                        <a:pt x="17178" y="15373"/>
                        <a:pt x="17178" y="15373"/>
                        <a:pt x="16838" y="15373"/>
                      </a:cubicBezTo>
                      <a:cubicBezTo>
                        <a:pt x="16498" y="15373"/>
                        <a:pt x="16498" y="15568"/>
                        <a:pt x="16157" y="15762"/>
                      </a:cubicBezTo>
                      <a:cubicBezTo>
                        <a:pt x="16157" y="15762"/>
                        <a:pt x="15987" y="15762"/>
                        <a:pt x="15987" y="15762"/>
                      </a:cubicBezTo>
                      <a:cubicBezTo>
                        <a:pt x="15817" y="15762"/>
                        <a:pt x="15817" y="15762"/>
                        <a:pt x="15647" y="15762"/>
                      </a:cubicBezTo>
                      <a:cubicBezTo>
                        <a:pt x="15647" y="15762"/>
                        <a:pt x="15647" y="15568"/>
                        <a:pt x="15647" y="15568"/>
                      </a:cubicBezTo>
                      <a:cubicBezTo>
                        <a:pt x="15647" y="15568"/>
                        <a:pt x="15477" y="15568"/>
                        <a:pt x="15477" y="15373"/>
                      </a:cubicBezTo>
                      <a:cubicBezTo>
                        <a:pt x="15477" y="15373"/>
                        <a:pt x="15647" y="15178"/>
                        <a:pt x="15817" y="15178"/>
                      </a:cubicBezTo>
                      <a:cubicBezTo>
                        <a:pt x="15987" y="14789"/>
                        <a:pt x="16328" y="14595"/>
                        <a:pt x="16668" y="14595"/>
                      </a:cubicBezTo>
                      <a:cubicBezTo>
                        <a:pt x="16838" y="14595"/>
                        <a:pt x="17008" y="14789"/>
                        <a:pt x="17348" y="14984"/>
                      </a:cubicBezTo>
                      <a:cubicBezTo>
                        <a:pt x="17858" y="15373"/>
                        <a:pt x="18369" y="15762"/>
                        <a:pt x="18539" y="15762"/>
                      </a:cubicBezTo>
                      <a:cubicBezTo>
                        <a:pt x="18709" y="15762"/>
                        <a:pt x="18879" y="15373"/>
                        <a:pt x="19389" y="15373"/>
                      </a:cubicBezTo>
                      <a:cubicBezTo>
                        <a:pt x="19559" y="15373"/>
                        <a:pt x="19729" y="15373"/>
                        <a:pt x="19899" y="15568"/>
                      </a:cubicBezTo>
                      <a:cubicBezTo>
                        <a:pt x="20409" y="15762"/>
                        <a:pt x="21260" y="16151"/>
                        <a:pt x="21600" y="16151"/>
                      </a:cubicBezTo>
                      <a:cubicBezTo>
                        <a:pt x="21600" y="16151"/>
                        <a:pt x="21600" y="16151"/>
                        <a:pt x="21600" y="15957"/>
                      </a:cubicBezTo>
                      <a:cubicBezTo>
                        <a:pt x="21600" y="15957"/>
                        <a:pt x="21600" y="15762"/>
                        <a:pt x="21600" y="15568"/>
                      </a:cubicBezTo>
                      <a:cubicBezTo>
                        <a:pt x="21260" y="14400"/>
                        <a:pt x="20750" y="14595"/>
                        <a:pt x="20239" y="14205"/>
                      </a:cubicBezTo>
                      <a:cubicBezTo>
                        <a:pt x="19729" y="14011"/>
                        <a:pt x="19389" y="13816"/>
                        <a:pt x="19389" y="13427"/>
                      </a:cubicBezTo>
                      <a:cubicBezTo>
                        <a:pt x="19389" y="13038"/>
                        <a:pt x="19389" y="12843"/>
                        <a:pt x="18879" y="12649"/>
                      </a:cubicBezTo>
                      <a:cubicBezTo>
                        <a:pt x="18198" y="12454"/>
                        <a:pt x="17178" y="11870"/>
                        <a:pt x="17178" y="10897"/>
                      </a:cubicBezTo>
                      <a:cubicBezTo>
                        <a:pt x="17178" y="10314"/>
                        <a:pt x="17178" y="10314"/>
                        <a:pt x="16838" y="9341"/>
                      </a:cubicBezTo>
                      <a:cubicBezTo>
                        <a:pt x="16328" y="8368"/>
                        <a:pt x="15477" y="6032"/>
                        <a:pt x="15477" y="6032"/>
                      </a:cubicBezTo>
                      <a:cubicBezTo>
                        <a:pt x="15477" y="6032"/>
                        <a:pt x="15477" y="6032"/>
                        <a:pt x="15307" y="5838"/>
                      </a:cubicBezTo>
                      <a:cubicBezTo>
                        <a:pt x="15307" y="5838"/>
                        <a:pt x="15307" y="5838"/>
                        <a:pt x="15307" y="5838"/>
                      </a:cubicBezTo>
                      <a:cubicBezTo>
                        <a:pt x="15137" y="5449"/>
                        <a:pt x="14627" y="4086"/>
                        <a:pt x="14457" y="3697"/>
                      </a:cubicBezTo>
                      <a:cubicBezTo>
                        <a:pt x="14287" y="3308"/>
                        <a:pt x="14287" y="3503"/>
                        <a:pt x="13776" y="3114"/>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57" name="Freeform 122"/>
                <p:cNvSpPr/>
                <p:nvPr/>
              </p:nvSpPr>
              <p:spPr>
                <a:xfrm>
                  <a:off x="4046251" y="1721243"/>
                  <a:ext cx="36905" cy="51668"/>
                </a:xfrm>
                <a:custGeom>
                  <a:avLst/>
                  <a:gdLst/>
                  <a:ahLst/>
                  <a:cxnLst>
                    <a:cxn ang="0">
                      <a:pos x="wd2" y="hd2"/>
                    </a:cxn>
                    <a:cxn ang="5400000">
                      <a:pos x="wd2" y="hd2"/>
                    </a:cxn>
                    <a:cxn ang="10800000">
                      <a:pos x="wd2" y="hd2"/>
                    </a:cxn>
                    <a:cxn ang="16200000">
                      <a:pos x="wd2" y="hd2"/>
                    </a:cxn>
                  </a:cxnLst>
                  <a:rect l="0" t="0" r="r" b="b"/>
                  <a:pathLst>
                    <a:path w="21600" h="21600" extrusionOk="0">
                      <a:moveTo>
                        <a:pt x="0" y="7855"/>
                      </a:moveTo>
                      <a:cubicBezTo>
                        <a:pt x="0" y="7855"/>
                        <a:pt x="0" y="9818"/>
                        <a:pt x="2700" y="11782"/>
                      </a:cubicBezTo>
                      <a:cubicBezTo>
                        <a:pt x="2700" y="13745"/>
                        <a:pt x="5400" y="15709"/>
                        <a:pt x="5400" y="15709"/>
                      </a:cubicBezTo>
                      <a:cubicBezTo>
                        <a:pt x="5400" y="15709"/>
                        <a:pt x="5400" y="15709"/>
                        <a:pt x="8100" y="15709"/>
                      </a:cubicBezTo>
                      <a:cubicBezTo>
                        <a:pt x="8100" y="15709"/>
                        <a:pt x="10800" y="15709"/>
                        <a:pt x="8100" y="17673"/>
                      </a:cubicBezTo>
                      <a:cubicBezTo>
                        <a:pt x="8100" y="17673"/>
                        <a:pt x="8100" y="17673"/>
                        <a:pt x="8100" y="17673"/>
                      </a:cubicBezTo>
                      <a:cubicBezTo>
                        <a:pt x="10800" y="17673"/>
                        <a:pt x="10800" y="17673"/>
                        <a:pt x="10800" y="17673"/>
                      </a:cubicBezTo>
                      <a:cubicBezTo>
                        <a:pt x="10800" y="19636"/>
                        <a:pt x="10800" y="19636"/>
                        <a:pt x="10800" y="21600"/>
                      </a:cubicBezTo>
                      <a:cubicBezTo>
                        <a:pt x="10800" y="21600"/>
                        <a:pt x="10800" y="21600"/>
                        <a:pt x="10800" y="21600"/>
                      </a:cubicBezTo>
                      <a:cubicBezTo>
                        <a:pt x="13500" y="21600"/>
                        <a:pt x="13500" y="21600"/>
                        <a:pt x="16200" y="21600"/>
                      </a:cubicBezTo>
                      <a:cubicBezTo>
                        <a:pt x="16200" y="21600"/>
                        <a:pt x="16200" y="21600"/>
                        <a:pt x="18900" y="21600"/>
                      </a:cubicBezTo>
                      <a:cubicBezTo>
                        <a:pt x="18900" y="21600"/>
                        <a:pt x="18900" y="21600"/>
                        <a:pt x="18900" y="21600"/>
                      </a:cubicBezTo>
                      <a:cubicBezTo>
                        <a:pt x="18900" y="21600"/>
                        <a:pt x="18900" y="21600"/>
                        <a:pt x="18900" y="21600"/>
                      </a:cubicBezTo>
                      <a:cubicBezTo>
                        <a:pt x="21600" y="21600"/>
                        <a:pt x="21600" y="21600"/>
                        <a:pt x="21600" y="19636"/>
                      </a:cubicBezTo>
                      <a:cubicBezTo>
                        <a:pt x="21600" y="19636"/>
                        <a:pt x="18900" y="19636"/>
                        <a:pt x="18900" y="17673"/>
                      </a:cubicBezTo>
                      <a:cubicBezTo>
                        <a:pt x="21600" y="15709"/>
                        <a:pt x="21600" y="15709"/>
                        <a:pt x="21600" y="13745"/>
                      </a:cubicBezTo>
                      <a:cubicBezTo>
                        <a:pt x="21600" y="11782"/>
                        <a:pt x="21600" y="11782"/>
                        <a:pt x="21600" y="11782"/>
                      </a:cubicBezTo>
                      <a:cubicBezTo>
                        <a:pt x="21600" y="11782"/>
                        <a:pt x="21600" y="11782"/>
                        <a:pt x="21600" y="11782"/>
                      </a:cubicBezTo>
                      <a:cubicBezTo>
                        <a:pt x="21600" y="11782"/>
                        <a:pt x="21600" y="11782"/>
                        <a:pt x="21600" y="11782"/>
                      </a:cubicBezTo>
                      <a:cubicBezTo>
                        <a:pt x="18900" y="9818"/>
                        <a:pt x="18900" y="9818"/>
                        <a:pt x="18900" y="7855"/>
                      </a:cubicBezTo>
                      <a:cubicBezTo>
                        <a:pt x="18900" y="5891"/>
                        <a:pt x="18900" y="5891"/>
                        <a:pt x="18900" y="3927"/>
                      </a:cubicBezTo>
                      <a:cubicBezTo>
                        <a:pt x="18900" y="3927"/>
                        <a:pt x="21600" y="1964"/>
                        <a:pt x="21600" y="0"/>
                      </a:cubicBezTo>
                      <a:cubicBezTo>
                        <a:pt x="18900" y="0"/>
                        <a:pt x="18900" y="0"/>
                        <a:pt x="18900" y="1964"/>
                      </a:cubicBezTo>
                      <a:cubicBezTo>
                        <a:pt x="16200" y="1964"/>
                        <a:pt x="13500" y="1964"/>
                        <a:pt x="10800" y="1964"/>
                      </a:cubicBezTo>
                      <a:cubicBezTo>
                        <a:pt x="10800" y="1964"/>
                        <a:pt x="8100" y="1964"/>
                        <a:pt x="8100" y="1964"/>
                      </a:cubicBezTo>
                      <a:cubicBezTo>
                        <a:pt x="8100" y="1964"/>
                        <a:pt x="5400" y="1964"/>
                        <a:pt x="5400" y="1964"/>
                      </a:cubicBezTo>
                      <a:cubicBezTo>
                        <a:pt x="5400" y="1964"/>
                        <a:pt x="2700" y="1964"/>
                        <a:pt x="0" y="3927"/>
                      </a:cubicBezTo>
                      <a:cubicBezTo>
                        <a:pt x="0" y="3927"/>
                        <a:pt x="0" y="3927"/>
                        <a:pt x="0" y="5891"/>
                      </a:cubicBezTo>
                      <a:cubicBezTo>
                        <a:pt x="0" y="5891"/>
                        <a:pt x="0" y="7855"/>
                        <a:pt x="0" y="7855"/>
                      </a:cubicBezTo>
                      <a:cubicBezTo>
                        <a:pt x="0" y="7855"/>
                        <a:pt x="0" y="7855"/>
                        <a:pt x="0" y="7855"/>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58" name="Freeform 125"/>
                <p:cNvSpPr/>
                <p:nvPr/>
              </p:nvSpPr>
              <p:spPr>
                <a:xfrm>
                  <a:off x="3919298" y="2416530"/>
                  <a:ext cx="503383" cy="643623"/>
                </a:xfrm>
                <a:custGeom>
                  <a:avLst/>
                  <a:gdLst/>
                  <a:ahLst/>
                  <a:cxnLst>
                    <a:cxn ang="0">
                      <a:pos x="wd2" y="hd2"/>
                    </a:cxn>
                    <a:cxn ang="5400000">
                      <a:pos x="wd2" y="hd2"/>
                    </a:cxn>
                    <a:cxn ang="10800000">
                      <a:pos x="wd2" y="hd2"/>
                    </a:cxn>
                    <a:cxn ang="16200000">
                      <a:pos x="wd2" y="hd2"/>
                    </a:cxn>
                  </a:cxnLst>
                  <a:rect l="0" t="0" r="r" b="b"/>
                  <a:pathLst>
                    <a:path w="21600" h="21600" extrusionOk="0">
                      <a:moveTo>
                        <a:pt x="21600" y="14190"/>
                      </a:moveTo>
                      <a:cubicBezTo>
                        <a:pt x="21600" y="14190"/>
                        <a:pt x="21600" y="14032"/>
                        <a:pt x="21600" y="14032"/>
                      </a:cubicBezTo>
                      <a:cubicBezTo>
                        <a:pt x="21398" y="14032"/>
                        <a:pt x="21398" y="14032"/>
                        <a:pt x="21398" y="14032"/>
                      </a:cubicBezTo>
                      <a:cubicBezTo>
                        <a:pt x="21398" y="14032"/>
                        <a:pt x="21398" y="14032"/>
                        <a:pt x="21398" y="14032"/>
                      </a:cubicBezTo>
                      <a:cubicBezTo>
                        <a:pt x="21398" y="14032"/>
                        <a:pt x="21398" y="14032"/>
                        <a:pt x="21398" y="14032"/>
                      </a:cubicBezTo>
                      <a:cubicBezTo>
                        <a:pt x="20793" y="14032"/>
                        <a:pt x="20389" y="13874"/>
                        <a:pt x="20389" y="13559"/>
                      </a:cubicBezTo>
                      <a:cubicBezTo>
                        <a:pt x="20389" y="13559"/>
                        <a:pt x="20389" y="13559"/>
                        <a:pt x="20389" y="13559"/>
                      </a:cubicBezTo>
                      <a:cubicBezTo>
                        <a:pt x="20389" y="13559"/>
                        <a:pt x="20389" y="13559"/>
                        <a:pt x="20389" y="13559"/>
                      </a:cubicBezTo>
                      <a:cubicBezTo>
                        <a:pt x="20187" y="13559"/>
                        <a:pt x="19783" y="13559"/>
                        <a:pt x="19783" y="13559"/>
                      </a:cubicBezTo>
                      <a:cubicBezTo>
                        <a:pt x="19581" y="13717"/>
                        <a:pt x="18774" y="13874"/>
                        <a:pt x="18370" y="13874"/>
                      </a:cubicBezTo>
                      <a:cubicBezTo>
                        <a:pt x="18168" y="13874"/>
                        <a:pt x="17966" y="13874"/>
                        <a:pt x="17764" y="13717"/>
                      </a:cubicBezTo>
                      <a:cubicBezTo>
                        <a:pt x="17764" y="13559"/>
                        <a:pt x="17563" y="13559"/>
                        <a:pt x="17563" y="13401"/>
                      </a:cubicBezTo>
                      <a:cubicBezTo>
                        <a:pt x="17563" y="13244"/>
                        <a:pt x="17764" y="13244"/>
                        <a:pt x="17764" y="13086"/>
                      </a:cubicBezTo>
                      <a:cubicBezTo>
                        <a:pt x="17966" y="12928"/>
                        <a:pt x="18168" y="12613"/>
                        <a:pt x="18168" y="12455"/>
                      </a:cubicBezTo>
                      <a:cubicBezTo>
                        <a:pt x="18168" y="12298"/>
                        <a:pt x="18168" y="12140"/>
                        <a:pt x="18168" y="12140"/>
                      </a:cubicBezTo>
                      <a:cubicBezTo>
                        <a:pt x="17764" y="12140"/>
                        <a:pt x="17764" y="11982"/>
                        <a:pt x="17764" y="11982"/>
                      </a:cubicBezTo>
                      <a:cubicBezTo>
                        <a:pt x="17764" y="11982"/>
                        <a:pt x="17764" y="11982"/>
                        <a:pt x="17563" y="11982"/>
                      </a:cubicBezTo>
                      <a:cubicBezTo>
                        <a:pt x="17563" y="12140"/>
                        <a:pt x="17361" y="12140"/>
                        <a:pt x="17361" y="12140"/>
                      </a:cubicBezTo>
                      <a:cubicBezTo>
                        <a:pt x="17159" y="12140"/>
                        <a:pt x="16957" y="11982"/>
                        <a:pt x="16957" y="11982"/>
                      </a:cubicBezTo>
                      <a:cubicBezTo>
                        <a:pt x="16957" y="11825"/>
                        <a:pt x="16957" y="11825"/>
                        <a:pt x="17159" y="11825"/>
                      </a:cubicBezTo>
                      <a:cubicBezTo>
                        <a:pt x="17159" y="11825"/>
                        <a:pt x="17159" y="11825"/>
                        <a:pt x="17159" y="11825"/>
                      </a:cubicBezTo>
                      <a:cubicBezTo>
                        <a:pt x="17159" y="11825"/>
                        <a:pt x="16957" y="11667"/>
                        <a:pt x="16755" y="11667"/>
                      </a:cubicBezTo>
                      <a:cubicBezTo>
                        <a:pt x="16553" y="11667"/>
                        <a:pt x="16553" y="11667"/>
                        <a:pt x="16553" y="11667"/>
                      </a:cubicBezTo>
                      <a:cubicBezTo>
                        <a:pt x="16553" y="11667"/>
                        <a:pt x="16553" y="11667"/>
                        <a:pt x="16553" y="11667"/>
                      </a:cubicBezTo>
                      <a:cubicBezTo>
                        <a:pt x="16150" y="11667"/>
                        <a:pt x="15544" y="11036"/>
                        <a:pt x="15544" y="10564"/>
                      </a:cubicBezTo>
                      <a:cubicBezTo>
                        <a:pt x="15544" y="10564"/>
                        <a:pt x="15544" y="10564"/>
                        <a:pt x="15544" y="10564"/>
                      </a:cubicBezTo>
                      <a:cubicBezTo>
                        <a:pt x="15746" y="10248"/>
                        <a:pt x="15948" y="9775"/>
                        <a:pt x="16351" y="9775"/>
                      </a:cubicBezTo>
                      <a:cubicBezTo>
                        <a:pt x="16553" y="9618"/>
                        <a:pt x="16957" y="9302"/>
                        <a:pt x="16957" y="8987"/>
                      </a:cubicBezTo>
                      <a:cubicBezTo>
                        <a:pt x="16957" y="8987"/>
                        <a:pt x="16957" y="8987"/>
                        <a:pt x="16755" y="8987"/>
                      </a:cubicBezTo>
                      <a:cubicBezTo>
                        <a:pt x="16755" y="8829"/>
                        <a:pt x="16150" y="8514"/>
                        <a:pt x="16150" y="8199"/>
                      </a:cubicBezTo>
                      <a:cubicBezTo>
                        <a:pt x="16150" y="8199"/>
                        <a:pt x="16351" y="8041"/>
                        <a:pt x="16553" y="8041"/>
                      </a:cubicBezTo>
                      <a:cubicBezTo>
                        <a:pt x="16755" y="8041"/>
                        <a:pt x="16957" y="7883"/>
                        <a:pt x="17361" y="7883"/>
                      </a:cubicBezTo>
                      <a:cubicBezTo>
                        <a:pt x="17563" y="7883"/>
                        <a:pt x="17764" y="7883"/>
                        <a:pt x="17966" y="8041"/>
                      </a:cubicBezTo>
                      <a:cubicBezTo>
                        <a:pt x="18168" y="8199"/>
                        <a:pt x="18572" y="8356"/>
                        <a:pt x="18774" y="8356"/>
                      </a:cubicBezTo>
                      <a:cubicBezTo>
                        <a:pt x="18774" y="8356"/>
                        <a:pt x="18976" y="8356"/>
                        <a:pt x="18976" y="8199"/>
                      </a:cubicBezTo>
                      <a:cubicBezTo>
                        <a:pt x="18976" y="8041"/>
                        <a:pt x="18976" y="8041"/>
                        <a:pt x="18976" y="7883"/>
                      </a:cubicBezTo>
                      <a:cubicBezTo>
                        <a:pt x="18976" y="7568"/>
                        <a:pt x="18976" y="7253"/>
                        <a:pt x="18774" y="7095"/>
                      </a:cubicBezTo>
                      <a:cubicBezTo>
                        <a:pt x="18572" y="6937"/>
                        <a:pt x="18370" y="6780"/>
                        <a:pt x="18168" y="6622"/>
                      </a:cubicBezTo>
                      <a:cubicBezTo>
                        <a:pt x="17764" y="6622"/>
                        <a:pt x="17563" y="6464"/>
                        <a:pt x="17563" y="6464"/>
                      </a:cubicBezTo>
                      <a:cubicBezTo>
                        <a:pt x="17361" y="6464"/>
                        <a:pt x="17361" y="6622"/>
                        <a:pt x="17159" y="7095"/>
                      </a:cubicBezTo>
                      <a:cubicBezTo>
                        <a:pt x="16957" y="7410"/>
                        <a:pt x="16755" y="7726"/>
                        <a:pt x="16351" y="7726"/>
                      </a:cubicBezTo>
                      <a:cubicBezTo>
                        <a:pt x="16150" y="7726"/>
                        <a:pt x="15948" y="7568"/>
                        <a:pt x="15746" y="7568"/>
                      </a:cubicBezTo>
                      <a:cubicBezTo>
                        <a:pt x="15140" y="7410"/>
                        <a:pt x="14938" y="7253"/>
                        <a:pt x="14938" y="7095"/>
                      </a:cubicBezTo>
                      <a:cubicBezTo>
                        <a:pt x="14938" y="6937"/>
                        <a:pt x="14938" y="6780"/>
                        <a:pt x="14938" y="6780"/>
                      </a:cubicBezTo>
                      <a:cubicBezTo>
                        <a:pt x="14938" y="6780"/>
                        <a:pt x="14938" y="6780"/>
                        <a:pt x="14938" y="6780"/>
                      </a:cubicBezTo>
                      <a:cubicBezTo>
                        <a:pt x="14938" y="6780"/>
                        <a:pt x="14938" y="6780"/>
                        <a:pt x="14938" y="6780"/>
                      </a:cubicBezTo>
                      <a:cubicBezTo>
                        <a:pt x="14938" y="6780"/>
                        <a:pt x="14736" y="6464"/>
                        <a:pt x="14736" y="6307"/>
                      </a:cubicBezTo>
                      <a:cubicBezTo>
                        <a:pt x="14736" y="6149"/>
                        <a:pt x="14535" y="6149"/>
                        <a:pt x="13929" y="5834"/>
                      </a:cubicBezTo>
                      <a:cubicBezTo>
                        <a:pt x="13323" y="5676"/>
                        <a:pt x="13323" y="5361"/>
                        <a:pt x="13323" y="5203"/>
                      </a:cubicBezTo>
                      <a:cubicBezTo>
                        <a:pt x="13323" y="5203"/>
                        <a:pt x="13323" y="5203"/>
                        <a:pt x="13323" y="5045"/>
                      </a:cubicBezTo>
                      <a:cubicBezTo>
                        <a:pt x="13323" y="4888"/>
                        <a:pt x="13525" y="4730"/>
                        <a:pt x="13525" y="4572"/>
                      </a:cubicBezTo>
                      <a:cubicBezTo>
                        <a:pt x="13525" y="4572"/>
                        <a:pt x="13525" y="4415"/>
                        <a:pt x="13525" y="4415"/>
                      </a:cubicBezTo>
                      <a:cubicBezTo>
                        <a:pt x="13525" y="4415"/>
                        <a:pt x="13727" y="4257"/>
                        <a:pt x="13727" y="4257"/>
                      </a:cubicBezTo>
                      <a:cubicBezTo>
                        <a:pt x="13727" y="4257"/>
                        <a:pt x="13727" y="4257"/>
                        <a:pt x="13727" y="4257"/>
                      </a:cubicBezTo>
                      <a:cubicBezTo>
                        <a:pt x="13727" y="4257"/>
                        <a:pt x="13727" y="4257"/>
                        <a:pt x="13727" y="4257"/>
                      </a:cubicBezTo>
                      <a:cubicBezTo>
                        <a:pt x="13727" y="4257"/>
                        <a:pt x="13727" y="4257"/>
                        <a:pt x="13727" y="4257"/>
                      </a:cubicBezTo>
                      <a:cubicBezTo>
                        <a:pt x="13727" y="4099"/>
                        <a:pt x="13727" y="3942"/>
                        <a:pt x="13929" y="3784"/>
                      </a:cubicBezTo>
                      <a:cubicBezTo>
                        <a:pt x="13929" y="3784"/>
                        <a:pt x="13929" y="3626"/>
                        <a:pt x="13929" y="3469"/>
                      </a:cubicBezTo>
                      <a:cubicBezTo>
                        <a:pt x="13929" y="3311"/>
                        <a:pt x="13929" y="3311"/>
                        <a:pt x="13929" y="3311"/>
                      </a:cubicBezTo>
                      <a:cubicBezTo>
                        <a:pt x="13929" y="3311"/>
                        <a:pt x="13929" y="3311"/>
                        <a:pt x="13727" y="3311"/>
                      </a:cubicBezTo>
                      <a:cubicBezTo>
                        <a:pt x="13525" y="3311"/>
                        <a:pt x="12920" y="3626"/>
                        <a:pt x="12516" y="3626"/>
                      </a:cubicBezTo>
                      <a:cubicBezTo>
                        <a:pt x="12314" y="3626"/>
                        <a:pt x="12112" y="3469"/>
                        <a:pt x="12112" y="3311"/>
                      </a:cubicBezTo>
                      <a:cubicBezTo>
                        <a:pt x="12112" y="3311"/>
                        <a:pt x="12112" y="3311"/>
                        <a:pt x="12112" y="3311"/>
                      </a:cubicBezTo>
                      <a:cubicBezTo>
                        <a:pt x="12112" y="3311"/>
                        <a:pt x="12112" y="3311"/>
                        <a:pt x="12112" y="3311"/>
                      </a:cubicBezTo>
                      <a:cubicBezTo>
                        <a:pt x="12112" y="3311"/>
                        <a:pt x="12112" y="3153"/>
                        <a:pt x="12112" y="3153"/>
                      </a:cubicBezTo>
                      <a:cubicBezTo>
                        <a:pt x="12112" y="3153"/>
                        <a:pt x="12112" y="2996"/>
                        <a:pt x="11910" y="2996"/>
                      </a:cubicBezTo>
                      <a:cubicBezTo>
                        <a:pt x="11910" y="2838"/>
                        <a:pt x="11708" y="2680"/>
                        <a:pt x="11708" y="2523"/>
                      </a:cubicBezTo>
                      <a:cubicBezTo>
                        <a:pt x="11507" y="2523"/>
                        <a:pt x="11507" y="2523"/>
                        <a:pt x="11507" y="2523"/>
                      </a:cubicBezTo>
                      <a:cubicBezTo>
                        <a:pt x="11305" y="2523"/>
                        <a:pt x="11305" y="2523"/>
                        <a:pt x="11305" y="2523"/>
                      </a:cubicBezTo>
                      <a:cubicBezTo>
                        <a:pt x="11103" y="2365"/>
                        <a:pt x="11103" y="2365"/>
                        <a:pt x="11103" y="2365"/>
                      </a:cubicBezTo>
                      <a:cubicBezTo>
                        <a:pt x="10901" y="2365"/>
                        <a:pt x="10901" y="2365"/>
                        <a:pt x="10901" y="2365"/>
                      </a:cubicBezTo>
                      <a:cubicBezTo>
                        <a:pt x="10901" y="2365"/>
                        <a:pt x="10699" y="2365"/>
                        <a:pt x="10699" y="2365"/>
                      </a:cubicBezTo>
                      <a:cubicBezTo>
                        <a:pt x="10497" y="2365"/>
                        <a:pt x="10497" y="2207"/>
                        <a:pt x="10295" y="2207"/>
                      </a:cubicBezTo>
                      <a:cubicBezTo>
                        <a:pt x="10295" y="2207"/>
                        <a:pt x="10093" y="2365"/>
                        <a:pt x="10093" y="2365"/>
                      </a:cubicBezTo>
                      <a:cubicBezTo>
                        <a:pt x="10093" y="2365"/>
                        <a:pt x="9892" y="2365"/>
                        <a:pt x="9892" y="2365"/>
                      </a:cubicBezTo>
                      <a:cubicBezTo>
                        <a:pt x="9286" y="2365"/>
                        <a:pt x="8882" y="2050"/>
                        <a:pt x="8680" y="1734"/>
                      </a:cubicBezTo>
                      <a:cubicBezTo>
                        <a:pt x="8680" y="1419"/>
                        <a:pt x="8479" y="946"/>
                        <a:pt x="8277" y="1104"/>
                      </a:cubicBezTo>
                      <a:cubicBezTo>
                        <a:pt x="8277" y="946"/>
                        <a:pt x="8277" y="946"/>
                        <a:pt x="8277" y="946"/>
                      </a:cubicBezTo>
                      <a:cubicBezTo>
                        <a:pt x="8277" y="946"/>
                        <a:pt x="8277" y="946"/>
                        <a:pt x="8277" y="946"/>
                      </a:cubicBezTo>
                      <a:cubicBezTo>
                        <a:pt x="8277" y="1104"/>
                        <a:pt x="8277" y="1104"/>
                        <a:pt x="8277" y="1104"/>
                      </a:cubicBezTo>
                      <a:cubicBezTo>
                        <a:pt x="8075" y="946"/>
                        <a:pt x="7873" y="1104"/>
                        <a:pt x="7671" y="946"/>
                      </a:cubicBezTo>
                      <a:cubicBezTo>
                        <a:pt x="7469" y="788"/>
                        <a:pt x="6460" y="631"/>
                        <a:pt x="5854" y="158"/>
                      </a:cubicBezTo>
                      <a:cubicBezTo>
                        <a:pt x="5854" y="158"/>
                        <a:pt x="5854" y="158"/>
                        <a:pt x="5854" y="0"/>
                      </a:cubicBezTo>
                      <a:cubicBezTo>
                        <a:pt x="5854" y="158"/>
                        <a:pt x="5854" y="158"/>
                        <a:pt x="5854" y="158"/>
                      </a:cubicBezTo>
                      <a:cubicBezTo>
                        <a:pt x="5652" y="158"/>
                        <a:pt x="5652" y="158"/>
                        <a:pt x="5450" y="315"/>
                      </a:cubicBezTo>
                      <a:cubicBezTo>
                        <a:pt x="5450" y="315"/>
                        <a:pt x="5249" y="315"/>
                        <a:pt x="5249" y="315"/>
                      </a:cubicBezTo>
                      <a:cubicBezTo>
                        <a:pt x="5249" y="315"/>
                        <a:pt x="5249" y="315"/>
                        <a:pt x="5249" y="315"/>
                      </a:cubicBezTo>
                      <a:cubicBezTo>
                        <a:pt x="5047" y="473"/>
                        <a:pt x="5047" y="473"/>
                        <a:pt x="5047" y="473"/>
                      </a:cubicBezTo>
                      <a:cubicBezTo>
                        <a:pt x="5047" y="473"/>
                        <a:pt x="5047" y="631"/>
                        <a:pt x="5047" y="788"/>
                      </a:cubicBezTo>
                      <a:cubicBezTo>
                        <a:pt x="5047" y="788"/>
                        <a:pt x="5047" y="788"/>
                        <a:pt x="5047" y="788"/>
                      </a:cubicBezTo>
                      <a:cubicBezTo>
                        <a:pt x="5450" y="946"/>
                        <a:pt x="5450" y="1261"/>
                        <a:pt x="5854" y="1261"/>
                      </a:cubicBezTo>
                      <a:cubicBezTo>
                        <a:pt x="6056" y="1419"/>
                        <a:pt x="6258" y="1419"/>
                        <a:pt x="6258" y="1419"/>
                      </a:cubicBezTo>
                      <a:cubicBezTo>
                        <a:pt x="6258" y="1419"/>
                        <a:pt x="6460" y="1419"/>
                        <a:pt x="6460" y="1419"/>
                      </a:cubicBezTo>
                      <a:cubicBezTo>
                        <a:pt x="6460" y="1419"/>
                        <a:pt x="6460" y="1419"/>
                        <a:pt x="6460" y="1419"/>
                      </a:cubicBezTo>
                      <a:cubicBezTo>
                        <a:pt x="6662" y="1419"/>
                        <a:pt x="6662" y="1419"/>
                        <a:pt x="6662" y="1419"/>
                      </a:cubicBezTo>
                      <a:cubicBezTo>
                        <a:pt x="6662" y="1419"/>
                        <a:pt x="6864" y="1419"/>
                        <a:pt x="6864" y="1577"/>
                      </a:cubicBezTo>
                      <a:cubicBezTo>
                        <a:pt x="6864" y="1577"/>
                        <a:pt x="6864" y="1577"/>
                        <a:pt x="6864" y="1734"/>
                      </a:cubicBezTo>
                      <a:cubicBezTo>
                        <a:pt x="6864" y="1734"/>
                        <a:pt x="6864" y="1734"/>
                        <a:pt x="6864" y="1734"/>
                      </a:cubicBezTo>
                      <a:cubicBezTo>
                        <a:pt x="6864" y="1892"/>
                        <a:pt x="6864" y="1892"/>
                        <a:pt x="6864" y="1892"/>
                      </a:cubicBezTo>
                      <a:cubicBezTo>
                        <a:pt x="6864" y="1892"/>
                        <a:pt x="6864" y="2050"/>
                        <a:pt x="6864" y="2050"/>
                      </a:cubicBezTo>
                      <a:cubicBezTo>
                        <a:pt x="6864" y="2207"/>
                        <a:pt x="7065" y="2207"/>
                        <a:pt x="7267" y="2523"/>
                      </a:cubicBezTo>
                      <a:cubicBezTo>
                        <a:pt x="7267" y="2680"/>
                        <a:pt x="7267" y="2680"/>
                        <a:pt x="7267" y="2838"/>
                      </a:cubicBezTo>
                      <a:cubicBezTo>
                        <a:pt x="7267" y="2996"/>
                        <a:pt x="7267" y="2996"/>
                        <a:pt x="6864" y="3311"/>
                      </a:cubicBezTo>
                      <a:cubicBezTo>
                        <a:pt x="6258" y="3626"/>
                        <a:pt x="5652" y="3784"/>
                        <a:pt x="5652" y="3942"/>
                      </a:cubicBezTo>
                      <a:cubicBezTo>
                        <a:pt x="5450" y="4099"/>
                        <a:pt x="5450" y="4099"/>
                        <a:pt x="5249" y="4099"/>
                      </a:cubicBezTo>
                      <a:cubicBezTo>
                        <a:pt x="5047" y="4099"/>
                        <a:pt x="4845" y="3942"/>
                        <a:pt x="4643" y="3784"/>
                      </a:cubicBezTo>
                      <a:cubicBezTo>
                        <a:pt x="4441" y="3469"/>
                        <a:pt x="4239" y="3311"/>
                        <a:pt x="4239" y="2996"/>
                      </a:cubicBezTo>
                      <a:cubicBezTo>
                        <a:pt x="4239" y="2838"/>
                        <a:pt x="4037" y="2680"/>
                        <a:pt x="3836" y="2838"/>
                      </a:cubicBezTo>
                      <a:cubicBezTo>
                        <a:pt x="3836" y="2838"/>
                        <a:pt x="3836" y="2838"/>
                        <a:pt x="3634" y="2838"/>
                      </a:cubicBezTo>
                      <a:cubicBezTo>
                        <a:pt x="3634" y="2838"/>
                        <a:pt x="3634" y="2996"/>
                        <a:pt x="3432" y="2996"/>
                      </a:cubicBezTo>
                      <a:cubicBezTo>
                        <a:pt x="3230" y="2996"/>
                        <a:pt x="3230" y="2838"/>
                        <a:pt x="3028" y="2838"/>
                      </a:cubicBezTo>
                      <a:cubicBezTo>
                        <a:pt x="3028" y="2838"/>
                        <a:pt x="3028" y="2838"/>
                        <a:pt x="3028" y="2838"/>
                      </a:cubicBezTo>
                      <a:cubicBezTo>
                        <a:pt x="2826" y="2838"/>
                        <a:pt x="2422" y="3153"/>
                        <a:pt x="2624" y="3311"/>
                      </a:cubicBezTo>
                      <a:cubicBezTo>
                        <a:pt x="2624" y="3311"/>
                        <a:pt x="2624" y="3311"/>
                        <a:pt x="2624" y="3311"/>
                      </a:cubicBezTo>
                      <a:cubicBezTo>
                        <a:pt x="2624" y="3469"/>
                        <a:pt x="2826" y="3626"/>
                        <a:pt x="2826" y="3784"/>
                      </a:cubicBezTo>
                      <a:cubicBezTo>
                        <a:pt x="2826" y="3784"/>
                        <a:pt x="2826" y="3942"/>
                        <a:pt x="2624" y="4099"/>
                      </a:cubicBezTo>
                      <a:cubicBezTo>
                        <a:pt x="2624" y="4099"/>
                        <a:pt x="2624" y="4099"/>
                        <a:pt x="2624" y="4099"/>
                      </a:cubicBezTo>
                      <a:cubicBezTo>
                        <a:pt x="2624" y="4099"/>
                        <a:pt x="2826" y="4257"/>
                        <a:pt x="2826" y="4572"/>
                      </a:cubicBezTo>
                      <a:cubicBezTo>
                        <a:pt x="2826" y="4730"/>
                        <a:pt x="2624" y="4888"/>
                        <a:pt x="2221" y="4888"/>
                      </a:cubicBezTo>
                      <a:cubicBezTo>
                        <a:pt x="1615" y="5045"/>
                        <a:pt x="1615" y="5203"/>
                        <a:pt x="1615" y="5361"/>
                      </a:cubicBezTo>
                      <a:cubicBezTo>
                        <a:pt x="1615" y="5518"/>
                        <a:pt x="1615" y="5518"/>
                        <a:pt x="1615" y="5676"/>
                      </a:cubicBezTo>
                      <a:cubicBezTo>
                        <a:pt x="1615" y="5676"/>
                        <a:pt x="1817" y="5834"/>
                        <a:pt x="1817" y="6149"/>
                      </a:cubicBezTo>
                      <a:cubicBezTo>
                        <a:pt x="1817" y="6464"/>
                        <a:pt x="1615" y="6780"/>
                        <a:pt x="1211" y="6937"/>
                      </a:cubicBezTo>
                      <a:cubicBezTo>
                        <a:pt x="807" y="6937"/>
                        <a:pt x="606" y="7095"/>
                        <a:pt x="404" y="7095"/>
                      </a:cubicBezTo>
                      <a:cubicBezTo>
                        <a:pt x="202" y="7095"/>
                        <a:pt x="202" y="7095"/>
                        <a:pt x="0" y="6937"/>
                      </a:cubicBezTo>
                      <a:cubicBezTo>
                        <a:pt x="0" y="6937"/>
                        <a:pt x="0" y="6937"/>
                        <a:pt x="0" y="6937"/>
                      </a:cubicBezTo>
                      <a:cubicBezTo>
                        <a:pt x="0" y="6937"/>
                        <a:pt x="0" y="6937"/>
                        <a:pt x="0" y="6937"/>
                      </a:cubicBezTo>
                      <a:cubicBezTo>
                        <a:pt x="0" y="6937"/>
                        <a:pt x="0" y="6937"/>
                        <a:pt x="0" y="6937"/>
                      </a:cubicBezTo>
                      <a:cubicBezTo>
                        <a:pt x="0" y="7095"/>
                        <a:pt x="0" y="7095"/>
                        <a:pt x="0" y="7095"/>
                      </a:cubicBezTo>
                      <a:cubicBezTo>
                        <a:pt x="0" y="7253"/>
                        <a:pt x="0" y="7253"/>
                        <a:pt x="0" y="7410"/>
                      </a:cubicBezTo>
                      <a:cubicBezTo>
                        <a:pt x="0" y="7410"/>
                        <a:pt x="0" y="7410"/>
                        <a:pt x="202" y="7568"/>
                      </a:cubicBezTo>
                      <a:cubicBezTo>
                        <a:pt x="606" y="7568"/>
                        <a:pt x="1211" y="7568"/>
                        <a:pt x="1413" y="8199"/>
                      </a:cubicBezTo>
                      <a:cubicBezTo>
                        <a:pt x="1413" y="8514"/>
                        <a:pt x="1413" y="8829"/>
                        <a:pt x="1817" y="8987"/>
                      </a:cubicBezTo>
                      <a:cubicBezTo>
                        <a:pt x="2221" y="9145"/>
                        <a:pt x="2422" y="8987"/>
                        <a:pt x="2826" y="9145"/>
                      </a:cubicBezTo>
                      <a:cubicBezTo>
                        <a:pt x="2826" y="9302"/>
                        <a:pt x="3028" y="9302"/>
                        <a:pt x="3028" y="9302"/>
                      </a:cubicBezTo>
                      <a:cubicBezTo>
                        <a:pt x="3028" y="9302"/>
                        <a:pt x="3230" y="9302"/>
                        <a:pt x="3432" y="9145"/>
                      </a:cubicBezTo>
                      <a:cubicBezTo>
                        <a:pt x="3432" y="9145"/>
                        <a:pt x="3634" y="9145"/>
                        <a:pt x="3634" y="9145"/>
                      </a:cubicBezTo>
                      <a:cubicBezTo>
                        <a:pt x="3634" y="9145"/>
                        <a:pt x="3634" y="9145"/>
                        <a:pt x="3634" y="9145"/>
                      </a:cubicBezTo>
                      <a:cubicBezTo>
                        <a:pt x="3634" y="9145"/>
                        <a:pt x="3634" y="9145"/>
                        <a:pt x="3836" y="9145"/>
                      </a:cubicBezTo>
                      <a:cubicBezTo>
                        <a:pt x="4037" y="8987"/>
                        <a:pt x="4037" y="8829"/>
                        <a:pt x="4441" y="8672"/>
                      </a:cubicBezTo>
                      <a:cubicBezTo>
                        <a:pt x="4441" y="8672"/>
                        <a:pt x="4643" y="8829"/>
                        <a:pt x="4643" y="8829"/>
                      </a:cubicBezTo>
                      <a:cubicBezTo>
                        <a:pt x="4643" y="8987"/>
                        <a:pt x="4441" y="9145"/>
                        <a:pt x="4441" y="9302"/>
                      </a:cubicBezTo>
                      <a:cubicBezTo>
                        <a:pt x="4441" y="9302"/>
                        <a:pt x="4441" y="9302"/>
                        <a:pt x="4441" y="9302"/>
                      </a:cubicBezTo>
                      <a:cubicBezTo>
                        <a:pt x="4441" y="9460"/>
                        <a:pt x="4643" y="9775"/>
                        <a:pt x="4643" y="10091"/>
                      </a:cubicBezTo>
                      <a:cubicBezTo>
                        <a:pt x="4643" y="10091"/>
                        <a:pt x="4845" y="10248"/>
                        <a:pt x="4845" y="10406"/>
                      </a:cubicBezTo>
                      <a:cubicBezTo>
                        <a:pt x="4845" y="10879"/>
                        <a:pt x="5047" y="11352"/>
                        <a:pt x="5047" y="11667"/>
                      </a:cubicBezTo>
                      <a:cubicBezTo>
                        <a:pt x="5047" y="11825"/>
                        <a:pt x="5047" y="11982"/>
                        <a:pt x="4845" y="11982"/>
                      </a:cubicBezTo>
                      <a:cubicBezTo>
                        <a:pt x="4845" y="12298"/>
                        <a:pt x="4643" y="12455"/>
                        <a:pt x="4037" y="12455"/>
                      </a:cubicBezTo>
                      <a:cubicBezTo>
                        <a:pt x="3836" y="12455"/>
                        <a:pt x="3836" y="12613"/>
                        <a:pt x="3634" y="12613"/>
                      </a:cubicBezTo>
                      <a:cubicBezTo>
                        <a:pt x="3634" y="12455"/>
                        <a:pt x="3634" y="12455"/>
                        <a:pt x="3634" y="12455"/>
                      </a:cubicBezTo>
                      <a:cubicBezTo>
                        <a:pt x="3634" y="12613"/>
                        <a:pt x="3634" y="12613"/>
                        <a:pt x="3634" y="12613"/>
                      </a:cubicBezTo>
                      <a:cubicBezTo>
                        <a:pt x="3230" y="12771"/>
                        <a:pt x="2624" y="13559"/>
                        <a:pt x="2624" y="13717"/>
                      </a:cubicBezTo>
                      <a:cubicBezTo>
                        <a:pt x="2422" y="13717"/>
                        <a:pt x="2422" y="13717"/>
                        <a:pt x="2422" y="13717"/>
                      </a:cubicBezTo>
                      <a:cubicBezTo>
                        <a:pt x="2624" y="13717"/>
                        <a:pt x="2624" y="13717"/>
                        <a:pt x="2624" y="13717"/>
                      </a:cubicBezTo>
                      <a:cubicBezTo>
                        <a:pt x="2624" y="14190"/>
                        <a:pt x="2624" y="14032"/>
                        <a:pt x="3028" y="14347"/>
                      </a:cubicBezTo>
                      <a:cubicBezTo>
                        <a:pt x="3028" y="14347"/>
                        <a:pt x="3028" y="14347"/>
                        <a:pt x="3028" y="14505"/>
                      </a:cubicBezTo>
                      <a:cubicBezTo>
                        <a:pt x="3028" y="14505"/>
                        <a:pt x="3028" y="14505"/>
                        <a:pt x="3028" y="14505"/>
                      </a:cubicBezTo>
                      <a:cubicBezTo>
                        <a:pt x="3230" y="14505"/>
                        <a:pt x="3230" y="14663"/>
                        <a:pt x="3432" y="14820"/>
                      </a:cubicBezTo>
                      <a:cubicBezTo>
                        <a:pt x="3432" y="14820"/>
                        <a:pt x="3432" y="14820"/>
                        <a:pt x="3432" y="14820"/>
                      </a:cubicBezTo>
                      <a:cubicBezTo>
                        <a:pt x="3634" y="14663"/>
                        <a:pt x="3634" y="14663"/>
                        <a:pt x="3836" y="14663"/>
                      </a:cubicBezTo>
                      <a:cubicBezTo>
                        <a:pt x="3836" y="14663"/>
                        <a:pt x="4037" y="14663"/>
                        <a:pt x="4037" y="14820"/>
                      </a:cubicBezTo>
                      <a:cubicBezTo>
                        <a:pt x="4239" y="14978"/>
                        <a:pt x="4441" y="14978"/>
                        <a:pt x="4441" y="14978"/>
                      </a:cubicBezTo>
                      <a:cubicBezTo>
                        <a:pt x="4441" y="14978"/>
                        <a:pt x="4643" y="14978"/>
                        <a:pt x="4643" y="14978"/>
                      </a:cubicBezTo>
                      <a:cubicBezTo>
                        <a:pt x="4643" y="14978"/>
                        <a:pt x="4845" y="14978"/>
                        <a:pt x="4845" y="14978"/>
                      </a:cubicBezTo>
                      <a:cubicBezTo>
                        <a:pt x="5047" y="14978"/>
                        <a:pt x="5047" y="14978"/>
                        <a:pt x="5249" y="15293"/>
                      </a:cubicBezTo>
                      <a:cubicBezTo>
                        <a:pt x="5450" y="15451"/>
                        <a:pt x="5854" y="15451"/>
                        <a:pt x="5854" y="15766"/>
                      </a:cubicBezTo>
                      <a:cubicBezTo>
                        <a:pt x="5854" y="15766"/>
                        <a:pt x="5854" y="15766"/>
                        <a:pt x="5854" y="15766"/>
                      </a:cubicBezTo>
                      <a:cubicBezTo>
                        <a:pt x="5854" y="15766"/>
                        <a:pt x="5854" y="15766"/>
                        <a:pt x="5854" y="15766"/>
                      </a:cubicBezTo>
                      <a:cubicBezTo>
                        <a:pt x="5854" y="15924"/>
                        <a:pt x="5652" y="15924"/>
                        <a:pt x="5652" y="15924"/>
                      </a:cubicBezTo>
                      <a:cubicBezTo>
                        <a:pt x="5652" y="15924"/>
                        <a:pt x="5652" y="15924"/>
                        <a:pt x="5652" y="15924"/>
                      </a:cubicBezTo>
                      <a:cubicBezTo>
                        <a:pt x="5249" y="16082"/>
                        <a:pt x="4845" y="16239"/>
                        <a:pt x="4845" y="16239"/>
                      </a:cubicBezTo>
                      <a:cubicBezTo>
                        <a:pt x="4845" y="16397"/>
                        <a:pt x="4845" y="16397"/>
                        <a:pt x="4845" y="16555"/>
                      </a:cubicBezTo>
                      <a:cubicBezTo>
                        <a:pt x="4845" y="16712"/>
                        <a:pt x="4845" y="16712"/>
                        <a:pt x="4643" y="16870"/>
                      </a:cubicBezTo>
                      <a:cubicBezTo>
                        <a:pt x="4643" y="16870"/>
                        <a:pt x="4643" y="16870"/>
                        <a:pt x="4643" y="17028"/>
                      </a:cubicBezTo>
                      <a:cubicBezTo>
                        <a:pt x="4643" y="17028"/>
                        <a:pt x="4845" y="17185"/>
                        <a:pt x="4845" y="17185"/>
                      </a:cubicBezTo>
                      <a:cubicBezTo>
                        <a:pt x="5047" y="17343"/>
                        <a:pt x="5249" y="17658"/>
                        <a:pt x="5249" y="17816"/>
                      </a:cubicBezTo>
                      <a:cubicBezTo>
                        <a:pt x="5249" y="17816"/>
                        <a:pt x="5249" y="17816"/>
                        <a:pt x="5249" y="17816"/>
                      </a:cubicBezTo>
                      <a:cubicBezTo>
                        <a:pt x="5249" y="17816"/>
                        <a:pt x="5249" y="17974"/>
                        <a:pt x="5249" y="18131"/>
                      </a:cubicBezTo>
                      <a:cubicBezTo>
                        <a:pt x="5249" y="18131"/>
                        <a:pt x="5249" y="18131"/>
                        <a:pt x="5249" y="18131"/>
                      </a:cubicBezTo>
                      <a:cubicBezTo>
                        <a:pt x="5249" y="18289"/>
                        <a:pt x="5249" y="18289"/>
                        <a:pt x="5249" y="18289"/>
                      </a:cubicBezTo>
                      <a:cubicBezTo>
                        <a:pt x="5249" y="18289"/>
                        <a:pt x="5249" y="18289"/>
                        <a:pt x="5450" y="18447"/>
                      </a:cubicBezTo>
                      <a:cubicBezTo>
                        <a:pt x="5854" y="18604"/>
                        <a:pt x="6056" y="18920"/>
                        <a:pt x="6056" y="19393"/>
                      </a:cubicBezTo>
                      <a:cubicBezTo>
                        <a:pt x="6258" y="19866"/>
                        <a:pt x="6460" y="20339"/>
                        <a:pt x="6460" y="20496"/>
                      </a:cubicBezTo>
                      <a:cubicBezTo>
                        <a:pt x="6864" y="20339"/>
                        <a:pt x="7065" y="20339"/>
                        <a:pt x="7065" y="20339"/>
                      </a:cubicBezTo>
                      <a:cubicBezTo>
                        <a:pt x="7267" y="20339"/>
                        <a:pt x="8277" y="19708"/>
                        <a:pt x="8479" y="19550"/>
                      </a:cubicBezTo>
                      <a:cubicBezTo>
                        <a:pt x="8479" y="19393"/>
                        <a:pt x="8680" y="19235"/>
                        <a:pt x="8882" y="19235"/>
                      </a:cubicBezTo>
                      <a:cubicBezTo>
                        <a:pt x="8882" y="19235"/>
                        <a:pt x="8882" y="19235"/>
                        <a:pt x="9084" y="19235"/>
                      </a:cubicBezTo>
                      <a:cubicBezTo>
                        <a:pt x="9488" y="19393"/>
                        <a:pt x="9892" y="19393"/>
                        <a:pt x="9892" y="19708"/>
                      </a:cubicBezTo>
                      <a:cubicBezTo>
                        <a:pt x="9892" y="19866"/>
                        <a:pt x="9892" y="19866"/>
                        <a:pt x="9892" y="19866"/>
                      </a:cubicBezTo>
                      <a:cubicBezTo>
                        <a:pt x="9892" y="20181"/>
                        <a:pt x="9286" y="20496"/>
                        <a:pt x="9286" y="20654"/>
                      </a:cubicBezTo>
                      <a:cubicBezTo>
                        <a:pt x="9084" y="20969"/>
                        <a:pt x="9084" y="21127"/>
                        <a:pt x="9084" y="21127"/>
                      </a:cubicBezTo>
                      <a:cubicBezTo>
                        <a:pt x="9084" y="21127"/>
                        <a:pt x="9084" y="21127"/>
                        <a:pt x="9084" y="21285"/>
                      </a:cubicBezTo>
                      <a:cubicBezTo>
                        <a:pt x="9286" y="21285"/>
                        <a:pt x="9286" y="21285"/>
                        <a:pt x="9488" y="21285"/>
                      </a:cubicBezTo>
                      <a:cubicBezTo>
                        <a:pt x="9488" y="21285"/>
                        <a:pt x="9690" y="21285"/>
                        <a:pt x="9690" y="21285"/>
                      </a:cubicBezTo>
                      <a:cubicBezTo>
                        <a:pt x="9690" y="21285"/>
                        <a:pt x="9892" y="21285"/>
                        <a:pt x="10093" y="21127"/>
                      </a:cubicBezTo>
                      <a:cubicBezTo>
                        <a:pt x="10295" y="20812"/>
                        <a:pt x="10699" y="20496"/>
                        <a:pt x="10901" y="20496"/>
                      </a:cubicBezTo>
                      <a:cubicBezTo>
                        <a:pt x="10901" y="20496"/>
                        <a:pt x="10901" y="20496"/>
                        <a:pt x="10901" y="20496"/>
                      </a:cubicBezTo>
                      <a:cubicBezTo>
                        <a:pt x="10901" y="20339"/>
                        <a:pt x="10699" y="20181"/>
                        <a:pt x="10699" y="20023"/>
                      </a:cubicBezTo>
                      <a:cubicBezTo>
                        <a:pt x="10699" y="20023"/>
                        <a:pt x="10699" y="20023"/>
                        <a:pt x="10901" y="19866"/>
                      </a:cubicBezTo>
                      <a:cubicBezTo>
                        <a:pt x="10901" y="19708"/>
                        <a:pt x="11103" y="19550"/>
                        <a:pt x="11305" y="19550"/>
                      </a:cubicBezTo>
                      <a:cubicBezTo>
                        <a:pt x="11507" y="19550"/>
                        <a:pt x="11708" y="19708"/>
                        <a:pt x="11708" y="19708"/>
                      </a:cubicBezTo>
                      <a:cubicBezTo>
                        <a:pt x="11708" y="20023"/>
                        <a:pt x="11507" y="20023"/>
                        <a:pt x="11910" y="20023"/>
                      </a:cubicBezTo>
                      <a:cubicBezTo>
                        <a:pt x="12314" y="20023"/>
                        <a:pt x="12516" y="20023"/>
                        <a:pt x="12718" y="20496"/>
                      </a:cubicBezTo>
                      <a:cubicBezTo>
                        <a:pt x="13121" y="20812"/>
                        <a:pt x="12920" y="20812"/>
                        <a:pt x="13525" y="20969"/>
                      </a:cubicBezTo>
                      <a:cubicBezTo>
                        <a:pt x="13727" y="20969"/>
                        <a:pt x="13727" y="20969"/>
                        <a:pt x="13929" y="20969"/>
                      </a:cubicBezTo>
                      <a:cubicBezTo>
                        <a:pt x="14131" y="20969"/>
                        <a:pt x="14535" y="20812"/>
                        <a:pt x="14938" y="20812"/>
                      </a:cubicBezTo>
                      <a:cubicBezTo>
                        <a:pt x="15140" y="20812"/>
                        <a:pt x="15342" y="20969"/>
                        <a:pt x="15342" y="20969"/>
                      </a:cubicBezTo>
                      <a:cubicBezTo>
                        <a:pt x="15746" y="21285"/>
                        <a:pt x="15948" y="21600"/>
                        <a:pt x="16150" y="21600"/>
                      </a:cubicBezTo>
                      <a:cubicBezTo>
                        <a:pt x="16150" y="21600"/>
                        <a:pt x="16150" y="21600"/>
                        <a:pt x="16150" y="21600"/>
                      </a:cubicBezTo>
                      <a:cubicBezTo>
                        <a:pt x="16150" y="21600"/>
                        <a:pt x="16150" y="21600"/>
                        <a:pt x="16150" y="21600"/>
                      </a:cubicBezTo>
                      <a:cubicBezTo>
                        <a:pt x="16351" y="21442"/>
                        <a:pt x="16553" y="21285"/>
                        <a:pt x="16553" y="21285"/>
                      </a:cubicBezTo>
                      <a:cubicBezTo>
                        <a:pt x="16957" y="21127"/>
                        <a:pt x="17159" y="20969"/>
                        <a:pt x="17361" y="20812"/>
                      </a:cubicBezTo>
                      <a:cubicBezTo>
                        <a:pt x="17764" y="20496"/>
                        <a:pt x="17764" y="20496"/>
                        <a:pt x="17966" y="20339"/>
                      </a:cubicBezTo>
                      <a:cubicBezTo>
                        <a:pt x="18370" y="20181"/>
                        <a:pt x="18168" y="20023"/>
                        <a:pt x="18370" y="19708"/>
                      </a:cubicBezTo>
                      <a:cubicBezTo>
                        <a:pt x="18572" y="19550"/>
                        <a:pt x="18774" y="19235"/>
                        <a:pt x="18774" y="19077"/>
                      </a:cubicBezTo>
                      <a:cubicBezTo>
                        <a:pt x="18774" y="19077"/>
                        <a:pt x="18976" y="18920"/>
                        <a:pt x="18976" y="18920"/>
                      </a:cubicBezTo>
                      <a:cubicBezTo>
                        <a:pt x="18976" y="18920"/>
                        <a:pt x="18976" y="18920"/>
                        <a:pt x="18976" y="18920"/>
                      </a:cubicBezTo>
                      <a:cubicBezTo>
                        <a:pt x="18976" y="18920"/>
                        <a:pt x="18976" y="18762"/>
                        <a:pt x="18976" y="18762"/>
                      </a:cubicBezTo>
                      <a:cubicBezTo>
                        <a:pt x="18774" y="18447"/>
                        <a:pt x="18774" y="18289"/>
                        <a:pt x="18774" y="18289"/>
                      </a:cubicBezTo>
                      <a:cubicBezTo>
                        <a:pt x="18774" y="18131"/>
                        <a:pt x="18774" y="18131"/>
                        <a:pt x="18774" y="17974"/>
                      </a:cubicBezTo>
                      <a:cubicBezTo>
                        <a:pt x="18774" y="17974"/>
                        <a:pt x="18774" y="17974"/>
                        <a:pt x="18774" y="17974"/>
                      </a:cubicBezTo>
                      <a:cubicBezTo>
                        <a:pt x="18774" y="17974"/>
                        <a:pt x="18774" y="17816"/>
                        <a:pt x="18774" y="17816"/>
                      </a:cubicBezTo>
                      <a:cubicBezTo>
                        <a:pt x="18774" y="17658"/>
                        <a:pt x="18774" y="17658"/>
                        <a:pt x="18774" y="17658"/>
                      </a:cubicBezTo>
                      <a:cubicBezTo>
                        <a:pt x="18774" y="17501"/>
                        <a:pt x="18774" y="17343"/>
                        <a:pt x="19178" y="17343"/>
                      </a:cubicBezTo>
                      <a:cubicBezTo>
                        <a:pt x="19178" y="17343"/>
                        <a:pt x="19178" y="17343"/>
                        <a:pt x="19178" y="17343"/>
                      </a:cubicBezTo>
                      <a:cubicBezTo>
                        <a:pt x="19178" y="17343"/>
                        <a:pt x="19178" y="17343"/>
                        <a:pt x="19178" y="17343"/>
                      </a:cubicBezTo>
                      <a:cubicBezTo>
                        <a:pt x="19178" y="17343"/>
                        <a:pt x="19178" y="17343"/>
                        <a:pt x="19178" y="17343"/>
                      </a:cubicBezTo>
                      <a:cubicBezTo>
                        <a:pt x="19379" y="17343"/>
                        <a:pt x="19581" y="17343"/>
                        <a:pt x="19783" y="17343"/>
                      </a:cubicBezTo>
                      <a:cubicBezTo>
                        <a:pt x="19985" y="17343"/>
                        <a:pt x="19985" y="17343"/>
                        <a:pt x="20187" y="17343"/>
                      </a:cubicBezTo>
                      <a:cubicBezTo>
                        <a:pt x="20187" y="17343"/>
                        <a:pt x="20389" y="17343"/>
                        <a:pt x="20591" y="17185"/>
                      </a:cubicBezTo>
                      <a:cubicBezTo>
                        <a:pt x="20591" y="17185"/>
                        <a:pt x="20591" y="17185"/>
                        <a:pt x="20591" y="17185"/>
                      </a:cubicBezTo>
                      <a:cubicBezTo>
                        <a:pt x="20591" y="17185"/>
                        <a:pt x="20793" y="17185"/>
                        <a:pt x="20793" y="17185"/>
                      </a:cubicBezTo>
                      <a:cubicBezTo>
                        <a:pt x="20793" y="17185"/>
                        <a:pt x="20793" y="17028"/>
                        <a:pt x="20793" y="17028"/>
                      </a:cubicBezTo>
                      <a:cubicBezTo>
                        <a:pt x="20793" y="17028"/>
                        <a:pt x="20793" y="17028"/>
                        <a:pt x="20793" y="17028"/>
                      </a:cubicBezTo>
                      <a:cubicBezTo>
                        <a:pt x="20793" y="17028"/>
                        <a:pt x="20793" y="16870"/>
                        <a:pt x="20793" y="16870"/>
                      </a:cubicBezTo>
                      <a:cubicBezTo>
                        <a:pt x="20793" y="16870"/>
                        <a:pt x="20793" y="16712"/>
                        <a:pt x="20994" y="16712"/>
                      </a:cubicBezTo>
                      <a:cubicBezTo>
                        <a:pt x="20994" y="16712"/>
                        <a:pt x="20994" y="16712"/>
                        <a:pt x="20994" y="16712"/>
                      </a:cubicBezTo>
                      <a:cubicBezTo>
                        <a:pt x="20793" y="16712"/>
                        <a:pt x="20591" y="16712"/>
                        <a:pt x="20591" y="16712"/>
                      </a:cubicBezTo>
                      <a:cubicBezTo>
                        <a:pt x="20389" y="16555"/>
                        <a:pt x="20187" y="16397"/>
                        <a:pt x="20187" y="16239"/>
                      </a:cubicBezTo>
                      <a:cubicBezTo>
                        <a:pt x="20187" y="16082"/>
                        <a:pt x="20389" y="15924"/>
                        <a:pt x="20591" y="15924"/>
                      </a:cubicBezTo>
                      <a:cubicBezTo>
                        <a:pt x="20994" y="15924"/>
                        <a:pt x="21196" y="15924"/>
                        <a:pt x="21196" y="15766"/>
                      </a:cubicBezTo>
                      <a:cubicBezTo>
                        <a:pt x="21196" y="15293"/>
                        <a:pt x="21398" y="15451"/>
                        <a:pt x="21600" y="14978"/>
                      </a:cubicBezTo>
                      <a:cubicBezTo>
                        <a:pt x="21600" y="14978"/>
                        <a:pt x="21600" y="14978"/>
                        <a:pt x="21600" y="14978"/>
                      </a:cubicBezTo>
                      <a:cubicBezTo>
                        <a:pt x="21600" y="14820"/>
                        <a:pt x="21600" y="14505"/>
                        <a:pt x="21600" y="14347"/>
                      </a:cubicBezTo>
                      <a:cubicBezTo>
                        <a:pt x="21600" y="14347"/>
                        <a:pt x="21600" y="14190"/>
                        <a:pt x="21600" y="1419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59" name="Freeform 126"/>
                <p:cNvSpPr/>
                <p:nvPr/>
              </p:nvSpPr>
              <p:spPr>
                <a:xfrm>
                  <a:off x="3811535" y="2995199"/>
                  <a:ext cx="521098" cy="705622"/>
                </a:xfrm>
                <a:custGeom>
                  <a:avLst/>
                  <a:gdLst/>
                  <a:ahLst/>
                  <a:cxnLst>
                    <a:cxn ang="0">
                      <a:pos x="wd2" y="hd2"/>
                    </a:cxn>
                    <a:cxn ang="5400000">
                      <a:pos x="wd2" y="hd2"/>
                    </a:cxn>
                    <a:cxn ang="10800000">
                      <a:pos x="wd2" y="hd2"/>
                    </a:cxn>
                    <a:cxn ang="16200000">
                      <a:pos x="wd2" y="hd2"/>
                    </a:cxn>
                  </a:cxnLst>
                  <a:rect l="0" t="0" r="r" b="b"/>
                  <a:pathLst>
                    <a:path w="21600" h="21600" extrusionOk="0">
                      <a:moveTo>
                        <a:pt x="21405" y="5472"/>
                      </a:moveTo>
                      <a:cubicBezTo>
                        <a:pt x="21405" y="5040"/>
                        <a:pt x="21405" y="4608"/>
                        <a:pt x="21016" y="4464"/>
                      </a:cubicBezTo>
                      <a:cubicBezTo>
                        <a:pt x="21016" y="4320"/>
                        <a:pt x="21016" y="4320"/>
                        <a:pt x="20822" y="4320"/>
                      </a:cubicBezTo>
                      <a:cubicBezTo>
                        <a:pt x="20822" y="4320"/>
                        <a:pt x="20822" y="4320"/>
                        <a:pt x="20822" y="4320"/>
                      </a:cubicBezTo>
                      <a:cubicBezTo>
                        <a:pt x="21016" y="4320"/>
                        <a:pt x="21016" y="4320"/>
                        <a:pt x="21016" y="4320"/>
                      </a:cubicBezTo>
                      <a:cubicBezTo>
                        <a:pt x="20822" y="4320"/>
                        <a:pt x="20822" y="4320"/>
                        <a:pt x="20822" y="4320"/>
                      </a:cubicBezTo>
                      <a:cubicBezTo>
                        <a:pt x="20822" y="4320"/>
                        <a:pt x="20822" y="4320"/>
                        <a:pt x="20822" y="4320"/>
                      </a:cubicBezTo>
                      <a:cubicBezTo>
                        <a:pt x="20432" y="4032"/>
                        <a:pt x="19654" y="3744"/>
                        <a:pt x="19459" y="3312"/>
                      </a:cubicBezTo>
                      <a:cubicBezTo>
                        <a:pt x="19459" y="3168"/>
                        <a:pt x="19459" y="3168"/>
                        <a:pt x="19459" y="3024"/>
                      </a:cubicBezTo>
                      <a:cubicBezTo>
                        <a:pt x="19459" y="2880"/>
                        <a:pt x="19654" y="2592"/>
                        <a:pt x="19849" y="2448"/>
                      </a:cubicBezTo>
                      <a:cubicBezTo>
                        <a:pt x="19849" y="2448"/>
                        <a:pt x="19849" y="2304"/>
                        <a:pt x="20043" y="2160"/>
                      </a:cubicBezTo>
                      <a:cubicBezTo>
                        <a:pt x="19849" y="2160"/>
                        <a:pt x="19849" y="2160"/>
                        <a:pt x="19849" y="2160"/>
                      </a:cubicBezTo>
                      <a:cubicBezTo>
                        <a:pt x="19849" y="2160"/>
                        <a:pt x="19849" y="2160"/>
                        <a:pt x="19654" y="2016"/>
                      </a:cubicBezTo>
                      <a:cubicBezTo>
                        <a:pt x="19459" y="2016"/>
                        <a:pt x="19459" y="1728"/>
                        <a:pt x="19070" y="1584"/>
                      </a:cubicBezTo>
                      <a:cubicBezTo>
                        <a:pt x="19070" y="1584"/>
                        <a:pt x="18876" y="1584"/>
                        <a:pt x="18876" y="1584"/>
                      </a:cubicBezTo>
                      <a:cubicBezTo>
                        <a:pt x="18486" y="1584"/>
                        <a:pt x="18292" y="1584"/>
                        <a:pt x="17903" y="1584"/>
                      </a:cubicBezTo>
                      <a:cubicBezTo>
                        <a:pt x="17708" y="1584"/>
                        <a:pt x="17708" y="1584"/>
                        <a:pt x="17514" y="1584"/>
                      </a:cubicBezTo>
                      <a:cubicBezTo>
                        <a:pt x="16930" y="1584"/>
                        <a:pt x="16930" y="1440"/>
                        <a:pt x="16541" y="1008"/>
                      </a:cubicBezTo>
                      <a:cubicBezTo>
                        <a:pt x="16346" y="720"/>
                        <a:pt x="16346" y="720"/>
                        <a:pt x="15957" y="720"/>
                      </a:cubicBezTo>
                      <a:cubicBezTo>
                        <a:pt x="15568" y="720"/>
                        <a:pt x="15373" y="576"/>
                        <a:pt x="15373" y="432"/>
                      </a:cubicBezTo>
                      <a:cubicBezTo>
                        <a:pt x="15373" y="432"/>
                        <a:pt x="15373" y="432"/>
                        <a:pt x="15373" y="432"/>
                      </a:cubicBezTo>
                      <a:cubicBezTo>
                        <a:pt x="15373" y="432"/>
                        <a:pt x="15178" y="432"/>
                        <a:pt x="15178" y="576"/>
                      </a:cubicBezTo>
                      <a:cubicBezTo>
                        <a:pt x="15178" y="576"/>
                        <a:pt x="15178" y="576"/>
                        <a:pt x="15178" y="576"/>
                      </a:cubicBezTo>
                      <a:cubicBezTo>
                        <a:pt x="15178" y="720"/>
                        <a:pt x="15178" y="864"/>
                        <a:pt x="15178" y="1008"/>
                      </a:cubicBezTo>
                      <a:cubicBezTo>
                        <a:pt x="15178" y="1008"/>
                        <a:pt x="15178" y="1152"/>
                        <a:pt x="15178" y="1152"/>
                      </a:cubicBezTo>
                      <a:cubicBezTo>
                        <a:pt x="14984" y="1152"/>
                        <a:pt x="14595" y="1440"/>
                        <a:pt x="14400" y="1728"/>
                      </a:cubicBezTo>
                      <a:cubicBezTo>
                        <a:pt x="14205" y="1728"/>
                        <a:pt x="14011" y="2016"/>
                        <a:pt x="13816" y="2016"/>
                      </a:cubicBezTo>
                      <a:cubicBezTo>
                        <a:pt x="13622" y="2016"/>
                        <a:pt x="13622" y="2016"/>
                        <a:pt x="13427" y="1872"/>
                      </a:cubicBezTo>
                      <a:cubicBezTo>
                        <a:pt x="13427" y="1872"/>
                        <a:pt x="13232" y="1872"/>
                        <a:pt x="13232" y="1872"/>
                      </a:cubicBezTo>
                      <a:cubicBezTo>
                        <a:pt x="13038" y="1728"/>
                        <a:pt x="12843" y="1728"/>
                        <a:pt x="12843" y="1584"/>
                      </a:cubicBezTo>
                      <a:cubicBezTo>
                        <a:pt x="13038" y="1440"/>
                        <a:pt x="13038" y="1296"/>
                        <a:pt x="13232" y="1152"/>
                      </a:cubicBezTo>
                      <a:cubicBezTo>
                        <a:pt x="13232" y="864"/>
                        <a:pt x="13816" y="576"/>
                        <a:pt x="13816" y="432"/>
                      </a:cubicBezTo>
                      <a:cubicBezTo>
                        <a:pt x="13816" y="288"/>
                        <a:pt x="13816" y="288"/>
                        <a:pt x="13816" y="288"/>
                      </a:cubicBezTo>
                      <a:cubicBezTo>
                        <a:pt x="13816" y="288"/>
                        <a:pt x="13427" y="144"/>
                        <a:pt x="13038" y="0"/>
                      </a:cubicBezTo>
                      <a:cubicBezTo>
                        <a:pt x="13038" y="0"/>
                        <a:pt x="13038" y="0"/>
                        <a:pt x="13038" y="0"/>
                      </a:cubicBezTo>
                      <a:cubicBezTo>
                        <a:pt x="13038" y="0"/>
                        <a:pt x="12843" y="0"/>
                        <a:pt x="12843" y="144"/>
                      </a:cubicBezTo>
                      <a:cubicBezTo>
                        <a:pt x="12649" y="432"/>
                        <a:pt x="11676" y="1008"/>
                        <a:pt x="11286" y="1008"/>
                      </a:cubicBezTo>
                      <a:cubicBezTo>
                        <a:pt x="11092" y="1152"/>
                        <a:pt x="10897" y="1008"/>
                        <a:pt x="10508" y="1152"/>
                      </a:cubicBezTo>
                      <a:cubicBezTo>
                        <a:pt x="10508" y="1296"/>
                        <a:pt x="10508" y="1296"/>
                        <a:pt x="10314" y="1296"/>
                      </a:cubicBezTo>
                      <a:cubicBezTo>
                        <a:pt x="10119" y="1440"/>
                        <a:pt x="10119" y="1440"/>
                        <a:pt x="9924" y="1440"/>
                      </a:cubicBezTo>
                      <a:cubicBezTo>
                        <a:pt x="9341" y="1440"/>
                        <a:pt x="9146" y="1008"/>
                        <a:pt x="8757" y="1008"/>
                      </a:cubicBezTo>
                      <a:cubicBezTo>
                        <a:pt x="8562" y="1008"/>
                        <a:pt x="8562" y="1008"/>
                        <a:pt x="8562" y="1008"/>
                      </a:cubicBezTo>
                      <a:cubicBezTo>
                        <a:pt x="8368" y="1008"/>
                        <a:pt x="8368" y="1008"/>
                        <a:pt x="8368" y="1008"/>
                      </a:cubicBezTo>
                      <a:cubicBezTo>
                        <a:pt x="8173" y="1008"/>
                        <a:pt x="8173" y="1008"/>
                        <a:pt x="8173" y="1008"/>
                      </a:cubicBezTo>
                      <a:cubicBezTo>
                        <a:pt x="7978" y="1008"/>
                        <a:pt x="7978" y="1008"/>
                        <a:pt x="7978" y="1008"/>
                      </a:cubicBezTo>
                      <a:cubicBezTo>
                        <a:pt x="7978" y="1008"/>
                        <a:pt x="7978" y="1152"/>
                        <a:pt x="7978" y="1152"/>
                      </a:cubicBezTo>
                      <a:cubicBezTo>
                        <a:pt x="7784" y="1296"/>
                        <a:pt x="7784" y="1440"/>
                        <a:pt x="7784" y="1584"/>
                      </a:cubicBezTo>
                      <a:cubicBezTo>
                        <a:pt x="7589" y="1872"/>
                        <a:pt x="7200" y="2016"/>
                        <a:pt x="6616" y="2016"/>
                      </a:cubicBezTo>
                      <a:cubicBezTo>
                        <a:pt x="6616" y="2016"/>
                        <a:pt x="6616" y="2016"/>
                        <a:pt x="6616" y="2016"/>
                      </a:cubicBezTo>
                      <a:cubicBezTo>
                        <a:pt x="6616" y="2016"/>
                        <a:pt x="6616" y="2016"/>
                        <a:pt x="6616" y="2016"/>
                      </a:cubicBezTo>
                      <a:cubicBezTo>
                        <a:pt x="6616" y="2016"/>
                        <a:pt x="6422" y="2016"/>
                        <a:pt x="6422" y="2160"/>
                      </a:cubicBezTo>
                      <a:cubicBezTo>
                        <a:pt x="6422" y="2160"/>
                        <a:pt x="6422" y="2160"/>
                        <a:pt x="6422" y="2160"/>
                      </a:cubicBezTo>
                      <a:cubicBezTo>
                        <a:pt x="6422" y="2160"/>
                        <a:pt x="6422" y="2304"/>
                        <a:pt x="6422" y="2304"/>
                      </a:cubicBezTo>
                      <a:cubicBezTo>
                        <a:pt x="6422" y="2448"/>
                        <a:pt x="6422" y="2448"/>
                        <a:pt x="6227" y="2448"/>
                      </a:cubicBezTo>
                      <a:cubicBezTo>
                        <a:pt x="6032" y="2448"/>
                        <a:pt x="5838" y="2304"/>
                        <a:pt x="5643" y="2304"/>
                      </a:cubicBezTo>
                      <a:cubicBezTo>
                        <a:pt x="5643" y="2304"/>
                        <a:pt x="5643" y="2304"/>
                        <a:pt x="5643" y="2304"/>
                      </a:cubicBezTo>
                      <a:cubicBezTo>
                        <a:pt x="5449" y="2304"/>
                        <a:pt x="5449" y="2304"/>
                        <a:pt x="5449" y="2304"/>
                      </a:cubicBezTo>
                      <a:cubicBezTo>
                        <a:pt x="5449" y="2304"/>
                        <a:pt x="5449" y="2304"/>
                        <a:pt x="5449" y="2304"/>
                      </a:cubicBezTo>
                      <a:cubicBezTo>
                        <a:pt x="5449" y="2304"/>
                        <a:pt x="5449" y="2304"/>
                        <a:pt x="5449" y="2448"/>
                      </a:cubicBezTo>
                      <a:cubicBezTo>
                        <a:pt x="5449" y="2448"/>
                        <a:pt x="5449" y="2592"/>
                        <a:pt x="5449" y="2736"/>
                      </a:cubicBezTo>
                      <a:cubicBezTo>
                        <a:pt x="5254" y="3024"/>
                        <a:pt x="5059" y="3024"/>
                        <a:pt x="4865" y="3168"/>
                      </a:cubicBezTo>
                      <a:cubicBezTo>
                        <a:pt x="4670" y="3168"/>
                        <a:pt x="4476" y="3168"/>
                        <a:pt x="4281" y="3168"/>
                      </a:cubicBezTo>
                      <a:cubicBezTo>
                        <a:pt x="4281" y="3168"/>
                        <a:pt x="4281" y="3168"/>
                        <a:pt x="4281" y="3168"/>
                      </a:cubicBezTo>
                      <a:cubicBezTo>
                        <a:pt x="4086" y="3168"/>
                        <a:pt x="4086" y="3168"/>
                        <a:pt x="3892" y="3312"/>
                      </a:cubicBezTo>
                      <a:cubicBezTo>
                        <a:pt x="3697" y="3312"/>
                        <a:pt x="3503" y="3456"/>
                        <a:pt x="3308" y="3456"/>
                      </a:cubicBezTo>
                      <a:cubicBezTo>
                        <a:pt x="3114" y="3456"/>
                        <a:pt x="3114" y="3456"/>
                        <a:pt x="3114" y="3456"/>
                      </a:cubicBezTo>
                      <a:cubicBezTo>
                        <a:pt x="3114" y="3312"/>
                        <a:pt x="3114" y="3312"/>
                        <a:pt x="3114" y="3312"/>
                      </a:cubicBezTo>
                      <a:cubicBezTo>
                        <a:pt x="3308" y="3456"/>
                        <a:pt x="3308" y="3456"/>
                        <a:pt x="3308" y="3456"/>
                      </a:cubicBezTo>
                      <a:cubicBezTo>
                        <a:pt x="3114" y="3312"/>
                        <a:pt x="3114" y="3312"/>
                        <a:pt x="3114" y="3312"/>
                      </a:cubicBezTo>
                      <a:cubicBezTo>
                        <a:pt x="3114" y="3312"/>
                        <a:pt x="3114" y="3312"/>
                        <a:pt x="3114" y="3312"/>
                      </a:cubicBezTo>
                      <a:cubicBezTo>
                        <a:pt x="3114" y="3456"/>
                        <a:pt x="3114" y="3456"/>
                        <a:pt x="3114" y="3456"/>
                      </a:cubicBezTo>
                      <a:cubicBezTo>
                        <a:pt x="2919" y="3456"/>
                        <a:pt x="2724" y="3312"/>
                        <a:pt x="2724" y="3312"/>
                      </a:cubicBezTo>
                      <a:cubicBezTo>
                        <a:pt x="2530" y="3312"/>
                        <a:pt x="2530" y="3312"/>
                        <a:pt x="2530" y="3312"/>
                      </a:cubicBezTo>
                      <a:cubicBezTo>
                        <a:pt x="2530" y="3312"/>
                        <a:pt x="2530" y="3312"/>
                        <a:pt x="2530" y="3312"/>
                      </a:cubicBezTo>
                      <a:cubicBezTo>
                        <a:pt x="2530" y="3312"/>
                        <a:pt x="2530" y="3312"/>
                        <a:pt x="2530" y="3312"/>
                      </a:cubicBezTo>
                      <a:cubicBezTo>
                        <a:pt x="2530" y="3312"/>
                        <a:pt x="2530" y="3312"/>
                        <a:pt x="2530" y="3312"/>
                      </a:cubicBezTo>
                      <a:cubicBezTo>
                        <a:pt x="2530" y="3456"/>
                        <a:pt x="2530" y="3456"/>
                        <a:pt x="2530" y="3600"/>
                      </a:cubicBezTo>
                      <a:cubicBezTo>
                        <a:pt x="2335" y="3888"/>
                        <a:pt x="1751" y="3888"/>
                        <a:pt x="1557" y="4032"/>
                      </a:cubicBezTo>
                      <a:cubicBezTo>
                        <a:pt x="1557" y="4032"/>
                        <a:pt x="1362" y="4176"/>
                        <a:pt x="1362" y="4320"/>
                      </a:cubicBezTo>
                      <a:cubicBezTo>
                        <a:pt x="1362" y="4320"/>
                        <a:pt x="1362" y="4320"/>
                        <a:pt x="1168" y="4464"/>
                      </a:cubicBezTo>
                      <a:cubicBezTo>
                        <a:pt x="1168" y="4464"/>
                        <a:pt x="1168" y="4464"/>
                        <a:pt x="1168" y="4608"/>
                      </a:cubicBezTo>
                      <a:cubicBezTo>
                        <a:pt x="1168" y="4608"/>
                        <a:pt x="1362" y="4608"/>
                        <a:pt x="1362" y="4608"/>
                      </a:cubicBezTo>
                      <a:cubicBezTo>
                        <a:pt x="1557" y="4752"/>
                        <a:pt x="1557" y="4896"/>
                        <a:pt x="1751" y="4896"/>
                      </a:cubicBezTo>
                      <a:cubicBezTo>
                        <a:pt x="2141" y="5328"/>
                        <a:pt x="2335" y="5616"/>
                        <a:pt x="2335" y="5904"/>
                      </a:cubicBezTo>
                      <a:cubicBezTo>
                        <a:pt x="2335" y="6048"/>
                        <a:pt x="2141" y="6048"/>
                        <a:pt x="2141" y="6048"/>
                      </a:cubicBezTo>
                      <a:cubicBezTo>
                        <a:pt x="2141" y="6192"/>
                        <a:pt x="2141" y="6192"/>
                        <a:pt x="2335" y="6336"/>
                      </a:cubicBezTo>
                      <a:cubicBezTo>
                        <a:pt x="2530" y="6480"/>
                        <a:pt x="2724" y="6624"/>
                        <a:pt x="2919" y="6768"/>
                      </a:cubicBezTo>
                      <a:cubicBezTo>
                        <a:pt x="2919" y="6768"/>
                        <a:pt x="2919" y="6768"/>
                        <a:pt x="2919" y="6768"/>
                      </a:cubicBezTo>
                      <a:cubicBezTo>
                        <a:pt x="2724" y="6768"/>
                        <a:pt x="2724" y="6768"/>
                        <a:pt x="2724" y="6768"/>
                      </a:cubicBezTo>
                      <a:cubicBezTo>
                        <a:pt x="2919" y="6768"/>
                        <a:pt x="2919" y="6768"/>
                        <a:pt x="2919" y="6768"/>
                      </a:cubicBezTo>
                      <a:cubicBezTo>
                        <a:pt x="2919" y="6768"/>
                        <a:pt x="2919" y="6768"/>
                        <a:pt x="2919" y="6912"/>
                      </a:cubicBezTo>
                      <a:cubicBezTo>
                        <a:pt x="2919" y="6912"/>
                        <a:pt x="2724" y="7056"/>
                        <a:pt x="2724" y="7200"/>
                      </a:cubicBezTo>
                      <a:cubicBezTo>
                        <a:pt x="2335" y="7488"/>
                        <a:pt x="1751" y="7632"/>
                        <a:pt x="1751" y="7776"/>
                      </a:cubicBezTo>
                      <a:cubicBezTo>
                        <a:pt x="1751" y="7776"/>
                        <a:pt x="1751" y="7776"/>
                        <a:pt x="1751" y="7776"/>
                      </a:cubicBezTo>
                      <a:cubicBezTo>
                        <a:pt x="1751" y="7776"/>
                        <a:pt x="1751" y="7776"/>
                        <a:pt x="1751" y="7776"/>
                      </a:cubicBezTo>
                      <a:cubicBezTo>
                        <a:pt x="1751" y="7776"/>
                        <a:pt x="1751" y="7776"/>
                        <a:pt x="1751" y="7776"/>
                      </a:cubicBezTo>
                      <a:cubicBezTo>
                        <a:pt x="1751" y="7776"/>
                        <a:pt x="1751" y="7776"/>
                        <a:pt x="1751" y="7776"/>
                      </a:cubicBezTo>
                      <a:cubicBezTo>
                        <a:pt x="1751" y="7776"/>
                        <a:pt x="1946" y="7920"/>
                        <a:pt x="1946" y="8064"/>
                      </a:cubicBezTo>
                      <a:cubicBezTo>
                        <a:pt x="1946" y="8208"/>
                        <a:pt x="1751" y="8352"/>
                        <a:pt x="1557" y="8352"/>
                      </a:cubicBezTo>
                      <a:cubicBezTo>
                        <a:pt x="973" y="8496"/>
                        <a:pt x="584" y="8640"/>
                        <a:pt x="584" y="8784"/>
                      </a:cubicBezTo>
                      <a:cubicBezTo>
                        <a:pt x="584" y="8928"/>
                        <a:pt x="584" y="8928"/>
                        <a:pt x="584" y="9072"/>
                      </a:cubicBezTo>
                      <a:cubicBezTo>
                        <a:pt x="584" y="9216"/>
                        <a:pt x="584" y="9360"/>
                        <a:pt x="389" y="9648"/>
                      </a:cubicBezTo>
                      <a:cubicBezTo>
                        <a:pt x="195" y="9936"/>
                        <a:pt x="0" y="10080"/>
                        <a:pt x="0" y="10224"/>
                      </a:cubicBezTo>
                      <a:cubicBezTo>
                        <a:pt x="0" y="10368"/>
                        <a:pt x="0" y="10368"/>
                        <a:pt x="195" y="10512"/>
                      </a:cubicBezTo>
                      <a:cubicBezTo>
                        <a:pt x="195" y="10800"/>
                        <a:pt x="195" y="10944"/>
                        <a:pt x="389" y="10944"/>
                      </a:cubicBezTo>
                      <a:cubicBezTo>
                        <a:pt x="389" y="10944"/>
                        <a:pt x="389" y="10944"/>
                        <a:pt x="584" y="10944"/>
                      </a:cubicBezTo>
                      <a:cubicBezTo>
                        <a:pt x="778" y="10800"/>
                        <a:pt x="973" y="10800"/>
                        <a:pt x="973" y="10800"/>
                      </a:cubicBezTo>
                      <a:cubicBezTo>
                        <a:pt x="1168" y="10800"/>
                        <a:pt x="1362" y="10944"/>
                        <a:pt x="1362" y="11088"/>
                      </a:cubicBezTo>
                      <a:cubicBezTo>
                        <a:pt x="1362" y="11088"/>
                        <a:pt x="1362" y="11232"/>
                        <a:pt x="1362" y="11232"/>
                      </a:cubicBezTo>
                      <a:cubicBezTo>
                        <a:pt x="1168" y="11664"/>
                        <a:pt x="973" y="11664"/>
                        <a:pt x="973" y="11808"/>
                      </a:cubicBezTo>
                      <a:cubicBezTo>
                        <a:pt x="973" y="11808"/>
                        <a:pt x="1168" y="11952"/>
                        <a:pt x="1168" y="12096"/>
                      </a:cubicBezTo>
                      <a:cubicBezTo>
                        <a:pt x="1362" y="12384"/>
                        <a:pt x="1557" y="12528"/>
                        <a:pt x="1557" y="12672"/>
                      </a:cubicBezTo>
                      <a:cubicBezTo>
                        <a:pt x="1557" y="12816"/>
                        <a:pt x="1557" y="12816"/>
                        <a:pt x="1362" y="12960"/>
                      </a:cubicBezTo>
                      <a:cubicBezTo>
                        <a:pt x="1362" y="13104"/>
                        <a:pt x="1362" y="13104"/>
                        <a:pt x="1362" y="13248"/>
                      </a:cubicBezTo>
                      <a:cubicBezTo>
                        <a:pt x="1362" y="13392"/>
                        <a:pt x="1362" y="13536"/>
                        <a:pt x="1946" y="13680"/>
                      </a:cubicBezTo>
                      <a:cubicBezTo>
                        <a:pt x="2141" y="13680"/>
                        <a:pt x="2141" y="13680"/>
                        <a:pt x="2335" y="13824"/>
                      </a:cubicBezTo>
                      <a:cubicBezTo>
                        <a:pt x="2335" y="13824"/>
                        <a:pt x="2530" y="13824"/>
                        <a:pt x="2530" y="13968"/>
                      </a:cubicBezTo>
                      <a:cubicBezTo>
                        <a:pt x="2530" y="13968"/>
                        <a:pt x="2530" y="14112"/>
                        <a:pt x="2530" y="14400"/>
                      </a:cubicBezTo>
                      <a:cubicBezTo>
                        <a:pt x="2335" y="14832"/>
                        <a:pt x="2141" y="15120"/>
                        <a:pt x="2141" y="15264"/>
                      </a:cubicBezTo>
                      <a:cubicBezTo>
                        <a:pt x="2141" y="15264"/>
                        <a:pt x="2141" y="15264"/>
                        <a:pt x="2141" y="15264"/>
                      </a:cubicBezTo>
                      <a:cubicBezTo>
                        <a:pt x="2141" y="15264"/>
                        <a:pt x="2141" y="15264"/>
                        <a:pt x="2141" y="15264"/>
                      </a:cubicBezTo>
                      <a:cubicBezTo>
                        <a:pt x="2141" y="15264"/>
                        <a:pt x="2335" y="15264"/>
                        <a:pt x="2335" y="15264"/>
                      </a:cubicBezTo>
                      <a:cubicBezTo>
                        <a:pt x="2724" y="15264"/>
                        <a:pt x="2919" y="15264"/>
                        <a:pt x="2919" y="15264"/>
                      </a:cubicBezTo>
                      <a:cubicBezTo>
                        <a:pt x="3114" y="15264"/>
                        <a:pt x="3308" y="15264"/>
                        <a:pt x="3308" y="15408"/>
                      </a:cubicBezTo>
                      <a:cubicBezTo>
                        <a:pt x="3308" y="15408"/>
                        <a:pt x="3308" y="15552"/>
                        <a:pt x="3114" y="15552"/>
                      </a:cubicBezTo>
                      <a:cubicBezTo>
                        <a:pt x="2724" y="15840"/>
                        <a:pt x="2530" y="15984"/>
                        <a:pt x="2530" y="16272"/>
                      </a:cubicBezTo>
                      <a:cubicBezTo>
                        <a:pt x="2530" y="16560"/>
                        <a:pt x="1946" y="16992"/>
                        <a:pt x="1946" y="17280"/>
                      </a:cubicBezTo>
                      <a:cubicBezTo>
                        <a:pt x="1946" y="17280"/>
                        <a:pt x="1946" y="17280"/>
                        <a:pt x="1946" y="17424"/>
                      </a:cubicBezTo>
                      <a:cubicBezTo>
                        <a:pt x="1946" y="17568"/>
                        <a:pt x="2141" y="17712"/>
                        <a:pt x="2141" y="17856"/>
                      </a:cubicBezTo>
                      <a:cubicBezTo>
                        <a:pt x="2141" y="18000"/>
                        <a:pt x="2141" y="18000"/>
                        <a:pt x="2141" y="18144"/>
                      </a:cubicBezTo>
                      <a:cubicBezTo>
                        <a:pt x="1946" y="18000"/>
                        <a:pt x="1946" y="18000"/>
                        <a:pt x="1946" y="18000"/>
                      </a:cubicBezTo>
                      <a:cubicBezTo>
                        <a:pt x="2141" y="18144"/>
                        <a:pt x="2141" y="18144"/>
                        <a:pt x="2141" y="18144"/>
                      </a:cubicBezTo>
                      <a:cubicBezTo>
                        <a:pt x="2141" y="18144"/>
                        <a:pt x="2141" y="18144"/>
                        <a:pt x="2141" y="18144"/>
                      </a:cubicBezTo>
                      <a:cubicBezTo>
                        <a:pt x="2141" y="18144"/>
                        <a:pt x="2141" y="18144"/>
                        <a:pt x="2141" y="18144"/>
                      </a:cubicBezTo>
                      <a:cubicBezTo>
                        <a:pt x="2141" y="18144"/>
                        <a:pt x="2335" y="18288"/>
                        <a:pt x="2335" y="18288"/>
                      </a:cubicBezTo>
                      <a:cubicBezTo>
                        <a:pt x="2530" y="18432"/>
                        <a:pt x="2530" y="18576"/>
                        <a:pt x="2530" y="18576"/>
                      </a:cubicBezTo>
                      <a:cubicBezTo>
                        <a:pt x="2530" y="18720"/>
                        <a:pt x="2530" y="18720"/>
                        <a:pt x="2530" y="18720"/>
                      </a:cubicBezTo>
                      <a:cubicBezTo>
                        <a:pt x="2530" y="18720"/>
                        <a:pt x="2530" y="18720"/>
                        <a:pt x="2530" y="18720"/>
                      </a:cubicBezTo>
                      <a:cubicBezTo>
                        <a:pt x="2724" y="18720"/>
                        <a:pt x="2724" y="18720"/>
                        <a:pt x="2919" y="18720"/>
                      </a:cubicBezTo>
                      <a:cubicBezTo>
                        <a:pt x="3114" y="18720"/>
                        <a:pt x="3114" y="18576"/>
                        <a:pt x="3308" y="18576"/>
                      </a:cubicBezTo>
                      <a:cubicBezTo>
                        <a:pt x="3308" y="18576"/>
                        <a:pt x="3503" y="18720"/>
                        <a:pt x="3503" y="18720"/>
                      </a:cubicBezTo>
                      <a:cubicBezTo>
                        <a:pt x="3503" y="18720"/>
                        <a:pt x="3697" y="18720"/>
                        <a:pt x="3697" y="18576"/>
                      </a:cubicBezTo>
                      <a:cubicBezTo>
                        <a:pt x="4086" y="18576"/>
                        <a:pt x="4281" y="18288"/>
                        <a:pt x="4670" y="18288"/>
                      </a:cubicBezTo>
                      <a:cubicBezTo>
                        <a:pt x="4865" y="18288"/>
                        <a:pt x="5059" y="18288"/>
                        <a:pt x="5059" y="18288"/>
                      </a:cubicBezTo>
                      <a:cubicBezTo>
                        <a:pt x="5254" y="18432"/>
                        <a:pt x="5449" y="18576"/>
                        <a:pt x="5449" y="18576"/>
                      </a:cubicBezTo>
                      <a:cubicBezTo>
                        <a:pt x="5643" y="18720"/>
                        <a:pt x="5643" y="18720"/>
                        <a:pt x="5643" y="18864"/>
                      </a:cubicBezTo>
                      <a:cubicBezTo>
                        <a:pt x="5643" y="18864"/>
                        <a:pt x="5643" y="18864"/>
                        <a:pt x="5643" y="18864"/>
                      </a:cubicBezTo>
                      <a:cubicBezTo>
                        <a:pt x="5643" y="18864"/>
                        <a:pt x="5643" y="18864"/>
                        <a:pt x="5643" y="19008"/>
                      </a:cubicBezTo>
                      <a:cubicBezTo>
                        <a:pt x="5838" y="19008"/>
                        <a:pt x="5838" y="19008"/>
                        <a:pt x="5838" y="19152"/>
                      </a:cubicBezTo>
                      <a:cubicBezTo>
                        <a:pt x="5838" y="19296"/>
                        <a:pt x="5643" y="19296"/>
                        <a:pt x="5643" y="19296"/>
                      </a:cubicBezTo>
                      <a:cubicBezTo>
                        <a:pt x="5643" y="19440"/>
                        <a:pt x="5449" y="19584"/>
                        <a:pt x="5254" y="19728"/>
                      </a:cubicBezTo>
                      <a:cubicBezTo>
                        <a:pt x="4670" y="19728"/>
                        <a:pt x="4476" y="20160"/>
                        <a:pt x="4281" y="20448"/>
                      </a:cubicBezTo>
                      <a:cubicBezTo>
                        <a:pt x="4086" y="20736"/>
                        <a:pt x="4086" y="21168"/>
                        <a:pt x="3697" y="21312"/>
                      </a:cubicBezTo>
                      <a:cubicBezTo>
                        <a:pt x="3697" y="21312"/>
                        <a:pt x="3892" y="21312"/>
                        <a:pt x="3892" y="21312"/>
                      </a:cubicBezTo>
                      <a:cubicBezTo>
                        <a:pt x="4086" y="21456"/>
                        <a:pt x="4281" y="21600"/>
                        <a:pt x="4670" y="21600"/>
                      </a:cubicBezTo>
                      <a:cubicBezTo>
                        <a:pt x="4670" y="21600"/>
                        <a:pt x="4670" y="21600"/>
                        <a:pt x="4670" y="21600"/>
                      </a:cubicBezTo>
                      <a:cubicBezTo>
                        <a:pt x="5254" y="21600"/>
                        <a:pt x="6032" y="21456"/>
                        <a:pt x="6616" y="21312"/>
                      </a:cubicBezTo>
                      <a:cubicBezTo>
                        <a:pt x="7200" y="21024"/>
                        <a:pt x="7589" y="21024"/>
                        <a:pt x="8173" y="20880"/>
                      </a:cubicBezTo>
                      <a:cubicBezTo>
                        <a:pt x="8173" y="20880"/>
                        <a:pt x="8368" y="20736"/>
                        <a:pt x="8368" y="20736"/>
                      </a:cubicBezTo>
                      <a:cubicBezTo>
                        <a:pt x="8368" y="20736"/>
                        <a:pt x="8368" y="20736"/>
                        <a:pt x="8368" y="20736"/>
                      </a:cubicBezTo>
                      <a:cubicBezTo>
                        <a:pt x="8562" y="20592"/>
                        <a:pt x="8757" y="20448"/>
                        <a:pt x="9146" y="20448"/>
                      </a:cubicBezTo>
                      <a:cubicBezTo>
                        <a:pt x="9146" y="20448"/>
                        <a:pt x="9341" y="20448"/>
                        <a:pt x="9535" y="20592"/>
                      </a:cubicBezTo>
                      <a:cubicBezTo>
                        <a:pt x="9730" y="20880"/>
                        <a:pt x="10119" y="21168"/>
                        <a:pt x="10508" y="21312"/>
                      </a:cubicBezTo>
                      <a:cubicBezTo>
                        <a:pt x="10508" y="21312"/>
                        <a:pt x="10508" y="21312"/>
                        <a:pt x="10703" y="21312"/>
                      </a:cubicBezTo>
                      <a:cubicBezTo>
                        <a:pt x="10703" y="21312"/>
                        <a:pt x="10703" y="21312"/>
                        <a:pt x="10703" y="21312"/>
                      </a:cubicBezTo>
                      <a:cubicBezTo>
                        <a:pt x="10703" y="21168"/>
                        <a:pt x="10703" y="21024"/>
                        <a:pt x="10703" y="20880"/>
                      </a:cubicBezTo>
                      <a:cubicBezTo>
                        <a:pt x="10703" y="20880"/>
                        <a:pt x="10703" y="20736"/>
                        <a:pt x="10703" y="20592"/>
                      </a:cubicBezTo>
                      <a:cubicBezTo>
                        <a:pt x="10703" y="20304"/>
                        <a:pt x="10703" y="20016"/>
                        <a:pt x="10897" y="19872"/>
                      </a:cubicBezTo>
                      <a:cubicBezTo>
                        <a:pt x="11092" y="19872"/>
                        <a:pt x="11092" y="19872"/>
                        <a:pt x="11092" y="19728"/>
                      </a:cubicBezTo>
                      <a:cubicBezTo>
                        <a:pt x="11092" y="19728"/>
                        <a:pt x="11092" y="19584"/>
                        <a:pt x="11092" y="19296"/>
                      </a:cubicBezTo>
                      <a:cubicBezTo>
                        <a:pt x="11092" y="19296"/>
                        <a:pt x="11092" y="19296"/>
                        <a:pt x="11092" y="19296"/>
                      </a:cubicBezTo>
                      <a:cubicBezTo>
                        <a:pt x="11092" y="19296"/>
                        <a:pt x="11092" y="19296"/>
                        <a:pt x="11092" y="19152"/>
                      </a:cubicBezTo>
                      <a:cubicBezTo>
                        <a:pt x="11092" y="19152"/>
                        <a:pt x="10897" y="19008"/>
                        <a:pt x="10897" y="19008"/>
                      </a:cubicBezTo>
                      <a:cubicBezTo>
                        <a:pt x="10897" y="18864"/>
                        <a:pt x="11092" y="18720"/>
                        <a:pt x="11286" y="18576"/>
                      </a:cubicBezTo>
                      <a:cubicBezTo>
                        <a:pt x="11481" y="18432"/>
                        <a:pt x="11676" y="18144"/>
                        <a:pt x="11676" y="17712"/>
                      </a:cubicBezTo>
                      <a:cubicBezTo>
                        <a:pt x="11676" y="17712"/>
                        <a:pt x="11676" y="17712"/>
                        <a:pt x="11676" y="17712"/>
                      </a:cubicBezTo>
                      <a:cubicBezTo>
                        <a:pt x="11676" y="17712"/>
                        <a:pt x="11676" y="17712"/>
                        <a:pt x="11676" y="17712"/>
                      </a:cubicBezTo>
                      <a:cubicBezTo>
                        <a:pt x="11676" y="17424"/>
                        <a:pt x="11870" y="16992"/>
                        <a:pt x="12065" y="16848"/>
                      </a:cubicBezTo>
                      <a:cubicBezTo>
                        <a:pt x="12065" y="16848"/>
                        <a:pt x="12065" y="16704"/>
                        <a:pt x="12065" y="16704"/>
                      </a:cubicBezTo>
                      <a:cubicBezTo>
                        <a:pt x="12065" y="16704"/>
                        <a:pt x="12065" y="16704"/>
                        <a:pt x="12065" y="16704"/>
                      </a:cubicBezTo>
                      <a:cubicBezTo>
                        <a:pt x="12065" y="16560"/>
                        <a:pt x="12065" y="16416"/>
                        <a:pt x="12065" y="16272"/>
                      </a:cubicBezTo>
                      <a:cubicBezTo>
                        <a:pt x="12065" y="16128"/>
                        <a:pt x="12259" y="15984"/>
                        <a:pt x="12454" y="15984"/>
                      </a:cubicBezTo>
                      <a:cubicBezTo>
                        <a:pt x="12843" y="15984"/>
                        <a:pt x="12843" y="15696"/>
                        <a:pt x="13232" y="15552"/>
                      </a:cubicBezTo>
                      <a:cubicBezTo>
                        <a:pt x="13232" y="15408"/>
                        <a:pt x="13427" y="15408"/>
                        <a:pt x="13427" y="15408"/>
                      </a:cubicBezTo>
                      <a:cubicBezTo>
                        <a:pt x="13427" y="15408"/>
                        <a:pt x="13427" y="15408"/>
                        <a:pt x="13427" y="15408"/>
                      </a:cubicBezTo>
                      <a:cubicBezTo>
                        <a:pt x="13427" y="15264"/>
                        <a:pt x="13427" y="15264"/>
                        <a:pt x="13427" y="15264"/>
                      </a:cubicBezTo>
                      <a:cubicBezTo>
                        <a:pt x="13427" y="15264"/>
                        <a:pt x="13427" y="15120"/>
                        <a:pt x="13427" y="15120"/>
                      </a:cubicBezTo>
                      <a:cubicBezTo>
                        <a:pt x="13232" y="15120"/>
                        <a:pt x="13038" y="15120"/>
                        <a:pt x="12843" y="14832"/>
                      </a:cubicBezTo>
                      <a:cubicBezTo>
                        <a:pt x="13038" y="14832"/>
                        <a:pt x="13038" y="14688"/>
                        <a:pt x="13232" y="14544"/>
                      </a:cubicBezTo>
                      <a:cubicBezTo>
                        <a:pt x="13427" y="14400"/>
                        <a:pt x="13427" y="14256"/>
                        <a:pt x="13427" y="14256"/>
                      </a:cubicBezTo>
                      <a:cubicBezTo>
                        <a:pt x="13427" y="14256"/>
                        <a:pt x="13427" y="14256"/>
                        <a:pt x="13427" y="14256"/>
                      </a:cubicBezTo>
                      <a:cubicBezTo>
                        <a:pt x="13427" y="14256"/>
                        <a:pt x="13427" y="14112"/>
                        <a:pt x="13622" y="14112"/>
                      </a:cubicBezTo>
                      <a:cubicBezTo>
                        <a:pt x="13622" y="14112"/>
                        <a:pt x="13622" y="14112"/>
                        <a:pt x="13622" y="14112"/>
                      </a:cubicBezTo>
                      <a:cubicBezTo>
                        <a:pt x="13816" y="14112"/>
                        <a:pt x="13816" y="14112"/>
                        <a:pt x="13816" y="14112"/>
                      </a:cubicBezTo>
                      <a:cubicBezTo>
                        <a:pt x="13816" y="14112"/>
                        <a:pt x="13816" y="14112"/>
                        <a:pt x="13816" y="14112"/>
                      </a:cubicBezTo>
                      <a:cubicBezTo>
                        <a:pt x="13816" y="14112"/>
                        <a:pt x="13816" y="14112"/>
                        <a:pt x="14011" y="14112"/>
                      </a:cubicBezTo>
                      <a:cubicBezTo>
                        <a:pt x="14011" y="14112"/>
                        <a:pt x="14011" y="14112"/>
                        <a:pt x="14011" y="13968"/>
                      </a:cubicBezTo>
                      <a:cubicBezTo>
                        <a:pt x="13816" y="13824"/>
                        <a:pt x="13622" y="13536"/>
                        <a:pt x="13622" y="12960"/>
                      </a:cubicBezTo>
                      <a:cubicBezTo>
                        <a:pt x="13622" y="12960"/>
                        <a:pt x="13622" y="12816"/>
                        <a:pt x="13622" y="12816"/>
                      </a:cubicBezTo>
                      <a:cubicBezTo>
                        <a:pt x="13622" y="12240"/>
                        <a:pt x="13622" y="11952"/>
                        <a:pt x="14400" y="11808"/>
                      </a:cubicBezTo>
                      <a:cubicBezTo>
                        <a:pt x="14984" y="11664"/>
                        <a:pt x="15762" y="11376"/>
                        <a:pt x="15957" y="10944"/>
                      </a:cubicBezTo>
                      <a:cubicBezTo>
                        <a:pt x="15957" y="10656"/>
                        <a:pt x="15957" y="10512"/>
                        <a:pt x="15957" y="10368"/>
                      </a:cubicBezTo>
                      <a:cubicBezTo>
                        <a:pt x="15957" y="10080"/>
                        <a:pt x="15957" y="9936"/>
                        <a:pt x="15762" y="9936"/>
                      </a:cubicBezTo>
                      <a:cubicBezTo>
                        <a:pt x="15568" y="9792"/>
                        <a:pt x="15373" y="9648"/>
                        <a:pt x="15373" y="9504"/>
                      </a:cubicBezTo>
                      <a:cubicBezTo>
                        <a:pt x="15373" y="9360"/>
                        <a:pt x="15373" y="9216"/>
                        <a:pt x="15568" y="9216"/>
                      </a:cubicBezTo>
                      <a:cubicBezTo>
                        <a:pt x="15762" y="9072"/>
                        <a:pt x="16151" y="8928"/>
                        <a:pt x="16346" y="8784"/>
                      </a:cubicBezTo>
                      <a:cubicBezTo>
                        <a:pt x="16346" y="8784"/>
                        <a:pt x="16541" y="8640"/>
                        <a:pt x="16541" y="8640"/>
                      </a:cubicBezTo>
                      <a:cubicBezTo>
                        <a:pt x="16541" y="8640"/>
                        <a:pt x="16541" y="8640"/>
                        <a:pt x="16541" y="8496"/>
                      </a:cubicBezTo>
                      <a:cubicBezTo>
                        <a:pt x="16541" y="8208"/>
                        <a:pt x="16735" y="8208"/>
                        <a:pt x="17124" y="8064"/>
                      </a:cubicBezTo>
                      <a:cubicBezTo>
                        <a:pt x="17319" y="7920"/>
                        <a:pt x="17514" y="7776"/>
                        <a:pt x="17708" y="7776"/>
                      </a:cubicBezTo>
                      <a:cubicBezTo>
                        <a:pt x="17903" y="7776"/>
                        <a:pt x="18097" y="7776"/>
                        <a:pt x="18097" y="7920"/>
                      </a:cubicBezTo>
                      <a:cubicBezTo>
                        <a:pt x="18292" y="8064"/>
                        <a:pt x="18486" y="8208"/>
                        <a:pt x="18681" y="8208"/>
                      </a:cubicBezTo>
                      <a:cubicBezTo>
                        <a:pt x="18681" y="8208"/>
                        <a:pt x="18681" y="8208"/>
                        <a:pt x="18876" y="8064"/>
                      </a:cubicBezTo>
                      <a:cubicBezTo>
                        <a:pt x="19070" y="7632"/>
                        <a:pt x="19849" y="7632"/>
                        <a:pt x="20238" y="7488"/>
                      </a:cubicBezTo>
                      <a:cubicBezTo>
                        <a:pt x="20432" y="7488"/>
                        <a:pt x="20627" y="7344"/>
                        <a:pt x="21016" y="7200"/>
                      </a:cubicBezTo>
                      <a:cubicBezTo>
                        <a:pt x="21211" y="7056"/>
                        <a:pt x="21405" y="7056"/>
                        <a:pt x="21405" y="6912"/>
                      </a:cubicBezTo>
                      <a:cubicBezTo>
                        <a:pt x="21405" y="6912"/>
                        <a:pt x="21405" y="6912"/>
                        <a:pt x="21405" y="6912"/>
                      </a:cubicBezTo>
                      <a:cubicBezTo>
                        <a:pt x="21211" y="6768"/>
                        <a:pt x="21211" y="6624"/>
                        <a:pt x="21211" y="6480"/>
                      </a:cubicBezTo>
                      <a:cubicBezTo>
                        <a:pt x="21405" y="6480"/>
                        <a:pt x="21405" y="6480"/>
                        <a:pt x="21405" y="6480"/>
                      </a:cubicBezTo>
                      <a:cubicBezTo>
                        <a:pt x="21405" y="6480"/>
                        <a:pt x="21405" y="6480"/>
                        <a:pt x="21405" y="6480"/>
                      </a:cubicBezTo>
                      <a:cubicBezTo>
                        <a:pt x="21211" y="6480"/>
                        <a:pt x="21211" y="6480"/>
                        <a:pt x="21211" y="6480"/>
                      </a:cubicBezTo>
                      <a:cubicBezTo>
                        <a:pt x="21211" y="6336"/>
                        <a:pt x="21405" y="6336"/>
                        <a:pt x="21405" y="6336"/>
                      </a:cubicBezTo>
                      <a:cubicBezTo>
                        <a:pt x="21405" y="6336"/>
                        <a:pt x="21405" y="6336"/>
                        <a:pt x="21405" y="6336"/>
                      </a:cubicBezTo>
                      <a:cubicBezTo>
                        <a:pt x="21600" y="6192"/>
                        <a:pt x="21600" y="6048"/>
                        <a:pt x="21600" y="5904"/>
                      </a:cubicBezTo>
                      <a:cubicBezTo>
                        <a:pt x="21600" y="5760"/>
                        <a:pt x="21600" y="5616"/>
                        <a:pt x="21405" y="5472"/>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0" name="Freeform 127"/>
                <p:cNvSpPr/>
                <p:nvPr/>
              </p:nvSpPr>
              <p:spPr>
                <a:xfrm>
                  <a:off x="3439534" y="1654814"/>
                  <a:ext cx="391192" cy="785337"/>
                </a:xfrm>
                <a:custGeom>
                  <a:avLst/>
                  <a:gdLst/>
                  <a:ahLst/>
                  <a:cxnLst>
                    <a:cxn ang="0">
                      <a:pos x="wd2" y="hd2"/>
                    </a:cxn>
                    <a:cxn ang="5400000">
                      <a:pos x="wd2" y="hd2"/>
                    </a:cxn>
                    <a:cxn ang="10800000">
                      <a:pos x="wd2" y="hd2"/>
                    </a:cxn>
                    <a:cxn ang="16200000">
                      <a:pos x="wd2" y="hd2"/>
                    </a:cxn>
                  </a:cxnLst>
                  <a:rect l="0" t="0" r="r" b="b"/>
                  <a:pathLst>
                    <a:path w="21600" h="21600" extrusionOk="0">
                      <a:moveTo>
                        <a:pt x="21600" y="4010"/>
                      </a:moveTo>
                      <a:cubicBezTo>
                        <a:pt x="21600" y="3880"/>
                        <a:pt x="21600" y="4010"/>
                        <a:pt x="21340" y="3880"/>
                      </a:cubicBezTo>
                      <a:cubicBezTo>
                        <a:pt x="21080" y="3751"/>
                        <a:pt x="21080" y="3492"/>
                        <a:pt x="21080" y="3234"/>
                      </a:cubicBezTo>
                      <a:cubicBezTo>
                        <a:pt x="21080" y="3104"/>
                        <a:pt x="21080" y="2975"/>
                        <a:pt x="21080" y="2975"/>
                      </a:cubicBezTo>
                      <a:cubicBezTo>
                        <a:pt x="20819" y="2975"/>
                        <a:pt x="20819" y="2975"/>
                        <a:pt x="20819" y="2975"/>
                      </a:cubicBezTo>
                      <a:cubicBezTo>
                        <a:pt x="20819" y="2975"/>
                        <a:pt x="20819" y="2975"/>
                        <a:pt x="20819" y="2975"/>
                      </a:cubicBezTo>
                      <a:cubicBezTo>
                        <a:pt x="20559" y="2975"/>
                        <a:pt x="20559" y="3104"/>
                        <a:pt x="20299" y="3104"/>
                      </a:cubicBezTo>
                      <a:cubicBezTo>
                        <a:pt x="20039" y="3104"/>
                        <a:pt x="20039" y="2975"/>
                        <a:pt x="19778" y="2975"/>
                      </a:cubicBezTo>
                      <a:cubicBezTo>
                        <a:pt x="19778" y="2846"/>
                        <a:pt x="19778" y="2846"/>
                        <a:pt x="19518" y="2846"/>
                      </a:cubicBezTo>
                      <a:cubicBezTo>
                        <a:pt x="19518" y="2846"/>
                        <a:pt x="19518" y="2846"/>
                        <a:pt x="19258" y="2846"/>
                      </a:cubicBezTo>
                      <a:cubicBezTo>
                        <a:pt x="18737" y="2846"/>
                        <a:pt x="18737" y="2587"/>
                        <a:pt x="18737" y="2457"/>
                      </a:cubicBezTo>
                      <a:cubicBezTo>
                        <a:pt x="18737" y="2457"/>
                        <a:pt x="18477" y="2328"/>
                        <a:pt x="18477" y="2328"/>
                      </a:cubicBezTo>
                      <a:cubicBezTo>
                        <a:pt x="18477" y="2199"/>
                        <a:pt x="18737" y="2069"/>
                        <a:pt x="18998" y="2069"/>
                      </a:cubicBezTo>
                      <a:cubicBezTo>
                        <a:pt x="19258" y="2069"/>
                        <a:pt x="19258" y="2069"/>
                        <a:pt x="19258" y="2199"/>
                      </a:cubicBezTo>
                      <a:cubicBezTo>
                        <a:pt x="19258" y="2199"/>
                        <a:pt x="19258" y="2199"/>
                        <a:pt x="19258" y="2199"/>
                      </a:cubicBezTo>
                      <a:cubicBezTo>
                        <a:pt x="19258" y="2069"/>
                        <a:pt x="19258" y="2069"/>
                        <a:pt x="19258" y="2069"/>
                      </a:cubicBezTo>
                      <a:cubicBezTo>
                        <a:pt x="19258" y="1940"/>
                        <a:pt x="19258" y="1940"/>
                        <a:pt x="19258" y="1940"/>
                      </a:cubicBezTo>
                      <a:cubicBezTo>
                        <a:pt x="19258" y="1811"/>
                        <a:pt x="19258" y="1811"/>
                        <a:pt x="19518" y="1811"/>
                      </a:cubicBezTo>
                      <a:cubicBezTo>
                        <a:pt x="19518" y="1811"/>
                        <a:pt x="19518" y="1811"/>
                        <a:pt x="19778" y="1811"/>
                      </a:cubicBezTo>
                      <a:cubicBezTo>
                        <a:pt x="19778" y="1811"/>
                        <a:pt x="20039" y="1811"/>
                        <a:pt x="20039" y="1681"/>
                      </a:cubicBezTo>
                      <a:cubicBezTo>
                        <a:pt x="20299" y="1552"/>
                        <a:pt x="20819" y="1423"/>
                        <a:pt x="21340" y="1423"/>
                      </a:cubicBezTo>
                      <a:cubicBezTo>
                        <a:pt x="21340" y="1423"/>
                        <a:pt x="21340" y="1293"/>
                        <a:pt x="21340" y="1293"/>
                      </a:cubicBezTo>
                      <a:cubicBezTo>
                        <a:pt x="21340" y="1293"/>
                        <a:pt x="21340" y="1293"/>
                        <a:pt x="21340" y="1293"/>
                      </a:cubicBezTo>
                      <a:cubicBezTo>
                        <a:pt x="21340" y="1293"/>
                        <a:pt x="21080" y="1293"/>
                        <a:pt x="21080" y="1293"/>
                      </a:cubicBezTo>
                      <a:cubicBezTo>
                        <a:pt x="21080" y="1293"/>
                        <a:pt x="21080" y="1293"/>
                        <a:pt x="21080" y="1293"/>
                      </a:cubicBezTo>
                      <a:cubicBezTo>
                        <a:pt x="21080" y="1293"/>
                        <a:pt x="21080" y="1293"/>
                        <a:pt x="20819" y="1293"/>
                      </a:cubicBezTo>
                      <a:cubicBezTo>
                        <a:pt x="20559" y="1293"/>
                        <a:pt x="20299" y="1164"/>
                        <a:pt x="20299" y="905"/>
                      </a:cubicBezTo>
                      <a:cubicBezTo>
                        <a:pt x="20299" y="905"/>
                        <a:pt x="20299" y="905"/>
                        <a:pt x="20299" y="905"/>
                      </a:cubicBezTo>
                      <a:cubicBezTo>
                        <a:pt x="20039" y="776"/>
                        <a:pt x="20039" y="776"/>
                        <a:pt x="20039" y="647"/>
                      </a:cubicBezTo>
                      <a:cubicBezTo>
                        <a:pt x="20039" y="517"/>
                        <a:pt x="20039" y="517"/>
                        <a:pt x="20039" y="517"/>
                      </a:cubicBezTo>
                      <a:cubicBezTo>
                        <a:pt x="19778" y="388"/>
                        <a:pt x="19778" y="259"/>
                        <a:pt x="19518" y="129"/>
                      </a:cubicBezTo>
                      <a:cubicBezTo>
                        <a:pt x="19518" y="129"/>
                        <a:pt x="19258" y="0"/>
                        <a:pt x="19258" y="0"/>
                      </a:cubicBezTo>
                      <a:cubicBezTo>
                        <a:pt x="19258" y="0"/>
                        <a:pt x="19258" y="129"/>
                        <a:pt x="19258" y="129"/>
                      </a:cubicBezTo>
                      <a:cubicBezTo>
                        <a:pt x="19258" y="129"/>
                        <a:pt x="19258" y="259"/>
                        <a:pt x="19258" y="259"/>
                      </a:cubicBezTo>
                      <a:cubicBezTo>
                        <a:pt x="19258" y="259"/>
                        <a:pt x="19258" y="388"/>
                        <a:pt x="19258" y="388"/>
                      </a:cubicBezTo>
                      <a:cubicBezTo>
                        <a:pt x="19258" y="517"/>
                        <a:pt x="19258" y="517"/>
                        <a:pt x="19258" y="517"/>
                      </a:cubicBezTo>
                      <a:cubicBezTo>
                        <a:pt x="19258" y="517"/>
                        <a:pt x="19258" y="647"/>
                        <a:pt x="19258" y="647"/>
                      </a:cubicBezTo>
                      <a:cubicBezTo>
                        <a:pt x="19258" y="647"/>
                        <a:pt x="18998" y="647"/>
                        <a:pt x="18998" y="647"/>
                      </a:cubicBezTo>
                      <a:cubicBezTo>
                        <a:pt x="18998" y="647"/>
                        <a:pt x="18998" y="647"/>
                        <a:pt x="18998" y="647"/>
                      </a:cubicBezTo>
                      <a:cubicBezTo>
                        <a:pt x="18737" y="647"/>
                        <a:pt x="18737" y="647"/>
                        <a:pt x="18737" y="776"/>
                      </a:cubicBezTo>
                      <a:cubicBezTo>
                        <a:pt x="18477" y="776"/>
                        <a:pt x="18477" y="905"/>
                        <a:pt x="18217" y="905"/>
                      </a:cubicBezTo>
                      <a:cubicBezTo>
                        <a:pt x="17957" y="905"/>
                        <a:pt x="17957" y="905"/>
                        <a:pt x="17957" y="905"/>
                      </a:cubicBezTo>
                      <a:cubicBezTo>
                        <a:pt x="17696" y="905"/>
                        <a:pt x="17436" y="905"/>
                        <a:pt x="17436" y="905"/>
                      </a:cubicBezTo>
                      <a:cubicBezTo>
                        <a:pt x="17436" y="1035"/>
                        <a:pt x="17176" y="1035"/>
                        <a:pt x="17176" y="1164"/>
                      </a:cubicBezTo>
                      <a:cubicBezTo>
                        <a:pt x="17176" y="1164"/>
                        <a:pt x="17176" y="1164"/>
                        <a:pt x="16916" y="1293"/>
                      </a:cubicBezTo>
                      <a:cubicBezTo>
                        <a:pt x="16916" y="1423"/>
                        <a:pt x="16916" y="1423"/>
                        <a:pt x="16916" y="1552"/>
                      </a:cubicBezTo>
                      <a:cubicBezTo>
                        <a:pt x="16655" y="1681"/>
                        <a:pt x="16135" y="1811"/>
                        <a:pt x="15875" y="1811"/>
                      </a:cubicBezTo>
                      <a:cubicBezTo>
                        <a:pt x="15614" y="1811"/>
                        <a:pt x="15614" y="1811"/>
                        <a:pt x="15614" y="1811"/>
                      </a:cubicBezTo>
                      <a:cubicBezTo>
                        <a:pt x="15094" y="1811"/>
                        <a:pt x="14834" y="1681"/>
                        <a:pt x="14834" y="1681"/>
                      </a:cubicBezTo>
                      <a:cubicBezTo>
                        <a:pt x="14573" y="1681"/>
                        <a:pt x="14573" y="1681"/>
                        <a:pt x="14573" y="1681"/>
                      </a:cubicBezTo>
                      <a:cubicBezTo>
                        <a:pt x="14313" y="1681"/>
                        <a:pt x="14313" y="1681"/>
                        <a:pt x="14053" y="1681"/>
                      </a:cubicBezTo>
                      <a:cubicBezTo>
                        <a:pt x="14053" y="1681"/>
                        <a:pt x="14053" y="1681"/>
                        <a:pt x="14053" y="1681"/>
                      </a:cubicBezTo>
                      <a:cubicBezTo>
                        <a:pt x="13793" y="1681"/>
                        <a:pt x="13793" y="1681"/>
                        <a:pt x="13533" y="1681"/>
                      </a:cubicBezTo>
                      <a:cubicBezTo>
                        <a:pt x="13533" y="1681"/>
                        <a:pt x="13533" y="1681"/>
                        <a:pt x="13533" y="1681"/>
                      </a:cubicBezTo>
                      <a:cubicBezTo>
                        <a:pt x="13533" y="1681"/>
                        <a:pt x="13533" y="1681"/>
                        <a:pt x="13272" y="1681"/>
                      </a:cubicBezTo>
                      <a:cubicBezTo>
                        <a:pt x="13012" y="1681"/>
                        <a:pt x="12752" y="1681"/>
                        <a:pt x="12492" y="1681"/>
                      </a:cubicBezTo>
                      <a:cubicBezTo>
                        <a:pt x="12231" y="1681"/>
                        <a:pt x="11971" y="1681"/>
                        <a:pt x="11451" y="1681"/>
                      </a:cubicBezTo>
                      <a:cubicBezTo>
                        <a:pt x="11190" y="1552"/>
                        <a:pt x="10930" y="1552"/>
                        <a:pt x="10670" y="1423"/>
                      </a:cubicBezTo>
                      <a:cubicBezTo>
                        <a:pt x="10410" y="1423"/>
                        <a:pt x="10410" y="1423"/>
                        <a:pt x="10149" y="1423"/>
                      </a:cubicBezTo>
                      <a:cubicBezTo>
                        <a:pt x="9889" y="1423"/>
                        <a:pt x="9889" y="1423"/>
                        <a:pt x="9629" y="1552"/>
                      </a:cubicBezTo>
                      <a:cubicBezTo>
                        <a:pt x="9369" y="1681"/>
                        <a:pt x="9108" y="1940"/>
                        <a:pt x="8848" y="2328"/>
                      </a:cubicBezTo>
                      <a:cubicBezTo>
                        <a:pt x="8848" y="2328"/>
                        <a:pt x="8848" y="2328"/>
                        <a:pt x="8848" y="2457"/>
                      </a:cubicBezTo>
                      <a:cubicBezTo>
                        <a:pt x="8848" y="2457"/>
                        <a:pt x="8848" y="2587"/>
                        <a:pt x="8848" y="2716"/>
                      </a:cubicBezTo>
                      <a:cubicBezTo>
                        <a:pt x="8848" y="2716"/>
                        <a:pt x="8848" y="2716"/>
                        <a:pt x="8848" y="2716"/>
                      </a:cubicBezTo>
                      <a:cubicBezTo>
                        <a:pt x="8848" y="2716"/>
                        <a:pt x="8848" y="2846"/>
                        <a:pt x="8848" y="2846"/>
                      </a:cubicBezTo>
                      <a:cubicBezTo>
                        <a:pt x="8848" y="3104"/>
                        <a:pt x="8848" y="3363"/>
                        <a:pt x="8848" y="3622"/>
                      </a:cubicBezTo>
                      <a:cubicBezTo>
                        <a:pt x="8848" y="3751"/>
                        <a:pt x="8848" y="3751"/>
                        <a:pt x="8848" y="3880"/>
                      </a:cubicBezTo>
                      <a:cubicBezTo>
                        <a:pt x="8848" y="3880"/>
                        <a:pt x="8848" y="4010"/>
                        <a:pt x="8848" y="4010"/>
                      </a:cubicBezTo>
                      <a:cubicBezTo>
                        <a:pt x="8848" y="4139"/>
                        <a:pt x="8848" y="4268"/>
                        <a:pt x="8588" y="4398"/>
                      </a:cubicBezTo>
                      <a:cubicBezTo>
                        <a:pt x="8328" y="4398"/>
                        <a:pt x="8328" y="4398"/>
                        <a:pt x="8328" y="4398"/>
                      </a:cubicBezTo>
                      <a:cubicBezTo>
                        <a:pt x="8067" y="4398"/>
                        <a:pt x="8067" y="4398"/>
                        <a:pt x="7807" y="4398"/>
                      </a:cubicBezTo>
                      <a:cubicBezTo>
                        <a:pt x="7547" y="4398"/>
                        <a:pt x="7547" y="4398"/>
                        <a:pt x="7547" y="4268"/>
                      </a:cubicBezTo>
                      <a:cubicBezTo>
                        <a:pt x="7027" y="4268"/>
                        <a:pt x="6766" y="4268"/>
                        <a:pt x="6506" y="4268"/>
                      </a:cubicBezTo>
                      <a:cubicBezTo>
                        <a:pt x="6506" y="4268"/>
                        <a:pt x="6246" y="4268"/>
                        <a:pt x="5986" y="4268"/>
                      </a:cubicBezTo>
                      <a:cubicBezTo>
                        <a:pt x="5986" y="4268"/>
                        <a:pt x="5986" y="4398"/>
                        <a:pt x="5986" y="4527"/>
                      </a:cubicBezTo>
                      <a:cubicBezTo>
                        <a:pt x="5986" y="4656"/>
                        <a:pt x="5725" y="4915"/>
                        <a:pt x="5465" y="4915"/>
                      </a:cubicBezTo>
                      <a:cubicBezTo>
                        <a:pt x="5465" y="4915"/>
                        <a:pt x="5465" y="4915"/>
                        <a:pt x="5465" y="4915"/>
                      </a:cubicBezTo>
                      <a:cubicBezTo>
                        <a:pt x="4945" y="4915"/>
                        <a:pt x="4945" y="4786"/>
                        <a:pt x="4684" y="4786"/>
                      </a:cubicBezTo>
                      <a:cubicBezTo>
                        <a:pt x="4684" y="4786"/>
                        <a:pt x="4424" y="4786"/>
                        <a:pt x="4424" y="4915"/>
                      </a:cubicBezTo>
                      <a:cubicBezTo>
                        <a:pt x="4164" y="4915"/>
                        <a:pt x="4164" y="4915"/>
                        <a:pt x="4164" y="4915"/>
                      </a:cubicBezTo>
                      <a:cubicBezTo>
                        <a:pt x="4164" y="4915"/>
                        <a:pt x="4164" y="5044"/>
                        <a:pt x="4424" y="5044"/>
                      </a:cubicBezTo>
                      <a:cubicBezTo>
                        <a:pt x="4424" y="5044"/>
                        <a:pt x="4424" y="5044"/>
                        <a:pt x="4424" y="5044"/>
                      </a:cubicBezTo>
                      <a:cubicBezTo>
                        <a:pt x="4424" y="5044"/>
                        <a:pt x="4684" y="4915"/>
                        <a:pt x="4684" y="4915"/>
                      </a:cubicBezTo>
                      <a:cubicBezTo>
                        <a:pt x="4945" y="4915"/>
                        <a:pt x="4945" y="5044"/>
                        <a:pt x="5205" y="5044"/>
                      </a:cubicBezTo>
                      <a:cubicBezTo>
                        <a:pt x="5205" y="5174"/>
                        <a:pt x="5205" y="5044"/>
                        <a:pt x="5205" y="5174"/>
                      </a:cubicBezTo>
                      <a:cubicBezTo>
                        <a:pt x="5205" y="5303"/>
                        <a:pt x="5205" y="5303"/>
                        <a:pt x="5205" y="5432"/>
                      </a:cubicBezTo>
                      <a:cubicBezTo>
                        <a:pt x="4684" y="5432"/>
                        <a:pt x="4945" y="5432"/>
                        <a:pt x="4684" y="5432"/>
                      </a:cubicBezTo>
                      <a:cubicBezTo>
                        <a:pt x="4684" y="5562"/>
                        <a:pt x="4684" y="5691"/>
                        <a:pt x="4684" y="5691"/>
                      </a:cubicBezTo>
                      <a:cubicBezTo>
                        <a:pt x="4684" y="5950"/>
                        <a:pt x="4424" y="6079"/>
                        <a:pt x="4424" y="6208"/>
                      </a:cubicBezTo>
                      <a:cubicBezTo>
                        <a:pt x="4164" y="6338"/>
                        <a:pt x="4164" y="6596"/>
                        <a:pt x="3904" y="6855"/>
                      </a:cubicBezTo>
                      <a:cubicBezTo>
                        <a:pt x="3643" y="6855"/>
                        <a:pt x="3383" y="7631"/>
                        <a:pt x="3123" y="7760"/>
                      </a:cubicBezTo>
                      <a:cubicBezTo>
                        <a:pt x="3123" y="7760"/>
                        <a:pt x="3123" y="7760"/>
                        <a:pt x="3123" y="7760"/>
                      </a:cubicBezTo>
                      <a:cubicBezTo>
                        <a:pt x="3123" y="7760"/>
                        <a:pt x="3123" y="7760"/>
                        <a:pt x="3123" y="7760"/>
                      </a:cubicBezTo>
                      <a:cubicBezTo>
                        <a:pt x="3123" y="8407"/>
                        <a:pt x="2342" y="8537"/>
                        <a:pt x="2082" y="8666"/>
                      </a:cubicBezTo>
                      <a:cubicBezTo>
                        <a:pt x="2082" y="8666"/>
                        <a:pt x="1822" y="8795"/>
                        <a:pt x="1561" y="8795"/>
                      </a:cubicBezTo>
                      <a:cubicBezTo>
                        <a:pt x="1561" y="8795"/>
                        <a:pt x="1041" y="9183"/>
                        <a:pt x="1041" y="9313"/>
                      </a:cubicBezTo>
                      <a:cubicBezTo>
                        <a:pt x="1041" y="9313"/>
                        <a:pt x="1041" y="9313"/>
                        <a:pt x="1041" y="9313"/>
                      </a:cubicBezTo>
                      <a:cubicBezTo>
                        <a:pt x="1041" y="9442"/>
                        <a:pt x="1041" y="9442"/>
                        <a:pt x="1041" y="9442"/>
                      </a:cubicBezTo>
                      <a:cubicBezTo>
                        <a:pt x="1041" y="9442"/>
                        <a:pt x="1041" y="9442"/>
                        <a:pt x="1041" y="9571"/>
                      </a:cubicBezTo>
                      <a:cubicBezTo>
                        <a:pt x="1041" y="9571"/>
                        <a:pt x="1041" y="9571"/>
                        <a:pt x="1041" y="9571"/>
                      </a:cubicBezTo>
                      <a:cubicBezTo>
                        <a:pt x="1041" y="9571"/>
                        <a:pt x="1041" y="9571"/>
                        <a:pt x="1041" y="9571"/>
                      </a:cubicBezTo>
                      <a:cubicBezTo>
                        <a:pt x="1041" y="9701"/>
                        <a:pt x="1041" y="9830"/>
                        <a:pt x="1301" y="9959"/>
                      </a:cubicBezTo>
                      <a:cubicBezTo>
                        <a:pt x="1561" y="10089"/>
                        <a:pt x="2602" y="10865"/>
                        <a:pt x="2863" y="11123"/>
                      </a:cubicBezTo>
                      <a:cubicBezTo>
                        <a:pt x="2863" y="11123"/>
                        <a:pt x="2863" y="11123"/>
                        <a:pt x="2863" y="11123"/>
                      </a:cubicBezTo>
                      <a:cubicBezTo>
                        <a:pt x="2863" y="11123"/>
                        <a:pt x="2863" y="11123"/>
                        <a:pt x="2863" y="11123"/>
                      </a:cubicBezTo>
                      <a:cubicBezTo>
                        <a:pt x="2863" y="11123"/>
                        <a:pt x="2863" y="11123"/>
                        <a:pt x="2863" y="11123"/>
                      </a:cubicBezTo>
                      <a:cubicBezTo>
                        <a:pt x="2863" y="11123"/>
                        <a:pt x="2863" y="11123"/>
                        <a:pt x="2863" y="11123"/>
                      </a:cubicBezTo>
                      <a:cubicBezTo>
                        <a:pt x="2863" y="11253"/>
                        <a:pt x="2863" y="11253"/>
                        <a:pt x="2863" y="11382"/>
                      </a:cubicBezTo>
                      <a:cubicBezTo>
                        <a:pt x="2863" y="11382"/>
                        <a:pt x="2863" y="11382"/>
                        <a:pt x="2863" y="11511"/>
                      </a:cubicBezTo>
                      <a:cubicBezTo>
                        <a:pt x="2602" y="11641"/>
                        <a:pt x="2602" y="11770"/>
                        <a:pt x="2082" y="11770"/>
                      </a:cubicBezTo>
                      <a:cubicBezTo>
                        <a:pt x="1822" y="11899"/>
                        <a:pt x="1822" y="11899"/>
                        <a:pt x="1822" y="11899"/>
                      </a:cubicBezTo>
                      <a:cubicBezTo>
                        <a:pt x="1822" y="11899"/>
                        <a:pt x="1822" y="11899"/>
                        <a:pt x="2082" y="11899"/>
                      </a:cubicBezTo>
                      <a:cubicBezTo>
                        <a:pt x="2082" y="12029"/>
                        <a:pt x="2342" y="12029"/>
                        <a:pt x="2342" y="12158"/>
                      </a:cubicBezTo>
                      <a:cubicBezTo>
                        <a:pt x="2342" y="12158"/>
                        <a:pt x="2342" y="12287"/>
                        <a:pt x="2342" y="12287"/>
                      </a:cubicBezTo>
                      <a:cubicBezTo>
                        <a:pt x="2082" y="12546"/>
                        <a:pt x="1561" y="12805"/>
                        <a:pt x="1301" y="13063"/>
                      </a:cubicBezTo>
                      <a:cubicBezTo>
                        <a:pt x="781" y="13322"/>
                        <a:pt x="781" y="13322"/>
                        <a:pt x="781" y="13322"/>
                      </a:cubicBezTo>
                      <a:cubicBezTo>
                        <a:pt x="781" y="13322"/>
                        <a:pt x="781" y="13322"/>
                        <a:pt x="781" y="13322"/>
                      </a:cubicBezTo>
                      <a:cubicBezTo>
                        <a:pt x="781" y="13451"/>
                        <a:pt x="781" y="13451"/>
                        <a:pt x="781" y="13581"/>
                      </a:cubicBezTo>
                      <a:cubicBezTo>
                        <a:pt x="781" y="13710"/>
                        <a:pt x="781" y="13840"/>
                        <a:pt x="781" y="13969"/>
                      </a:cubicBezTo>
                      <a:cubicBezTo>
                        <a:pt x="781" y="13969"/>
                        <a:pt x="781" y="14098"/>
                        <a:pt x="781" y="14098"/>
                      </a:cubicBezTo>
                      <a:cubicBezTo>
                        <a:pt x="781" y="14098"/>
                        <a:pt x="781" y="14098"/>
                        <a:pt x="781" y="14098"/>
                      </a:cubicBezTo>
                      <a:cubicBezTo>
                        <a:pt x="781" y="14228"/>
                        <a:pt x="1301" y="14616"/>
                        <a:pt x="1301" y="14874"/>
                      </a:cubicBezTo>
                      <a:cubicBezTo>
                        <a:pt x="1301" y="15004"/>
                        <a:pt x="1301" y="15004"/>
                        <a:pt x="1041" y="15133"/>
                      </a:cubicBezTo>
                      <a:cubicBezTo>
                        <a:pt x="1041" y="15133"/>
                        <a:pt x="1041" y="15262"/>
                        <a:pt x="1041" y="15521"/>
                      </a:cubicBezTo>
                      <a:cubicBezTo>
                        <a:pt x="1041" y="15521"/>
                        <a:pt x="1041" y="15521"/>
                        <a:pt x="1041" y="15521"/>
                      </a:cubicBezTo>
                      <a:cubicBezTo>
                        <a:pt x="1041" y="15780"/>
                        <a:pt x="1041" y="16038"/>
                        <a:pt x="1041" y="16297"/>
                      </a:cubicBezTo>
                      <a:cubicBezTo>
                        <a:pt x="1301" y="16426"/>
                        <a:pt x="1301" y="16685"/>
                        <a:pt x="1301" y="16814"/>
                      </a:cubicBezTo>
                      <a:cubicBezTo>
                        <a:pt x="1561" y="16944"/>
                        <a:pt x="1561" y="17073"/>
                        <a:pt x="1561" y="17202"/>
                      </a:cubicBezTo>
                      <a:cubicBezTo>
                        <a:pt x="1822" y="17332"/>
                        <a:pt x="1822" y="17461"/>
                        <a:pt x="1822" y="17590"/>
                      </a:cubicBezTo>
                      <a:cubicBezTo>
                        <a:pt x="1822" y="17590"/>
                        <a:pt x="1822" y="17590"/>
                        <a:pt x="1822" y="17590"/>
                      </a:cubicBezTo>
                      <a:cubicBezTo>
                        <a:pt x="1822" y="17720"/>
                        <a:pt x="1822" y="17849"/>
                        <a:pt x="1822" y="17849"/>
                      </a:cubicBezTo>
                      <a:cubicBezTo>
                        <a:pt x="1822" y="17978"/>
                        <a:pt x="1822" y="17978"/>
                        <a:pt x="1822" y="17978"/>
                      </a:cubicBezTo>
                      <a:cubicBezTo>
                        <a:pt x="2082" y="18108"/>
                        <a:pt x="2082" y="18237"/>
                        <a:pt x="2082" y="18366"/>
                      </a:cubicBezTo>
                      <a:cubicBezTo>
                        <a:pt x="2082" y="18366"/>
                        <a:pt x="2082" y="18496"/>
                        <a:pt x="1822" y="18625"/>
                      </a:cubicBezTo>
                      <a:cubicBezTo>
                        <a:pt x="1822" y="18754"/>
                        <a:pt x="1561" y="18884"/>
                        <a:pt x="1301" y="18884"/>
                      </a:cubicBezTo>
                      <a:cubicBezTo>
                        <a:pt x="1301" y="19013"/>
                        <a:pt x="1041" y="19013"/>
                        <a:pt x="1041" y="19143"/>
                      </a:cubicBezTo>
                      <a:cubicBezTo>
                        <a:pt x="1041" y="19272"/>
                        <a:pt x="520" y="19919"/>
                        <a:pt x="520" y="20048"/>
                      </a:cubicBezTo>
                      <a:cubicBezTo>
                        <a:pt x="520" y="20048"/>
                        <a:pt x="260" y="20177"/>
                        <a:pt x="260" y="20307"/>
                      </a:cubicBezTo>
                      <a:cubicBezTo>
                        <a:pt x="260" y="20565"/>
                        <a:pt x="0" y="20953"/>
                        <a:pt x="0" y="21212"/>
                      </a:cubicBezTo>
                      <a:cubicBezTo>
                        <a:pt x="0" y="21341"/>
                        <a:pt x="0" y="21471"/>
                        <a:pt x="0" y="21471"/>
                      </a:cubicBezTo>
                      <a:cubicBezTo>
                        <a:pt x="260" y="21471"/>
                        <a:pt x="260" y="21600"/>
                        <a:pt x="260" y="21600"/>
                      </a:cubicBezTo>
                      <a:cubicBezTo>
                        <a:pt x="781" y="21600"/>
                        <a:pt x="1301" y="21600"/>
                        <a:pt x="1561" y="21600"/>
                      </a:cubicBezTo>
                      <a:cubicBezTo>
                        <a:pt x="1561" y="21600"/>
                        <a:pt x="1561" y="21600"/>
                        <a:pt x="1561" y="21600"/>
                      </a:cubicBezTo>
                      <a:cubicBezTo>
                        <a:pt x="1822" y="21600"/>
                        <a:pt x="2082" y="21600"/>
                        <a:pt x="2342" y="21600"/>
                      </a:cubicBezTo>
                      <a:cubicBezTo>
                        <a:pt x="2342" y="21600"/>
                        <a:pt x="2342" y="21600"/>
                        <a:pt x="2342" y="21600"/>
                      </a:cubicBezTo>
                      <a:cubicBezTo>
                        <a:pt x="2602" y="21471"/>
                        <a:pt x="3123" y="21341"/>
                        <a:pt x="3643" y="21212"/>
                      </a:cubicBezTo>
                      <a:cubicBezTo>
                        <a:pt x="3904" y="21212"/>
                        <a:pt x="4164" y="21083"/>
                        <a:pt x="4684" y="20953"/>
                      </a:cubicBezTo>
                      <a:cubicBezTo>
                        <a:pt x="5205" y="20953"/>
                        <a:pt x="5986" y="20824"/>
                        <a:pt x="6246" y="20824"/>
                      </a:cubicBezTo>
                      <a:cubicBezTo>
                        <a:pt x="6506" y="20824"/>
                        <a:pt x="6766" y="20695"/>
                        <a:pt x="7287" y="20565"/>
                      </a:cubicBezTo>
                      <a:cubicBezTo>
                        <a:pt x="7287" y="20565"/>
                        <a:pt x="7547" y="20436"/>
                        <a:pt x="7547" y="20436"/>
                      </a:cubicBezTo>
                      <a:cubicBezTo>
                        <a:pt x="7807" y="20177"/>
                        <a:pt x="8328" y="19919"/>
                        <a:pt x="8848" y="19789"/>
                      </a:cubicBezTo>
                      <a:cubicBezTo>
                        <a:pt x="9108" y="19789"/>
                        <a:pt x="9369" y="19919"/>
                        <a:pt x="9629" y="19919"/>
                      </a:cubicBezTo>
                      <a:cubicBezTo>
                        <a:pt x="9629" y="19919"/>
                        <a:pt x="9629" y="19919"/>
                        <a:pt x="9629" y="19919"/>
                      </a:cubicBezTo>
                      <a:cubicBezTo>
                        <a:pt x="9629" y="19919"/>
                        <a:pt x="9629" y="19919"/>
                        <a:pt x="9629" y="19919"/>
                      </a:cubicBezTo>
                      <a:cubicBezTo>
                        <a:pt x="9629" y="19789"/>
                        <a:pt x="9629" y="19789"/>
                        <a:pt x="9629" y="19660"/>
                      </a:cubicBezTo>
                      <a:cubicBezTo>
                        <a:pt x="9629" y="19401"/>
                        <a:pt x="9889" y="19272"/>
                        <a:pt x="10410" y="19272"/>
                      </a:cubicBezTo>
                      <a:cubicBezTo>
                        <a:pt x="10410" y="19272"/>
                        <a:pt x="10410" y="19272"/>
                        <a:pt x="10410" y="19272"/>
                      </a:cubicBezTo>
                      <a:cubicBezTo>
                        <a:pt x="10930" y="19272"/>
                        <a:pt x="11451" y="19272"/>
                        <a:pt x="11971" y="19401"/>
                      </a:cubicBezTo>
                      <a:cubicBezTo>
                        <a:pt x="11971" y="19401"/>
                        <a:pt x="11971" y="19401"/>
                        <a:pt x="12231" y="19401"/>
                      </a:cubicBezTo>
                      <a:cubicBezTo>
                        <a:pt x="12492" y="19401"/>
                        <a:pt x="12752" y="19272"/>
                        <a:pt x="13272" y="19272"/>
                      </a:cubicBezTo>
                      <a:cubicBezTo>
                        <a:pt x="13272" y="19272"/>
                        <a:pt x="13272" y="19272"/>
                        <a:pt x="13533" y="19272"/>
                      </a:cubicBezTo>
                      <a:cubicBezTo>
                        <a:pt x="13533" y="19272"/>
                        <a:pt x="13793" y="19272"/>
                        <a:pt x="13793" y="19272"/>
                      </a:cubicBezTo>
                      <a:cubicBezTo>
                        <a:pt x="13793" y="19272"/>
                        <a:pt x="13793" y="19272"/>
                        <a:pt x="14053" y="19272"/>
                      </a:cubicBezTo>
                      <a:cubicBezTo>
                        <a:pt x="14313" y="19143"/>
                        <a:pt x="14573" y="19143"/>
                        <a:pt x="14834" y="19013"/>
                      </a:cubicBezTo>
                      <a:cubicBezTo>
                        <a:pt x="14834" y="18884"/>
                        <a:pt x="14834" y="18884"/>
                        <a:pt x="15094" y="18884"/>
                      </a:cubicBezTo>
                      <a:cubicBezTo>
                        <a:pt x="15094" y="18884"/>
                        <a:pt x="15094" y="18884"/>
                        <a:pt x="15094" y="18884"/>
                      </a:cubicBezTo>
                      <a:cubicBezTo>
                        <a:pt x="15094" y="18884"/>
                        <a:pt x="15094" y="18754"/>
                        <a:pt x="15354" y="18754"/>
                      </a:cubicBezTo>
                      <a:cubicBezTo>
                        <a:pt x="15354" y="18754"/>
                        <a:pt x="15354" y="18754"/>
                        <a:pt x="15614" y="18754"/>
                      </a:cubicBezTo>
                      <a:cubicBezTo>
                        <a:pt x="15614" y="18754"/>
                        <a:pt x="15614" y="18754"/>
                        <a:pt x="15614" y="18754"/>
                      </a:cubicBezTo>
                      <a:cubicBezTo>
                        <a:pt x="15614" y="18754"/>
                        <a:pt x="15614" y="18754"/>
                        <a:pt x="15614" y="18754"/>
                      </a:cubicBezTo>
                      <a:cubicBezTo>
                        <a:pt x="15875" y="18754"/>
                        <a:pt x="15875" y="18754"/>
                        <a:pt x="15875" y="18754"/>
                      </a:cubicBezTo>
                      <a:cubicBezTo>
                        <a:pt x="15875" y="18754"/>
                        <a:pt x="15875" y="18754"/>
                        <a:pt x="15875" y="18625"/>
                      </a:cubicBezTo>
                      <a:cubicBezTo>
                        <a:pt x="15875" y="18366"/>
                        <a:pt x="16395" y="18366"/>
                        <a:pt x="16395" y="18366"/>
                      </a:cubicBezTo>
                      <a:cubicBezTo>
                        <a:pt x="16655" y="18366"/>
                        <a:pt x="16655" y="18496"/>
                        <a:pt x="16655" y="18366"/>
                      </a:cubicBezTo>
                      <a:cubicBezTo>
                        <a:pt x="16916" y="18237"/>
                        <a:pt x="17176" y="18237"/>
                        <a:pt x="17436" y="18108"/>
                      </a:cubicBezTo>
                      <a:cubicBezTo>
                        <a:pt x="17696" y="17978"/>
                        <a:pt x="17696" y="17978"/>
                        <a:pt x="17957" y="17978"/>
                      </a:cubicBezTo>
                      <a:cubicBezTo>
                        <a:pt x="17957" y="17849"/>
                        <a:pt x="17957" y="17720"/>
                        <a:pt x="18217" y="17590"/>
                      </a:cubicBezTo>
                      <a:cubicBezTo>
                        <a:pt x="18217" y="17461"/>
                        <a:pt x="17957" y="17461"/>
                        <a:pt x="17957" y="17332"/>
                      </a:cubicBezTo>
                      <a:cubicBezTo>
                        <a:pt x="17957" y="17332"/>
                        <a:pt x="17957" y="17332"/>
                        <a:pt x="17957" y="17202"/>
                      </a:cubicBezTo>
                      <a:cubicBezTo>
                        <a:pt x="17957" y="17073"/>
                        <a:pt x="18217" y="17073"/>
                        <a:pt x="18217" y="17073"/>
                      </a:cubicBezTo>
                      <a:cubicBezTo>
                        <a:pt x="18217" y="17073"/>
                        <a:pt x="18217" y="17073"/>
                        <a:pt x="18217" y="17073"/>
                      </a:cubicBezTo>
                      <a:cubicBezTo>
                        <a:pt x="18217" y="16944"/>
                        <a:pt x="18217" y="16944"/>
                        <a:pt x="18217" y="16814"/>
                      </a:cubicBezTo>
                      <a:cubicBezTo>
                        <a:pt x="18217" y="16814"/>
                        <a:pt x="18217" y="16685"/>
                        <a:pt x="18477" y="16556"/>
                      </a:cubicBezTo>
                      <a:cubicBezTo>
                        <a:pt x="18477" y="16556"/>
                        <a:pt x="18477" y="16556"/>
                        <a:pt x="18477" y="16556"/>
                      </a:cubicBezTo>
                      <a:cubicBezTo>
                        <a:pt x="18477" y="16426"/>
                        <a:pt x="18217" y="16297"/>
                        <a:pt x="18217" y="16168"/>
                      </a:cubicBezTo>
                      <a:cubicBezTo>
                        <a:pt x="18217" y="16168"/>
                        <a:pt x="18217" y="16168"/>
                        <a:pt x="18217" y="16168"/>
                      </a:cubicBezTo>
                      <a:cubicBezTo>
                        <a:pt x="18217" y="16038"/>
                        <a:pt x="18217" y="15909"/>
                        <a:pt x="18477" y="15780"/>
                      </a:cubicBezTo>
                      <a:cubicBezTo>
                        <a:pt x="18477" y="15650"/>
                        <a:pt x="18477" y="15650"/>
                        <a:pt x="18477" y="15650"/>
                      </a:cubicBezTo>
                      <a:cubicBezTo>
                        <a:pt x="18737" y="15650"/>
                        <a:pt x="18737" y="15650"/>
                        <a:pt x="18737" y="15650"/>
                      </a:cubicBezTo>
                      <a:cubicBezTo>
                        <a:pt x="18477" y="15650"/>
                        <a:pt x="18477" y="15650"/>
                        <a:pt x="18477" y="15650"/>
                      </a:cubicBezTo>
                      <a:cubicBezTo>
                        <a:pt x="18477" y="15521"/>
                        <a:pt x="18477" y="15521"/>
                        <a:pt x="18477" y="15521"/>
                      </a:cubicBezTo>
                      <a:cubicBezTo>
                        <a:pt x="18477" y="15521"/>
                        <a:pt x="18477" y="15392"/>
                        <a:pt x="18477" y="15392"/>
                      </a:cubicBezTo>
                      <a:cubicBezTo>
                        <a:pt x="18477" y="15262"/>
                        <a:pt x="18477" y="15262"/>
                        <a:pt x="18217" y="15133"/>
                      </a:cubicBezTo>
                      <a:cubicBezTo>
                        <a:pt x="18217" y="15004"/>
                        <a:pt x="17696" y="15004"/>
                        <a:pt x="17696" y="14745"/>
                      </a:cubicBezTo>
                      <a:cubicBezTo>
                        <a:pt x="17696" y="14616"/>
                        <a:pt x="17436" y="14616"/>
                        <a:pt x="17436" y="14486"/>
                      </a:cubicBezTo>
                      <a:cubicBezTo>
                        <a:pt x="17176" y="14486"/>
                        <a:pt x="17176" y="14357"/>
                        <a:pt x="17176" y="14228"/>
                      </a:cubicBezTo>
                      <a:cubicBezTo>
                        <a:pt x="17176" y="14098"/>
                        <a:pt x="17176" y="13969"/>
                        <a:pt x="17696" y="13969"/>
                      </a:cubicBezTo>
                      <a:cubicBezTo>
                        <a:pt x="17957" y="13840"/>
                        <a:pt x="17957" y="13840"/>
                        <a:pt x="18217" y="13710"/>
                      </a:cubicBezTo>
                      <a:cubicBezTo>
                        <a:pt x="18217" y="13581"/>
                        <a:pt x="18217" y="13581"/>
                        <a:pt x="18217" y="13581"/>
                      </a:cubicBezTo>
                      <a:cubicBezTo>
                        <a:pt x="18217" y="13581"/>
                        <a:pt x="18217" y="13451"/>
                        <a:pt x="18477" y="13451"/>
                      </a:cubicBezTo>
                      <a:cubicBezTo>
                        <a:pt x="18477" y="13451"/>
                        <a:pt x="18477" y="13451"/>
                        <a:pt x="18737" y="13451"/>
                      </a:cubicBezTo>
                      <a:cubicBezTo>
                        <a:pt x="18737" y="13451"/>
                        <a:pt x="18737" y="13451"/>
                        <a:pt x="18737" y="13451"/>
                      </a:cubicBezTo>
                      <a:cubicBezTo>
                        <a:pt x="18737" y="13451"/>
                        <a:pt x="18737" y="13451"/>
                        <a:pt x="18737" y="13451"/>
                      </a:cubicBezTo>
                      <a:cubicBezTo>
                        <a:pt x="18737" y="13322"/>
                        <a:pt x="18737" y="13193"/>
                        <a:pt x="18477" y="12934"/>
                      </a:cubicBezTo>
                      <a:cubicBezTo>
                        <a:pt x="18477" y="12934"/>
                        <a:pt x="18477" y="12805"/>
                        <a:pt x="18477" y="12805"/>
                      </a:cubicBezTo>
                      <a:cubicBezTo>
                        <a:pt x="18477" y="12675"/>
                        <a:pt x="18737" y="12546"/>
                        <a:pt x="18998" y="12546"/>
                      </a:cubicBezTo>
                      <a:cubicBezTo>
                        <a:pt x="18998" y="12417"/>
                        <a:pt x="18998" y="12287"/>
                        <a:pt x="19258" y="12029"/>
                      </a:cubicBezTo>
                      <a:cubicBezTo>
                        <a:pt x="19258" y="11899"/>
                        <a:pt x="20039" y="11253"/>
                        <a:pt x="20039" y="10994"/>
                      </a:cubicBezTo>
                      <a:cubicBezTo>
                        <a:pt x="20299" y="10865"/>
                        <a:pt x="20299" y="10865"/>
                        <a:pt x="20299" y="10735"/>
                      </a:cubicBezTo>
                      <a:cubicBezTo>
                        <a:pt x="20299" y="10735"/>
                        <a:pt x="20299" y="10735"/>
                        <a:pt x="20299" y="10735"/>
                      </a:cubicBezTo>
                      <a:cubicBezTo>
                        <a:pt x="20299" y="10735"/>
                        <a:pt x="20039" y="10735"/>
                        <a:pt x="20039" y="10735"/>
                      </a:cubicBezTo>
                      <a:cubicBezTo>
                        <a:pt x="19778" y="10735"/>
                        <a:pt x="19518" y="10477"/>
                        <a:pt x="19518" y="10477"/>
                      </a:cubicBezTo>
                      <a:cubicBezTo>
                        <a:pt x="19518" y="10347"/>
                        <a:pt x="19518" y="10347"/>
                        <a:pt x="19518" y="10347"/>
                      </a:cubicBezTo>
                      <a:cubicBezTo>
                        <a:pt x="19518" y="10218"/>
                        <a:pt x="19258" y="10218"/>
                        <a:pt x="18998" y="9701"/>
                      </a:cubicBezTo>
                      <a:cubicBezTo>
                        <a:pt x="18737" y="9313"/>
                        <a:pt x="18477" y="9313"/>
                        <a:pt x="18477" y="9054"/>
                      </a:cubicBezTo>
                      <a:cubicBezTo>
                        <a:pt x="18477" y="9054"/>
                        <a:pt x="17957" y="8925"/>
                        <a:pt x="17436" y="8925"/>
                      </a:cubicBezTo>
                      <a:cubicBezTo>
                        <a:pt x="16916" y="8795"/>
                        <a:pt x="16916" y="8537"/>
                        <a:pt x="16916" y="8407"/>
                      </a:cubicBezTo>
                      <a:cubicBezTo>
                        <a:pt x="16916" y="8407"/>
                        <a:pt x="16916" y="8278"/>
                        <a:pt x="16916" y="8149"/>
                      </a:cubicBezTo>
                      <a:cubicBezTo>
                        <a:pt x="16916" y="8019"/>
                        <a:pt x="16916" y="7890"/>
                        <a:pt x="16916" y="7760"/>
                      </a:cubicBezTo>
                      <a:cubicBezTo>
                        <a:pt x="16916" y="7372"/>
                        <a:pt x="17696" y="7114"/>
                        <a:pt x="18217" y="6984"/>
                      </a:cubicBezTo>
                      <a:cubicBezTo>
                        <a:pt x="18217" y="6855"/>
                        <a:pt x="18217" y="6855"/>
                        <a:pt x="18217" y="6855"/>
                      </a:cubicBezTo>
                      <a:cubicBezTo>
                        <a:pt x="18217" y="6855"/>
                        <a:pt x="18217" y="6726"/>
                        <a:pt x="17957" y="6596"/>
                      </a:cubicBezTo>
                      <a:cubicBezTo>
                        <a:pt x="17957" y="6596"/>
                        <a:pt x="17696" y="6467"/>
                        <a:pt x="17696" y="6338"/>
                      </a:cubicBezTo>
                      <a:cubicBezTo>
                        <a:pt x="17696" y="6338"/>
                        <a:pt x="17957" y="6208"/>
                        <a:pt x="17957" y="6079"/>
                      </a:cubicBezTo>
                      <a:cubicBezTo>
                        <a:pt x="18217" y="5950"/>
                        <a:pt x="18737" y="5691"/>
                        <a:pt x="19258" y="5562"/>
                      </a:cubicBezTo>
                      <a:cubicBezTo>
                        <a:pt x="19258" y="5562"/>
                        <a:pt x="19258" y="5562"/>
                        <a:pt x="19258" y="5562"/>
                      </a:cubicBezTo>
                      <a:cubicBezTo>
                        <a:pt x="19778" y="5562"/>
                        <a:pt x="20039" y="5691"/>
                        <a:pt x="20299" y="5691"/>
                      </a:cubicBezTo>
                      <a:cubicBezTo>
                        <a:pt x="20299" y="5691"/>
                        <a:pt x="20299" y="5691"/>
                        <a:pt x="20299" y="5691"/>
                      </a:cubicBezTo>
                      <a:cubicBezTo>
                        <a:pt x="20819" y="5562"/>
                        <a:pt x="20819" y="5562"/>
                        <a:pt x="20819" y="5562"/>
                      </a:cubicBezTo>
                      <a:cubicBezTo>
                        <a:pt x="20819" y="5432"/>
                        <a:pt x="21080" y="5303"/>
                        <a:pt x="21340" y="5303"/>
                      </a:cubicBezTo>
                      <a:cubicBezTo>
                        <a:pt x="21340" y="5303"/>
                        <a:pt x="21340" y="5303"/>
                        <a:pt x="21340" y="5303"/>
                      </a:cubicBezTo>
                      <a:cubicBezTo>
                        <a:pt x="21340" y="5174"/>
                        <a:pt x="21340" y="5174"/>
                        <a:pt x="21340" y="5044"/>
                      </a:cubicBezTo>
                      <a:cubicBezTo>
                        <a:pt x="21080" y="5044"/>
                        <a:pt x="21080" y="4915"/>
                        <a:pt x="21080" y="4915"/>
                      </a:cubicBezTo>
                      <a:cubicBezTo>
                        <a:pt x="21080" y="4786"/>
                        <a:pt x="21340" y="4527"/>
                        <a:pt x="21600" y="4268"/>
                      </a:cubicBezTo>
                      <a:cubicBezTo>
                        <a:pt x="21600" y="4139"/>
                        <a:pt x="21600" y="4139"/>
                        <a:pt x="21600" y="401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1" name="Freeform 128"/>
                <p:cNvSpPr/>
                <p:nvPr/>
              </p:nvSpPr>
              <p:spPr>
                <a:xfrm>
                  <a:off x="3454296" y="2218720"/>
                  <a:ext cx="628860" cy="617051"/>
                </a:xfrm>
                <a:custGeom>
                  <a:avLst/>
                  <a:gdLst/>
                  <a:ahLst/>
                  <a:cxnLst>
                    <a:cxn ang="0">
                      <a:pos x="wd2" y="hd2"/>
                    </a:cxn>
                    <a:cxn ang="5400000">
                      <a:pos x="wd2" y="hd2"/>
                    </a:cxn>
                    <a:cxn ang="10800000">
                      <a:pos x="wd2" y="hd2"/>
                    </a:cxn>
                    <a:cxn ang="16200000">
                      <a:pos x="wd2" y="hd2"/>
                    </a:cxn>
                  </a:cxnLst>
                  <a:rect l="0" t="0" r="r" b="b"/>
                  <a:pathLst>
                    <a:path w="21600" h="21600" extrusionOk="0">
                      <a:moveTo>
                        <a:pt x="21439" y="9728"/>
                      </a:moveTo>
                      <a:cubicBezTo>
                        <a:pt x="21439" y="9398"/>
                        <a:pt x="21278" y="9398"/>
                        <a:pt x="21278" y="9069"/>
                      </a:cubicBezTo>
                      <a:cubicBezTo>
                        <a:pt x="21278" y="9069"/>
                        <a:pt x="21278" y="8904"/>
                        <a:pt x="21278" y="8904"/>
                      </a:cubicBezTo>
                      <a:cubicBezTo>
                        <a:pt x="21278" y="8904"/>
                        <a:pt x="21278" y="8904"/>
                        <a:pt x="21278" y="8739"/>
                      </a:cubicBezTo>
                      <a:cubicBezTo>
                        <a:pt x="21278" y="8574"/>
                        <a:pt x="21278" y="8574"/>
                        <a:pt x="21116" y="8574"/>
                      </a:cubicBezTo>
                      <a:cubicBezTo>
                        <a:pt x="21116" y="8574"/>
                        <a:pt x="21116" y="8574"/>
                        <a:pt x="21116" y="8574"/>
                      </a:cubicBezTo>
                      <a:cubicBezTo>
                        <a:pt x="21116" y="8574"/>
                        <a:pt x="21116" y="8574"/>
                        <a:pt x="20955" y="8574"/>
                      </a:cubicBezTo>
                      <a:cubicBezTo>
                        <a:pt x="20794" y="8574"/>
                        <a:pt x="20794" y="8574"/>
                        <a:pt x="20472" y="8409"/>
                      </a:cubicBezTo>
                      <a:cubicBezTo>
                        <a:pt x="20149" y="8409"/>
                        <a:pt x="19988" y="7915"/>
                        <a:pt x="19827" y="7915"/>
                      </a:cubicBezTo>
                      <a:cubicBezTo>
                        <a:pt x="19827" y="7915"/>
                        <a:pt x="19827" y="7750"/>
                        <a:pt x="19827" y="7750"/>
                      </a:cubicBezTo>
                      <a:cubicBezTo>
                        <a:pt x="19827" y="7750"/>
                        <a:pt x="19827" y="7585"/>
                        <a:pt x="19827" y="7585"/>
                      </a:cubicBezTo>
                      <a:cubicBezTo>
                        <a:pt x="19827" y="7585"/>
                        <a:pt x="19827" y="7585"/>
                        <a:pt x="19827" y="7585"/>
                      </a:cubicBezTo>
                      <a:cubicBezTo>
                        <a:pt x="19827" y="7420"/>
                        <a:pt x="19827" y="7420"/>
                        <a:pt x="19827" y="7255"/>
                      </a:cubicBezTo>
                      <a:cubicBezTo>
                        <a:pt x="19666" y="7255"/>
                        <a:pt x="19666" y="7255"/>
                        <a:pt x="19666" y="7255"/>
                      </a:cubicBezTo>
                      <a:cubicBezTo>
                        <a:pt x="19666" y="7255"/>
                        <a:pt x="19504" y="7255"/>
                        <a:pt x="19504" y="7255"/>
                      </a:cubicBezTo>
                      <a:cubicBezTo>
                        <a:pt x="19504" y="7255"/>
                        <a:pt x="19343" y="7255"/>
                        <a:pt x="19343" y="7255"/>
                      </a:cubicBezTo>
                      <a:cubicBezTo>
                        <a:pt x="19182" y="7420"/>
                        <a:pt x="19021" y="7420"/>
                        <a:pt x="18860" y="7420"/>
                      </a:cubicBezTo>
                      <a:cubicBezTo>
                        <a:pt x="18699" y="7420"/>
                        <a:pt x="18699" y="7420"/>
                        <a:pt x="18537" y="7420"/>
                      </a:cubicBezTo>
                      <a:cubicBezTo>
                        <a:pt x="18537" y="7420"/>
                        <a:pt x="18537" y="7420"/>
                        <a:pt x="18537" y="7420"/>
                      </a:cubicBezTo>
                      <a:cubicBezTo>
                        <a:pt x="18376" y="7420"/>
                        <a:pt x="18376" y="7420"/>
                        <a:pt x="18376" y="7420"/>
                      </a:cubicBezTo>
                      <a:cubicBezTo>
                        <a:pt x="18215" y="7585"/>
                        <a:pt x="18215" y="7585"/>
                        <a:pt x="18215" y="7585"/>
                      </a:cubicBezTo>
                      <a:cubicBezTo>
                        <a:pt x="18054" y="7585"/>
                        <a:pt x="18054" y="7585"/>
                        <a:pt x="18054" y="7585"/>
                      </a:cubicBezTo>
                      <a:cubicBezTo>
                        <a:pt x="18054" y="7585"/>
                        <a:pt x="17893" y="7585"/>
                        <a:pt x="17893" y="7420"/>
                      </a:cubicBezTo>
                      <a:cubicBezTo>
                        <a:pt x="17731" y="7420"/>
                        <a:pt x="17731" y="7420"/>
                        <a:pt x="17570" y="7420"/>
                      </a:cubicBezTo>
                      <a:cubicBezTo>
                        <a:pt x="17570" y="7420"/>
                        <a:pt x="17570" y="7420"/>
                        <a:pt x="17570" y="7420"/>
                      </a:cubicBezTo>
                      <a:cubicBezTo>
                        <a:pt x="17570" y="7420"/>
                        <a:pt x="17570" y="7420"/>
                        <a:pt x="17570" y="7420"/>
                      </a:cubicBezTo>
                      <a:cubicBezTo>
                        <a:pt x="17570" y="7420"/>
                        <a:pt x="17570" y="7420"/>
                        <a:pt x="17570" y="7420"/>
                      </a:cubicBezTo>
                      <a:cubicBezTo>
                        <a:pt x="17570" y="7255"/>
                        <a:pt x="17570" y="7255"/>
                        <a:pt x="17570" y="7255"/>
                      </a:cubicBezTo>
                      <a:cubicBezTo>
                        <a:pt x="17570" y="7420"/>
                        <a:pt x="17570" y="7420"/>
                        <a:pt x="17570" y="7420"/>
                      </a:cubicBezTo>
                      <a:cubicBezTo>
                        <a:pt x="17248" y="7255"/>
                        <a:pt x="17248" y="6760"/>
                        <a:pt x="17248" y="6595"/>
                      </a:cubicBezTo>
                      <a:cubicBezTo>
                        <a:pt x="17248" y="6431"/>
                        <a:pt x="16925" y="6266"/>
                        <a:pt x="16764" y="6266"/>
                      </a:cubicBezTo>
                      <a:cubicBezTo>
                        <a:pt x="16281" y="6266"/>
                        <a:pt x="16442" y="5936"/>
                        <a:pt x="16281" y="5936"/>
                      </a:cubicBezTo>
                      <a:cubicBezTo>
                        <a:pt x="16281" y="5771"/>
                        <a:pt x="16119" y="5771"/>
                        <a:pt x="16119" y="5771"/>
                      </a:cubicBezTo>
                      <a:cubicBezTo>
                        <a:pt x="15958" y="5771"/>
                        <a:pt x="15958" y="5771"/>
                        <a:pt x="15958" y="5771"/>
                      </a:cubicBezTo>
                      <a:cubicBezTo>
                        <a:pt x="15797" y="5771"/>
                        <a:pt x="15797" y="5771"/>
                        <a:pt x="15636" y="5771"/>
                      </a:cubicBezTo>
                      <a:cubicBezTo>
                        <a:pt x="15475" y="5771"/>
                        <a:pt x="15152" y="5771"/>
                        <a:pt x="14991" y="5606"/>
                      </a:cubicBezTo>
                      <a:cubicBezTo>
                        <a:pt x="14991" y="5441"/>
                        <a:pt x="14991" y="5441"/>
                        <a:pt x="14991" y="5276"/>
                      </a:cubicBezTo>
                      <a:cubicBezTo>
                        <a:pt x="14991" y="5111"/>
                        <a:pt x="15152" y="4947"/>
                        <a:pt x="15152" y="4782"/>
                      </a:cubicBezTo>
                      <a:cubicBezTo>
                        <a:pt x="15475" y="4452"/>
                        <a:pt x="15797" y="3627"/>
                        <a:pt x="16281" y="3463"/>
                      </a:cubicBezTo>
                      <a:cubicBezTo>
                        <a:pt x="16442" y="3463"/>
                        <a:pt x="16764" y="3133"/>
                        <a:pt x="16764" y="3133"/>
                      </a:cubicBezTo>
                      <a:cubicBezTo>
                        <a:pt x="16764" y="2803"/>
                        <a:pt x="16925" y="2473"/>
                        <a:pt x="17087" y="2308"/>
                      </a:cubicBezTo>
                      <a:cubicBezTo>
                        <a:pt x="17248" y="2144"/>
                        <a:pt x="17570" y="1979"/>
                        <a:pt x="17893" y="1814"/>
                      </a:cubicBezTo>
                      <a:cubicBezTo>
                        <a:pt x="17893" y="1814"/>
                        <a:pt x="17893" y="1814"/>
                        <a:pt x="18054" y="1649"/>
                      </a:cubicBezTo>
                      <a:cubicBezTo>
                        <a:pt x="18054" y="1484"/>
                        <a:pt x="18376" y="1319"/>
                        <a:pt x="18537" y="989"/>
                      </a:cubicBezTo>
                      <a:cubicBezTo>
                        <a:pt x="18699" y="989"/>
                        <a:pt x="18860" y="824"/>
                        <a:pt x="19021" y="660"/>
                      </a:cubicBezTo>
                      <a:cubicBezTo>
                        <a:pt x="19021" y="660"/>
                        <a:pt x="19021" y="660"/>
                        <a:pt x="19021" y="660"/>
                      </a:cubicBezTo>
                      <a:cubicBezTo>
                        <a:pt x="19021" y="660"/>
                        <a:pt x="19021" y="660"/>
                        <a:pt x="19021" y="660"/>
                      </a:cubicBezTo>
                      <a:cubicBezTo>
                        <a:pt x="18860" y="660"/>
                        <a:pt x="18699" y="660"/>
                        <a:pt x="18537" y="824"/>
                      </a:cubicBezTo>
                      <a:cubicBezTo>
                        <a:pt x="18376" y="989"/>
                        <a:pt x="18215" y="1154"/>
                        <a:pt x="18054" y="1319"/>
                      </a:cubicBezTo>
                      <a:cubicBezTo>
                        <a:pt x="17570" y="1649"/>
                        <a:pt x="17248" y="1649"/>
                        <a:pt x="17087" y="2144"/>
                      </a:cubicBezTo>
                      <a:cubicBezTo>
                        <a:pt x="16925" y="2308"/>
                        <a:pt x="16925" y="2473"/>
                        <a:pt x="16764" y="2473"/>
                      </a:cubicBezTo>
                      <a:cubicBezTo>
                        <a:pt x="16603" y="2473"/>
                        <a:pt x="16603" y="2308"/>
                        <a:pt x="16603" y="2144"/>
                      </a:cubicBezTo>
                      <a:cubicBezTo>
                        <a:pt x="16603" y="2144"/>
                        <a:pt x="16603" y="1979"/>
                        <a:pt x="16603" y="1979"/>
                      </a:cubicBezTo>
                      <a:cubicBezTo>
                        <a:pt x="16603" y="1814"/>
                        <a:pt x="16603" y="1484"/>
                        <a:pt x="16603" y="1484"/>
                      </a:cubicBezTo>
                      <a:cubicBezTo>
                        <a:pt x="16603" y="1484"/>
                        <a:pt x="16603" y="1484"/>
                        <a:pt x="16603" y="1484"/>
                      </a:cubicBezTo>
                      <a:cubicBezTo>
                        <a:pt x="16603" y="1319"/>
                        <a:pt x="16603" y="1319"/>
                        <a:pt x="16603" y="1154"/>
                      </a:cubicBezTo>
                      <a:cubicBezTo>
                        <a:pt x="16764" y="989"/>
                        <a:pt x="16764" y="824"/>
                        <a:pt x="16925" y="660"/>
                      </a:cubicBezTo>
                      <a:cubicBezTo>
                        <a:pt x="16925" y="660"/>
                        <a:pt x="16925" y="495"/>
                        <a:pt x="16925" y="495"/>
                      </a:cubicBezTo>
                      <a:cubicBezTo>
                        <a:pt x="16925" y="495"/>
                        <a:pt x="16764" y="495"/>
                        <a:pt x="16603" y="495"/>
                      </a:cubicBezTo>
                      <a:cubicBezTo>
                        <a:pt x="16603" y="495"/>
                        <a:pt x="16603" y="495"/>
                        <a:pt x="16603" y="495"/>
                      </a:cubicBezTo>
                      <a:cubicBezTo>
                        <a:pt x="16281" y="495"/>
                        <a:pt x="16281" y="330"/>
                        <a:pt x="16119" y="330"/>
                      </a:cubicBezTo>
                      <a:cubicBezTo>
                        <a:pt x="16119" y="330"/>
                        <a:pt x="16119" y="330"/>
                        <a:pt x="16119" y="330"/>
                      </a:cubicBezTo>
                      <a:cubicBezTo>
                        <a:pt x="15958" y="495"/>
                        <a:pt x="15958" y="495"/>
                        <a:pt x="15797" y="660"/>
                      </a:cubicBezTo>
                      <a:cubicBezTo>
                        <a:pt x="15797" y="660"/>
                        <a:pt x="15636" y="824"/>
                        <a:pt x="15475" y="824"/>
                      </a:cubicBezTo>
                      <a:cubicBezTo>
                        <a:pt x="15313" y="824"/>
                        <a:pt x="14991" y="660"/>
                        <a:pt x="14830" y="660"/>
                      </a:cubicBezTo>
                      <a:cubicBezTo>
                        <a:pt x="14830" y="660"/>
                        <a:pt x="14830" y="660"/>
                        <a:pt x="14830" y="660"/>
                      </a:cubicBezTo>
                      <a:cubicBezTo>
                        <a:pt x="14830" y="660"/>
                        <a:pt x="14669" y="660"/>
                        <a:pt x="14669" y="660"/>
                      </a:cubicBezTo>
                      <a:cubicBezTo>
                        <a:pt x="14669" y="660"/>
                        <a:pt x="14507" y="660"/>
                        <a:pt x="14507" y="660"/>
                      </a:cubicBezTo>
                      <a:cubicBezTo>
                        <a:pt x="14507" y="660"/>
                        <a:pt x="14346" y="660"/>
                        <a:pt x="14346" y="660"/>
                      </a:cubicBezTo>
                      <a:cubicBezTo>
                        <a:pt x="14346" y="660"/>
                        <a:pt x="14346" y="660"/>
                        <a:pt x="14185" y="660"/>
                      </a:cubicBezTo>
                      <a:cubicBezTo>
                        <a:pt x="14024" y="660"/>
                        <a:pt x="13863" y="660"/>
                        <a:pt x="13701" y="495"/>
                      </a:cubicBezTo>
                      <a:cubicBezTo>
                        <a:pt x="13701" y="495"/>
                        <a:pt x="13057" y="330"/>
                        <a:pt x="12896" y="330"/>
                      </a:cubicBezTo>
                      <a:cubicBezTo>
                        <a:pt x="12734" y="165"/>
                        <a:pt x="12251" y="330"/>
                        <a:pt x="12090" y="0"/>
                      </a:cubicBezTo>
                      <a:cubicBezTo>
                        <a:pt x="12090" y="0"/>
                        <a:pt x="12090" y="0"/>
                        <a:pt x="12090" y="0"/>
                      </a:cubicBezTo>
                      <a:cubicBezTo>
                        <a:pt x="12090" y="0"/>
                        <a:pt x="12090" y="0"/>
                        <a:pt x="11928" y="0"/>
                      </a:cubicBezTo>
                      <a:cubicBezTo>
                        <a:pt x="11928" y="0"/>
                        <a:pt x="11928" y="0"/>
                        <a:pt x="11767" y="0"/>
                      </a:cubicBezTo>
                      <a:cubicBezTo>
                        <a:pt x="11606" y="0"/>
                        <a:pt x="11445" y="0"/>
                        <a:pt x="11284" y="0"/>
                      </a:cubicBezTo>
                      <a:cubicBezTo>
                        <a:pt x="11284" y="0"/>
                        <a:pt x="11122" y="0"/>
                        <a:pt x="11122" y="165"/>
                      </a:cubicBezTo>
                      <a:cubicBezTo>
                        <a:pt x="11122" y="165"/>
                        <a:pt x="11122" y="165"/>
                        <a:pt x="11122" y="165"/>
                      </a:cubicBezTo>
                      <a:cubicBezTo>
                        <a:pt x="11122" y="165"/>
                        <a:pt x="11122" y="165"/>
                        <a:pt x="11122" y="165"/>
                      </a:cubicBezTo>
                      <a:cubicBezTo>
                        <a:pt x="11122" y="165"/>
                        <a:pt x="11122" y="165"/>
                        <a:pt x="11122" y="330"/>
                      </a:cubicBezTo>
                      <a:cubicBezTo>
                        <a:pt x="11122" y="330"/>
                        <a:pt x="11122" y="330"/>
                        <a:pt x="11122" y="330"/>
                      </a:cubicBezTo>
                      <a:cubicBezTo>
                        <a:pt x="11122" y="330"/>
                        <a:pt x="11122" y="330"/>
                        <a:pt x="11122" y="330"/>
                      </a:cubicBezTo>
                      <a:cubicBezTo>
                        <a:pt x="11122" y="495"/>
                        <a:pt x="11122" y="660"/>
                        <a:pt x="11122" y="824"/>
                      </a:cubicBezTo>
                      <a:cubicBezTo>
                        <a:pt x="11122" y="824"/>
                        <a:pt x="11122" y="824"/>
                        <a:pt x="11122" y="824"/>
                      </a:cubicBezTo>
                      <a:cubicBezTo>
                        <a:pt x="11122" y="989"/>
                        <a:pt x="11122" y="1154"/>
                        <a:pt x="11122" y="1319"/>
                      </a:cubicBezTo>
                      <a:cubicBezTo>
                        <a:pt x="11122" y="1319"/>
                        <a:pt x="11122" y="1484"/>
                        <a:pt x="11122" y="1484"/>
                      </a:cubicBezTo>
                      <a:cubicBezTo>
                        <a:pt x="10961" y="1649"/>
                        <a:pt x="10961" y="1649"/>
                        <a:pt x="10961" y="1649"/>
                      </a:cubicBezTo>
                      <a:cubicBezTo>
                        <a:pt x="10961" y="1814"/>
                        <a:pt x="10961" y="1814"/>
                        <a:pt x="10961" y="1814"/>
                      </a:cubicBezTo>
                      <a:cubicBezTo>
                        <a:pt x="10961" y="1814"/>
                        <a:pt x="10961" y="1814"/>
                        <a:pt x="10961" y="1979"/>
                      </a:cubicBezTo>
                      <a:cubicBezTo>
                        <a:pt x="10961" y="2144"/>
                        <a:pt x="10800" y="2144"/>
                        <a:pt x="10961" y="2144"/>
                      </a:cubicBezTo>
                      <a:cubicBezTo>
                        <a:pt x="10800" y="2144"/>
                        <a:pt x="10800" y="2144"/>
                        <a:pt x="10800" y="2144"/>
                      </a:cubicBezTo>
                      <a:cubicBezTo>
                        <a:pt x="10961" y="2308"/>
                        <a:pt x="10961" y="2308"/>
                        <a:pt x="10961" y="2308"/>
                      </a:cubicBezTo>
                      <a:cubicBezTo>
                        <a:pt x="10961" y="2308"/>
                        <a:pt x="10961" y="2638"/>
                        <a:pt x="10961" y="2803"/>
                      </a:cubicBezTo>
                      <a:cubicBezTo>
                        <a:pt x="10961" y="2803"/>
                        <a:pt x="10961" y="2968"/>
                        <a:pt x="10961" y="2968"/>
                      </a:cubicBezTo>
                      <a:cubicBezTo>
                        <a:pt x="10800" y="3133"/>
                        <a:pt x="10800" y="3133"/>
                        <a:pt x="10639" y="3463"/>
                      </a:cubicBezTo>
                      <a:cubicBezTo>
                        <a:pt x="10316" y="3792"/>
                        <a:pt x="9994" y="3792"/>
                        <a:pt x="9994" y="3792"/>
                      </a:cubicBezTo>
                      <a:cubicBezTo>
                        <a:pt x="9833" y="3957"/>
                        <a:pt x="9672" y="3957"/>
                        <a:pt x="9672" y="3957"/>
                      </a:cubicBezTo>
                      <a:cubicBezTo>
                        <a:pt x="9672" y="3957"/>
                        <a:pt x="9510" y="3957"/>
                        <a:pt x="9510" y="3957"/>
                      </a:cubicBezTo>
                      <a:cubicBezTo>
                        <a:pt x="9510" y="3957"/>
                        <a:pt x="9510" y="3957"/>
                        <a:pt x="9510" y="3957"/>
                      </a:cubicBezTo>
                      <a:cubicBezTo>
                        <a:pt x="9510" y="4287"/>
                        <a:pt x="9510" y="4452"/>
                        <a:pt x="9188" y="4452"/>
                      </a:cubicBezTo>
                      <a:cubicBezTo>
                        <a:pt x="9188" y="4452"/>
                        <a:pt x="9188" y="4452"/>
                        <a:pt x="9188" y="4452"/>
                      </a:cubicBezTo>
                      <a:cubicBezTo>
                        <a:pt x="9027" y="4452"/>
                        <a:pt x="9027" y="4452"/>
                        <a:pt x="9027" y="4452"/>
                      </a:cubicBezTo>
                      <a:cubicBezTo>
                        <a:pt x="9027" y="4452"/>
                        <a:pt x="9027" y="4452"/>
                        <a:pt x="9027" y="4452"/>
                      </a:cubicBezTo>
                      <a:cubicBezTo>
                        <a:pt x="9027" y="4452"/>
                        <a:pt x="9027" y="4452"/>
                        <a:pt x="9027" y="4452"/>
                      </a:cubicBezTo>
                      <a:cubicBezTo>
                        <a:pt x="8866" y="4452"/>
                        <a:pt x="8866" y="4452"/>
                        <a:pt x="8866" y="4452"/>
                      </a:cubicBezTo>
                      <a:cubicBezTo>
                        <a:pt x="8866" y="4452"/>
                        <a:pt x="8866" y="4452"/>
                        <a:pt x="8866" y="4452"/>
                      </a:cubicBezTo>
                      <a:cubicBezTo>
                        <a:pt x="9027" y="4452"/>
                        <a:pt x="9027" y="4452"/>
                        <a:pt x="9027" y="4452"/>
                      </a:cubicBezTo>
                      <a:cubicBezTo>
                        <a:pt x="9027" y="4452"/>
                        <a:pt x="8866" y="4452"/>
                        <a:pt x="8866" y="4617"/>
                      </a:cubicBezTo>
                      <a:cubicBezTo>
                        <a:pt x="8704" y="4782"/>
                        <a:pt x="8382" y="4782"/>
                        <a:pt x="8221" y="4947"/>
                      </a:cubicBezTo>
                      <a:cubicBezTo>
                        <a:pt x="8221" y="4947"/>
                        <a:pt x="8060" y="5111"/>
                        <a:pt x="8060" y="5111"/>
                      </a:cubicBezTo>
                      <a:cubicBezTo>
                        <a:pt x="7899" y="5111"/>
                        <a:pt x="7899" y="4947"/>
                        <a:pt x="7737" y="4947"/>
                      </a:cubicBezTo>
                      <a:cubicBezTo>
                        <a:pt x="7737" y="4947"/>
                        <a:pt x="7737" y="4947"/>
                        <a:pt x="7737" y="4947"/>
                      </a:cubicBezTo>
                      <a:cubicBezTo>
                        <a:pt x="7576" y="4947"/>
                        <a:pt x="7415" y="5111"/>
                        <a:pt x="7093" y="5111"/>
                      </a:cubicBezTo>
                      <a:cubicBezTo>
                        <a:pt x="6931" y="5111"/>
                        <a:pt x="6931" y="5111"/>
                        <a:pt x="6931" y="5111"/>
                      </a:cubicBezTo>
                      <a:cubicBezTo>
                        <a:pt x="6609" y="5111"/>
                        <a:pt x="6287" y="4947"/>
                        <a:pt x="6125" y="4947"/>
                      </a:cubicBezTo>
                      <a:cubicBezTo>
                        <a:pt x="5964" y="4947"/>
                        <a:pt x="5964" y="4947"/>
                        <a:pt x="5803" y="4947"/>
                      </a:cubicBezTo>
                      <a:cubicBezTo>
                        <a:pt x="5642" y="4947"/>
                        <a:pt x="5642" y="4947"/>
                        <a:pt x="5642" y="5276"/>
                      </a:cubicBezTo>
                      <a:cubicBezTo>
                        <a:pt x="5642" y="5276"/>
                        <a:pt x="5642" y="5441"/>
                        <a:pt x="5642" y="5606"/>
                      </a:cubicBezTo>
                      <a:cubicBezTo>
                        <a:pt x="5642" y="5606"/>
                        <a:pt x="5642" y="5771"/>
                        <a:pt x="5642" y="5771"/>
                      </a:cubicBezTo>
                      <a:cubicBezTo>
                        <a:pt x="5481" y="5771"/>
                        <a:pt x="5481" y="5771"/>
                        <a:pt x="5481" y="5771"/>
                      </a:cubicBezTo>
                      <a:cubicBezTo>
                        <a:pt x="5319" y="5771"/>
                        <a:pt x="5158" y="5771"/>
                        <a:pt x="4997" y="5771"/>
                      </a:cubicBezTo>
                      <a:cubicBezTo>
                        <a:pt x="4836" y="5771"/>
                        <a:pt x="4513" y="6101"/>
                        <a:pt x="4352" y="6431"/>
                      </a:cubicBezTo>
                      <a:cubicBezTo>
                        <a:pt x="4191" y="6760"/>
                        <a:pt x="3707" y="6925"/>
                        <a:pt x="3546" y="6925"/>
                      </a:cubicBezTo>
                      <a:cubicBezTo>
                        <a:pt x="3224" y="7090"/>
                        <a:pt x="2740" y="7090"/>
                        <a:pt x="2579" y="7090"/>
                      </a:cubicBezTo>
                      <a:cubicBezTo>
                        <a:pt x="2257" y="7255"/>
                        <a:pt x="2096" y="7420"/>
                        <a:pt x="1773" y="7585"/>
                      </a:cubicBezTo>
                      <a:cubicBezTo>
                        <a:pt x="1451" y="7585"/>
                        <a:pt x="1128" y="7915"/>
                        <a:pt x="1128" y="7915"/>
                      </a:cubicBezTo>
                      <a:cubicBezTo>
                        <a:pt x="967" y="7915"/>
                        <a:pt x="806" y="7915"/>
                        <a:pt x="484" y="7915"/>
                      </a:cubicBezTo>
                      <a:cubicBezTo>
                        <a:pt x="484" y="7915"/>
                        <a:pt x="484" y="7915"/>
                        <a:pt x="484" y="7915"/>
                      </a:cubicBezTo>
                      <a:cubicBezTo>
                        <a:pt x="322" y="7915"/>
                        <a:pt x="161" y="7915"/>
                        <a:pt x="0" y="7915"/>
                      </a:cubicBezTo>
                      <a:cubicBezTo>
                        <a:pt x="0" y="7915"/>
                        <a:pt x="0" y="7915"/>
                        <a:pt x="0" y="7915"/>
                      </a:cubicBezTo>
                      <a:cubicBezTo>
                        <a:pt x="0" y="7915"/>
                        <a:pt x="0" y="8244"/>
                        <a:pt x="0" y="8409"/>
                      </a:cubicBezTo>
                      <a:cubicBezTo>
                        <a:pt x="0" y="8409"/>
                        <a:pt x="0" y="8409"/>
                        <a:pt x="0" y="8409"/>
                      </a:cubicBezTo>
                      <a:cubicBezTo>
                        <a:pt x="161" y="8574"/>
                        <a:pt x="322" y="8904"/>
                        <a:pt x="322" y="9069"/>
                      </a:cubicBezTo>
                      <a:cubicBezTo>
                        <a:pt x="322" y="9069"/>
                        <a:pt x="322" y="9069"/>
                        <a:pt x="322" y="9234"/>
                      </a:cubicBezTo>
                      <a:cubicBezTo>
                        <a:pt x="322" y="9234"/>
                        <a:pt x="322" y="9234"/>
                        <a:pt x="322" y="9234"/>
                      </a:cubicBezTo>
                      <a:cubicBezTo>
                        <a:pt x="161" y="9398"/>
                        <a:pt x="161" y="9398"/>
                        <a:pt x="161" y="9398"/>
                      </a:cubicBezTo>
                      <a:cubicBezTo>
                        <a:pt x="161" y="9398"/>
                        <a:pt x="161" y="9563"/>
                        <a:pt x="484" y="9563"/>
                      </a:cubicBezTo>
                      <a:cubicBezTo>
                        <a:pt x="645" y="9728"/>
                        <a:pt x="806" y="9728"/>
                        <a:pt x="806" y="10058"/>
                      </a:cubicBezTo>
                      <a:cubicBezTo>
                        <a:pt x="806" y="10058"/>
                        <a:pt x="806" y="10223"/>
                        <a:pt x="645" y="10223"/>
                      </a:cubicBezTo>
                      <a:cubicBezTo>
                        <a:pt x="645" y="10223"/>
                        <a:pt x="645" y="10388"/>
                        <a:pt x="645" y="10388"/>
                      </a:cubicBezTo>
                      <a:cubicBezTo>
                        <a:pt x="645" y="10388"/>
                        <a:pt x="645" y="10388"/>
                        <a:pt x="645" y="10388"/>
                      </a:cubicBezTo>
                      <a:cubicBezTo>
                        <a:pt x="645" y="10388"/>
                        <a:pt x="645" y="10388"/>
                        <a:pt x="806" y="10388"/>
                      </a:cubicBezTo>
                      <a:cubicBezTo>
                        <a:pt x="806" y="10388"/>
                        <a:pt x="806" y="10388"/>
                        <a:pt x="967" y="10553"/>
                      </a:cubicBezTo>
                      <a:cubicBezTo>
                        <a:pt x="967" y="10553"/>
                        <a:pt x="967" y="10553"/>
                        <a:pt x="967" y="10553"/>
                      </a:cubicBezTo>
                      <a:cubicBezTo>
                        <a:pt x="967" y="10882"/>
                        <a:pt x="806" y="10882"/>
                        <a:pt x="806" y="11047"/>
                      </a:cubicBezTo>
                      <a:cubicBezTo>
                        <a:pt x="806" y="11047"/>
                        <a:pt x="806" y="11047"/>
                        <a:pt x="806" y="11047"/>
                      </a:cubicBezTo>
                      <a:cubicBezTo>
                        <a:pt x="806" y="11212"/>
                        <a:pt x="1290" y="11212"/>
                        <a:pt x="1451" y="11707"/>
                      </a:cubicBezTo>
                      <a:cubicBezTo>
                        <a:pt x="1612" y="12037"/>
                        <a:pt x="1612" y="12037"/>
                        <a:pt x="1934" y="12366"/>
                      </a:cubicBezTo>
                      <a:cubicBezTo>
                        <a:pt x="2096" y="12531"/>
                        <a:pt x="2257" y="13026"/>
                        <a:pt x="2257" y="13356"/>
                      </a:cubicBezTo>
                      <a:cubicBezTo>
                        <a:pt x="2257" y="13521"/>
                        <a:pt x="2257" y="13521"/>
                        <a:pt x="2257" y="13685"/>
                      </a:cubicBezTo>
                      <a:cubicBezTo>
                        <a:pt x="2257" y="13685"/>
                        <a:pt x="2096" y="14015"/>
                        <a:pt x="2096" y="14015"/>
                      </a:cubicBezTo>
                      <a:cubicBezTo>
                        <a:pt x="2096" y="14180"/>
                        <a:pt x="2096" y="14180"/>
                        <a:pt x="2096" y="14180"/>
                      </a:cubicBezTo>
                      <a:cubicBezTo>
                        <a:pt x="2096" y="14180"/>
                        <a:pt x="2257" y="14180"/>
                        <a:pt x="2257" y="14180"/>
                      </a:cubicBezTo>
                      <a:cubicBezTo>
                        <a:pt x="2257" y="14180"/>
                        <a:pt x="2257" y="14180"/>
                        <a:pt x="2257" y="14180"/>
                      </a:cubicBezTo>
                      <a:cubicBezTo>
                        <a:pt x="2257" y="14180"/>
                        <a:pt x="2257" y="14180"/>
                        <a:pt x="2257" y="14180"/>
                      </a:cubicBezTo>
                      <a:cubicBezTo>
                        <a:pt x="2257" y="14180"/>
                        <a:pt x="2257" y="14345"/>
                        <a:pt x="2418" y="14345"/>
                      </a:cubicBezTo>
                      <a:cubicBezTo>
                        <a:pt x="2579" y="14510"/>
                        <a:pt x="2740" y="14675"/>
                        <a:pt x="2901" y="14840"/>
                      </a:cubicBezTo>
                      <a:cubicBezTo>
                        <a:pt x="3063" y="15169"/>
                        <a:pt x="2901" y="15334"/>
                        <a:pt x="3224" y="15664"/>
                      </a:cubicBezTo>
                      <a:cubicBezTo>
                        <a:pt x="3385" y="15829"/>
                        <a:pt x="3707" y="15664"/>
                        <a:pt x="4030" y="15994"/>
                      </a:cubicBezTo>
                      <a:cubicBezTo>
                        <a:pt x="4030" y="16159"/>
                        <a:pt x="4030" y="16324"/>
                        <a:pt x="4191" y="16489"/>
                      </a:cubicBezTo>
                      <a:cubicBezTo>
                        <a:pt x="4191" y="16653"/>
                        <a:pt x="4191" y="16653"/>
                        <a:pt x="4191" y="16653"/>
                      </a:cubicBezTo>
                      <a:cubicBezTo>
                        <a:pt x="4191" y="16653"/>
                        <a:pt x="4352" y="16653"/>
                        <a:pt x="4352" y="16653"/>
                      </a:cubicBezTo>
                      <a:cubicBezTo>
                        <a:pt x="4352" y="16653"/>
                        <a:pt x="4352" y="16653"/>
                        <a:pt x="4352" y="16653"/>
                      </a:cubicBezTo>
                      <a:cubicBezTo>
                        <a:pt x="4675" y="16653"/>
                        <a:pt x="4675" y="16818"/>
                        <a:pt x="5158" y="16983"/>
                      </a:cubicBezTo>
                      <a:cubicBezTo>
                        <a:pt x="5642" y="17313"/>
                        <a:pt x="5803" y="17478"/>
                        <a:pt x="6287" y="17643"/>
                      </a:cubicBezTo>
                      <a:cubicBezTo>
                        <a:pt x="6448" y="17808"/>
                        <a:pt x="6609" y="17808"/>
                        <a:pt x="6770" y="17808"/>
                      </a:cubicBezTo>
                      <a:cubicBezTo>
                        <a:pt x="6931" y="17808"/>
                        <a:pt x="7093" y="17808"/>
                        <a:pt x="7415" y="17808"/>
                      </a:cubicBezTo>
                      <a:cubicBezTo>
                        <a:pt x="7576" y="17643"/>
                        <a:pt x="7737" y="17643"/>
                        <a:pt x="7899" y="17643"/>
                      </a:cubicBezTo>
                      <a:cubicBezTo>
                        <a:pt x="8221" y="17643"/>
                        <a:pt x="8382" y="17643"/>
                        <a:pt x="8543" y="17808"/>
                      </a:cubicBezTo>
                      <a:cubicBezTo>
                        <a:pt x="8543" y="17808"/>
                        <a:pt x="8543" y="17808"/>
                        <a:pt x="8704" y="17808"/>
                      </a:cubicBezTo>
                      <a:cubicBezTo>
                        <a:pt x="8866" y="17808"/>
                        <a:pt x="8866" y="17643"/>
                        <a:pt x="9188" y="17478"/>
                      </a:cubicBezTo>
                      <a:cubicBezTo>
                        <a:pt x="9349" y="17478"/>
                        <a:pt x="9510" y="17478"/>
                        <a:pt x="9672" y="17478"/>
                      </a:cubicBezTo>
                      <a:cubicBezTo>
                        <a:pt x="9672" y="17478"/>
                        <a:pt x="9672" y="17478"/>
                        <a:pt x="9833" y="17478"/>
                      </a:cubicBezTo>
                      <a:cubicBezTo>
                        <a:pt x="9833" y="17478"/>
                        <a:pt x="9833" y="17478"/>
                        <a:pt x="9833" y="17478"/>
                      </a:cubicBezTo>
                      <a:cubicBezTo>
                        <a:pt x="9833" y="17478"/>
                        <a:pt x="9833" y="17478"/>
                        <a:pt x="9994" y="17478"/>
                      </a:cubicBezTo>
                      <a:cubicBezTo>
                        <a:pt x="10155" y="17478"/>
                        <a:pt x="10316" y="17478"/>
                        <a:pt x="10478" y="17643"/>
                      </a:cubicBezTo>
                      <a:cubicBezTo>
                        <a:pt x="10478" y="17808"/>
                        <a:pt x="10639" y="17808"/>
                        <a:pt x="10639" y="17973"/>
                      </a:cubicBezTo>
                      <a:cubicBezTo>
                        <a:pt x="10639" y="17973"/>
                        <a:pt x="10800" y="17973"/>
                        <a:pt x="10800" y="17973"/>
                      </a:cubicBezTo>
                      <a:cubicBezTo>
                        <a:pt x="10800" y="17973"/>
                        <a:pt x="10800" y="17973"/>
                        <a:pt x="10961" y="17808"/>
                      </a:cubicBezTo>
                      <a:cubicBezTo>
                        <a:pt x="10961" y="17808"/>
                        <a:pt x="11122" y="17808"/>
                        <a:pt x="11122" y="17808"/>
                      </a:cubicBezTo>
                      <a:cubicBezTo>
                        <a:pt x="11122" y="17808"/>
                        <a:pt x="11122" y="17808"/>
                        <a:pt x="11122" y="17808"/>
                      </a:cubicBezTo>
                      <a:cubicBezTo>
                        <a:pt x="11122" y="17808"/>
                        <a:pt x="11122" y="17808"/>
                        <a:pt x="11122" y="17808"/>
                      </a:cubicBezTo>
                      <a:cubicBezTo>
                        <a:pt x="11122" y="17808"/>
                        <a:pt x="11284" y="17808"/>
                        <a:pt x="11284" y="17808"/>
                      </a:cubicBezTo>
                      <a:cubicBezTo>
                        <a:pt x="11122" y="17643"/>
                        <a:pt x="11122" y="17643"/>
                        <a:pt x="11122" y="17643"/>
                      </a:cubicBezTo>
                      <a:cubicBezTo>
                        <a:pt x="11445" y="17643"/>
                        <a:pt x="11445" y="17478"/>
                        <a:pt x="11606" y="17313"/>
                      </a:cubicBezTo>
                      <a:cubicBezTo>
                        <a:pt x="11606" y="17313"/>
                        <a:pt x="11606" y="17313"/>
                        <a:pt x="11767" y="17313"/>
                      </a:cubicBezTo>
                      <a:cubicBezTo>
                        <a:pt x="11928" y="17313"/>
                        <a:pt x="11928" y="17478"/>
                        <a:pt x="11928" y="17643"/>
                      </a:cubicBezTo>
                      <a:cubicBezTo>
                        <a:pt x="12090" y="17808"/>
                        <a:pt x="12090" y="17973"/>
                        <a:pt x="12090" y="18302"/>
                      </a:cubicBezTo>
                      <a:cubicBezTo>
                        <a:pt x="12090" y="18302"/>
                        <a:pt x="12090" y="18467"/>
                        <a:pt x="12090" y="18467"/>
                      </a:cubicBezTo>
                      <a:cubicBezTo>
                        <a:pt x="12090" y="18632"/>
                        <a:pt x="12090" y="18797"/>
                        <a:pt x="12090" y="18797"/>
                      </a:cubicBezTo>
                      <a:cubicBezTo>
                        <a:pt x="12090" y="18797"/>
                        <a:pt x="12090" y="18797"/>
                        <a:pt x="12090" y="18797"/>
                      </a:cubicBezTo>
                      <a:cubicBezTo>
                        <a:pt x="12090" y="18797"/>
                        <a:pt x="12090" y="18797"/>
                        <a:pt x="12090" y="18962"/>
                      </a:cubicBezTo>
                      <a:cubicBezTo>
                        <a:pt x="12090" y="18962"/>
                        <a:pt x="12090" y="18962"/>
                        <a:pt x="12251" y="19127"/>
                      </a:cubicBezTo>
                      <a:cubicBezTo>
                        <a:pt x="12251" y="19292"/>
                        <a:pt x="12412" y="19456"/>
                        <a:pt x="12412" y="19621"/>
                      </a:cubicBezTo>
                      <a:cubicBezTo>
                        <a:pt x="12412" y="19621"/>
                        <a:pt x="12573" y="19786"/>
                        <a:pt x="12573" y="19786"/>
                      </a:cubicBezTo>
                      <a:cubicBezTo>
                        <a:pt x="12573" y="19786"/>
                        <a:pt x="12573" y="19786"/>
                        <a:pt x="12573" y="19786"/>
                      </a:cubicBezTo>
                      <a:cubicBezTo>
                        <a:pt x="12573" y="19786"/>
                        <a:pt x="12573" y="19786"/>
                        <a:pt x="12573" y="19786"/>
                      </a:cubicBezTo>
                      <a:cubicBezTo>
                        <a:pt x="12573" y="19621"/>
                        <a:pt x="12573" y="19621"/>
                        <a:pt x="12734" y="19621"/>
                      </a:cubicBezTo>
                      <a:cubicBezTo>
                        <a:pt x="12734" y="19621"/>
                        <a:pt x="12896" y="19786"/>
                        <a:pt x="12896" y="19786"/>
                      </a:cubicBezTo>
                      <a:cubicBezTo>
                        <a:pt x="13057" y="19951"/>
                        <a:pt x="13057" y="19951"/>
                        <a:pt x="13057" y="19951"/>
                      </a:cubicBezTo>
                      <a:cubicBezTo>
                        <a:pt x="13057" y="19951"/>
                        <a:pt x="13057" y="20116"/>
                        <a:pt x="13057" y="20116"/>
                      </a:cubicBezTo>
                      <a:cubicBezTo>
                        <a:pt x="13057" y="20116"/>
                        <a:pt x="13057" y="20116"/>
                        <a:pt x="13057" y="20116"/>
                      </a:cubicBezTo>
                      <a:cubicBezTo>
                        <a:pt x="13057" y="20116"/>
                        <a:pt x="13218" y="19951"/>
                        <a:pt x="13218" y="19951"/>
                      </a:cubicBezTo>
                      <a:cubicBezTo>
                        <a:pt x="13218" y="19951"/>
                        <a:pt x="13379" y="19786"/>
                        <a:pt x="13540" y="19786"/>
                      </a:cubicBezTo>
                      <a:cubicBezTo>
                        <a:pt x="13540" y="19786"/>
                        <a:pt x="13540" y="19786"/>
                        <a:pt x="13701" y="19786"/>
                      </a:cubicBezTo>
                      <a:cubicBezTo>
                        <a:pt x="13701" y="19786"/>
                        <a:pt x="13863" y="19951"/>
                        <a:pt x="13863" y="19951"/>
                      </a:cubicBezTo>
                      <a:cubicBezTo>
                        <a:pt x="14185" y="20116"/>
                        <a:pt x="14185" y="20116"/>
                        <a:pt x="14346" y="20116"/>
                      </a:cubicBezTo>
                      <a:cubicBezTo>
                        <a:pt x="14346" y="20116"/>
                        <a:pt x="14346" y="20116"/>
                        <a:pt x="14507" y="20116"/>
                      </a:cubicBezTo>
                      <a:cubicBezTo>
                        <a:pt x="14669" y="20116"/>
                        <a:pt x="14830" y="20116"/>
                        <a:pt x="14830" y="20116"/>
                      </a:cubicBezTo>
                      <a:cubicBezTo>
                        <a:pt x="14991" y="20116"/>
                        <a:pt x="14991" y="20116"/>
                        <a:pt x="15152" y="20116"/>
                      </a:cubicBezTo>
                      <a:cubicBezTo>
                        <a:pt x="15152" y="20116"/>
                        <a:pt x="15152" y="20281"/>
                        <a:pt x="15152" y="20281"/>
                      </a:cubicBezTo>
                      <a:cubicBezTo>
                        <a:pt x="15152" y="20281"/>
                        <a:pt x="15152" y="20446"/>
                        <a:pt x="15152" y="20446"/>
                      </a:cubicBezTo>
                      <a:cubicBezTo>
                        <a:pt x="15152" y="20446"/>
                        <a:pt x="15152" y="20611"/>
                        <a:pt x="15152" y="20611"/>
                      </a:cubicBezTo>
                      <a:cubicBezTo>
                        <a:pt x="15152" y="20611"/>
                        <a:pt x="15152" y="20776"/>
                        <a:pt x="15152" y="20776"/>
                      </a:cubicBezTo>
                      <a:cubicBezTo>
                        <a:pt x="15152" y="20776"/>
                        <a:pt x="15152" y="20776"/>
                        <a:pt x="15152" y="20776"/>
                      </a:cubicBezTo>
                      <a:cubicBezTo>
                        <a:pt x="15152" y="20776"/>
                        <a:pt x="15152" y="20776"/>
                        <a:pt x="15152" y="20776"/>
                      </a:cubicBezTo>
                      <a:cubicBezTo>
                        <a:pt x="15475" y="20940"/>
                        <a:pt x="15475" y="21105"/>
                        <a:pt x="15797" y="21105"/>
                      </a:cubicBezTo>
                      <a:cubicBezTo>
                        <a:pt x="16119" y="21270"/>
                        <a:pt x="16119" y="21270"/>
                        <a:pt x="16281" y="21270"/>
                      </a:cubicBezTo>
                      <a:cubicBezTo>
                        <a:pt x="16281" y="21270"/>
                        <a:pt x="16442" y="21270"/>
                        <a:pt x="16442" y="21270"/>
                      </a:cubicBezTo>
                      <a:cubicBezTo>
                        <a:pt x="16603" y="21105"/>
                        <a:pt x="16603" y="21105"/>
                        <a:pt x="16603" y="21105"/>
                      </a:cubicBezTo>
                      <a:cubicBezTo>
                        <a:pt x="16764" y="21105"/>
                        <a:pt x="16764" y="21105"/>
                        <a:pt x="16764" y="20940"/>
                      </a:cubicBezTo>
                      <a:cubicBezTo>
                        <a:pt x="16925" y="20776"/>
                        <a:pt x="17087" y="20611"/>
                        <a:pt x="17248" y="20611"/>
                      </a:cubicBezTo>
                      <a:cubicBezTo>
                        <a:pt x="17248" y="20611"/>
                        <a:pt x="17409" y="20776"/>
                        <a:pt x="17409" y="20940"/>
                      </a:cubicBezTo>
                      <a:cubicBezTo>
                        <a:pt x="17409" y="21270"/>
                        <a:pt x="17409" y="21270"/>
                        <a:pt x="17570" y="21435"/>
                      </a:cubicBezTo>
                      <a:cubicBezTo>
                        <a:pt x="17570" y="21435"/>
                        <a:pt x="17570" y="21435"/>
                        <a:pt x="17731" y="21435"/>
                      </a:cubicBezTo>
                      <a:cubicBezTo>
                        <a:pt x="17731" y="21435"/>
                        <a:pt x="17731" y="21435"/>
                        <a:pt x="17893" y="21600"/>
                      </a:cubicBezTo>
                      <a:cubicBezTo>
                        <a:pt x="17893" y="21435"/>
                        <a:pt x="17893" y="21435"/>
                        <a:pt x="17893" y="21435"/>
                      </a:cubicBezTo>
                      <a:cubicBezTo>
                        <a:pt x="17731" y="21270"/>
                        <a:pt x="17731" y="21270"/>
                        <a:pt x="17731" y="21270"/>
                      </a:cubicBezTo>
                      <a:cubicBezTo>
                        <a:pt x="17893" y="20940"/>
                        <a:pt x="18215" y="20281"/>
                        <a:pt x="18699" y="19951"/>
                      </a:cubicBezTo>
                      <a:cubicBezTo>
                        <a:pt x="18699" y="19951"/>
                        <a:pt x="18699" y="19951"/>
                        <a:pt x="18699" y="19951"/>
                      </a:cubicBezTo>
                      <a:cubicBezTo>
                        <a:pt x="18860" y="19786"/>
                        <a:pt x="19021" y="19786"/>
                        <a:pt x="19182" y="19786"/>
                      </a:cubicBezTo>
                      <a:cubicBezTo>
                        <a:pt x="19666" y="19621"/>
                        <a:pt x="19504" y="19786"/>
                        <a:pt x="19666" y="19456"/>
                      </a:cubicBezTo>
                      <a:cubicBezTo>
                        <a:pt x="19666" y="19292"/>
                        <a:pt x="19666" y="19292"/>
                        <a:pt x="19666" y="19127"/>
                      </a:cubicBezTo>
                      <a:cubicBezTo>
                        <a:pt x="19666" y="18797"/>
                        <a:pt x="19666" y="18302"/>
                        <a:pt x="19504" y="17808"/>
                      </a:cubicBezTo>
                      <a:cubicBezTo>
                        <a:pt x="19504" y="17808"/>
                        <a:pt x="19504" y="17643"/>
                        <a:pt x="19504" y="17478"/>
                      </a:cubicBezTo>
                      <a:cubicBezTo>
                        <a:pt x="19343" y="17148"/>
                        <a:pt x="19343" y="16818"/>
                        <a:pt x="19343" y="16653"/>
                      </a:cubicBezTo>
                      <a:cubicBezTo>
                        <a:pt x="19343" y="16653"/>
                        <a:pt x="19343" y="16653"/>
                        <a:pt x="19343" y="16489"/>
                      </a:cubicBezTo>
                      <a:cubicBezTo>
                        <a:pt x="19343" y="16489"/>
                        <a:pt x="19343" y="16489"/>
                        <a:pt x="19343" y="16324"/>
                      </a:cubicBezTo>
                      <a:cubicBezTo>
                        <a:pt x="19343" y="16324"/>
                        <a:pt x="19343" y="16324"/>
                        <a:pt x="19343" y="16324"/>
                      </a:cubicBezTo>
                      <a:cubicBezTo>
                        <a:pt x="19343" y="16489"/>
                        <a:pt x="19182" y="16489"/>
                        <a:pt x="19021" y="16653"/>
                      </a:cubicBezTo>
                      <a:cubicBezTo>
                        <a:pt x="19021" y="16818"/>
                        <a:pt x="19021" y="16818"/>
                        <a:pt x="18860" y="16818"/>
                      </a:cubicBezTo>
                      <a:cubicBezTo>
                        <a:pt x="18860" y="16818"/>
                        <a:pt x="18860" y="16818"/>
                        <a:pt x="18860" y="16818"/>
                      </a:cubicBezTo>
                      <a:cubicBezTo>
                        <a:pt x="18860" y="16818"/>
                        <a:pt x="18699" y="16818"/>
                        <a:pt x="18699" y="16818"/>
                      </a:cubicBezTo>
                      <a:cubicBezTo>
                        <a:pt x="18537" y="16818"/>
                        <a:pt x="18537" y="16818"/>
                        <a:pt x="18376" y="16818"/>
                      </a:cubicBezTo>
                      <a:cubicBezTo>
                        <a:pt x="18215" y="16818"/>
                        <a:pt x="18215" y="16818"/>
                        <a:pt x="18054" y="16653"/>
                      </a:cubicBezTo>
                      <a:cubicBezTo>
                        <a:pt x="17893" y="16653"/>
                        <a:pt x="17731" y="16653"/>
                        <a:pt x="17248" y="16489"/>
                      </a:cubicBezTo>
                      <a:cubicBezTo>
                        <a:pt x="16925" y="16324"/>
                        <a:pt x="16764" y="15829"/>
                        <a:pt x="16764" y="15499"/>
                      </a:cubicBezTo>
                      <a:cubicBezTo>
                        <a:pt x="16764" y="15169"/>
                        <a:pt x="16603" y="15169"/>
                        <a:pt x="16119" y="15005"/>
                      </a:cubicBezTo>
                      <a:cubicBezTo>
                        <a:pt x="15797" y="15005"/>
                        <a:pt x="15636" y="14840"/>
                        <a:pt x="15636" y="14675"/>
                      </a:cubicBezTo>
                      <a:cubicBezTo>
                        <a:pt x="15636" y="14510"/>
                        <a:pt x="15636" y="14510"/>
                        <a:pt x="15636" y="14345"/>
                      </a:cubicBezTo>
                      <a:cubicBezTo>
                        <a:pt x="15636" y="14345"/>
                        <a:pt x="15636" y="14345"/>
                        <a:pt x="15636" y="14345"/>
                      </a:cubicBezTo>
                      <a:cubicBezTo>
                        <a:pt x="15636" y="14180"/>
                        <a:pt x="15636" y="14180"/>
                        <a:pt x="15636" y="14180"/>
                      </a:cubicBezTo>
                      <a:cubicBezTo>
                        <a:pt x="15636" y="14015"/>
                        <a:pt x="15797" y="13850"/>
                        <a:pt x="15958" y="13850"/>
                      </a:cubicBezTo>
                      <a:cubicBezTo>
                        <a:pt x="15958" y="13850"/>
                        <a:pt x="16119" y="14015"/>
                        <a:pt x="16119" y="14015"/>
                      </a:cubicBezTo>
                      <a:cubicBezTo>
                        <a:pt x="16119" y="14015"/>
                        <a:pt x="16281" y="14015"/>
                        <a:pt x="16281" y="14015"/>
                      </a:cubicBezTo>
                      <a:cubicBezTo>
                        <a:pt x="16442" y="14015"/>
                        <a:pt x="16603" y="14015"/>
                        <a:pt x="16925" y="13850"/>
                      </a:cubicBezTo>
                      <a:cubicBezTo>
                        <a:pt x="17087" y="13850"/>
                        <a:pt x="17087" y="13685"/>
                        <a:pt x="17087" y="13356"/>
                      </a:cubicBezTo>
                      <a:cubicBezTo>
                        <a:pt x="17087" y="13191"/>
                        <a:pt x="17087" y="12861"/>
                        <a:pt x="17087" y="12861"/>
                      </a:cubicBezTo>
                      <a:cubicBezTo>
                        <a:pt x="17087" y="12861"/>
                        <a:pt x="17087" y="12696"/>
                        <a:pt x="17087" y="12531"/>
                      </a:cubicBezTo>
                      <a:cubicBezTo>
                        <a:pt x="17087" y="12202"/>
                        <a:pt x="17248" y="11872"/>
                        <a:pt x="17731" y="11872"/>
                      </a:cubicBezTo>
                      <a:cubicBezTo>
                        <a:pt x="18054" y="11707"/>
                        <a:pt x="18054" y="11707"/>
                        <a:pt x="18054" y="11707"/>
                      </a:cubicBezTo>
                      <a:cubicBezTo>
                        <a:pt x="18054" y="11542"/>
                        <a:pt x="17893" y="11377"/>
                        <a:pt x="17893" y="11212"/>
                      </a:cubicBezTo>
                      <a:cubicBezTo>
                        <a:pt x="17893" y="11047"/>
                        <a:pt x="17893" y="11047"/>
                        <a:pt x="17893" y="11047"/>
                      </a:cubicBezTo>
                      <a:cubicBezTo>
                        <a:pt x="17893" y="11047"/>
                        <a:pt x="17893" y="10882"/>
                        <a:pt x="17893" y="10882"/>
                      </a:cubicBezTo>
                      <a:cubicBezTo>
                        <a:pt x="17893" y="10718"/>
                        <a:pt x="17893" y="10718"/>
                        <a:pt x="17731" y="10553"/>
                      </a:cubicBezTo>
                      <a:cubicBezTo>
                        <a:pt x="17731" y="10388"/>
                        <a:pt x="17731" y="10388"/>
                        <a:pt x="17731" y="10388"/>
                      </a:cubicBezTo>
                      <a:cubicBezTo>
                        <a:pt x="17731" y="10058"/>
                        <a:pt x="18054" y="9728"/>
                        <a:pt x="18376" y="9563"/>
                      </a:cubicBezTo>
                      <a:cubicBezTo>
                        <a:pt x="18376" y="9563"/>
                        <a:pt x="18376" y="9563"/>
                        <a:pt x="18376" y="9563"/>
                      </a:cubicBezTo>
                      <a:cubicBezTo>
                        <a:pt x="18537" y="9563"/>
                        <a:pt x="18699" y="9728"/>
                        <a:pt x="18699" y="9728"/>
                      </a:cubicBezTo>
                      <a:cubicBezTo>
                        <a:pt x="18860" y="9728"/>
                        <a:pt x="18860" y="9563"/>
                        <a:pt x="19021" y="9563"/>
                      </a:cubicBezTo>
                      <a:cubicBezTo>
                        <a:pt x="19343" y="9563"/>
                        <a:pt x="19504" y="9893"/>
                        <a:pt x="19504" y="10058"/>
                      </a:cubicBezTo>
                      <a:cubicBezTo>
                        <a:pt x="19504" y="10223"/>
                        <a:pt x="19666" y="10388"/>
                        <a:pt x="19827" y="10718"/>
                      </a:cubicBezTo>
                      <a:cubicBezTo>
                        <a:pt x="19988" y="10882"/>
                        <a:pt x="20149" y="11047"/>
                        <a:pt x="20149" y="11047"/>
                      </a:cubicBezTo>
                      <a:cubicBezTo>
                        <a:pt x="20149" y="11047"/>
                        <a:pt x="20149" y="11047"/>
                        <a:pt x="20149" y="10882"/>
                      </a:cubicBezTo>
                      <a:cubicBezTo>
                        <a:pt x="20472" y="10718"/>
                        <a:pt x="20955" y="10553"/>
                        <a:pt x="21278" y="10223"/>
                      </a:cubicBezTo>
                      <a:cubicBezTo>
                        <a:pt x="21600" y="9893"/>
                        <a:pt x="21600" y="9893"/>
                        <a:pt x="21600" y="9893"/>
                      </a:cubicBezTo>
                      <a:cubicBezTo>
                        <a:pt x="21600" y="9893"/>
                        <a:pt x="21600" y="9728"/>
                        <a:pt x="21439" y="9728"/>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2" name="Freeform 129"/>
                <p:cNvSpPr/>
                <p:nvPr/>
              </p:nvSpPr>
              <p:spPr>
                <a:xfrm>
                  <a:off x="3290439" y="3016997"/>
                  <a:ext cx="596384" cy="677920"/>
                </a:xfrm>
                <a:custGeom>
                  <a:avLst/>
                  <a:gdLst/>
                  <a:ahLst/>
                  <a:cxnLst>
                    <a:cxn ang="0">
                      <a:pos x="wd2" y="hd2"/>
                    </a:cxn>
                    <a:cxn ang="5400000">
                      <a:pos x="wd2" y="hd2"/>
                    </a:cxn>
                    <a:cxn ang="10800000">
                      <a:pos x="wd2" y="hd2"/>
                    </a:cxn>
                    <a:cxn ang="16200000">
                      <a:pos x="wd2" y="hd2"/>
                    </a:cxn>
                  </a:cxnLst>
                  <a:rect l="0" t="0" r="r" b="b"/>
                  <a:pathLst>
                    <a:path w="21600" h="21517" extrusionOk="0">
                      <a:moveTo>
                        <a:pt x="21430" y="15260"/>
                      </a:moveTo>
                      <a:cubicBezTo>
                        <a:pt x="21430" y="15260"/>
                        <a:pt x="21260" y="15260"/>
                        <a:pt x="21090" y="15260"/>
                      </a:cubicBezTo>
                      <a:cubicBezTo>
                        <a:pt x="20920" y="15409"/>
                        <a:pt x="20920" y="15409"/>
                        <a:pt x="20750" y="15409"/>
                      </a:cubicBezTo>
                      <a:cubicBezTo>
                        <a:pt x="20750" y="15409"/>
                        <a:pt x="20580" y="15260"/>
                        <a:pt x="20580" y="15260"/>
                      </a:cubicBezTo>
                      <a:cubicBezTo>
                        <a:pt x="20580" y="15260"/>
                        <a:pt x="20580" y="15111"/>
                        <a:pt x="20580" y="15111"/>
                      </a:cubicBezTo>
                      <a:cubicBezTo>
                        <a:pt x="20580" y="14814"/>
                        <a:pt x="20750" y="14516"/>
                        <a:pt x="20750" y="14218"/>
                      </a:cubicBezTo>
                      <a:cubicBezTo>
                        <a:pt x="20750" y="13920"/>
                        <a:pt x="20920" y="13771"/>
                        <a:pt x="20920" y="13771"/>
                      </a:cubicBezTo>
                      <a:cubicBezTo>
                        <a:pt x="20920" y="13771"/>
                        <a:pt x="20750" y="13771"/>
                        <a:pt x="20750" y="13771"/>
                      </a:cubicBezTo>
                      <a:cubicBezTo>
                        <a:pt x="20750" y="13771"/>
                        <a:pt x="20580" y="13771"/>
                        <a:pt x="20409" y="13622"/>
                      </a:cubicBezTo>
                      <a:cubicBezTo>
                        <a:pt x="20069" y="13473"/>
                        <a:pt x="19899" y="13324"/>
                        <a:pt x="19899" y="13026"/>
                      </a:cubicBezTo>
                      <a:cubicBezTo>
                        <a:pt x="19899" y="12877"/>
                        <a:pt x="19899" y="12728"/>
                        <a:pt x="19899" y="12728"/>
                      </a:cubicBezTo>
                      <a:cubicBezTo>
                        <a:pt x="19899" y="12579"/>
                        <a:pt x="19899" y="12430"/>
                        <a:pt x="19899" y="12430"/>
                      </a:cubicBezTo>
                      <a:cubicBezTo>
                        <a:pt x="19899" y="12281"/>
                        <a:pt x="19899" y="12132"/>
                        <a:pt x="19729" y="11983"/>
                      </a:cubicBezTo>
                      <a:cubicBezTo>
                        <a:pt x="19559" y="11685"/>
                        <a:pt x="19559" y="11685"/>
                        <a:pt x="19559" y="11536"/>
                      </a:cubicBezTo>
                      <a:cubicBezTo>
                        <a:pt x="19559" y="11387"/>
                        <a:pt x="19729" y="11238"/>
                        <a:pt x="19729" y="10940"/>
                      </a:cubicBezTo>
                      <a:cubicBezTo>
                        <a:pt x="19899" y="10791"/>
                        <a:pt x="19899" y="10791"/>
                        <a:pt x="19899" y="10791"/>
                      </a:cubicBezTo>
                      <a:cubicBezTo>
                        <a:pt x="19899" y="10643"/>
                        <a:pt x="19899" y="10643"/>
                        <a:pt x="19729" y="10643"/>
                      </a:cubicBezTo>
                      <a:cubicBezTo>
                        <a:pt x="19729" y="10643"/>
                        <a:pt x="19559" y="10643"/>
                        <a:pt x="19389" y="10791"/>
                      </a:cubicBezTo>
                      <a:cubicBezTo>
                        <a:pt x="19389" y="10791"/>
                        <a:pt x="19219" y="10791"/>
                        <a:pt x="19219" y="10791"/>
                      </a:cubicBezTo>
                      <a:cubicBezTo>
                        <a:pt x="18879" y="10791"/>
                        <a:pt x="18879" y="10494"/>
                        <a:pt x="18709" y="10345"/>
                      </a:cubicBezTo>
                      <a:cubicBezTo>
                        <a:pt x="18709" y="10196"/>
                        <a:pt x="18709" y="10047"/>
                        <a:pt x="18709" y="9898"/>
                      </a:cubicBezTo>
                      <a:cubicBezTo>
                        <a:pt x="18709" y="9600"/>
                        <a:pt x="18709" y="9451"/>
                        <a:pt x="19049" y="9153"/>
                      </a:cubicBezTo>
                      <a:cubicBezTo>
                        <a:pt x="19219" y="8855"/>
                        <a:pt x="19219" y="8855"/>
                        <a:pt x="19219" y="8706"/>
                      </a:cubicBezTo>
                      <a:cubicBezTo>
                        <a:pt x="19219" y="8706"/>
                        <a:pt x="19219" y="8557"/>
                        <a:pt x="19219" y="8408"/>
                      </a:cubicBezTo>
                      <a:cubicBezTo>
                        <a:pt x="19219" y="8408"/>
                        <a:pt x="19219" y="8408"/>
                        <a:pt x="19219" y="8408"/>
                      </a:cubicBezTo>
                      <a:cubicBezTo>
                        <a:pt x="19219" y="8259"/>
                        <a:pt x="19389" y="8110"/>
                        <a:pt x="19559" y="7961"/>
                      </a:cubicBezTo>
                      <a:cubicBezTo>
                        <a:pt x="19729" y="7961"/>
                        <a:pt x="19899" y="7961"/>
                        <a:pt x="20069" y="7812"/>
                      </a:cubicBezTo>
                      <a:cubicBezTo>
                        <a:pt x="20239" y="7812"/>
                        <a:pt x="20239" y="7663"/>
                        <a:pt x="20239" y="7663"/>
                      </a:cubicBezTo>
                      <a:cubicBezTo>
                        <a:pt x="20409" y="7663"/>
                        <a:pt x="20239" y="7514"/>
                        <a:pt x="20239" y="7365"/>
                      </a:cubicBezTo>
                      <a:cubicBezTo>
                        <a:pt x="20239" y="7365"/>
                        <a:pt x="20239" y="7365"/>
                        <a:pt x="20239" y="7365"/>
                      </a:cubicBezTo>
                      <a:cubicBezTo>
                        <a:pt x="20239" y="7067"/>
                        <a:pt x="20750" y="6918"/>
                        <a:pt x="21090" y="6620"/>
                      </a:cubicBezTo>
                      <a:cubicBezTo>
                        <a:pt x="21090" y="6471"/>
                        <a:pt x="21090" y="6471"/>
                        <a:pt x="21090" y="6471"/>
                      </a:cubicBezTo>
                      <a:cubicBezTo>
                        <a:pt x="21090" y="6471"/>
                        <a:pt x="21090" y="6323"/>
                        <a:pt x="21090" y="6323"/>
                      </a:cubicBezTo>
                      <a:cubicBezTo>
                        <a:pt x="21090" y="6323"/>
                        <a:pt x="21090" y="6323"/>
                        <a:pt x="21090" y="6323"/>
                      </a:cubicBezTo>
                      <a:cubicBezTo>
                        <a:pt x="21090" y="6323"/>
                        <a:pt x="20920" y="6174"/>
                        <a:pt x="20750" y="6025"/>
                      </a:cubicBezTo>
                      <a:cubicBezTo>
                        <a:pt x="20580" y="5876"/>
                        <a:pt x="20580" y="5727"/>
                        <a:pt x="20580" y="5578"/>
                      </a:cubicBezTo>
                      <a:cubicBezTo>
                        <a:pt x="20580" y="5578"/>
                        <a:pt x="20580" y="5429"/>
                        <a:pt x="20580" y="5429"/>
                      </a:cubicBezTo>
                      <a:cubicBezTo>
                        <a:pt x="20580" y="5131"/>
                        <a:pt x="20580" y="4982"/>
                        <a:pt x="20239" y="4535"/>
                      </a:cubicBezTo>
                      <a:cubicBezTo>
                        <a:pt x="20069" y="4535"/>
                        <a:pt x="20069" y="4386"/>
                        <a:pt x="19899" y="4237"/>
                      </a:cubicBezTo>
                      <a:cubicBezTo>
                        <a:pt x="19899" y="4237"/>
                        <a:pt x="19899" y="4237"/>
                        <a:pt x="19899" y="4237"/>
                      </a:cubicBezTo>
                      <a:cubicBezTo>
                        <a:pt x="19729" y="4237"/>
                        <a:pt x="19729" y="4237"/>
                        <a:pt x="19559" y="4088"/>
                      </a:cubicBezTo>
                      <a:cubicBezTo>
                        <a:pt x="19559" y="4088"/>
                        <a:pt x="19389" y="4088"/>
                        <a:pt x="19389" y="4088"/>
                      </a:cubicBezTo>
                      <a:cubicBezTo>
                        <a:pt x="19389" y="3939"/>
                        <a:pt x="19389" y="3939"/>
                        <a:pt x="19389" y="3939"/>
                      </a:cubicBezTo>
                      <a:cubicBezTo>
                        <a:pt x="19389" y="3939"/>
                        <a:pt x="19389" y="3939"/>
                        <a:pt x="19389" y="3939"/>
                      </a:cubicBezTo>
                      <a:cubicBezTo>
                        <a:pt x="19389" y="3939"/>
                        <a:pt x="19219" y="3790"/>
                        <a:pt x="19219" y="3790"/>
                      </a:cubicBezTo>
                      <a:cubicBezTo>
                        <a:pt x="19219" y="3641"/>
                        <a:pt x="19219" y="3641"/>
                        <a:pt x="19049" y="3641"/>
                      </a:cubicBezTo>
                      <a:cubicBezTo>
                        <a:pt x="19049" y="3641"/>
                        <a:pt x="19049" y="3641"/>
                        <a:pt x="19049" y="3641"/>
                      </a:cubicBezTo>
                      <a:cubicBezTo>
                        <a:pt x="18879" y="3641"/>
                        <a:pt x="18539" y="3492"/>
                        <a:pt x="18539" y="3343"/>
                      </a:cubicBezTo>
                      <a:cubicBezTo>
                        <a:pt x="18539" y="3194"/>
                        <a:pt x="18539" y="3045"/>
                        <a:pt x="18539" y="3045"/>
                      </a:cubicBezTo>
                      <a:cubicBezTo>
                        <a:pt x="18539" y="2896"/>
                        <a:pt x="18539" y="2896"/>
                        <a:pt x="18539" y="2747"/>
                      </a:cubicBezTo>
                      <a:cubicBezTo>
                        <a:pt x="18709" y="2598"/>
                        <a:pt x="18879" y="2449"/>
                        <a:pt x="18879" y="2151"/>
                      </a:cubicBezTo>
                      <a:cubicBezTo>
                        <a:pt x="18879" y="2151"/>
                        <a:pt x="18879" y="2151"/>
                        <a:pt x="18879" y="2151"/>
                      </a:cubicBezTo>
                      <a:cubicBezTo>
                        <a:pt x="18879" y="2151"/>
                        <a:pt x="18879" y="2151"/>
                        <a:pt x="18879" y="2151"/>
                      </a:cubicBezTo>
                      <a:cubicBezTo>
                        <a:pt x="18879" y="2151"/>
                        <a:pt x="18879" y="2151"/>
                        <a:pt x="18879" y="2151"/>
                      </a:cubicBezTo>
                      <a:cubicBezTo>
                        <a:pt x="18879" y="2151"/>
                        <a:pt x="18709" y="2151"/>
                        <a:pt x="18709" y="2003"/>
                      </a:cubicBezTo>
                      <a:cubicBezTo>
                        <a:pt x="18709" y="2003"/>
                        <a:pt x="18709" y="2003"/>
                        <a:pt x="18709" y="2003"/>
                      </a:cubicBezTo>
                      <a:cubicBezTo>
                        <a:pt x="18709" y="1854"/>
                        <a:pt x="18709" y="1705"/>
                        <a:pt x="18709" y="1556"/>
                      </a:cubicBezTo>
                      <a:cubicBezTo>
                        <a:pt x="18709" y="1556"/>
                        <a:pt x="18709" y="1556"/>
                        <a:pt x="18709" y="1556"/>
                      </a:cubicBezTo>
                      <a:cubicBezTo>
                        <a:pt x="18709" y="1556"/>
                        <a:pt x="18709" y="1556"/>
                        <a:pt x="18709" y="1556"/>
                      </a:cubicBezTo>
                      <a:cubicBezTo>
                        <a:pt x="18539" y="1556"/>
                        <a:pt x="18539" y="1556"/>
                        <a:pt x="18369" y="1407"/>
                      </a:cubicBezTo>
                      <a:cubicBezTo>
                        <a:pt x="18369" y="1258"/>
                        <a:pt x="18369" y="1258"/>
                        <a:pt x="18198" y="1109"/>
                      </a:cubicBezTo>
                      <a:cubicBezTo>
                        <a:pt x="18198" y="1109"/>
                        <a:pt x="18198" y="960"/>
                        <a:pt x="18028" y="960"/>
                      </a:cubicBezTo>
                      <a:cubicBezTo>
                        <a:pt x="18028" y="960"/>
                        <a:pt x="18028" y="960"/>
                        <a:pt x="18028" y="960"/>
                      </a:cubicBezTo>
                      <a:cubicBezTo>
                        <a:pt x="17858" y="960"/>
                        <a:pt x="17858" y="1109"/>
                        <a:pt x="17688" y="1258"/>
                      </a:cubicBezTo>
                      <a:cubicBezTo>
                        <a:pt x="17348" y="1556"/>
                        <a:pt x="17178" y="2151"/>
                        <a:pt x="16838" y="2300"/>
                      </a:cubicBezTo>
                      <a:cubicBezTo>
                        <a:pt x="16838" y="2300"/>
                        <a:pt x="16668" y="2449"/>
                        <a:pt x="16498" y="2449"/>
                      </a:cubicBezTo>
                      <a:cubicBezTo>
                        <a:pt x="16328" y="2449"/>
                        <a:pt x="16157" y="2300"/>
                        <a:pt x="15987" y="2300"/>
                      </a:cubicBezTo>
                      <a:cubicBezTo>
                        <a:pt x="15647" y="2003"/>
                        <a:pt x="15817" y="1556"/>
                        <a:pt x="15647" y="1109"/>
                      </a:cubicBezTo>
                      <a:cubicBezTo>
                        <a:pt x="15647" y="1109"/>
                        <a:pt x="15647" y="1109"/>
                        <a:pt x="15647" y="1109"/>
                      </a:cubicBezTo>
                      <a:cubicBezTo>
                        <a:pt x="15477" y="1258"/>
                        <a:pt x="15477" y="1407"/>
                        <a:pt x="15477" y="1407"/>
                      </a:cubicBezTo>
                      <a:cubicBezTo>
                        <a:pt x="15307" y="1705"/>
                        <a:pt x="15137" y="1854"/>
                        <a:pt x="14797" y="2003"/>
                      </a:cubicBezTo>
                      <a:cubicBezTo>
                        <a:pt x="14627" y="2003"/>
                        <a:pt x="14627" y="1854"/>
                        <a:pt x="14457" y="1854"/>
                      </a:cubicBezTo>
                      <a:cubicBezTo>
                        <a:pt x="14457" y="1854"/>
                        <a:pt x="14457" y="1854"/>
                        <a:pt x="14457" y="1854"/>
                      </a:cubicBezTo>
                      <a:cubicBezTo>
                        <a:pt x="14287" y="1854"/>
                        <a:pt x="14287" y="1854"/>
                        <a:pt x="14117" y="1854"/>
                      </a:cubicBezTo>
                      <a:cubicBezTo>
                        <a:pt x="13946" y="1854"/>
                        <a:pt x="13946" y="2003"/>
                        <a:pt x="13776" y="2003"/>
                      </a:cubicBezTo>
                      <a:cubicBezTo>
                        <a:pt x="13776" y="2151"/>
                        <a:pt x="13606" y="2151"/>
                        <a:pt x="13436" y="2151"/>
                      </a:cubicBezTo>
                      <a:cubicBezTo>
                        <a:pt x="13266" y="2151"/>
                        <a:pt x="13096" y="2003"/>
                        <a:pt x="12756" y="1854"/>
                      </a:cubicBezTo>
                      <a:cubicBezTo>
                        <a:pt x="12416" y="1556"/>
                        <a:pt x="12246" y="1407"/>
                        <a:pt x="11735" y="960"/>
                      </a:cubicBezTo>
                      <a:cubicBezTo>
                        <a:pt x="11395" y="811"/>
                        <a:pt x="11395" y="662"/>
                        <a:pt x="11055" y="662"/>
                      </a:cubicBezTo>
                      <a:cubicBezTo>
                        <a:pt x="11055" y="662"/>
                        <a:pt x="11055" y="662"/>
                        <a:pt x="11055" y="662"/>
                      </a:cubicBezTo>
                      <a:cubicBezTo>
                        <a:pt x="11055" y="662"/>
                        <a:pt x="11055" y="662"/>
                        <a:pt x="11055" y="662"/>
                      </a:cubicBezTo>
                      <a:cubicBezTo>
                        <a:pt x="11055" y="662"/>
                        <a:pt x="11055" y="662"/>
                        <a:pt x="11055" y="662"/>
                      </a:cubicBezTo>
                      <a:cubicBezTo>
                        <a:pt x="11055" y="662"/>
                        <a:pt x="10885" y="662"/>
                        <a:pt x="10715" y="662"/>
                      </a:cubicBezTo>
                      <a:cubicBezTo>
                        <a:pt x="10545" y="662"/>
                        <a:pt x="10375" y="662"/>
                        <a:pt x="10035" y="662"/>
                      </a:cubicBezTo>
                      <a:cubicBezTo>
                        <a:pt x="9184" y="513"/>
                        <a:pt x="8844" y="364"/>
                        <a:pt x="8504" y="66"/>
                      </a:cubicBezTo>
                      <a:cubicBezTo>
                        <a:pt x="8164" y="66"/>
                        <a:pt x="7994" y="-83"/>
                        <a:pt x="7824" y="66"/>
                      </a:cubicBezTo>
                      <a:cubicBezTo>
                        <a:pt x="7654" y="66"/>
                        <a:pt x="7483" y="66"/>
                        <a:pt x="7483" y="66"/>
                      </a:cubicBezTo>
                      <a:cubicBezTo>
                        <a:pt x="7313" y="215"/>
                        <a:pt x="7143" y="215"/>
                        <a:pt x="6973" y="215"/>
                      </a:cubicBezTo>
                      <a:cubicBezTo>
                        <a:pt x="6973" y="215"/>
                        <a:pt x="6803" y="215"/>
                        <a:pt x="6463" y="215"/>
                      </a:cubicBezTo>
                      <a:cubicBezTo>
                        <a:pt x="6463" y="215"/>
                        <a:pt x="6463" y="215"/>
                        <a:pt x="6463" y="215"/>
                      </a:cubicBezTo>
                      <a:cubicBezTo>
                        <a:pt x="6463" y="215"/>
                        <a:pt x="6463" y="215"/>
                        <a:pt x="6463" y="215"/>
                      </a:cubicBezTo>
                      <a:cubicBezTo>
                        <a:pt x="6463" y="513"/>
                        <a:pt x="6633" y="811"/>
                        <a:pt x="6803" y="960"/>
                      </a:cubicBezTo>
                      <a:cubicBezTo>
                        <a:pt x="6973" y="960"/>
                        <a:pt x="6973" y="1109"/>
                        <a:pt x="6973" y="1258"/>
                      </a:cubicBezTo>
                      <a:cubicBezTo>
                        <a:pt x="6973" y="1556"/>
                        <a:pt x="6463" y="1407"/>
                        <a:pt x="6293" y="1705"/>
                      </a:cubicBezTo>
                      <a:cubicBezTo>
                        <a:pt x="6123" y="1854"/>
                        <a:pt x="6123" y="1854"/>
                        <a:pt x="5953" y="1854"/>
                      </a:cubicBezTo>
                      <a:cubicBezTo>
                        <a:pt x="5613" y="1854"/>
                        <a:pt x="5613" y="1705"/>
                        <a:pt x="5443" y="1556"/>
                      </a:cubicBezTo>
                      <a:cubicBezTo>
                        <a:pt x="5272" y="1407"/>
                        <a:pt x="4932" y="1407"/>
                        <a:pt x="4592" y="1407"/>
                      </a:cubicBezTo>
                      <a:cubicBezTo>
                        <a:pt x="4592" y="1407"/>
                        <a:pt x="4592" y="1407"/>
                        <a:pt x="4422" y="1407"/>
                      </a:cubicBezTo>
                      <a:cubicBezTo>
                        <a:pt x="4082" y="1407"/>
                        <a:pt x="3742" y="1407"/>
                        <a:pt x="3572" y="1705"/>
                      </a:cubicBezTo>
                      <a:cubicBezTo>
                        <a:pt x="3231" y="1854"/>
                        <a:pt x="3231" y="2003"/>
                        <a:pt x="3061" y="2003"/>
                      </a:cubicBezTo>
                      <a:cubicBezTo>
                        <a:pt x="2891" y="2003"/>
                        <a:pt x="2891" y="2003"/>
                        <a:pt x="2891" y="2003"/>
                      </a:cubicBezTo>
                      <a:cubicBezTo>
                        <a:pt x="2891" y="2003"/>
                        <a:pt x="2721" y="2003"/>
                        <a:pt x="2721" y="2003"/>
                      </a:cubicBezTo>
                      <a:cubicBezTo>
                        <a:pt x="2551" y="2151"/>
                        <a:pt x="2551" y="2151"/>
                        <a:pt x="2381" y="2151"/>
                      </a:cubicBezTo>
                      <a:cubicBezTo>
                        <a:pt x="2381" y="2300"/>
                        <a:pt x="2211" y="2449"/>
                        <a:pt x="2211" y="2598"/>
                      </a:cubicBezTo>
                      <a:cubicBezTo>
                        <a:pt x="2211" y="2598"/>
                        <a:pt x="2211" y="2598"/>
                        <a:pt x="2211" y="2598"/>
                      </a:cubicBezTo>
                      <a:cubicBezTo>
                        <a:pt x="2211" y="2598"/>
                        <a:pt x="2211" y="2747"/>
                        <a:pt x="2211" y="2747"/>
                      </a:cubicBezTo>
                      <a:cubicBezTo>
                        <a:pt x="2211" y="2896"/>
                        <a:pt x="2211" y="2896"/>
                        <a:pt x="2211" y="2896"/>
                      </a:cubicBezTo>
                      <a:cubicBezTo>
                        <a:pt x="2211" y="3045"/>
                        <a:pt x="2041" y="3194"/>
                        <a:pt x="1871" y="3194"/>
                      </a:cubicBezTo>
                      <a:cubicBezTo>
                        <a:pt x="1871" y="3194"/>
                        <a:pt x="1701" y="3492"/>
                        <a:pt x="1701" y="3790"/>
                      </a:cubicBezTo>
                      <a:cubicBezTo>
                        <a:pt x="1531" y="3939"/>
                        <a:pt x="1531" y="3939"/>
                        <a:pt x="1531" y="4088"/>
                      </a:cubicBezTo>
                      <a:cubicBezTo>
                        <a:pt x="1531" y="4088"/>
                        <a:pt x="1531" y="4088"/>
                        <a:pt x="1531" y="4088"/>
                      </a:cubicBezTo>
                      <a:cubicBezTo>
                        <a:pt x="1701" y="4088"/>
                        <a:pt x="1701" y="4237"/>
                        <a:pt x="1701" y="4237"/>
                      </a:cubicBezTo>
                      <a:cubicBezTo>
                        <a:pt x="1701" y="4386"/>
                        <a:pt x="1701" y="4386"/>
                        <a:pt x="1531" y="4684"/>
                      </a:cubicBezTo>
                      <a:cubicBezTo>
                        <a:pt x="1531" y="4982"/>
                        <a:pt x="1531" y="5131"/>
                        <a:pt x="1531" y="5280"/>
                      </a:cubicBezTo>
                      <a:cubicBezTo>
                        <a:pt x="1531" y="5280"/>
                        <a:pt x="1531" y="5280"/>
                        <a:pt x="1531" y="5280"/>
                      </a:cubicBezTo>
                      <a:cubicBezTo>
                        <a:pt x="1531" y="5280"/>
                        <a:pt x="1531" y="5429"/>
                        <a:pt x="1531" y="5429"/>
                      </a:cubicBezTo>
                      <a:cubicBezTo>
                        <a:pt x="1531" y="5578"/>
                        <a:pt x="1361" y="5578"/>
                        <a:pt x="1361" y="5727"/>
                      </a:cubicBezTo>
                      <a:cubicBezTo>
                        <a:pt x="1361" y="5727"/>
                        <a:pt x="1361" y="5727"/>
                        <a:pt x="1361" y="5727"/>
                      </a:cubicBezTo>
                      <a:cubicBezTo>
                        <a:pt x="1361" y="5727"/>
                        <a:pt x="1361" y="5727"/>
                        <a:pt x="1361" y="5727"/>
                      </a:cubicBezTo>
                      <a:cubicBezTo>
                        <a:pt x="1361" y="5727"/>
                        <a:pt x="1361" y="5727"/>
                        <a:pt x="1361" y="5727"/>
                      </a:cubicBezTo>
                      <a:cubicBezTo>
                        <a:pt x="1361" y="5727"/>
                        <a:pt x="1361" y="5727"/>
                        <a:pt x="1361" y="5727"/>
                      </a:cubicBezTo>
                      <a:cubicBezTo>
                        <a:pt x="1531" y="5727"/>
                        <a:pt x="1701" y="5876"/>
                        <a:pt x="1701" y="5876"/>
                      </a:cubicBezTo>
                      <a:cubicBezTo>
                        <a:pt x="1531" y="6025"/>
                        <a:pt x="1531" y="6174"/>
                        <a:pt x="1531" y="6323"/>
                      </a:cubicBezTo>
                      <a:cubicBezTo>
                        <a:pt x="1531" y="6323"/>
                        <a:pt x="1531" y="6769"/>
                        <a:pt x="1531" y="6918"/>
                      </a:cubicBezTo>
                      <a:cubicBezTo>
                        <a:pt x="1701" y="7067"/>
                        <a:pt x="1531" y="7216"/>
                        <a:pt x="1701" y="7216"/>
                      </a:cubicBezTo>
                      <a:cubicBezTo>
                        <a:pt x="1871" y="7216"/>
                        <a:pt x="2041" y="7365"/>
                        <a:pt x="2041" y="7514"/>
                      </a:cubicBezTo>
                      <a:cubicBezTo>
                        <a:pt x="2041" y="7514"/>
                        <a:pt x="2041" y="7663"/>
                        <a:pt x="2041" y="7663"/>
                      </a:cubicBezTo>
                      <a:cubicBezTo>
                        <a:pt x="1871" y="7812"/>
                        <a:pt x="1701" y="7961"/>
                        <a:pt x="1701" y="8110"/>
                      </a:cubicBezTo>
                      <a:cubicBezTo>
                        <a:pt x="1701" y="8110"/>
                        <a:pt x="1701" y="8110"/>
                        <a:pt x="1701" y="8110"/>
                      </a:cubicBezTo>
                      <a:cubicBezTo>
                        <a:pt x="1701" y="8110"/>
                        <a:pt x="1871" y="8110"/>
                        <a:pt x="1871" y="8408"/>
                      </a:cubicBezTo>
                      <a:cubicBezTo>
                        <a:pt x="1871" y="8408"/>
                        <a:pt x="1871" y="8408"/>
                        <a:pt x="1871" y="8557"/>
                      </a:cubicBezTo>
                      <a:cubicBezTo>
                        <a:pt x="1871" y="8557"/>
                        <a:pt x="1871" y="8557"/>
                        <a:pt x="1871" y="8706"/>
                      </a:cubicBezTo>
                      <a:cubicBezTo>
                        <a:pt x="1871" y="9004"/>
                        <a:pt x="2041" y="9451"/>
                        <a:pt x="2211" y="9451"/>
                      </a:cubicBezTo>
                      <a:cubicBezTo>
                        <a:pt x="2211" y="9451"/>
                        <a:pt x="2551" y="9749"/>
                        <a:pt x="2551" y="9898"/>
                      </a:cubicBezTo>
                      <a:cubicBezTo>
                        <a:pt x="2551" y="10047"/>
                        <a:pt x="2381" y="10196"/>
                        <a:pt x="2381" y="10196"/>
                      </a:cubicBezTo>
                      <a:cubicBezTo>
                        <a:pt x="2041" y="10345"/>
                        <a:pt x="1871" y="10494"/>
                        <a:pt x="1871" y="10494"/>
                      </a:cubicBezTo>
                      <a:cubicBezTo>
                        <a:pt x="1871" y="10643"/>
                        <a:pt x="1701" y="10791"/>
                        <a:pt x="1531" y="10791"/>
                      </a:cubicBezTo>
                      <a:cubicBezTo>
                        <a:pt x="1531" y="10791"/>
                        <a:pt x="1531" y="10791"/>
                        <a:pt x="1361" y="10791"/>
                      </a:cubicBezTo>
                      <a:cubicBezTo>
                        <a:pt x="1361" y="10791"/>
                        <a:pt x="1361" y="10791"/>
                        <a:pt x="1361" y="10791"/>
                      </a:cubicBezTo>
                      <a:cubicBezTo>
                        <a:pt x="1361" y="10643"/>
                        <a:pt x="1361" y="10643"/>
                        <a:pt x="1361" y="10643"/>
                      </a:cubicBezTo>
                      <a:cubicBezTo>
                        <a:pt x="1361" y="10791"/>
                        <a:pt x="1361" y="10791"/>
                        <a:pt x="1361" y="10791"/>
                      </a:cubicBezTo>
                      <a:cubicBezTo>
                        <a:pt x="1361" y="10791"/>
                        <a:pt x="1361" y="10791"/>
                        <a:pt x="1361" y="10791"/>
                      </a:cubicBezTo>
                      <a:cubicBezTo>
                        <a:pt x="1191" y="10791"/>
                        <a:pt x="1191" y="10791"/>
                        <a:pt x="1191" y="10940"/>
                      </a:cubicBezTo>
                      <a:cubicBezTo>
                        <a:pt x="1020" y="11089"/>
                        <a:pt x="850" y="11238"/>
                        <a:pt x="680" y="11387"/>
                      </a:cubicBezTo>
                      <a:cubicBezTo>
                        <a:pt x="340" y="11536"/>
                        <a:pt x="340" y="11536"/>
                        <a:pt x="340" y="11685"/>
                      </a:cubicBezTo>
                      <a:cubicBezTo>
                        <a:pt x="170" y="11983"/>
                        <a:pt x="170" y="12132"/>
                        <a:pt x="0" y="12132"/>
                      </a:cubicBezTo>
                      <a:cubicBezTo>
                        <a:pt x="0" y="12132"/>
                        <a:pt x="0" y="12132"/>
                        <a:pt x="0" y="12132"/>
                      </a:cubicBezTo>
                      <a:cubicBezTo>
                        <a:pt x="0" y="12132"/>
                        <a:pt x="0" y="12132"/>
                        <a:pt x="0" y="12132"/>
                      </a:cubicBezTo>
                      <a:cubicBezTo>
                        <a:pt x="170" y="12132"/>
                        <a:pt x="170" y="12132"/>
                        <a:pt x="170" y="12132"/>
                      </a:cubicBezTo>
                      <a:cubicBezTo>
                        <a:pt x="340" y="12132"/>
                        <a:pt x="680" y="11983"/>
                        <a:pt x="850" y="11983"/>
                      </a:cubicBezTo>
                      <a:cubicBezTo>
                        <a:pt x="850" y="11983"/>
                        <a:pt x="850" y="11983"/>
                        <a:pt x="850" y="11983"/>
                      </a:cubicBezTo>
                      <a:cubicBezTo>
                        <a:pt x="850" y="11983"/>
                        <a:pt x="850" y="11983"/>
                        <a:pt x="850" y="11983"/>
                      </a:cubicBezTo>
                      <a:cubicBezTo>
                        <a:pt x="850" y="11983"/>
                        <a:pt x="850" y="11983"/>
                        <a:pt x="850" y="11983"/>
                      </a:cubicBezTo>
                      <a:cubicBezTo>
                        <a:pt x="1020" y="11983"/>
                        <a:pt x="1020" y="11983"/>
                        <a:pt x="1020" y="11983"/>
                      </a:cubicBezTo>
                      <a:cubicBezTo>
                        <a:pt x="1020" y="11983"/>
                        <a:pt x="1191" y="11983"/>
                        <a:pt x="1191" y="11983"/>
                      </a:cubicBezTo>
                      <a:cubicBezTo>
                        <a:pt x="1361" y="11834"/>
                        <a:pt x="1701" y="11685"/>
                        <a:pt x="1871" y="11685"/>
                      </a:cubicBezTo>
                      <a:cubicBezTo>
                        <a:pt x="1871" y="11685"/>
                        <a:pt x="2041" y="11685"/>
                        <a:pt x="2041" y="11685"/>
                      </a:cubicBezTo>
                      <a:cubicBezTo>
                        <a:pt x="2211" y="11685"/>
                        <a:pt x="2551" y="11834"/>
                        <a:pt x="2551" y="12132"/>
                      </a:cubicBezTo>
                      <a:cubicBezTo>
                        <a:pt x="2721" y="12281"/>
                        <a:pt x="2891" y="12430"/>
                        <a:pt x="2891" y="12579"/>
                      </a:cubicBezTo>
                      <a:cubicBezTo>
                        <a:pt x="2891" y="12728"/>
                        <a:pt x="2891" y="12728"/>
                        <a:pt x="2721" y="12728"/>
                      </a:cubicBezTo>
                      <a:cubicBezTo>
                        <a:pt x="2551" y="12728"/>
                        <a:pt x="2551" y="12877"/>
                        <a:pt x="2551" y="12877"/>
                      </a:cubicBezTo>
                      <a:cubicBezTo>
                        <a:pt x="2551" y="12877"/>
                        <a:pt x="2551" y="12877"/>
                        <a:pt x="2551" y="12877"/>
                      </a:cubicBezTo>
                      <a:cubicBezTo>
                        <a:pt x="2721" y="13026"/>
                        <a:pt x="2721" y="13026"/>
                        <a:pt x="2721" y="13175"/>
                      </a:cubicBezTo>
                      <a:cubicBezTo>
                        <a:pt x="2721" y="13324"/>
                        <a:pt x="2551" y="13473"/>
                        <a:pt x="2381" y="13473"/>
                      </a:cubicBezTo>
                      <a:cubicBezTo>
                        <a:pt x="2211" y="13473"/>
                        <a:pt x="2211" y="13622"/>
                        <a:pt x="2041" y="13771"/>
                      </a:cubicBezTo>
                      <a:cubicBezTo>
                        <a:pt x="1871" y="13771"/>
                        <a:pt x="1871" y="13771"/>
                        <a:pt x="1871" y="13771"/>
                      </a:cubicBezTo>
                      <a:cubicBezTo>
                        <a:pt x="1871" y="13771"/>
                        <a:pt x="1871" y="13771"/>
                        <a:pt x="1871" y="13771"/>
                      </a:cubicBezTo>
                      <a:cubicBezTo>
                        <a:pt x="2041" y="13920"/>
                        <a:pt x="2211" y="14069"/>
                        <a:pt x="2211" y="14218"/>
                      </a:cubicBezTo>
                      <a:cubicBezTo>
                        <a:pt x="2211" y="14367"/>
                        <a:pt x="2211" y="14367"/>
                        <a:pt x="2211" y="14516"/>
                      </a:cubicBezTo>
                      <a:cubicBezTo>
                        <a:pt x="2041" y="14665"/>
                        <a:pt x="1701" y="14963"/>
                        <a:pt x="1701" y="15111"/>
                      </a:cubicBezTo>
                      <a:cubicBezTo>
                        <a:pt x="1701" y="15111"/>
                        <a:pt x="1701" y="15111"/>
                        <a:pt x="1701" y="15111"/>
                      </a:cubicBezTo>
                      <a:cubicBezTo>
                        <a:pt x="1871" y="15111"/>
                        <a:pt x="2041" y="15111"/>
                        <a:pt x="2041" y="15111"/>
                      </a:cubicBezTo>
                      <a:cubicBezTo>
                        <a:pt x="2211" y="15111"/>
                        <a:pt x="2381" y="15260"/>
                        <a:pt x="2381" y="15409"/>
                      </a:cubicBezTo>
                      <a:cubicBezTo>
                        <a:pt x="2381" y="15558"/>
                        <a:pt x="2551" y="15856"/>
                        <a:pt x="2551" y="15856"/>
                      </a:cubicBezTo>
                      <a:cubicBezTo>
                        <a:pt x="2721" y="15856"/>
                        <a:pt x="2721" y="15856"/>
                        <a:pt x="2721" y="16005"/>
                      </a:cubicBezTo>
                      <a:cubicBezTo>
                        <a:pt x="2551" y="16005"/>
                        <a:pt x="2551" y="16154"/>
                        <a:pt x="2551" y="16154"/>
                      </a:cubicBezTo>
                      <a:cubicBezTo>
                        <a:pt x="2721" y="16154"/>
                        <a:pt x="2891" y="16154"/>
                        <a:pt x="2891" y="16154"/>
                      </a:cubicBezTo>
                      <a:cubicBezTo>
                        <a:pt x="2891" y="16154"/>
                        <a:pt x="3061" y="16154"/>
                        <a:pt x="3061" y="16154"/>
                      </a:cubicBezTo>
                      <a:cubicBezTo>
                        <a:pt x="3231" y="16154"/>
                        <a:pt x="3572" y="16303"/>
                        <a:pt x="3572" y="16452"/>
                      </a:cubicBezTo>
                      <a:cubicBezTo>
                        <a:pt x="3572" y="16452"/>
                        <a:pt x="3402" y="16601"/>
                        <a:pt x="3402" y="16601"/>
                      </a:cubicBezTo>
                      <a:cubicBezTo>
                        <a:pt x="3402" y="16601"/>
                        <a:pt x="3402" y="16601"/>
                        <a:pt x="3402" y="16601"/>
                      </a:cubicBezTo>
                      <a:cubicBezTo>
                        <a:pt x="3402" y="16601"/>
                        <a:pt x="3402" y="16750"/>
                        <a:pt x="3402" y="16750"/>
                      </a:cubicBezTo>
                      <a:cubicBezTo>
                        <a:pt x="3572" y="16750"/>
                        <a:pt x="3572" y="16750"/>
                        <a:pt x="3742" y="16750"/>
                      </a:cubicBezTo>
                      <a:cubicBezTo>
                        <a:pt x="3742" y="16750"/>
                        <a:pt x="3742" y="16750"/>
                        <a:pt x="3742" y="16750"/>
                      </a:cubicBezTo>
                      <a:cubicBezTo>
                        <a:pt x="3742" y="16750"/>
                        <a:pt x="3742" y="16601"/>
                        <a:pt x="3742" y="16601"/>
                      </a:cubicBezTo>
                      <a:cubicBezTo>
                        <a:pt x="3742" y="16452"/>
                        <a:pt x="3572" y="16452"/>
                        <a:pt x="3572" y="16303"/>
                      </a:cubicBezTo>
                      <a:cubicBezTo>
                        <a:pt x="3572" y="16303"/>
                        <a:pt x="3742" y="16154"/>
                        <a:pt x="3912" y="16154"/>
                      </a:cubicBezTo>
                      <a:cubicBezTo>
                        <a:pt x="3912" y="16154"/>
                        <a:pt x="4082" y="16005"/>
                        <a:pt x="4082" y="15707"/>
                      </a:cubicBezTo>
                      <a:cubicBezTo>
                        <a:pt x="4082" y="15558"/>
                        <a:pt x="4422" y="15409"/>
                        <a:pt x="4422" y="15558"/>
                      </a:cubicBezTo>
                      <a:cubicBezTo>
                        <a:pt x="4762" y="15558"/>
                        <a:pt x="4932" y="15558"/>
                        <a:pt x="4932" y="15707"/>
                      </a:cubicBezTo>
                      <a:cubicBezTo>
                        <a:pt x="4932" y="15856"/>
                        <a:pt x="4932" y="15856"/>
                        <a:pt x="4932" y="15856"/>
                      </a:cubicBezTo>
                      <a:cubicBezTo>
                        <a:pt x="4932" y="15856"/>
                        <a:pt x="4932" y="15856"/>
                        <a:pt x="4932" y="16005"/>
                      </a:cubicBezTo>
                      <a:cubicBezTo>
                        <a:pt x="4932" y="16005"/>
                        <a:pt x="4932" y="16154"/>
                        <a:pt x="5102" y="16154"/>
                      </a:cubicBezTo>
                      <a:cubicBezTo>
                        <a:pt x="5102" y="16005"/>
                        <a:pt x="5272" y="16005"/>
                        <a:pt x="5272" y="16005"/>
                      </a:cubicBezTo>
                      <a:cubicBezTo>
                        <a:pt x="5443" y="16005"/>
                        <a:pt x="5613" y="16154"/>
                        <a:pt x="5613" y="16303"/>
                      </a:cubicBezTo>
                      <a:cubicBezTo>
                        <a:pt x="5613" y="16303"/>
                        <a:pt x="5783" y="16303"/>
                        <a:pt x="5783" y="16303"/>
                      </a:cubicBezTo>
                      <a:cubicBezTo>
                        <a:pt x="5783" y="16303"/>
                        <a:pt x="5953" y="16154"/>
                        <a:pt x="5953" y="16005"/>
                      </a:cubicBezTo>
                      <a:cubicBezTo>
                        <a:pt x="5953" y="15707"/>
                        <a:pt x="6463" y="15558"/>
                        <a:pt x="6633" y="15260"/>
                      </a:cubicBezTo>
                      <a:cubicBezTo>
                        <a:pt x="6633" y="15260"/>
                        <a:pt x="6633" y="15111"/>
                        <a:pt x="6633" y="15111"/>
                      </a:cubicBezTo>
                      <a:cubicBezTo>
                        <a:pt x="6633" y="15111"/>
                        <a:pt x="6633" y="15111"/>
                        <a:pt x="6633" y="15111"/>
                      </a:cubicBezTo>
                      <a:cubicBezTo>
                        <a:pt x="6803" y="14963"/>
                        <a:pt x="6973" y="14963"/>
                        <a:pt x="7143" y="14963"/>
                      </a:cubicBezTo>
                      <a:cubicBezTo>
                        <a:pt x="7483" y="14963"/>
                        <a:pt x="7654" y="14963"/>
                        <a:pt x="7654" y="15111"/>
                      </a:cubicBezTo>
                      <a:cubicBezTo>
                        <a:pt x="7654" y="15111"/>
                        <a:pt x="7654" y="15111"/>
                        <a:pt x="7824" y="15111"/>
                      </a:cubicBezTo>
                      <a:cubicBezTo>
                        <a:pt x="7994" y="15111"/>
                        <a:pt x="8164" y="15111"/>
                        <a:pt x="8164" y="14963"/>
                      </a:cubicBezTo>
                      <a:cubicBezTo>
                        <a:pt x="8334" y="14814"/>
                        <a:pt x="8334" y="14665"/>
                        <a:pt x="8504" y="14665"/>
                      </a:cubicBezTo>
                      <a:cubicBezTo>
                        <a:pt x="8674" y="14665"/>
                        <a:pt x="8674" y="14814"/>
                        <a:pt x="8674" y="14814"/>
                      </a:cubicBezTo>
                      <a:cubicBezTo>
                        <a:pt x="8844" y="14963"/>
                        <a:pt x="8674" y="14963"/>
                        <a:pt x="9184" y="14963"/>
                      </a:cubicBezTo>
                      <a:cubicBezTo>
                        <a:pt x="9694" y="14963"/>
                        <a:pt x="9865" y="15260"/>
                        <a:pt x="9865" y="15409"/>
                      </a:cubicBezTo>
                      <a:cubicBezTo>
                        <a:pt x="9865" y="15558"/>
                        <a:pt x="9865" y="15558"/>
                        <a:pt x="9865" y="15707"/>
                      </a:cubicBezTo>
                      <a:cubicBezTo>
                        <a:pt x="9694" y="16005"/>
                        <a:pt x="9694" y="16154"/>
                        <a:pt x="9694" y="16303"/>
                      </a:cubicBezTo>
                      <a:cubicBezTo>
                        <a:pt x="9694" y="16452"/>
                        <a:pt x="9694" y="16452"/>
                        <a:pt x="9694" y="16601"/>
                      </a:cubicBezTo>
                      <a:cubicBezTo>
                        <a:pt x="9694" y="16750"/>
                        <a:pt x="9694" y="16750"/>
                        <a:pt x="9694" y="16750"/>
                      </a:cubicBezTo>
                      <a:cubicBezTo>
                        <a:pt x="9865" y="16750"/>
                        <a:pt x="10035" y="16601"/>
                        <a:pt x="10375" y="16601"/>
                      </a:cubicBezTo>
                      <a:cubicBezTo>
                        <a:pt x="10375" y="16601"/>
                        <a:pt x="10375" y="16601"/>
                        <a:pt x="10375" y="16601"/>
                      </a:cubicBezTo>
                      <a:cubicBezTo>
                        <a:pt x="10545" y="16601"/>
                        <a:pt x="10715" y="16750"/>
                        <a:pt x="10715" y="16899"/>
                      </a:cubicBezTo>
                      <a:cubicBezTo>
                        <a:pt x="10715" y="17048"/>
                        <a:pt x="10375" y="17346"/>
                        <a:pt x="10205" y="17346"/>
                      </a:cubicBezTo>
                      <a:cubicBezTo>
                        <a:pt x="10035" y="17346"/>
                        <a:pt x="10035" y="17495"/>
                        <a:pt x="10035" y="17495"/>
                      </a:cubicBezTo>
                      <a:cubicBezTo>
                        <a:pt x="10035" y="17644"/>
                        <a:pt x="10035" y="17793"/>
                        <a:pt x="10035" y="17942"/>
                      </a:cubicBezTo>
                      <a:cubicBezTo>
                        <a:pt x="10035" y="18389"/>
                        <a:pt x="9354" y="18985"/>
                        <a:pt x="9354" y="19283"/>
                      </a:cubicBezTo>
                      <a:cubicBezTo>
                        <a:pt x="9184" y="19431"/>
                        <a:pt x="9184" y="19580"/>
                        <a:pt x="8844" y="19729"/>
                      </a:cubicBezTo>
                      <a:cubicBezTo>
                        <a:pt x="8844" y="19729"/>
                        <a:pt x="8844" y="19729"/>
                        <a:pt x="8844" y="19729"/>
                      </a:cubicBezTo>
                      <a:cubicBezTo>
                        <a:pt x="8844" y="19729"/>
                        <a:pt x="8844" y="19729"/>
                        <a:pt x="8674" y="19729"/>
                      </a:cubicBezTo>
                      <a:cubicBezTo>
                        <a:pt x="8674" y="19729"/>
                        <a:pt x="8674" y="20027"/>
                        <a:pt x="8674" y="20325"/>
                      </a:cubicBezTo>
                      <a:cubicBezTo>
                        <a:pt x="8674" y="20325"/>
                        <a:pt x="8674" y="20325"/>
                        <a:pt x="8674" y="20474"/>
                      </a:cubicBezTo>
                      <a:cubicBezTo>
                        <a:pt x="8674" y="20474"/>
                        <a:pt x="8674" y="20474"/>
                        <a:pt x="8674" y="20474"/>
                      </a:cubicBezTo>
                      <a:cubicBezTo>
                        <a:pt x="8674" y="20474"/>
                        <a:pt x="9014" y="20176"/>
                        <a:pt x="9014" y="20027"/>
                      </a:cubicBezTo>
                      <a:cubicBezTo>
                        <a:pt x="9184" y="19729"/>
                        <a:pt x="9694" y="19580"/>
                        <a:pt x="9865" y="19580"/>
                      </a:cubicBezTo>
                      <a:cubicBezTo>
                        <a:pt x="10035" y="19580"/>
                        <a:pt x="10035" y="19580"/>
                        <a:pt x="10035" y="19580"/>
                      </a:cubicBezTo>
                      <a:cubicBezTo>
                        <a:pt x="10035" y="19580"/>
                        <a:pt x="10035" y="19580"/>
                        <a:pt x="10035" y="19580"/>
                      </a:cubicBezTo>
                      <a:cubicBezTo>
                        <a:pt x="10035" y="19580"/>
                        <a:pt x="10035" y="19580"/>
                        <a:pt x="10205" y="19580"/>
                      </a:cubicBezTo>
                      <a:cubicBezTo>
                        <a:pt x="10205" y="19580"/>
                        <a:pt x="10375" y="19580"/>
                        <a:pt x="10545" y="19729"/>
                      </a:cubicBezTo>
                      <a:cubicBezTo>
                        <a:pt x="10715" y="19878"/>
                        <a:pt x="10715" y="20176"/>
                        <a:pt x="10715" y="20474"/>
                      </a:cubicBezTo>
                      <a:cubicBezTo>
                        <a:pt x="10715" y="20474"/>
                        <a:pt x="10715" y="20474"/>
                        <a:pt x="10715" y="20623"/>
                      </a:cubicBezTo>
                      <a:cubicBezTo>
                        <a:pt x="10715" y="20623"/>
                        <a:pt x="10715" y="20772"/>
                        <a:pt x="10715" y="20772"/>
                      </a:cubicBezTo>
                      <a:cubicBezTo>
                        <a:pt x="10715" y="20772"/>
                        <a:pt x="10715" y="20921"/>
                        <a:pt x="10715" y="20921"/>
                      </a:cubicBezTo>
                      <a:cubicBezTo>
                        <a:pt x="10715" y="21070"/>
                        <a:pt x="10715" y="21219"/>
                        <a:pt x="10715" y="21219"/>
                      </a:cubicBezTo>
                      <a:cubicBezTo>
                        <a:pt x="10715" y="21368"/>
                        <a:pt x="10715" y="21368"/>
                        <a:pt x="10715" y="21368"/>
                      </a:cubicBezTo>
                      <a:cubicBezTo>
                        <a:pt x="10885" y="21517"/>
                        <a:pt x="10885" y="21517"/>
                        <a:pt x="10885" y="21517"/>
                      </a:cubicBezTo>
                      <a:cubicBezTo>
                        <a:pt x="10885" y="21517"/>
                        <a:pt x="11055" y="21368"/>
                        <a:pt x="11225" y="21219"/>
                      </a:cubicBezTo>
                      <a:cubicBezTo>
                        <a:pt x="11225" y="21070"/>
                        <a:pt x="11395" y="21070"/>
                        <a:pt x="11565" y="21070"/>
                      </a:cubicBezTo>
                      <a:cubicBezTo>
                        <a:pt x="11565" y="20921"/>
                        <a:pt x="11735" y="20921"/>
                        <a:pt x="11906" y="20921"/>
                      </a:cubicBezTo>
                      <a:cubicBezTo>
                        <a:pt x="12076" y="20921"/>
                        <a:pt x="12586" y="21070"/>
                        <a:pt x="12756" y="21070"/>
                      </a:cubicBezTo>
                      <a:cubicBezTo>
                        <a:pt x="12756" y="21070"/>
                        <a:pt x="12756" y="20921"/>
                        <a:pt x="12756" y="20921"/>
                      </a:cubicBezTo>
                      <a:cubicBezTo>
                        <a:pt x="12756" y="20921"/>
                        <a:pt x="12756" y="20921"/>
                        <a:pt x="12756" y="20921"/>
                      </a:cubicBezTo>
                      <a:cubicBezTo>
                        <a:pt x="12926" y="20921"/>
                        <a:pt x="13096" y="20772"/>
                        <a:pt x="13096" y="20623"/>
                      </a:cubicBezTo>
                      <a:cubicBezTo>
                        <a:pt x="13266" y="20623"/>
                        <a:pt x="13266" y="20474"/>
                        <a:pt x="13266" y="20474"/>
                      </a:cubicBezTo>
                      <a:cubicBezTo>
                        <a:pt x="13266" y="20474"/>
                        <a:pt x="13266" y="20474"/>
                        <a:pt x="13266" y="20474"/>
                      </a:cubicBezTo>
                      <a:cubicBezTo>
                        <a:pt x="13266" y="20474"/>
                        <a:pt x="13266" y="20474"/>
                        <a:pt x="13266" y="20474"/>
                      </a:cubicBezTo>
                      <a:cubicBezTo>
                        <a:pt x="13266" y="20325"/>
                        <a:pt x="13266" y="20325"/>
                        <a:pt x="13266" y="20325"/>
                      </a:cubicBezTo>
                      <a:cubicBezTo>
                        <a:pt x="13266" y="20176"/>
                        <a:pt x="13266" y="20027"/>
                        <a:pt x="13266" y="19729"/>
                      </a:cubicBezTo>
                      <a:cubicBezTo>
                        <a:pt x="13266" y="19431"/>
                        <a:pt x="13436" y="19283"/>
                        <a:pt x="13776" y="19283"/>
                      </a:cubicBezTo>
                      <a:cubicBezTo>
                        <a:pt x="13946" y="19283"/>
                        <a:pt x="14117" y="19431"/>
                        <a:pt x="14287" y="19431"/>
                      </a:cubicBezTo>
                      <a:cubicBezTo>
                        <a:pt x="14287" y="19431"/>
                        <a:pt x="14457" y="19431"/>
                        <a:pt x="14457" y="19431"/>
                      </a:cubicBezTo>
                      <a:cubicBezTo>
                        <a:pt x="14457" y="19431"/>
                        <a:pt x="14627" y="19431"/>
                        <a:pt x="14627" y="19431"/>
                      </a:cubicBezTo>
                      <a:cubicBezTo>
                        <a:pt x="14967" y="19431"/>
                        <a:pt x="15477" y="19431"/>
                        <a:pt x="15647" y="19878"/>
                      </a:cubicBezTo>
                      <a:cubicBezTo>
                        <a:pt x="15817" y="20027"/>
                        <a:pt x="15817" y="20176"/>
                        <a:pt x="15817" y="20176"/>
                      </a:cubicBezTo>
                      <a:cubicBezTo>
                        <a:pt x="15987" y="20474"/>
                        <a:pt x="15987" y="20325"/>
                        <a:pt x="16157" y="20325"/>
                      </a:cubicBezTo>
                      <a:cubicBezTo>
                        <a:pt x="16157" y="20325"/>
                        <a:pt x="16328" y="20325"/>
                        <a:pt x="16328" y="20325"/>
                      </a:cubicBezTo>
                      <a:cubicBezTo>
                        <a:pt x="16328" y="20325"/>
                        <a:pt x="16328" y="20325"/>
                        <a:pt x="16328" y="20325"/>
                      </a:cubicBezTo>
                      <a:cubicBezTo>
                        <a:pt x="16668" y="20325"/>
                        <a:pt x="16498" y="20325"/>
                        <a:pt x="16668" y="20027"/>
                      </a:cubicBezTo>
                      <a:cubicBezTo>
                        <a:pt x="16668" y="20027"/>
                        <a:pt x="16668" y="19878"/>
                        <a:pt x="16668" y="19878"/>
                      </a:cubicBezTo>
                      <a:cubicBezTo>
                        <a:pt x="16668" y="19729"/>
                        <a:pt x="16498" y="19729"/>
                        <a:pt x="16498" y="19431"/>
                      </a:cubicBezTo>
                      <a:cubicBezTo>
                        <a:pt x="16498" y="19431"/>
                        <a:pt x="16668" y="19431"/>
                        <a:pt x="16668" y="19283"/>
                      </a:cubicBezTo>
                      <a:cubicBezTo>
                        <a:pt x="16668" y="19283"/>
                        <a:pt x="16668" y="19283"/>
                        <a:pt x="16668" y="19283"/>
                      </a:cubicBezTo>
                      <a:cubicBezTo>
                        <a:pt x="16668" y="19283"/>
                        <a:pt x="16668" y="19283"/>
                        <a:pt x="16668" y="19134"/>
                      </a:cubicBezTo>
                      <a:cubicBezTo>
                        <a:pt x="16498" y="19134"/>
                        <a:pt x="16498" y="19134"/>
                        <a:pt x="16328" y="19134"/>
                      </a:cubicBezTo>
                      <a:cubicBezTo>
                        <a:pt x="16157" y="19134"/>
                        <a:pt x="16157" y="19134"/>
                        <a:pt x="15987" y="18985"/>
                      </a:cubicBezTo>
                      <a:cubicBezTo>
                        <a:pt x="16157" y="18687"/>
                        <a:pt x="16498" y="18687"/>
                        <a:pt x="16668" y="18538"/>
                      </a:cubicBezTo>
                      <a:cubicBezTo>
                        <a:pt x="17008" y="18538"/>
                        <a:pt x="17008" y="18389"/>
                        <a:pt x="17348" y="18091"/>
                      </a:cubicBezTo>
                      <a:cubicBezTo>
                        <a:pt x="17518" y="17942"/>
                        <a:pt x="17518" y="17793"/>
                        <a:pt x="17858" y="17644"/>
                      </a:cubicBezTo>
                      <a:cubicBezTo>
                        <a:pt x="17858" y="17644"/>
                        <a:pt x="17858" y="17793"/>
                        <a:pt x="17858" y="17793"/>
                      </a:cubicBezTo>
                      <a:cubicBezTo>
                        <a:pt x="18028" y="17942"/>
                        <a:pt x="18198" y="18091"/>
                        <a:pt x="18198" y="18240"/>
                      </a:cubicBezTo>
                      <a:cubicBezTo>
                        <a:pt x="18369" y="18240"/>
                        <a:pt x="18369" y="18389"/>
                        <a:pt x="18369" y="18389"/>
                      </a:cubicBezTo>
                      <a:cubicBezTo>
                        <a:pt x="18369" y="18389"/>
                        <a:pt x="18369" y="18389"/>
                        <a:pt x="18369" y="18389"/>
                      </a:cubicBezTo>
                      <a:cubicBezTo>
                        <a:pt x="18539" y="18389"/>
                        <a:pt x="18539" y="18389"/>
                        <a:pt x="18539" y="18538"/>
                      </a:cubicBezTo>
                      <a:cubicBezTo>
                        <a:pt x="18709" y="18538"/>
                        <a:pt x="19049" y="18687"/>
                        <a:pt x="19219" y="18687"/>
                      </a:cubicBezTo>
                      <a:cubicBezTo>
                        <a:pt x="19559" y="18687"/>
                        <a:pt x="19729" y="18538"/>
                        <a:pt x="19899" y="18538"/>
                      </a:cubicBezTo>
                      <a:cubicBezTo>
                        <a:pt x="19899" y="18538"/>
                        <a:pt x="20069" y="18538"/>
                        <a:pt x="20069" y="18538"/>
                      </a:cubicBezTo>
                      <a:cubicBezTo>
                        <a:pt x="20069" y="18538"/>
                        <a:pt x="20069" y="18538"/>
                        <a:pt x="20069" y="18538"/>
                      </a:cubicBezTo>
                      <a:cubicBezTo>
                        <a:pt x="20069" y="18538"/>
                        <a:pt x="20069" y="18538"/>
                        <a:pt x="20239" y="18538"/>
                      </a:cubicBezTo>
                      <a:cubicBezTo>
                        <a:pt x="20239" y="18389"/>
                        <a:pt x="20409" y="18240"/>
                        <a:pt x="20409" y="18091"/>
                      </a:cubicBezTo>
                      <a:cubicBezTo>
                        <a:pt x="20409" y="18091"/>
                        <a:pt x="20409" y="18091"/>
                        <a:pt x="20409" y="18091"/>
                      </a:cubicBezTo>
                      <a:cubicBezTo>
                        <a:pt x="20409" y="18091"/>
                        <a:pt x="20409" y="18091"/>
                        <a:pt x="20409" y="17942"/>
                      </a:cubicBezTo>
                      <a:cubicBezTo>
                        <a:pt x="20409" y="17942"/>
                        <a:pt x="20409" y="17942"/>
                        <a:pt x="20409" y="17942"/>
                      </a:cubicBezTo>
                      <a:cubicBezTo>
                        <a:pt x="20409" y="17942"/>
                        <a:pt x="20409" y="17942"/>
                        <a:pt x="20409" y="17793"/>
                      </a:cubicBezTo>
                      <a:cubicBezTo>
                        <a:pt x="20409" y="17644"/>
                        <a:pt x="20409" y="17495"/>
                        <a:pt x="20409" y="17346"/>
                      </a:cubicBezTo>
                      <a:cubicBezTo>
                        <a:pt x="20409" y="17346"/>
                        <a:pt x="20239" y="17197"/>
                        <a:pt x="20239" y="17197"/>
                      </a:cubicBezTo>
                      <a:cubicBezTo>
                        <a:pt x="20409" y="16750"/>
                        <a:pt x="20750" y="16303"/>
                        <a:pt x="20750" y="16005"/>
                      </a:cubicBezTo>
                      <a:cubicBezTo>
                        <a:pt x="20920" y="15707"/>
                        <a:pt x="21090" y="15558"/>
                        <a:pt x="21430" y="15260"/>
                      </a:cubicBezTo>
                      <a:cubicBezTo>
                        <a:pt x="21430" y="15260"/>
                        <a:pt x="21600" y="15260"/>
                        <a:pt x="21600" y="15260"/>
                      </a:cubicBezTo>
                      <a:cubicBezTo>
                        <a:pt x="21600" y="15260"/>
                        <a:pt x="21430" y="15260"/>
                        <a:pt x="21430" y="1526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3" name="Freeform 130"/>
                <p:cNvSpPr/>
                <p:nvPr/>
              </p:nvSpPr>
              <p:spPr>
                <a:xfrm>
                  <a:off x="3237296" y="2618770"/>
                  <a:ext cx="828146" cy="522574"/>
                </a:xfrm>
                <a:custGeom>
                  <a:avLst/>
                  <a:gdLst/>
                  <a:ahLst/>
                  <a:cxnLst>
                    <a:cxn ang="0">
                      <a:pos x="wd2" y="hd2"/>
                    </a:cxn>
                    <a:cxn ang="5400000">
                      <a:pos x="wd2" y="hd2"/>
                    </a:cxn>
                    <a:cxn ang="10800000">
                      <a:pos x="wd2" y="hd2"/>
                    </a:cxn>
                    <a:cxn ang="16200000">
                      <a:pos x="wd2" y="hd2"/>
                    </a:cxn>
                  </a:cxnLst>
                  <a:rect l="0" t="0" r="r" b="b"/>
                  <a:pathLst>
                    <a:path w="21600" h="21600" extrusionOk="0">
                      <a:moveTo>
                        <a:pt x="21355" y="15568"/>
                      </a:moveTo>
                      <a:cubicBezTo>
                        <a:pt x="21355" y="15568"/>
                        <a:pt x="21355" y="15568"/>
                        <a:pt x="21355" y="15373"/>
                      </a:cubicBezTo>
                      <a:cubicBezTo>
                        <a:pt x="21355" y="15373"/>
                        <a:pt x="21355" y="15373"/>
                        <a:pt x="21232" y="15373"/>
                      </a:cubicBezTo>
                      <a:cubicBezTo>
                        <a:pt x="21232" y="15178"/>
                        <a:pt x="21232" y="14984"/>
                        <a:pt x="21109" y="14789"/>
                      </a:cubicBezTo>
                      <a:cubicBezTo>
                        <a:pt x="21109" y="14789"/>
                        <a:pt x="20986" y="14595"/>
                        <a:pt x="20986" y="14595"/>
                      </a:cubicBezTo>
                      <a:cubicBezTo>
                        <a:pt x="20864" y="14400"/>
                        <a:pt x="20864" y="14400"/>
                        <a:pt x="20864" y="14205"/>
                      </a:cubicBezTo>
                      <a:cubicBezTo>
                        <a:pt x="20864" y="14205"/>
                        <a:pt x="20864" y="14011"/>
                        <a:pt x="20864" y="14011"/>
                      </a:cubicBezTo>
                      <a:cubicBezTo>
                        <a:pt x="20864" y="14011"/>
                        <a:pt x="20864" y="14011"/>
                        <a:pt x="20864" y="14011"/>
                      </a:cubicBezTo>
                      <a:cubicBezTo>
                        <a:pt x="20864" y="13816"/>
                        <a:pt x="20864" y="13816"/>
                        <a:pt x="20864" y="13816"/>
                      </a:cubicBezTo>
                      <a:cubicBezTo>
                        <a:pt x="20741" y="13622"/>
                        <a:pt x="20741" y="13427"/>
                        <a:pt x="20741" y="13232"/>
                      </a:cubicBezTo>
                      <a:cubicBezTo>
                        <a:pt x="20741" y="13232"/>
                        <a:pt x="20618" y="13232"/>
                        <a:pt x="20618" y="13038"/>
                      </a:cubicBezTo>
                      <a:cubicBezTo>
                        <a:pt x="20495" y="12843"/>
                        <a:pt x="20373" y="12649"/>
                        <a:pt x="20373" y="12454"/>
                      </a:cubicBezTo>
                      <a:cubicBezTo>
                        <a:pt x="20373" y="12259"/>
                        <a:pt x="20495" y="12065"/>
                        <a:pt x="20618" y="12065"/>
                      </a:cubicBezTo>
                      <a:cubicBezTo>
                        <a:pt x="20618" y="12065"/>
                        <a:pt x="20618" y="12065"/>
                        <a:pt x="20618" y="12065"/>
                      </a:cubicBezTo>
                      <a:cubicBezTo>
                        <a:pt x="20618" y="12065"/>
                        <a:pt x="20618" y="12065"/>
                        <a:pt x="20618" y="12065"/>
                      </a:cubicBezTo>
                      <a:cubicBezTo>
                        <a:pt x="20618" y="12065"/>
                        <a:pt x="20618" y="12065"/>
                        <a:pt x="20618" y="12065"/>
                      </a:cubicBezTo>
                      <a:cubicBezTo>
                        <a:pt x="20618" y="12065"/>
                        <a:pt x="20618" y="11870"/>
                        <a:pt x="20618" y="11676"/>
                      </a:cubicBezTo>
                      <a:cubicBezTo>
                        <a:pt x="20618" y="11286"/>
                        <a:pt x="20864" y="11092"/>
                        <a:pt x="21109" y="11092"/>
                      </a:cubicBezTo>
                      <a:cubicBezTo>
                        <a:pt x="21109" y="11092"/>
                        <a:pt x="21109" y="11092"/>
                        <a:pt x="21109" y="10897"/>
                      </a:cubicBezTo>
                      <a:cubicBezTo>
                        <a:pt x="21109" y="10897"/>
                        <a:pt x="21109" y="10897"/>
                        <a:pt x="21109" y="10897"/>
                      </a:cubicBezTo>
                      <a:cubicBezTo>
                        <a:pt x="21109" y="10897"/>
                        <a:pt x="21109" y="10897"/>
                        <a:pt x="21109" y="10897"/>
                      </a:cubicBezTo>
                      <a:cubicBezTo>
                        <a:pt x="21109" y="10897"/>
                        <a:pt x="20986" y="10703"/>
                        <a:pt x="20864" y="10508"/>
                      </a:cubicBezTo>
                      <a:cubicBezTo>
                        <a:pt x="20864" y="10508"/>
                        <a:pt x="20741" y="10314"/>
                        <a:pt x="20741" y="10314"/>
                      </a:cubicBezTo>
                      <a:cubicBezTo>
                        <a:pt x="20741" y="10314"/>
                        <a:pt x="20741" y="10314"/>
                        <a:pt x="20741" y="10314"/>
                      </a:cubicBezTo>
                      <a:cubicBezTo>
                        <a:pt x="20741" y="10314"/>
                        <a:pt x="20741" y="10314"/>
                        <a:pt x="20741" y="10314"/>
                      </a:cubicBezTo>
                      <a:cubicBezTo>
                        <a:pt x="20741" y="10314"/>
                        <a:pt x="20741" y="10314"/>
                        <a:pt x="20618" y="10314"/>
                      </a:cubicBezTo>
                      <a:cubicBezTo>
                        <a:pt x="20618" y="10314"/>
                        <a:pt x="20618" y="10314"/>
                        <a:pt x="20495" y="10314"/>
                      </a:cubicBezTo>
                      <a:cubicBezTo>
                        <a:pt x="20373" y="10314"/>
                        <a:pt x="20250" y="10119"/>
                        <a:pt x="20127" y="10119"/>
                      </a:cubicBezTo>
                      <a:cubicBezTo>
                        <a:pt x="20127" y="9924"/>
                        <a:pt x="20127" y="9924"/>
                        <a:pt x="20127" y="9924"/>
                      </a:cubicBezTo>
                      <a:cubicBezTo>
                        <a:pt x="20127" y="9924"/>
                        <a:pt x="20005" y="9924"/>
                        <a:pt x="20005" y="10119"/>
                      </a:cubicBezTo>
                      <a:cubicBezTo>
                        <a:pt x="20005" y="10119"/>
                        <a:pt x="20005" y="10314"/>
                        <a:pt x="19882" y="10314"/>
                      </a:cubicBezTo>
                      <a:cubicBezTo>
                        <a:pt x="19759" y="10119"/>
                        <a:pt x="19759" y="9924"/>
                        <a:pt x="19514" y="9535"/>
                      </a:cubicBezTo>
                      <a:cubicBezTo>
                        <a:pt x="19514" y="9535"/>
                        <a:pt x="19514" y="9535"/>
                        <a:pt x="19514" y="9535"/>
                      </a:cubicBezTo>
                      <a:cubicBezTo>
                        <a:pt x="19636" y="9535"/>
                        <a:pt x="19636" y="9535"/>
                        <a:pt x="19636" y="9535"/>
                      </a:cubicBezTo>
                      <a:cubicBezTo>
                        <a:pt x="19636" y="9535"/>
                        <a:pt x="19636" y="9535"/>
                        <a:pt x="19636" y="9535"/>
                      </a:cubicBezTo>
                      <a:cubicBezTo>
                        <a:pt x="19514" y="9535"/>
                        <a:pt x="19514" y="9535"/>
                        <a:pt x="19514" y="9535"/>
                      </a:cubicBezTo>
                      <a:cubicBezTo>
                        <a:pt x="19514" y="9535"/>
                        <a:pt x="19514" y="9535"/>
                        <a:pt x="19514" y="9535"/>
                      </a:cubicBezTo>
                      <a:cubicBezTo>
                        <a:pt x="19514" y="9535"/>
                        <a:pt x="19391" y="9341"/>
                        <a:pt x="19391" y="9341"/>
                      </a:cubicBezTo>
                      <a:cubicBezTo>
                        <a:pt x="19391" y="9341"/>
                        <a:pt x="19268" y="9341"/>
                        <a:pt x="19268" y="9146"/>
                      </a:cubicBezTo>
                      <a:cubicBezTo>
                        <a:pt x="19268" y="9341"/>
                        <a:pt x="19268" y="9341"/>
                        <a:pt x="19268" y="9341"/>
                      </a:cubicBezTo>
                      <a:cubicBezTo>
                        <a:pt x="19268" y="9146"/>
                        <a:pt x="19145" y="9146"/>
                        <a:pt x="19145" y="9146"/>
                      </a:cubicBezTo>
                      <a:cubicBezTo>
                        <a:pt x="19023" y="8951"/>
                        <a:pt x="18900" y="8951"/>
                        <a:pt x="18900" y="8951"/>
                      </a:cubicBezTo>
                      <a:cubicBezTo>
                        <a:pt x="18900" y="8757"/>
                        <a:pt x="18777" y="8757"/>
                        <a:pt x="18777" y="8757"/>
                      </a:cubicBezTo>
                      <a:cubicBezTo>
                        <a:pt x="18777" y="8562"/>
                        <a:pt x="18777" y="8368"/>
                        <a:pt x="18777" y="8173"/>
                      </a:cubicBezTo>
                      <a:cubicBezTo>
                        <a:pt x="18777" y="8173"/>
                        <a:pt x="18777" y="8173"/>
                        <a:pt x="18777" y="8173"/>
                      </a:cubicBezTo>
                      <a:cubicBezTo>
                        <a:pt x="18655" y="8173"/>
                        <a:pt x="18655" y="8173"/>
                        <a:pt x="18655" y="8368"/>
                      </a:cubicBezTo>
                      <a:cubicBezTo>
                        <a:pt x="18532" y="8368"/>
                        <a:pt x="18532" y="8368"/>
                        <a:pt x="18532" y="8562"/>
                      </a:cubicBezTo>
                      <a:cubicBezTo>
                        <a:pt x="18532" y="8562"/>
                        <a:pt x="18409" y="8562"/>
                        <a:pt x="18286" y="8757"/>
                      </a:cubicBezTo>
                      <a:cubicBezTo>
                        <a:pt x="18164" y="8757"/>
                        <a:pt x="18164" y="8757"/>
                        <a:pt x="18041" y="8757"/>
                      </a:cubicBezTo>
                      <a:cubicBezTo>
                        <a:pt x="17918" y="8757"/>
                        <a:pt x="17795" y="8757"/>
                        <a:pt x="17673" y="8757"/>
                      </a:cubicBezTo>
                      <a:cubicBezTo>
                        <a:pt x="17305" y="8562"/>
                        <a:pt x="17305" y="8368"/>
                        <a:pt x="17182" y="8368"/>
                      </a:cubicBezTo>
                      <a:cubicBezTo>
                        <a:pt x="17059" y="8173"/>
                        <a:pt x="16936" y="8173"/>
                        <a:pt x="16936" y="7978"/>
                      </a:cubicBezTo>
                      <a:cubicBezTo>
                        <a:pt x="16936" y="7784"/>
                        <a:pt x="16936" y="7784"/>
                        <a:pt x="17059" y="7589"/>
                      </a:cubicBezTo>
                      <a:cubicBezTo>
                        <a:pt x="17059" y="7589"/>
                        <a:pt x="17059" y="7589"/>
                        <a:pt x="17059" y="7589"/>
                      </a:cubicBezTo>
                      <a:cubicBezTo>
                        <a:pt x="17059" y="7395"/>
                        <a:pt x="17059" y="7395"/>
                        <a:pt x="17059" y="7395"/>
                      </a:cubicBezTo>
                      <a:cubicBezTo>
                        <a:pt x="17059" y="7395"/>
                        <a:pt x="17059" y="7395"/>
                        <a:pt x="16936" y="7395"/>
                      </a:cubicBezTo>
                      <a:cubicBezTo>
                        <a:pt x="16936" y="7395"/>
                        <a:pt x="16814" y="7395"/>
                        <a:pt x="16814" y="7395"/>
                      </a:cubicBezTo>
                      <a:cubicBezTo>
                        <a:pt x="16814" y="7395"/>
                        <a:pt x="16691" y="7395"/>
                        <a:pt x="16691" y="7395"/>
                      </a:cubicBezTo>
                      <a:cubicBezTo>
                        <a:pt x="16691" y="7395"/>
                        <a:pt x="16568" y="7589"/>
                        <a:pt x="16568" y="7589"/>
                      </a:cubicBezTo>
                      <a:cubicBezTo>
                        <a:pt x="16445" y="7589"/>
                        <a:pt x="16445" y="7395"/>
                        <a:pt x="16323" y="7395"/>
                      </a:cubicBezTo>
                      <a:cubicBezTo>
                        <a:pt x="16200" y="7395"/>
                        <a:pt x="16200" y="7200"/>
                        <a:pt x="16200" y="7200"/>
                      </a:cubicBezTo>
                      <a:cubicBezTo>
                        <a:pt x="16077" y="7200"/>
                        <a:pt x="15955" y="7005"/>
                        <a:pt x="15955" y="7005"/>
                      </a:cubicBezTo>
                      <a:cubicBezTo>
                        <a:pt x="15955" y="7005"/>
                        <a:pt x="15955" y="7005"/>
                        <a:pt x="15955" y="7005"/>
                      </a:cubicBezTo>
                      <a:cubicBezTo>
                        <a:pt x="15955" y="7005"/>
                        <a:pt x="15955" y="7005"/>
                        <a:pt x="15832" y="7200"/>
                      </a:cubicBezTo>
                      <a:cubicBezTo>
                        <a:pt x="15832" y="7200"/>
                        <a:pt x="15832" y="7200"/>
                        <a:pt x="15709" y="7395"/>
                      </a:cubicBezTo>
                      <a:cubicBezTo>
                        <a:pt x="15586" y="7395"/>
                        <a:pt x="15709" y="7395"/>
                        <a:pt x="15586" y="7589"/>
                      </a:cubicBezTo>
                      <a:cubicBezTo>
                        <a:pt x="15341" y="7395"/>
                        <a:pt x="15464" y="7395"/>
                        <a:pt x="15464" y="7395"/>
                      </a:cubicBezTo>
                      <a:cubicBezTo>
                        <a:pt x="15341" y="7200"/>
                        <a:pt x="15341" y="7005"/>
                        <a:pt x="15341" y="7005"/>
                      </a:cubicBezTo>
                      <a:cubicBezTo>
                        <a:pt x="15341" y="7005"/>
                        <a:pt x="15341" y="7005"/>
                        <a:pt x="15341" y="7005"/>
                      </a:cubicBezTo>
                      <a:cubicBezTo>
                        <a:pt x="15341" y="7005"/>
                        <a:pt x="15341" y="7005"/>
                        <a:pt x="15218" y="7005"/>
                      </a:cubicBezTo>
                      <a:cubicBezTo>
                        <a:pt x="15218" y="7005"/>
                        <a:pt x="15218" y="7005"/>
                        <a:pt x="15218" y="7005"/>
                      </a:cubicBezTo>
                      <a:cubicBezTo>
                        <a:pt x="14850" y="7005"/>
                        <a:pt x="14850" y="6422"/>
                        <a:pt x="14850" y="6032"/>
                      </a:cubicBezTo>
                      <a:cubicBezTo>
                        <a:pt x="14727" y="5838"/>
                        <a:pt x="14727" y="6032"/>
                        <a:pt x="14605" y="5838"/>
                      </a:cubicBezTo>
                      <a:cubicBezTo>
                        <a:pt x="14605" y="5643"/>
                        <a:pt x="14727" y="5643"/>
                        <a:pt x="14727" y="5643"/>
                      </a:cubicBezTo>
                      <a:cubicBezTo>
                        <a:pt x="14727" y="5449"/>
                        <a:pt x="14727" y="5449"/>
                        <a:pt x="14727" y="5254"/>
                      </a:cubicBezTo>
                      <a:cubicBezTo>
                        <a:pt x="14727" y="5254"/>
                        <a:pt x="14727" y="5059"/>
                        <a:pt x="14727" y="5059"/>
                      </a:cubicBezTo>
                      <a:cubicBezTo>
                        <a:pt x="14605" y="4670"/>
                        <a:pt x="14727" y="4476"/>
                        <a:pt x="14605" y="4281"/>
                      </a:cubicBezTo>
                      <a:cubicBezTo>
                        <a:pt x="14605" y="4281"/>
                        <a:pt x="14605" y="4086"/>
                        <a:pt x="14605" y="4086"/>
                      </a:cubicBezTo>
                      <a:cubicBezTo>
                        <a:pt x="14482" y="4281"/>
                        <a:pt x="14359" y="4476"/>
                        <a:pt x="14236" y="4670"/>
                      </a:cubicBezTo>
                      <a:cubicBezTo>
                        <a:pt x="14236" y="4670"/>
                        <a:pt x="14236" y="4670"/>
                        <a:pt x="14236" y="4670"/>
                      </a:cubicBezTo>
                      <a:cubicBezTo>
                        <a:pt x="14236" y="4670"/>
                        <a:pt x="14114" y="4670"/>
                        <a:pt x="14114" y="4670"/>
                      </a:cubicBezTo>
                      <a:cubicBezTo>
                        <a:pt x="13991" y="4865"/>
                        <a:pt x="13868" y="4865"/>
                        <a:pt x="13868" y="4865"/>
                      </a:cubicBezTo>
                      <a:cubicBezTo>
                        <a:pt x="13623" y="4865"/>
                        <a:pt x="13623" y="4865"/>
                        <a:pt x="13500" y="4476"/>
                      </a:cubicBezTo>
                      <a:cubicBezTo>
                        <a:pt x="13377" y="4281"/>
                        <a:pt x="13255" y="4281"/>
                        <a:pt x="13255" y="4281"/>
                      </a:cubicBezTo>
                      <a:cubicBezTo>
                        <a:pt x="13255" y="4281"/>
                        <a:pt x="13132" y="4281"/>
                        <a:pt x="13132" y="4281"/>
                      </a:cubicBezTo>
                      <a:cubicBezTo>
                        <a:pt x="13132" y="4281"/>
                        <a:pt x="13009" y="4281"/>
                        <a:pt x="13009" y="4281"/>
                      </a:cubicBezTo>
                      <a:cubicBezTo>
                        <a:pt x="13009" y="4281"/>
                        <a:pt x="13009" y="4281"/>
                        <a:pt x="13009" y="4281"/>
                      </a:cubicBezTo>
                      <a:cubicBezTo>
                        <a:pt x="12886" y="4281"/>
                        <a:pt x="12764" y="4281"/>
                        <a:pt x="12641" y="4476"/>
                      </a:cubicBezTo>
                      <a:cubicBezTo>
                        <a:pt x="12518" y="4476"/>
                        <a:pt x="12395" y="4670"/>
                        <a:pt x="12273" y="4670"/>
                      </a:cubicBezTo>
                      <a:cubicBezTo>
                        <a:pt x="12150" y="4670"/>
                        <a:pt x="12150" y="4670"/>
                        <a:pt x="12150" y="4670"/>
                      </a:cubicBezTo>
                      <a:cubicBezTo>
                        <a:pt x="12027" y="4670"/>
                        <a:pt x="11905" y="4670"/>
                        <a:pt x="11659" y="4670"/>
                      </a:cubicBezTo>
                      <a:cubicBezTo>
                        <a:pt x="11536" y="4670"/>
                        <a:pt x="11414" y="4670"/>
                        <a:pt x="11291" y="4670"/>
                      </a:cubicBezTo>
                      <a:cubicBezTo>
                        <a:pt x="11045" y="4670"/>
                        <a:pt x="10923" y="4670"/>
                        <a:pt x="10800" y="4670"/>
                      </a:cubicBezTo>
                      <a:cubicBezTo>
                        <a:pt x="10800" y="4670"/>
                        <a:pt x="10677" y="4670"/>
                        <a:pt x="10677" y="4670"/>
                      </a:cubicBezTo>
                      <a:cubicBezTo>
                        <a:pt x="10555" y="4670"/>
                        <a:pt x="10432" y="4670"/>
                        <a:pt x="10309" y="4476"/>
                      </a:cubicBezTo>
                      <a:cubicBezTo>
                        <a:pt x="10309" y="4476"/>
                        <a:pt x="10309" y="4476"/>
                        <a:pt x="10309" y="4476"/>
                      </a:cubicBezTo>
                      <a:cubicBezTo>
                        <a:pt x="9941" y="4281"/>
                        <a:pt x="9818" y="4086"/>
                        <a:pt x="9450" y="3697"/>
                      </a:cubicBezTo>
                      <a:cubicBezTo>
                        <a:pt x="9082" y="3503"/>
                        <a:pt x="9082" y="3308"/>
                        <a:pt x="8959" y="3503"/>
                      </a:cubicBezTo>
                      <a:cubicBezTo>
                        <a:pt x="8959" y="3503"/>
                        <a:pt x="8959" y="3503"/>
                        <a:pt x="8959" y="3503"/>
                      </a:cubicBezTo>
                      <a:cubicBezTo>
                        <a:pt x="8959" y="3503"/>
                        <a:pt x="8959" y="3503"/>
                        <a:pt x="8836" y="3503"/>
                      </a:cubicBezTo>
                      <a:cubicBezTo>
                        <a:pt x="8714" y="3503"/>
                        <a:pt x="8714" y="3308"/>
                        <a:pt x="8591" y="3114"/>
                      </a:cubicBezTo>
                      <a:cubicBezTo>
                        <a:pt x="8591" y="2919"/>
                        <a:pt x="8591" y="2530"/>
                        <a:pt x="8468" y="2530"/>
                      </a:cubicBezTo>
                      <a:cubicBezTo>
                        <a:pt x="8468" y="2335"/>
                        <a:pt x="8223" y="2335"/>
                        <a:pt x="7977" y="2141"/>
                      </a:cubicBezTo>
                      <a:cubicBezTo>
                        <a:pt x="7732" y="1751"/>
                        <a:pt x="7855" y="1362"/>
                        <a:pt x="7732" y="1168"/>
                      </a:cubicBezTo>
                      <a:cubicBezTo>
                        <a:pt x="7486" y="973"/>
                        <a:pt x="7486" y="584"/>
                        <a:pt x="7364" y="584"/>
                      </a:cubicBezTo>
                      <a:cubicBezTo>
                        <a:pt x="7364" y="584"/>
                        <a:pt x="7364" y="584"/>
                        <a:pt x="7241" y="389"/>
                      </a:cubicBezTo>
                      <a:cubicBezTo>
                        <a:pt x="7241" y="389"/>
                        <a:pt x="7118" y="389"/>
                        <a:pt x="7118" y="389"/>
                      </a:cubicBezTo>
                      <a:cubicBezTo>
                        <a:pt x="7118" y="389"/>
                        <a:pt x="6995" y="389"/>
                        <a:pt x="6995" y="389"/>
                      </a:cubicBezTo>
                      <a:cubicBezTo>
                        <a:pt x="6873" y="389"/>
                        <a:pt x="6873" y="389"/>
                        <a:pt x="6873" y="584"/>
                      </a:cubicBezTo>
                      <a:cubicBezTo>
                        <a:pt x="6750" y="584"/>
                        <a:pt x="6627" y="584"/>
                        <a:pt x="6505" y="778"/>
                      </a:cubicBezTo>
                      <a:cubicBezTo>
                        <a:pt x="6505" y="778"/>
                        <a:pt x="6382" y="778"/>
                        <a:pt x="6382" y="778"/>
                      </a:cubicBezTo>
                      <a:cubicBezTo>
                        <a:pt x="6259" y="778"/>
                        <a:pt x="6014" y="584"/>
                        <a:pt x="6014" y="389"/>
                      </a:cubicBezTo>
                      <a:cubicBezTo>
                        <a:pt x="6014" y="195"/>
                        <a:pt x="6014" y="195"/>
                        <a:pt x="6014" y="195"/>
                      </a:cubicBezTo>
                      <a:cubicBezTo>
                        <a:pt x="6014" y="195"/>
                        <a:pt x="5891" y="195"/>
                        <a:pt x="5891" y="389"/>
                      </a:cubicBezTo>
                      <a:cubicBezTo>
                        <a:pt x="5768" y="584"/>
                        <a:pt x="5523" y="584"/>
                        <a:pt x="5400" y="584"/>
                      </a:cubicBezTo>
                      <a:cubicBezTo>
                        <a:pt x="5155" y="584"/>
                        <a:pt x="4909" y="389"/>
                        <a:pt x="4786" y="389"/>
                      </a:cubicBezTo>
                      <a:cubicBezTo>
                        <a:pt x="4664" y="195"/>
                        <a:pt x="4541" y="0"/>
                        <a:pt x="4173" y="0"/>
                      </a:cubicBezTo>
                      <a:cubicBezTo>
                        <a:pt x="4173" y="0"/>
                        <a:pt x="4173" y="0"/>
                        <a:pt x="4050" y="0"/>
                      </a:cubicBezTo>
                      <a:cubicBezTo>
                        <a:pt x="4050" y="0"/>
                        <a:pt x="4050" y="0"/>
                        <a:pt x="4050" y="0"/>
                      </a:cubicBezTo>
                      <a:cubicBezTo>
                        <a:pt x="3805" y="0"/>
                        <a:pt x="3682" y="0"/>
                        <a:pt x="3559" y="0"/>
                      </a:cubicBezTo>
                      <a:cubicBezTo>
                        <a:pt x="3436" y="0"/>
                        <a:pt x="3436" y="0"/>
                        <a:pt x="3436" y="0"/>
                      </a:cubicBezTo>
                      <a:cubicBezTo>
                        <a:pt x="3436" y="0"/>
                        <a:pt x="3436" y="0"/>
                        <a:pt x="3436" y="0"/>
                      </a:cubicBezTo>
                      <a:cubicBezTo>
                        <a:pt x="3436" y="0"/>
                        <a:pt x="3436" y="0"/>
                        <a:pt x="3436" y="0"/>
                      </a:cubicBezTo>
                      <a:cubicBezTo>
                        <a:pt x="3314" y="0"/>
                        <a:pt x="3314" y="195"/>
                        <a:pt x="3191" y="195"/>
                      </a:cubicBezTo>
                      <a:cubicBezTo>
                        <a:pt x="3191" y="195"/>
                        <a:pt x="3191" y="389"/>
                        <a:pt x="3191" y="389"/>
                      </a:cubicBezTo>
                      <a:cubicBezTo>
                        <a:pt x="3191" y="389"/>
                        <a:pt x="3191" y="389"/>
                        <a:pt x="3314" y="389"/>
                      </a:cubicBezTo>
                      <a:cubicBezTo>
                        <a:pt x="3682" y="584"/>
                        <a:pt x="3927" y="584"/>
                        <a:pt x="4050" y="973"/>
                      </a:cubicBezTo>
                      <a:cubicBezTo>
                        <a:pt x="4050" y="1168"/>
                        <a:pt x="3927" y="1168"/>
                        <a:pt x="3927" y="1168"/>
                      </a:cubicBezTo>
                      <a:cubicBezTo>
                        <a:pt x="3927" y="1362"/>
                        <a:pt x="3927" y="1362"/>
                        <a:pt x="3927" y="1362"/>
                      </a:cubicBezTo>
                      <a:cubicBezTo>
                        <a:pt x="3927" y="1751"/>
                        <a:pt x="4050" y="1751"/>
                        <a:pt x="4050" y="1751"/>
                      </a:cubicBezTo>
                      <a:cubicBezTo>
                        <a:pt x="4050" y="1751"/>
                        <a:pt x="4050" y="1751"/>
                        <a:pt x="4050" y="1751"/>
                      </a:cubicBezTo>
                      <a:cubicBezTo>
                        <a:pt x="4173" y="1751"/>
                        <a:pt x="4173" y="1751"/>
                        <a:pt x="4295" y="1751"/>
                      </a:cubicBezTo>
                      <a:cubicBezTo>
                        <a:pt x="4295" y="1751"/>
                        <a:pt x="4418" y="1557"/>
                        <a:pt x="4418" y="1557"/>
                      </a:cubicBezTo>
                      <a:cubicBezTo>
                        <a:pt x="4541" y="1557"/>
                        <a:pt x="4664" y="1751"/>
                        <a:pt x="4664" y="1751"/>
                      </a:cubicBezTo>
                      <a:cubicBezTo>
                        <a:pt x="4664" y="1751"/>
                        <a:pt x="4664" y="1751"/>
                        <a:pt x="4664" y="1751"/>
                      </a:cubicBezTo>
                      <a:cubicBezTo>
                        <a:pt x="4909" y="2141"/>
                        <a:pt x="4909" y="2530"/>
                        <a:pt x="5032" y="2724"/>
                      </a:cubicBezTo>
                      <a:cubicBezTo>
                        <a:pt x="5032" y="2919"/>
                        <a:pt x="5032" y="3114"/>
                        <a:pt x="5032" y="3308"/>
                      </a:cubicBezTo>
                      <a:cubicBezTo>
                        <a:pt x="5032" y="3308"/>
                        <a:pt x="5032" y="3308"/>
                        <a:pt x="5032" y="3503"/>
                      </a:cubicBezTo>
                      <a:cubicBezTo>
                        <a:pt x="5032" y="3503"/>
                        <a:pt x="4909" y="3503"/>
                        <a:pt x="4909" y="3503"/>
                      </a:cubicBezTo>
                      <a:cubicBezTo>
                        <a:pt x="4786" y="3503"/>
                        <a:pt x="4664" y="3697"/>
                        <a:pt x="4541" y="3697"/>
                      </a:cubicBezTo>
                      <a:cubicBezTo>
                        <a:pt x="4418" y="3697"/>
                        <a:pt x="4418" y="3697"/>
                        <a:pt x="4418" y="3697"/>
                      </a:cubicBezTo>
                      <a:cubicBezTo>
                        <a:pt x="4295" y="3697"/>
                        <a:pt x="3927" y="3503"/>
                        <a:pt x="3682" y="3308"/>
                      </a:cubicBezTo>
                      <a:cubicBezTo>
                        <a:pt x="3559" y="3308"/>
                        <a:pt x="3559" y="3308"/>
                        <a:pt x="3559" y="3308"/>
                      </a:cubicBezTo>
                      <a:cubicBezTo>
                        <a:pt x="3559" y="3308"/>
                        <a:pt x="3559" y="3308"/>
                        <a:pt x="3559" y="3308"/>
                      </a:cubicBezTo>
                      <a:cubicBezTo>
                        <a:pt x="3559" y="3308"/>
                        <a:pt x="3559" y="3503"/>
                        <a:pt x="3436" y="3697"/>
                      </a:cubicBezTo>
                      <a:cubicBezTo>
                        <a:pt x="3436" y="4086"/>
                        <a:pt x="3314" y="4086"/>
                        <a:pt x="3191" y="4281"/>
                      </a:cubicBezTo>
                      <a:cubicBezTo>
                        <a:pt x="3191" y="4281"/>
                        <a:pt x="3068" y="4476"/>
                        <a:pt x="3068" y="4670"/>
                      </a:cubicBezTo>
                      <a:cubicBezTo>
                        <a:pt x="3068" y="4670"/>
                        <a:pt x="3191" y="4865"/>
                        <a:pt x="3314" y="5059"/>
                      </a:cubicBezTo>
                      <a:cubicBezTo>
                        <a:pt x="3314" y="5254"/>
                        <a:pt x="3314" y="5254"/>
                        <a:pt x="3314" y="5254"/>
                      </a:cubicBezTo>
                      <a:cubicBezTo>
                        <a:pt x="3436" y="5449"/>
                        <a:pt x="3436" y="5643"/>
                        <a:pt x="3436" y="5643"/>
                      </a:cubicBezTo>
                      <a:cubicBezTo>
                        <a:pt x="3436" y="5838"/>
                        <a:pt x="3436" y="6032"/>
                        <a:pt x="3436" y="6032"/>
                      </a:cubicBezTo>
                      <a:cubicBezTo>
                        <a:pt x="3436" y="6227"/>
                        <a:pt x="3314" y="6422"/>
                        <a:pt x="3314" y="6422"/>
                      </a:cubicBezTo>
                      <a:cubicBezTo>
                        <a:pt x="3314" y="6422"/>
                        <a:pt x="3314" y="6422"/>
                        <a:pt x="3436" y="6422"/>
                      </a:cubicBezTo>
                      <a:cubicBezTo>
                        <a:pt x="3436" y="6616"/>
                        <a:pt x="3559" y="6811"/>
                        <a:pt x="3559" y="7005"/>
                      </a:cubicBezTo>
                      <a:cubicBezTo>
                        <a:pt x="3559" y="7200"/>
                        <a:pt x="3559" y="7200"/>
                        <a:pt x="3559" y="7395"/>
                      </a:cubicBezTo>
                      <a:cubicBezTo>
                        <a:pt x="3559" y="7395"/>
                        <a:pt x="3559" y="7395"/>
                        <a:pt x="3559" y="7395"/>
                      </a:cubicBezTo>
                      <a:cubicBezTo>
                        <a:pt x="3559" y="7589"/>
                        <a:pt x="3559" y="7784"/>
                        <a:pt x="3559" y="7784"/>
                      </a:cubicBezTo>
                      <a:cubicBezTo>
                        <a:pt x="3682" y="7978"/>
                        <a:pt x="3927" y="7978"/>
                        <a:pt x="3927" y="8368"/>
                      </a:cubicBezTo>
                      <a:cubicBezTo>
                        <a:pt x="3927" y="8562"/>
                        <a:pt x="3927" y="8757"/>
                        <a:pt x="3927" y="8757"/>
                      </a:cubicBezTo>
                      <a:cubicBezTo>
                        <a:pt x="3927" y="8951"/>
                        <a:pt x="3927" y="8951"/>
                        <a:pt x="3927" y="8951"/>
                      </a:cubicBezTo>
                      <a:cubicBezTo>
                        <a:pt x="4173" y="8951"/>
                        <a:pt x="4418" y="8951"/>
                        <a:pt x="4541" y="9341"/>
                      </a:cubicBezTo>
                      <a:cubicBezTo>
                        <a:pt x="4664" y="9535"/>
                        <a:pt x="5032" y="9535"/>
                        <a:pt x="5032" y="10119"/>
                      </a:cubicBezTo>
                      <a:cubicBezTo>
                        <a:pt x="5155" y="10314"/>
                        <a:pt x="5155" y="10508"/>
                        <a:pt x="5155" y="10508"/>
                      </a:cubicBezTo>
                      <a:cubicBezTo>
                        <a:pt x="5155" y="10703"/>
                        <a:pt x="5155" y="10897"/>
                        <a:pt x="5032" y="11092"/>
                      </a:cubicBezTo>
                      <a:cubicBezTo>
                        <a:pt x="5032" y="11286"/>
                        <a:pt x="5032" y="11286"/>
                        <a:pt x="5032" y="11481"/>
                      </a:cubicBezTo>
                      <a:cubicBezTo>
                        <a:pt x="5032" y="11481"/>
                        <a:pt x="5032" y="11481"/>
                        <a:pt x="5032" y="11676"/>
                      </a:cubicBezTo>
                      <a:cubicBezTo>
                        <a:pt x="5032" y="11870"/>
                        <a:pt x="5032" y="11870"/>
                        <a:pt x="5032" y="12065"/>
                      </a:cubicBezTo>
                      <a:cubicBezTo>
                        <a:pt x="5032" y="12259"/>
                        <a:pt x="5032" y="12454"/>
                        <a:pt x="4909" y="12454"/>
                      </a:cubicBezTo>
                      <a:cubicBezTo>
                        <a:pt x="4786" y="12649"/>
                        <a:pt x="4909" y="12843"/>
                        <a:pt x="4664" y="12843"/>
                      </a:cubicBezTo>
                      <a:cubicBezTo>
                        <a:pt x="4664" y="12843"/>
                        <a:pt x="4541" y="12843"/>
                        <a:pt x="4541" y="12843"/>
                      </a:cubicBezTo>
                      <a:cubicBezTo>
                        <a:pt x="4541" y="12843"/>
                        <a:pt x="4541" y="12843"/>
                        <a:pt x="4541" y="12843"/>
                      </a:cubicBezTo>
                      <a:cubicBezTo>
                        <a:pt x="4541" y="12843"/>
                        <a:pt x="4541" y="12843"/>
                        <a:pt x="4541" y="12843"/>
                      </a:cubicBezTo>
                      <a:cubicBezTo>
                        <a:pt x="4418" y="12649"/>
                        <a:pt x="4295" y="12649"/>
                        <a:pt x="4173" y="12649"/>
                      </a:cubicBezTo>
                      <a:cubicBezTo>
                        <a:pt x="4050" y="12649"/>
                        <a:pt x="3927" y="12843"/>
                        <a:pt x="3682" y="13038"/>
                      </a:cubicBezTo>
                      <a:cubicBezTo>
                        <a:pt x="3314" y="13622"/>
                        <a:pt x="3191" y="13816"/>
                        <a:pt x="2945" y="14011"/>
                      </a:cubicBezTo>
                      <a:cubicBezTo>
                        <a:pt x="2823" y="14205"/>
                        <a:pt x="2945" y="14400"/>
                        <a:pt x="2700" y="14400"/>
                      </a:cubicBezTo>
                      <a:cubicBezTo>
                        <a:pt x="2577" y="14400"/>
                        <a:pt x="2577" y="14400"/>
                        <a:pt x="2577" y="14205"/>
                      </a:cubicBezTo>
                      <a:cubicBezTo>
                        <a:pt x="2577" y="14011"/>
                        <a:pt x="2577" y="14011"/>
                        <a:pt x="2577" y="14011"/>
                      </a:cubicBezTo>
                      <a:cubicBezTo>
                        <a:pt x="2577" y="14011"/>
                        <a:pt x="2577" y="14011"/>
                        <a:pt x="2577" y="14011"/>
                      </a:cubicBezTo>
                      <a:cubicBezTo>
                        <a:pt x="2455" y="14011"/>
                        <a:pt x="2332" y="14205"/>
                        <a:pt x="2209" y="14205"/>
                      </a:cubicBezTo>
                      <a:cubicBezTo>
                        <a:pt x="2209" y="14205"/>
                        <a:pt x="2086" y="14205"/>
                        <a:pt x="2086" y="14205"/>
                      </a:cubicBezTo>
                      <a:cubicBezTo>
                        <a:pt x="2086" y="14205"/>
                        <a:pt x="1964" y="14205"/>
                        <a:pt x="1964" y="14205"/>
                      </a:cubicBezTo>
                      <a:cubicBezTo>
                        <a:pt x="1841" y="14205"/>
                        <a:pt x="1841" y="14011"/>
                        <a:pt x="1841" y="14011"/>
                      </a:cubicBezTo>
                      <a:cubicBezTo>
                        <a:pt x="1841" y="14011"/>
                        <a:pt x="1841" y="13816"/>
                        <a:pt x="1841" y="13816"/>
                      </a:cubicBezTo>
                      <a:cubicBezTo>
                        <a:pt x="1841" y="13816"/>
                        <a:pt x="1841" y="13816"/>
                        <a:pt x="1841" y="13816"/>
                      </a:cubicBezTo>
                      <a:cubicBezTo>
                        <a:pt x="1841" y="13816"/>
                        <a:pt x="1841" y="13816"/>
                        <a:pt x="1841" y="13816"/>
                      </a:cubicBezTo>
                      <a:cubicBezTo>
                        <a:pt x="1718" y="13816"/>
                        <a:pt x="1718" y="13816"/>
                        <a:pt x="1595" y="14011"/>
                      </a:cubicBezTo>
                      <a:cubicBezTo>
                        <a:pt x="1350" y="14205"/>
                        <a:pt x="1227" y="14595"/>
                        <a:pt x="982" y="14595"/>
                      </a:cubicBezTo>
                      <a:cubicBezTo>
                        <a:pt x="859" y="14595"/>
                        <a:pt x="859" y="14400"/>
                        <a:pt x="859" y="14205"/>
                      </a:cubicBezTo>
                      <a:cubicBezTo>
                        <a:pt x="736" y="14205"/>
                        <a:pt x="736" y="14205"/>
                        <a:pt x="736" y="14205"/>
                      </a:cubicBezTo>
                      <a:cubicBezTo>
                        <a:pt x="736" y="14205"/>
                        <a:pt x="736" y="14205"/>
                        <a:pt x="736" y="14205"/>
                      </a:cubicBezTo>
                      <a:cubicBezTo>
                        <a:pt x="736" y="14205"/>
                        <a:pt x="736" y="14205"/>
                        <a:pt x="614" y="14205"/>
                      </a:cubicBezTo>
                      <a:cubicBezTo>
                        <a:pt x="491" y="14595"/>
                        <a:pt x="123" y="14400"/>
                        <a:pt x="245" y="14595"/>
                      </a:cubicBezTo>
                      <a:cubicBezTo>
                        <a:pt x="245" y="14595"/>
                        <a:pt x="245" y="14595"/>
                        <a:pt x="245" y="14595"/>
                      </a:cubicBezTo>
                      <a:cubicBezTo>
                        <a:pt x="245" y="14984"/>
                        <a:pt x="245" y="14984"/>
                        <a:pt x="368" y="15178"/>
                      </a:cubicBezTo>
                      <a:cubicBezTo>
                        <a:pt x="491" y="15373"/>
                        <a:pt x="491" y="15762"/>
                        <a:pt x="491" y="15957"/>
                      </a:cubicBezTo>
                      <a:cubicBezTo>
                        <a:pt x="491" y="16151"/>
                        <a:pt x="491" y="16346"/>
                        <a:pt x="491" y="16346"/>
                      </a:cubicBezTo>
                      <a:cubicBezTo>
                        <a:pt x="368" y="16541"/>
                        <a:pt x="368" y="16541"/>
                        <a:pt x="368" y="16541"/>
                      </a:cubicBezTo>
                      <a:cubicBezTo>
                        <a:pt x="368" y="16541"/>
                        <a:pt x="491" y="16735"/>
                        <a:pt x="491" y="16930"/>
                      </a:cubicBezTo>
                      <a:cubicBezTo>
                        <a:pt x="491" y="16930"/>
                        <a:pt x="368" y="16930"/>
                        <a:pt x="368" y="17124"/>
                      </a:cubicBezTo>
                      <a:cubicBezTo>
                        <a:pt x="368" y="17319"/>
                        <a:pt x="368" y="17319"/>
                        <a:pt x="368" y="17514"/>
                      </a:cubicBezTo>
                      <a:cubicBezTo>
                        <a:pt x="368" y="17514"/>
                        <a:pt x="245" y="17708"/>
                        <a:pt x="123" y="17708"/>
                      </a:cubicBezTo>
                      <a:cubicBezTo>
                        <a:pt x="123" y="17708"/>
                        <a:pt x="0" y="17708"/>
                        <a:pt x="0" y="17708"/>
                      </a:cubicBezTo>
                      <a:cubicBezTo>
                        <a:pt x="0" y="17708"/>
                        <a:pt x="0" y="17708"/>
                        <a:pt x="0" y="17708"/>
                      </a:cubicBezTo>
                      <a:cubicBezTo>
                        <a:pt x="0" y="17708"/>
                        <a:pt x="0" y="17708"/>
                        <a:pt x="0" y="17708"/>
                      </a:cubicBezTo>
                      <a:cubicBezTo>
                        <a:pt x="0" y="17708"/>
                        <a:pt x="0" y="18097"/>
                        <a:pt x="123" y="18097"/>
                      </a:cubicBezTo>
                      <a:cubicBezTo>
                        <a:pt x="123" y="18097"/>
                        <a:pt x="123" y="18097"/>
                        <a:pt x="123" y="18097"/>
                      </a:cubicBezTo>
                      <a:cubicBezTo>
                        <a:pt x="123" y="18097"/>
                        <a:pt x="123" y="18097"/>
                        <a:pt x="123" y="18097"/>
                      </a:cubicBezTo>
                      <a:cubicBezTo>
                        <a:pt x="123" y="18097"/>
                        <a:pt x="245" y="18097"/>
                        <a:pt x="245" y="17903"/>
                      </a:cubicBezTo>
                      <a:cubicBezTo>
                        <a:pt x="245" y="17708"/>
                        <a:pt x="368" y="17514"/>
                        <a:pt x="491" y="17514"/>
                      </a:cubicBezTo>
                      <a:cubicBezTo>
                        <a:pt x="614" y="17514"/>
                        <a:pt x="614" y="17708"/>
                        <a:pt x="736" y="18097"/>
                      </a:cubicBezTo>
                      <a:cubicBezTo>
                        <a:pt x="982" y="18486"/>
                        <a:pt x="859" y="18292"/>
                        <a:pt x="1105" y="18681"/>
                      </a:cubicBezTo>
                      <a:cubicBezTo>
                        <a:pt x="1227" y="18876"/>
                        <a:pt x="1350" y="18876"/>
                        <a:pt x="1350" y="19459"/>
                      </a:cubicBezTo>
                      <a:cubicBezTo>
                        <a:pt x="1350" y="19654"/>
                        <a:pt x="1350" y="19849"/>
                        <a:pt x="1473" y="19849"/>
                      </a:cubicBezTo>
                      <a:cubicBezTo>
                        <a:pt x="1473" y="19849"/>
                        <a:pt x="1473" y="20043"/>
                        <a:pt x="1473" y="20238"/>
                      </a:cubicBezTo>
                      <a:cubicBezTo>
                        <a:pt x="1473" y="20238"/>
                        <a:pt x="1473" y="20238"/>
                        <a:pt x="1473" y="20432"/>
                      </a:cubicBezTo>
                      <a:cubicBezTo>
                        <a:pt x="1473" y="20432"/>
                        <a:pt x="1473" y="20432"/>
                        <a:pt x="1473" y="20432"/>
                      </a:cubicBezTo>
                      <a:cubicBezTo>
                        <a:pt x="1595" y="20432"/>
                        <a:pt x="1595" y="20432"/>
                        <a:pt x="1595" y="20432"/>
                      </a:cubicBezTo>
                      <a:cubicBezTo>
                        <a:pt x="1595" y="20238"/>
                        <a:pt x="1718" y="20238"/>
                        <a:pt x="1841" y="20238"/>
                      </a:cubicBezTo>
                      <a:cubicBezTo>
                        <a:pt x="1964" y="20238"/>
                        <a:pt x="2086" y="20432"/>
                        <a:pt x="2086" y="20627"/>
                      </a:cubicBezTo>
                      <a:cubicBezTo>
                        <a:pt x="2086" y="21016"/>
                        <a:pt x="2086" y="21211"/>
                        <a:pt x="2209" y="21405"/>
                      </a:cubicBezTo>
                      <a:cubicBezTo>
                        <a:pt x="2086" y="21405"/>
                        <a:pt x="2086" y="21405"/>
                        <a:pt x="2086" y="21405"/>
                      </a:cubicBezTo>
                      <a:cubicBezTo>
                        <a:pt x="2209" y="21405"/>
                        <a:pt x="2209" y="21405"/>
                        <a:pt x="2209" y="21405"/>
                      </a:cubicBezTo>
                      <a:cubicBezTo>
                        <a:pt x="2209" y="21405"/>
                        <a:pt x="2209" y="21405"/>
                        <a:pt x="2209" y="21405"/>
                      </a:cubicBezTo>
                      <a:cubicBezTo>
                        <a:pt x="2209" y="21405"/>
                        <a:pt x="2332" y="21405"/>
                        <a:pt x="2332" y="21600"/>
                      </a:cubicBezTo>
                      <a:cubicBezTo>
                        <a:pt x="2455" y="21211"/>
                        <a:pt x="2577" y="20627"/>
                        <a:pt x="2577" y="20432"/>
                      </a:cubicBezTo>
                      <a:cubicBezTo>
                        <a:pt x="2700" y="20432"/>
                        <a:pt x="2823" y="20238"/>
                        <a:pt x="2823" y="20043"/>
                      </a:cubicBezTo>
                      <a:cubicBezTo>
                        <a:pt x="2823" y="20043"/>
                        <a:pt x="2823" y="20043"/>
                        <a:pt x="2823" y="20043"/>
                      </a:cubicBezTo>
                      <a:cubicBezTo>
                        <a:pt x="2823" y="20043"/>
                        <a:pt x="2823" y="19849"/>
                        <a:pt x="2823" y="19849"/>
                      </a:cubicBezTo>
                      <a:cubicBezTo>
                        <a:pt x="2823" y="19849"/>
                        <a:pt x="2823" y="19654"/>
                        <a:pt x="2823" y="19654"/>
                      </a:cubicBezTo>
                      <a:cubicBezTo>
                        <a:pt x="2823" y="19459"/>
                        <a:pt x="2945" y="19265"/>
                        <a:pt x="2945" y="19070"/>
                      </a:cubicBezTo>
                      <a:cubicBezTo>
                        <a:pt x="3068" y="19070"/>
                        <a:pt x="3191" y="18876"/>
                        <a:pt x="3191" y="18876"/>
                      </a:cubicBezTo>
                      <a:cubicBezTo>
                        <a:pt x="3314" y="18876"/>
                        <a:pt x="3314" y="18876"/>
                        <a:pt x="3436" y="18876"/>
                      </a:cubicBezTo>
                      <a:cubicBezTo>
                        <a:pt x="3436" y="18876"/>
                        <a:pt x="3436" y="18876"/>
                        <a:pt x="3559" y="18876"/>
                      </a:cubicBezTo>
                      <a:cubicBezTo>
                        <a:pt x="3559" y="18876"/>
                        <a:pt x="3559" y="18681"/>
                        <a:pt x="3682" y="18681"/>
                      </a:cubicBezTo>
                      <a:cubicBezTo>
                        <a:pt x="3682" y="18681"/>
                        <a:pt x="3682" y="18681"/>
                        <a:pt x="3805" y="18486"/>
                      </a:cubicBezTo>
                      <a:cubicBezTo>
                        <a:pt x="3927" y="18097"/>
                        <a:pt x="4295" y="17903"/>
                        <a:pt x="4541" y="17903"/>
                      </a:cubicBezTo>
                      <a:cubicBezTo>
                        <a:pt x="4664" y="17903"/>
                        <a:pt x="4664" y="17903"/>
                        <a:pt x="4786" y="17903"/>
                      </a:cubicBezTo>
                      <a:cubicBezTo>
                        <a:pt x="4909" y="17903"/>
                        <a:pt x="5277" y="18097"/>
                        <a:pt x="5400" y="18486"/>
                      </a:cubicBezTo>
                      <a:cubicBezTo>
                        <a:pt x="5523" y="18681"/>
                        <a:pt x="5523" y="18681"/>
                        <a:pt x="5645" y="18681"/>
                      </a:cubicBezTo>
                      <a:cubicBezTo>
                        <a:pt x="5645" y="18681"/>
                        <a:pt x="5768" y="18681"/>
                        <a:pt x="5768" y="18486"/>
                      </a:cubicBezTo>
                      <a:cubicBezTo>
                        <a:pt x="5891" y="18292"/>
                        <a:pt x="6014" y="18292"/>
                        <a:pt x="6136" y="18097"/>
                      </a:cubicBezTo>
                      <a:cubicBezTo>
                        <a:pt x="6136" y="18097"/>
                        <a:pt x="6136" y="18097"/>
                        <a:pt x="6136" y="18097"/>
                      </a:cubicBezTo>
                      <a:cubicBezTo>
                        <a:pt x="6136" y="18097"/>
                        <a:pt x="6259" y="18097"/>
                        <a:pt x="6259" y="18097"/>
                      </a:cubicBezTo>
                      <a:cubicBezTo>
                        <a:pt x="6259" y="18097"/>
                        <a:pt x="6259" y="17903"/>
                        <a:pt x="6136" y="17903"/>
                      </a:cubicBezTo>
                      <a:cubicBezTo>
                        <a:pt x="6136" y="17903"/>
                        <a:pt x="6136" y="17903"/>
                        <a:pt x="6136" y="17903"/>
                      </a:cubicBezTo>
                      <a:cubicBezTo>
                        <a:pt x="6014" y="17514"/>
                        <a:pt x="5891" y="17124"/>
                        <a:pt x="5768" y="16735"/>
                      </a:cubicBezTo>
                      <a:cubicBezTo>
                        <a:pt x="5768" y="16541"/>
                        <a:pt x="5891" y="16346"/>
                        <a:pt x="6014" y="16346"/>
                      </a:cubicBezTo>
                      <a:cubicBezTo>
                        <a:pt x="6014" y="16346"/>
                        <a:pt x="6136" y="16346"/>
                        <a:pt x="6136" y="16346"/>
                      </a:cubicBezTo>
                      <a:cubicBezTo>
                        <a:pt x="6259" y="16541"/>
                        <a:pt x="6382" y="16541"/>
                        <a:pt x="6382" y="16541"/>
                      </a:cubicBezTo>
                      <a:cubicBezTo>
                        <a:pt x="6505" y="16541"/>
                        <a:pt x="6505" y="16541"/>
                        <a:pt x="6627" y="16346"/>
                      </a:cubicBezTo>
                      <a:cubicBezTo>
                        <a:pt x="6750" y="16151"/>
                        <a:pt x="6873" y="16151"/>
                        <a:pt x="6995" y="16151"/>
                      </a:cubicBezTo>
                      <a:cubicBezTo>
                        <a:pt x="7118" y="16151"/>
                        <a:pt x="7364" y="16346"/>
                        <a:pt x="7486" y="16346"/>
                      </a:cubicBezTo>
                      <a:cubicBezTo>
                        <a:pt x="7855" y="16541"/>
                        <a:pt x="7977" y="16930"/>
                        <a:pt x="8591" y="17124"/>
                      </a:cubicBezTo>
                      <a:cubicBezTo>
                        <a:pt x="8836" y="17124"/>
                        <a:pt x="8959" y="17124"/>
                        <a:pt x="9082" y="17124"/>
                      </a:cubicBezTo>
                      <a:cubicBezTo>
                        <a:pt x="9082" y="17124"/>
                        <a:pt x="9205" y="17124"/>
                        <a:pt x="9205" y="17124"/>
                      </a:cubicBezTo>
                      <a:cubicBezTo>
                        <a:pt x="9205" y="17124"/>
                        <a:pt x="9327" y="17124"/>
                        <a:pt x="9327" y="17124"/>
                      </a:cubicBezTo>
                      <a:cubicBezTo>
                        <a:pt x="9327" y="17124"/>
                        <a:pt x="9327" y="17124"/>
                        <a:pt x="9327" y="17124"/>
                      </a:cubicBezTo>
                      <a:cubicBezTo>
                        <a:pt x="9327" y="17124"/>
                        <a:pt x="9327" y="17124"/>
                        <a:pt x="9327" y="17124"/>
                      </a:cubicBezTo>
                      <a:cubicBezTo>
                        <a:pt x="9573" y="17124"/>
                        <a:pt x="9695" y="17124"/>
                        <a:pt x="9941" y="17514"/>
                      </a:cubicBezTo>
                      <a:cubicBezTo>
                        <a:pt x="9941" y="17514"/>
                        <a:pt x="9941" y="17514"/>
                        <a:pt x="9941" y="17708"/>
                      </a:cubicBezTo>
                      <a:cubicBezTo>
                        <a:pt x="10186" y="17903"/>
                        <a:pt x="10309" y="18097"/>
                        <a:pt x="10432" y="18292"/>
                      </a:cubicBezTo>
                      <a:cubicBezTo>
                        <a:pt x="10555" y="18486"/>
                        <a:pt x="10555" y="18486"/>
                        <a:pt x="10677" y="18681"/>
                      </a:cubicBezTo>
                      <a:cubicBezTo>
                        <a:pt x="10800" y="18876"/>
                        <a:pt x="10923" y="18876"/>
                        <a:pt x="10923" y="18876"/>
                      </a:cubicBezTo>
                      <a:cubicBezTo>
                        <a:pt x="11045" y="19070"/>
                        <a:pt x="11045" y="19070"/>
                        <a:pt x="11045" y="19070"/>
                      </a:cubicBezTo>
                      <a:cubicBezTo>
                        <a:pt x="11168" y="19070"/>
                        <a:pt x="11168" y="19070"/>
                        <a:pt x="11168" y="18876"/>
                      </a:cubicBezTo>
                      <a:cubicBezTo>
                        <a:pt x="11168" y="18876"/>
                        <a:pt x="11168" y="18876"/>
                        <a:pt x="11168" y="18876"/>
                      </a:cubicBezTo>
                      <a:cubicBezTo>
                        <a:pt x="11291" y="18681"/>
                        <a:pt x="11536" y="18486"/>
                        <a:pt x="11659" y="18486"/>
                      </a:cubicBezTo>
                      <a:cubicBezTo>
                        <a:pt x="11782" y="18486"/>
                        <a:pt x="11905" y="18681"/>
                        <a:pt x="11905" y="18681"/>
                      </a:cubicBezTo>
                      <a:cubicBezTo>
                        <a:pt x="11905" y="18681"/>
                        <a:pt x="11905" y="18681"/>
                        <a:pt x="12027" y="18681"/>
                      </a:cubicBezTo>
                      <a:cubicBezTo>
                        <a:pt x="12150" y="18681"/>
                        <a:pt x="12273" y="18486"/>
                        <a:pt x="12395" y="18292"/>
                      </a:cubicBezTo>
                      <a:cubicBezTo>
                        <a:pt x="12395" y="18097"/>
                        <a:pt x="12395" y="17903"/>
                        <a:pt x="12518" y="17708"/>
                      </a:cubicBezTo>
                      <a:cubicBezTo>
                        <a:pt x="12641" y="17708"/>
                        <a:pt x="12641" y="17708"/>
                        <a:pt x="12641" y="17708"/>
                      </a:cubicBezTo>
                      <a:cubicBezTo>
                        <a:pt x="12764" y="17708"/>
                        <a:pt x="12764" y="17708"/>
                        <a:pt x="12764" y="17708"/>
                      </a:cubicBezTo>
                      <a:cubicBezTo>
                        <a:pt x="12764" y="17708"/>
                        <a:pt x="12764" y="17903"/>
                        <a:pt x="12764" y="17903"/>
                      </a:cubicBezTo>
                      <a:cubicBezTo>
                        <a:pt x="12886" y="18292"/>
                        <a:pt x="12886" y="18681"/>
                        <a:pt x="12886" y="18876"/>
                      </a:cubicBezTo>
                      <a:cubicBezTo>
                        <a:pt x="12886" y="19070"/>
                        <a:pt x="13009" y="19070"/>
                        <a:pt x="13009" y="19070"/>
                      </a:cubicBezTo>
                      <a:cubicBezTo>
                        <a:pt x="13132" y="19265"/>
                        <a:pt x="13255" y="19459"/>
                        <a:pt x="13255" y="19265"/>
                      </a:cubicBezTo>
                      <a:cubicBezTo>
                        <a:pt x="13255" y="19265"/>
                        <a:pt x="13377" y="19265"/>
                        <a:pt x="13377" y="19265"/>
                      </a:cubicBezTo>
                      <a:cubicBezTo>
                        <a:pt x="13500" y="19070"/>
                        <a:pt x="13745" y="18486"/>
                        <a:pt x="13991" y="17903"/>
                      </a:cubicBezTo>
                      <a:cubicBezTo>
                        <a:pt x="14114" y="17903"/>
                        <a:pt x="14114" y="17514"/>
                        <a:pt x="14359" y="17514"/>
                      </a:cubicBezTo>
                      <a:cubicBezTo>
                        <a:pt x="14359" y="17514"/>
                        <a:pt x="14359" y="17514"/>
                        <a:pt x="14359" y="17514"/>
                      </a:cubicBezTo>
                      <a:cubicBezTo>
                        <a:pt x="14359" y="17514"/>
                        <a:pt x="14359" y="17514"/>
                        <a:pt x="14482" y="17514"/>
                      </a:cubicBezTo>
                      <a:cubicBezTo>
                        <a:pt x="14482" y="17514"/>
                        <a:pt x="14482" y="17514"/>
                        <a:pt x="14482" y="17514"/>
                      </a:cubicBezTo>
                      <a:cubicBezTo>
                        <a:pt x="14482" y="17514"/>
                        <a:pt x="14482" y="17514"/>
                        <a:pt x="14482" y="17514"/>
                      </a:cubicBezTo>
                      <a:cubicBezTo>
                        <a:pt x="14605" y="17514"/>
                        <a:pt x="14605" y="17903"/>
                        <a:pt x="14605" y="17708"/>
                      </a:cubicBezTo>
                      <a:cubicBezTo>
                        <a:pt x="14605" y="17903"/>
                        <a:pt x="14605" y="17903"/>
                        <a:pt x="14605" y="17903"/>
                      </a:cubicBezTo>
                      <a:cubicBezTo>
                        <a:pt x="14727" y="17903"/>
                        <a:pt x="14727" y="18097"/>
                        <a:pt x="14727" y="18097"/>
                      </a:cubicBezTo>
                      <a:cubicBezTo>
                        <a:pt x="14727" y="18097"/>
                        <a:pt x="14727" y="18097"/>
                        <a:pt x="14727" y="18097"/>
                      </a:cubicBezTo>
                      <a:cubicBezTo>
                        <a:pt x="14850" y="18097"/>
                        <a:pt x="14850" y="18097"/>
                        <a:pt x="14850" y="18292"/>
                      </a:cubicBezTo>
                      <a:cubicBezTo>
                        <a:pt x="14850" y="18292"/>
                        <a:pt x="14850" y="18292"/>
                        <a:pt x="14850" y="18292"/>
                      </a:cubicBezTo>
                      <a:cubicBezTo>
                        <a:pt x="14850" y="18292"/>
                        <a:pt x="14973" y="18292"/>
                        <a:pt x="15095" y="18486"/>
                      </a:cubicBezTo>
                      <a:cubicBezTo>
                        <a:pt x="15095" y="18486"/>
                        <a:pt x="15095" y="18486"/>
                        <a:pt x="15095" y="18486"/>
                      </a:cubicBezTo>
                      <a:cubicBezTo>
                        <a:pt x="15095" y="18681"/>
                        <a:pt x="15095" y="18681"/>
                        <a:pt x="15095" y="18681"/>
                      </a:cubicBezTo>
                      <a:cubicBezTo>
                        <a:pt x="14973" y="18876"/>
                        <a:pt x="14973" y="18876"/>
                        <a:pt x="14973" y="19070"/>
                      </a:cubicBezTo>
                      <a:cubicBezTo>
                        <a:pt x="14973" y="19070"/>
                        <a:pt x="14973" y="19070"/>
                        <a:pt x="15095" y="19070"/>
                      </a:cubicBezTo>
                      <a:cubicBezTo>
                        <a:pt x="15095" y="19070"/>
                        <a:pt x="15095" y="19070"/>
                        <a:pt x="15095" y="19070"/>
                      </a:cubicBezTo>
                      <a:cubicBezTo>
                        <a:pt x="15095" y="19070"/>
                        <a:pt x="15218" y="19265"/>
                        <a:pt x="15095" y="19265"/>
                      </a:cubicBezTo>
                      <a:cubicBezTo>
                        <a:pt x="15095" y="19265"/>
                        <a:pt x="15095" y="19265"/>
                        <a:pt x="15095" y="19265"/>
                      </a:cubicBezTo>
                      <a:cubicBezTo>
                        <a:pt x="15095" y="19849"/>
                        <a:pt x="14973" y="20043"/>
                        <a:pt x="14850" y="20238"/>
                      </a:cubicBezTo>
                      <a:cubicBezTo>
                        <a:pt x="14850" y="20432"/>
                        <a:pt x="14850" y="20432"/>
                        <a:pt x="14850" y="20432"/>
                      </a:cubicBezTo>
                      <a:cubicBezTo>
                        <a:pt x="14850" y="20432"/>
                        <a:pt x="14850" y="20432"/>
                        <a:pt x="14850" y="20627"/>
                      </a:cubicBezTo>
                      <a:cubicBezTo>
                        <a:pt x="14973" y="20822"/>
                        <a:pt x="14973" y="20822"/>
                        <a:pt x="14973" y="20822"/>
                      </a:cubicBezTo>
                      <a:cubicBezTo>
                        <a:pt x="14973" y="20822"/>
                        <a:pt x="14973" y="20822"/>
                        <a:pt x="15095" y="20822"/>
                      </a:cubicBezTo>
                      <a:cubicBezTo>
                        <a:pt x="15095" y="20822"/>
                        <a:pt x="15218" y="20822"/>
                        <a:pt x="15341" y="20822"/>
                      </a:cubicBezTo>
                      <a:cubicBezTo>
                        <a:pt x="15341" y="20822"/>
                        <a:pt x="15464" y="20822"/>
                        <a:pt x="15464" y="21016"/>
                      </a:cubicBezTo>
                      <a:cubicBezTo>
                        <a:pt x="15464" y="21016"/>
                        <a:pt x="15464" y="21016"/>
                        <a:pt x="15341" y="21016"/>
                      </a:cubicBezTo>
                      <a:cubicBezTo>
                        <a:pt x="15341" y="21016"/>
                        <a:pt x="15341" y="21016"/>
                        <a:pt x="15341" y="21016"/>
                      </a:cubicBezTo>
                      <a:cubicBezTo>
                        <a:pt x="15341" y="21211"/>
                        <a:pt x="15464" y="21405"/>
                        <a:pt x="15464" y="21600"/>
                      </a:cubicBezTo>
                      <a:cubicBezTo>
                        <a:pt x="15464" y="21600"/>
                        <a:pt x="15464" y="21600"/>
                        <a:pt x="15586" y="21600"/>
                      </a:cubicBezTo>
                      <a:cubicBezTo>
                        <a:pt x="15586" y="21405"/>
                        <a:pt x="15709" y="20822"/>
                        <a:pt x="15832" y="20822"/>
                      </a:cubicBezTo>
                      <a:cubicBezTo>
                        <a:pt x="15955" y="20627"/>
                        <a:pt x="16077" y="20627"/>
                        <a:pt x="16200" y="20627"/>
                      </a:cubicBezTo>
                      <a:cubicBezTo>
                        <a:pt x="16200" y="20432"/>
                        <a:pt x="16200" y="20432"/>
                        <a:pt x="16323" y="20432"/>
                      </a:cubicBezTo>
                      <a:cubicBezTo>
                        <a:pt x="16323" y="20432"/>
                        <a:pt x="16323" y="20432"/>
                        <a:pt x="16323" y="20432"/>
                      </a:cubicBezTo>
                      <a:cubicBezTo>
                        <a:pt x="16323" y="20432"/>
                        <a:pt x="16323" y="20432"/>
                        <a:pt x="16323" y="20432"/>
                      </a:cubicBezTo>
                      <a:cubicBezTo>
                        <a:pt x="16323" y="20432"/>
                        <a:pt x="16323" y="20238"/>
                        <a:pt x="16323" y="20238"/>
                      </a:cubicBezTo>
                      <a:cubicBezTo>
                        <a:pt x="16323" y="20238"/>
                        <a:pt x="16323" y="20238"/>
                        <a:pt x="16323" y="20238"/>
                      </a:cubicBezTo>
                      <a:cubicBezTo>
                        <a:pt x="16323" y="20043"/>
                        <a:pt x="16445" y="19849"/>
                        <a:pt x="16568" y="19849"/>
                      </a:cubicBezTo>
                      <a:cubicBezTo>
                        <a:pt x="16691" y="19849"/>
                        <a:pt x="16691" y="19849"/>
                        <a:pt x="16691" y="19849"/>
                      </a:cubicBezTo>
                      <a:cubicBezTo>
                        <a:pt x="16691" y="19849"/>
                        <a:pt x="16814" y="19849"/>
                        <a:pt x="16814" y="19849"/>
                      </a:cubicBezTo>
                      <a:cubicBezTo>
                        <a:pt x="16814" y="19849"/>
                        <a:pt x="16936" y="19849"/>
                        <a:pt x="16936" y="19849"/>
                      </a:cubicBezTo>
                      <a:cubicBezTo>
                        <a:pt x="16936" y="19849"/>
                        <a:pt x="16936" y="19849"/>
                        <a:pt x="17059" y="19849"/>
                      </a:cubicBezTo>
                      <a:cubicBezTo>
                        <a:pt x="17059" y="19849"/>
                        <a:pt x="17059" y="19849"/>
                        <a:pt x="17059" y="19849"/>
                      </a:cubicBezTo>
                      <a:cubicBezTo>
                        <a:pt x="17059" y="19849"/>
                        <a:pt x="17182" y="19849"/>
                        <a:pt x="17305" y="19849"/>
                      </a:cubicBezTo>
                      <a:cubicBezTo>
                        <a:pt x="17427" y="19654"/>
                        <a:pt x="17550" y="19654"/>
                        <a:pt x="17673" y="19654"/>
                      </a:cubicBezTo>
                      <a:cubicBezTo>
                        <a:pt x="17673" y="19654"/>
                        <a:pt x="17673" y="19654"/>
                        <a:pt x="17673" y="19654"/>
                      </a:cubicBezTo>
                      <a:cubicBezTo>
                        <a:pt x="17795" y="19654"/>
                        <a:pt x="17795" y="19654"/>
                        <a:pt x="17795" y="19654"/>
                      </a:cubicBezTo>
                      <a:cubicBezTo>
                        <a:pt x="17795" y="19654"/>
                        <a:pt x="17918" y="19654"/>
                        <a:pt x="17918" y="19459"/>
                      </a:cubicBezTo>
                      <a:cubicBezTo>
                        <a:pt x="18041" y="19459"/>
                        <a:pt x="18164" y="19459"/>
                        <a:pt x="18164" y="19265"/>
                      </a:cubicBezTo>
                      <a:cubicBezTo>
                        <a:pt x="18164" y="19265"/>
                        <a:pt x="18164" y="19265"/>
                        <a:pt x="18164" y="19070"/>
                      </a:cubicBezTo>
                      <a:cubicBezTo>
                        <a:pt x="18286" y="18876"/>
                        <a:pt x="18286" y="18876"/>
                        <a:pt x="18286" y="18681"/>
                      </a:cubicBezTo>
                      <a:cubicBezTo>
                        <a:pt x="18286" y="18681"/>
                        <a:pt x="18409" y="18486"/>
                        <a:pt x="18532" y="18486"/>
                      </a:cubicBezTo>
                      <a:cubicBezTo>
                        <a:pt x="18532" y="18486"/>
                        <a:pt x="18532" y="18486"/>
                        <a:pt x="18532" y="18486"/>
                      </a:cubicBezTo>
                      <a:cubicBezTo>
                        <a:pt x="18655" y="18486"/>
                        <a:pt x="18900" y="18681"/>
                        <a:pt x="18900" y="18681"/>
                      </a:cubicBezTo>
                      <a:cubicBezTo>
                        <a:pt x="18900" y="18681"/>
                        <a:pt x="18900" y="18681"/>
                        <a:pt x="18900" y="18486"/>
                      </a:cubicBezTo>
                      <a:cubicBezTo>
                        <a:pt x="18900" y="18292"/>
                        <a:pt x="18777" y="18292"/>
                        <a:pt x="18777" y="18097"/>
                      </a:cubicBezTo>
                      <a:cubicBezTo>
                        <a:pt x="18777" y="18097"/>
                        <a:pt x="18777" y="18097"/>
                        <a:pt x="18777" y="18097"/>
                      </a:cubicBezTo>
                      <a:cubicBezTo>
                        <a:pt x="18900" y="17903"/>
                        <a:pt x="18900" y="17903"/>
                        <a:pt x="18900" y="17903"/>
                      </a:cubicBezTo>
                      <a:cubicBezTo>
                        <a:pt x="18900" y="17903"/>
                        <a:pt x="18900" y="17903"/>
                        <a:pt x="19023" y="17903"/>
                      </a:cubicBezTo>
                      <a:cubicBezTo>
                        <a:pt x="19023" y="17903"/>
                        <a:pt x="19023" y="17903"/>
                        <a:pt x="19145" y="17903"/>
                      </a:cubicBezTo>
                      <a:cubicBezTo>
                        <a:pt x="19145" y="17903"/>
                        <a:pt x="19145" y="17903"/>
                        <a:pt x="19145" y="17903"/>
                      </a:cubicBezTo>
                      <a:cubicBezTo>
                        <a:pt x="19391" y="17903"/>
                        <a:pt x="19759" y="17903"/>
                        <a:pt x="19759" y="17514"/>
                      </a:cubicBezTo>
                      <a:cubicBezTo>
                        <a:pt x="19759" y="17514"/>
                        <a:pt x="19759" y="17514"/>
                        <a:pt x="19759" y="17319"/>
                      </a:cubicBezTo>
                      <a:cubicBezTo>
                        <a:pt x="19759" y="17124"/>
                        <a:pt x="19759" y="16930"/>
                        <a:pt x="19882" y="16735"/>
                      </a:cubicBezTo>
                      <a:cubicBezTo>
                        <a:pt x="20005" y="16735"/>
                        <a:pt x="20005" y="16735"/>
                        <a:pt x="20127" y="16735"/>
                      </a:cubicBezTo>
                      <a:cubicBezTo>
                        <a:pt x="20127" y="16735"/>
                        <a:pt x="20127" y="16735"/>
                        <a:pt x="20250" y="16735"/>
                      </a:cubicBezTo>
                      <a:cubicBezTo>
                        <a:pt x="20250" y="16735"/>
                        <a:pt x="20250" y="16735"/>
                        <a:pt x="20250" y="16735"/>
                      </a:cubicBezTo>
                      <a:cubicBezTo>
                        <a:pt x="20250" y="16735"/>
                        <a:pt x="20250" y="16735"/>
                        <a:pt x="20250" y="16735"/>
                      </a:cubicBezTo>
                      <a:cubicBezTo>
                        <a:pt x="20373" y="16735"/>
                        <a:pt x="20373" y="16735"/>
                        <a:pt x="20495" y="16735"/>
                      </a:cubicBezTo>
                      <a:cubicBezTo>
                        <a:pt x="20864" y="16735"/>
                        <a:pt x="20986" y="17319"/>
                        <a:pt x="21232" y="17319"/>
                      </a:cubicBezTo>
                      <a:cubicBezTo>
                        <a:pt x="21232" y="17319"/>
                        <a:pt x="21355" y="17124"/>
                        <a:pt x="21477" y="17124"/>
                      </a:cubicBezTo>
                      <a:cubicBezTo>
                        <a:pt x="21477" y="17124"/>
                        <a:pt x="21477" y="17124"/>
                        <a:pt x="21477" y="17124"/>
                      </a:cubicBezTo>
                      <a:cubicBezTo>
                        <a:pt x="21477" y="17124"/>
                        <a:pt x="21477" y="16930"/>
                        <a:pt x="21477" y="16930"/>
                      </a:cubicBezTo>
                      <a:cubicBezTo>
                        <a:pt x="21477" y="16930"/>
                        <a:pt x="21600" y="16930"/>
                        <a:pt x="21600" y="16930"/>
                      </a:cubicBezTo>
                      <a:cubicBezTo>
                        <a:pt x="21600" y="16930"/>
                        <a:pt x="21600" y="16735"/>
                        <a:pt x="21600" y="16735"/>
                      </a:cubicBezTo>
                      <a:cubicBezTo>
                        <a:pt x="21477" y="16541"/>
                        <a:pt x="21477" y="15957"/>
                        <a:pt x="21355" y="15568"/>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4" name="Freeform 131"/>
                <p:cNvSpPr/>
                <p:nvPr/>
              </p:nvSpPr>
              <p:spPr>
                <a:xfrm>
                  <a:off x="2711770" y="3126581"/>
                  <a:ext cx="652480" cy="563907"/>
                </a:xfrm>
                <a:custGeom>
                  <a:avLst/>
                  <a:gdLst/>
                  <a:ahLst/>
                  <a:cxnLst>
                    <a:cxn ang="0">
                      <a:pos x="wd2" y="hd2"/>
                    </a:cxn>
                    <a:cxn ang="5400000">
                      <a:pos x="wd2" y="hd2"/>
                    </a:cxn>
                    <a:cxn ang="10800000">
                      <a:pos x="wd2" y="hd2"/>
                    </a:cxn>
                    <a:cxn ang="16200000">
                      <a:pos x="wd2" y="hd2"/>
                    </a:cxn>
                  </a:cxnLst>
                  <a:rect l="0" t="0" r="r" b="b"/>
                  <a:pathLst>
                    <a:path w="21600" h="21600" extrusionOk="0">
                      <a:moveTo>
                        <a:pt x="21289" y="11340"/>
                      </a:moveTo>
                      <a:cubicBezTo>
                        <a:pt x="21289" y="11160"/>
                        <a:pt x="21445" y="10980"/>
                        <a:pt x="21600" y="10980"/>
                      </a:cubicBezTo>
                      <a:cubicBezTo>
                        <a:pt x="21445" y="10980"/>
                        <a:pt x="21445" y="10620"/>
                        <a:pt x="21289" y="10440"/>
                      </a:cubicBezTo>
                      <a:cubicBezTo>
                        <a:pt x="21289" y="10260"/>
                        <a:pt x="20978" y="10260"/>
                        <a:pt x="20823" y="10260"/>
                      </a:cubicBezTo>
                      <a:cubicBezTo>
                        <a:pt x="20823" y="10260"/>
                        <a:pt x="20823" y="10260"/>
                        <a:pt x="20823" y="10260"/>
                      </a:cubicBezTo>
                      <a:cubicBezTo>
                        <a:pt x="20823" y="10260"/>
                        <a:pt x="20512" y="10260"/>
                        <a:pt x="20357" y="10440"/>
                      </a:cubicBezTo>
                      <a:cubicBezTo>
                        <a:pt x="20201" y="10440"/>
                        <a:pt x="20201" y="10440"/>
                        <a:pt x="20046" y="10440"/>
                      </a:cubicBezTo>
                      <a:cubicBezTo>
                        <a:pt x="19891" y="10440"/>
                        <a:pt x="19891" y="10440"/>
                        <a:pt x="19891" y="10440"/>
                      </a:cubicBezTo>
                      <a:cubicBezTo>
                        <a:pt x="19891" y="10440"/>
                        <a:pt x="19580" y="10620"/>
                        <a:pt x="19269" y="10800"/>
                      </a:cubicBezTo>
                      <a:cubicBezTo>
                        <a:pt x="19269" y="10800"/>
                        <a:pt x="19269" y="10800"/>
                        <a:pt x="19114" y="10800"/>
                      </a:cubicBezTo>
                      <a:cubicBezTo>
                        <a:pt x="18958" y="10800"/>
                        <a:pt x="18803" y="10620"/>
                        <a:pt x="18803" y="10440"/>
                      </a:cubicBezTo>
                      <a:cubicBezTo>
                        <a:pt x="18803" y="10440"/>
                        <a:pt x="18958" y="10260"/>
                        <a:pt x="18958" y="10260"/>
                      </a:cubicBezTo>
                      <a:cubicBezTo>
                        <a:pt x="19114" y="10080"/>
                        <a:pt x="19114" y="10080"/>
                        <a:pt x="19114" y="9900"/>
                      </a:cubicBezTo>
                      <a:cubicBezTo>
                        <a:pt x="19269" y="9540"/>
                        <a:pt x="19424" y="9540"/>
                        <a:pt x="19580" y="9360"/>
                      </a:cubicBezTo>
                      <a:cubicBezTo>
                        <a:pt x="19735" y="9180"/>
                        <a:pt x="19891" y="9000"/>
                        <a:pt x="19891" y="8820"/>
                      </a:cubicBezTo>
                      <a:cubicBezTo>
                        <a:pt x="20046" y="8640"/>
                        <a:pt x="20201" y="8460"/>
                        <a:pt x="20357" y="8460"/>
                      </a:cubicBezTo>
                      <a:cubicBezTo>
                        <a:pt x="20357" y="8460"/>
                        <a:pt x="20357" y="8460"/>
                        <a:pt x="20512" y="8460"/>
                      </a:cubicBezTo>
                      <a:cubicBezTo>
                        <a:pt x="20512" y="8640"/>
                        <a:pt x="20512" y="8640"/>
                        <a:pt x="20512" y="8640"/>
                      </a:cubicBezTo>
                      <a:cubicBezTo>
                        <a:pt x="20668" y="8640"/>
                        <a:pt x="20668" y="8640"/>
                        <a:pt x="20668" y="8460"/>
                      </a:cubicBezTo>
                      <a:cubicBezTo>
                        <a:pt x="20668" y="8100"/>
                        <a:pt x="20978" y="8100"/>
                        <a:pt x="21134" y="7920"/>
                      </a:cubicBezTo>
                      <a:cubicBezTo>
                        <a:pt x="21134" y="7920"/>
                        <a:pt x="21134" y="7920"/>
                        <a:pt x="21134" y="7740"/>
                      </a:cubicBezTo>
                      <a:cubicBezTo>
                        <a:pt x="21134" y="7740"/>
                        <a:pt x="20978" y="7380"/>
                        <a:pt x="20978" y="7380"/>
                      </a:cubicBezTo>
                      <a:cubicBezTo>
                        <a:pt x="20823" y="7200"/>
                        <a:pt x="20668" y="6660"/>
                        <a:pt x="20668" y="6300"/>
                      </a:cubicBezTo>
                      <a:cubicBezTo>
                        <a:pt x="20668" y="6120"/>
                        <a:pt x="20668" y="6120"/>
                        <a:pt x="20668" y="5940"/>
                      </a:cubicBezTo>
                      <a:cubicBezTo>
                        <a:pt x="20668" y="5940"/>
                        <a:pt x="20668" y="5940"/>
                        <a:pt x="20668" y="5940"/>
                      </a:cubicBezTo>
                      <a:cubicBezTo>
                        <a:pt x="20668" y="5940"/>
                        <a:pt x="20668" y="5940"/>
                        <a:pt x="20512" y="5760"/>
                      </a:cubicBezTo>
                      <a:cubicBezTo>
                        <a:pt x="20512" y="5580"/>
                        <a:pt x="20512" y="5580"/>
                        <a:pt x="20512" y="5580"/>
                      </a:cubicBezTo>
                      <a:cubicBezTo>
                        <a:pt x="20512" y="5400"/>
                        <a:pt x="20668" y="5040"/>
                        <a:pt x="20668" y="4860"/>
                      </a:cubicBezTo>
                      <a:cubicBezTo>
                        <a:pt x="20823" y="4860"/>
                        <a:pt x="20823" y="4860"/>
                        <a:pt x="20823" y="4860"/>
                      </a:cubicBezTo>
                      <a:cubicBezTo>
                        <a:pt x="20823" y="4860"/>
                        <a:pt x="20668" y="4860"/>
                        <a:pt x="20512" y="4680"/>
                      </a:cubicBezTo>
                      <a:cubicBezTo>
                        <a:pt x="20357" y="4680"/>
                        <a:pt x="20357" y="4320"/>
                        <a:pt x="20357" y="4140"/>
                      </a:cubicBezTo>
                      <a:cubicBezTo>
                        <a:pt x="20357" y="4140"/>
                        <a:pt x="20357" y="3960"/>
                        <a:pt x="20357" y="3960"/>
                      </a:cubicBezTo>
                      <a:cubicBezTo>
                        <a:pt x="20201" y="3960"/>
                        <a:pt x="20046" y="4320"/>
                        <a:pt x="20046" y="4500"/>
                      </a:cubicBezTo>
                      <a:cubicBezTo>
                        <a:pt x="19891" y="4680"/>
                        <a:pt x="19891" y="4860"/>
                        <a:pt x="19891" y="4860"/>
                      </a:cubicBezTo>
                      <a:cubicBezTo>
                        <a:pt x="19891" y="5040"/>
                        <a:pt x="19580" y="5040"/>
                        <a:pt x="19424" y="5040"/>
                      </a:cubicBezTo>
                      <a:cubicBezTo>
                        <a:pt x="19269" y="5040"/>
                        <a:pt x="18958" y="5040"/>
                        <a:pt x="18803" y="5040"/>
                      </a:cubicBezTo>
                      <a:cubicBezTo>
                        <a:pt x="18647" y="5040"/>
                        <a:pt x="18492" y="4860"/>
                        <a:pt x="18492" y="4680"/>
                      </a:cubicBezTo>
                      <a:cubicBezTo>
                        <a:pt x="18492" y="4500"/>
                        <a:pt x="18492" y="4500"/>
                        <a:pt x="18492" y="4320"/>
                      </a:cubicBezTo>
                      <a:cubicBezTo>
                        <a:pt x="18492" y="4320"/>
                        <a:pt x="18492" y="4140"/>
                        <a:pt x="18492" y="4140"/>
                      </a:cubicBezTo>
                      <a:cubicBezTo>
                        <a:pt x="18492" y="3960"/>
                        <a:pt x="18492" y="3960"/>
                        <a:pt x="18492" y="3780"/>
                      </a:cubicBezTo>
                      <a:cubicBezTo>
                        <a:pt x="18492" y="3780"/>
                        <a:pt x="18492" y="3780"/>
                        <a:pt x="18492" y="3780"/>
                      </a:cubicBezTo>
                      <a:cubicBezTo>
                        <a:pt x="18492" y="3780"/>
                        <a:pt x="18492" y="3780"/>
                        <a:pt x="18492" y="3780"/>
                      </a:cubicBezTo>
                      <a:cubicBezTo>
                        <a:pt x="18337" y="3780"/>
                        <a:pt x="18337" y="3780"/>
                        <a:pt x="18337" y="3780"/>
                      </a:cubicBezTo>
                      <a:cubicBezTo>
                        <a:pt x="18337" y="3960"/>
                        <a:pt x="18492" y="3960"/>
                        <a:pt x="18492" y="4140"/>
                      </a:cubicBezTo>
                      <a:cubicBezTo>
                        <a:pt x="18492" y="4140"/>
                        <a:pt x="18337" y="4320"/>
                        <a:pt x="18337" y="4320"/>
                      </a:cubicBezTo>
                      <a:cubicBezTo>
                        <a:pt x="18181" y="4320"/>
                        <a:pt x="18181" y="4500"/>
                        <a:pt x="18181" y="4500"/>
                      </a:cubicBezTo>
                      <a:cubicBezTo>
                        <a:pt x="18026" y="4500"/>
                        <a:pt x="17871" y="4320"/>
                        <a:pt x="17871" y="4140"/>
                      </a:cubicBezTo>
                      <a:cubicBezTo>
                        <a:pt x="17871" y="4140"/>
                        <a:pt x="17871" y="3960"/>
                        <a:pt x="17871" y="3780"/>
                      </a:cubicBezTo>
                      <a:cubicBezTo>
                        <a:pt x="17871" y="3600"/>
                        <a:pt x="18026" y="3240"/>
                        <a:pt x="18026" y="3060"/>
                      </a:cubicBezTo>
                      <a:cubicBezTo>
                        <a:pt x="18026" y="3060"/>
                        <a:pt x="18026" y="3060"/>
                        <a:pt x="18026" y="3060"/>
                      </a:cubicBezTo>
                      <a:cubicBezTo>
                        <a:pt x="17871" y="2880"/>
                        <a:pt x="17871" y="2880"/>
                        <a:pt x="17871" y="2880"/>
                      </a:cubicBezTo>
                      <a:cubicBezTo>
                        <a:pt x="17715" y="2880"/>
                        <a:pt x="17560" y="2700"/>
                        <a:pt x="17404" y="2700"/>
                      </a:cubicBezTo>
                      <a:cubicBezTo>
                        <a:pt x="17249" y="2520"/>
                        <a:pt x="17094" y="2520"/>
                        <a:pt x="17094" y="2340"/>
                      </a:cubicBezTo>
                      <a:cubicBezTo>
                        <a:pt x="17094" y="2340"/>
                        <a:pt x="17094" y="2160"/>
                        <a:pt x="17094" y="2160"/>
                      </a:cubicBezTo>
                      <a:cubicBezTo>
                        <a:pt x="17249" y="1980"/>
                        <a:pt x="17249" y="1800"/>
                        <a:pt x="17249" y="1800"/>
                      </a:cubicBezTo>
                      <a:cubicBezTo>
                        <a:pt x="17249" y="1800"/>
                        <a:pt x="17249" y="1620"/>
                        <a:pt x="17249" y="1620"/>
                      </a:cubicBezTo>
                      <a:cubicBezTo>
                        <a:pt x="17249" y="1620"/>
                        <a:pt x="17249" y="1620"/>
                        <a:pt x="17249" y="1620"/>
                      </a:cubicBezTo>
                      <a:cubicBezTo>
                        <a:pt x="17249" y="1620"/>
                        <a:pt x="17249" y="1620"/>
                        <a:pt x="17249" y="1620"/>
                      </a:cubicBezTo>
                      <a:cubicBezTo>
                        <a:pt x="17249" y="1620"/>
                        <a:pt x="17249" y="1620"/>
                        <a:pt x="17249" y="1620"/>
                      </a:cubicBezTo>
                      <a:cubicBezTo>
                        <a:pt x="17249" y="1620"/>
                        <a:pt x="17249" y="1620"/>
                        <a:pt x="17249" y="1620"/>
                      </a:cubicBezTo>
                      <a:cubicBezTo>
                        <a:pt x="17404" y="1440"/>
                        <a:pt x="17404" y="1440"/>
                        <a:pt x="17404" y="1440"/>
                      </a:cubicBezTo>
                      <a:cubicBezTo>
                        <a:pt x="17249" y="1620"/>
                        <a:pt x="17249" y="1620"/>
                        <a:pt x="17249" y="1620"/>
                      </a:cubicBezTo>
                      <a:cubicBezTo>
                        <a:pt x="17249" y="1440"/>
                        <a:pt x="17249" y="1260"/>
                        <a:pt x="17249" y="1260"/>
                      </a:cubicBezTo>
                      <a:cubicBezTo>
                        <a:pt x="17249" y="1260"/>
                        <a:pt x="17094" y="900"/>
                        <a:pt x="17094" y="900"/>
                      </a:cubicBezTo>
                      <a:cubicBezTo>
                        <a:pt x="17094" y="720"/>
                        <a:pt x="17094" y="720"/>
                        <a:pt x="17094" y="720"/>
                      </a:cubicBezTo>
                      <a:cubicBezTo>
                        <a:pt x="17094" y="720"/>
                        <a:pt x="17094" y="720"/>
                        <a:pt x="17094" y="720"/>
                      </a:cubicBezTo>
                      <a:cubicBezTo>
                        <a:pt x="17094" y="720"/>
                        <a:pt x="17094" y="720"/>
                        <a:pt x="16938" y="720"/>
                      </a:cubicBezTo>
                      <a:cubicBezTo>
                        <a:pt x="16783" y="720"/>
                        <a:pt x="16627" y="900"/>
                        <a:pt x="16472" y="900"/>
                      </a:cubicBezTo>
                      <a:cubicBezTo>
                        <a:pt x="16161" y="900"/>
                        <a:pt x="15850" y="1080"/>
                        <a:pt x="15695" y="1080"/>
                      </a:cubicBezTo>
                      <a:cubicBezTo>
                        <a:pt x="15384" y="1080"/>
                        <a:pt x="15229" y="900"/>
                        <a:pt x="15229" y="540"/>
                      </a:cubicBezTo>
                      <a:cubicBezTo>
                        <a:pt x="15229" y="360"/>
                        <a:pt x="14763" y="0"/>
                        <a:pt x="14452" y="0"/>
                      </a:cubicBezTo>
                      <a:cubicBezTo>
                        <a:pt x="14296" y="0"/>
                        <a:pt x="14141" y="180"/>
                        <a:pt x="14141" y="360"/>
                      </a:cubicBezTo>
                      <a:cubicBezTo>
                        <a:pt x="13986" y="720"/>
                        <a:pt x="14141" y="1620"/>
                        <a:pt x="13830" y="1800"/>
                      </a:cubicBezTo>
                      <a:cubicBezTo>
                        <a:pt x="13675" y="1980"/>
                        <a:pt x="13675" y="1980"/>
                        <a:pt x="13519" y="1980"/>
                      </a:cubicBezTo>
                      <a:cubicBezTo>
                        <a:pt x="13364" y="1980"/>
                        <a:pt x="13209" y="1980"/>
                        <a:pt x="13053" y="1620"/>
                      </a:cubicBezTo>
                      <a:cubicBezTo>
                        <a:pt x="13053" y="1620"/>
                        <a:pt x="13053" y="1620"/>
                        <a:pt x="13053" y="1620"/>
                      </a:cubicBezTo>
                      <a:cubicBezTo>
                        <a:pt x="13053" y="1440"/>
                        <a:pt x="13053" y="1440"/>
                        <a:pt x="12898" y="1440"/>
                      </a:cubicBezTo>
                      <a:cubicBezTo>
                        <a:pt x="12898" y="1440"/>
                        <a:pt x="12898" y="1440"/>
                        <a:pt x="12898" y="1440"/>
                      </a:cubicBezTo>
                      <a:cubicBezTo>
                        <a:pt x="12742" y="1440"/>
                        <a:pt x="12587" y="1440"/>
                        <a:pt x="12587" y="1620"/>
                      </a:cubicBezTo>
                      <a:cubicBezTo>
                        <a:pt x="12587" y="1620"/>
                        <a:pt x="12587" y="1620"/>
                        <a:pt x="12587" y="1620"/>
                      </a:cubicBezTo>
                      <a:cubicBezTo>
                        <a:pt x="12432" y="1620"/>
                        <a:pt x="12432" y="1620"/>
                        <a:pt x="12432" y="1620"/>
                      </a:cubicBezTo>
                      <a:cubicBezTo>
                        <a:pt x="12432" y="1620"/>
                        <a:pt x="12432" y="1620"/>
                        <a:pt x="12432" y="1800"/>
                      </a:cubicBezTo>
                      <a:cubicBezTo>
                        <a:pt x="12432" y="1800"/>
                        <a:pt x="12432" y="1800"/>
                        <a:pt x="12432" y="1800"/>
                      </a:cubicBezTo>
                      <a:cubicBezTo>
                        <a:pt x="12432" y="1980"/>
                        <a:pt x="12276" y="1980"/>
                        <a:pt x="12121" y="1980"/>
                      </a:cubicBezTo>
                      <a:cubicBezTo>
                        <a:pt x="12121" y="1980"/>
                        <a:pt x="12121" y="1980"/>
                        <a:pt x="11965" y="2160"/>
                      </a:cubicBezTo>
                      <a:cubicBezTo>
                        <a:pt x="12121" y="2160"/>
                        <a:pt x="12121" y="2160"/>
                        <a:pt x="12121" y="2160"/>
                      </a:cubicBezTo>
                      <a:cubicBezTo>
                        <a:pt x="12121" y="2160"/>
                        <a:pt x="12121" y="2160"/>
                        <a:pt x="11965" y="2160"/>
                      </a:cubicBezTo>
                      <a:cubicBezTo>
                        <a:pt x="11965" y="2340"/>
                        <a:pt x="12121" y="2340"/>
                        <a:pt x="12121" y="2340"/>
                      </a:cubicBezTo>
                      <a:cubicBezTo>
                        <a:pt x="11965" y="2880"/>
                        <a:pt x="11655" y="3060"/>
                        <a:pt x="11655" y="3240"/>
                      </a:cubicBezTo>
                      <a:cubicBezTo>
                        <a:pt x="11499" y="3420"/>
                        <a:pt x="11344" y="3420"/>
                        <a:pt x="11188" y="3420"/>
                      </a:cubicBezTo>
                      <a:cubicBezTo>
                        <a:pt x="11033" y="3420"/>
                        <a:pt x="11033" y="3240"/>
                        <a:pt x="11033" y="3060"/>
                      </a:cubicBezTo>
                      <a:cubicBezTo>
                        <a:pt x="11033" y="3060"/>
                        <a:pt x="11033" y="3060"/>
                        <a:pt x="11033" y="2880"/>
                      </a:cubicBezTo>
                      <a:cubicBezTo>
                        <a:pt x="11033" y="2880"/>
                        <a:pt x="11033" y="2700"/>
                        <a:pt x="11033" y="2520"/>
                      </a:cubicBezTo>
                      <a:cubicBezTo>
                        <a:pt x="11033" y="2160"/>
                        <a:pt x="10878" y="2160"/>
                        <a:pt x="10722" y="1980"/>
                      </a:cubicBezTo>
                      <a:cubicBezTo>
                        <a:pt x="10722" y="1800"/>
                        <a:pt x="10722" y="1800"/>
                        <a:pt x="10567" y="1800"/>
                      </a:cubicBezTo>
                      <a:cubicBezTo>
                        <a:pt x="10567" y="1800"/>
                        <a:pt x="10567" y="1800"/>
                        <a:pt x="10567" y="1800"/>
                      </a:cubicBezTo>
                      <a:cubicBezTo>
                        <a:pt x="10567" y="1800"/>
                        <a:pt x="10567" y="1980"/>
                        <a:pt x="10722" y="1980"/>
                      </a:cubicBezTo>
                      <a:cubicBezTo>
                        <a:pt x="10722" y="2340"/>
                        <a:pt x="10878" y="2520"/>
                        <a:pt x="10878" y="2700"/>
                      </a:cubicBezTo>
                      <a:cubicBezTo>
                        <a:pt x="10878" y="2880"/>
                        <a:pt x="10722" y="3060"/>
                        <a:pt x="10567" y="3060"/>
                      </a:cubicBezTo>
                      <a:cubicBezTo>
                        <a:pt x="10567" y="3060"/>
                        <a:pt x="10412" y="3060"/>
                        <a:pt x="10256" y="3240"/>
                      </a:cubicBezTo>
                      <a:cubicBezTo>
                        <a:pt x="10256" y="3240"/>
                        <a:pt x="10256" y="3240"/>
                        <a:pt x="10256" y="3240"/>
                      </a:cubicBezTo>
                      <a:cubicBezTo>
                        <a:pt x="10256" y="3420"/>
                        <a:pt x="10256" y="3420"/>
                        <a:pt x="10101" y="3420"/>
                      </a:cubicBezTo>
                      <a:cubicBezTo>
                        <a:pt x="10101" y="3420"/>
                        <a:pt x="9945" y="3420"/>
                        <a:pt x="9945" y="3420"/>
                      </a:cubicBezTo>
                      <a:cubicBezTo>
                        <a:pt x="9635" y="3060"/>
                        <a:pt x="9479" y="3060"/>
                        <a:pt x="9479" y="2700"/>
                      </a:cubicBezTo>
                      <a:cubicBezTo>
                        <a:pt x="9479" y="2700"/>
                        <a:pt x="9324" y="2700"/>
                        <a:pt x="9324" y="2700"/>
                      </a:cubicBezTo>
                      <a:cubicBezTo>
                        <a:pt x="9013" y="2700"/>
                        <a:pt x="9013" y="2340"/>
                        <a:pt x="8858" y="2160"/>
                      </a:cubicBezTo>
                      <a:cubicBezTo>
                        <a:pt x="8858" y="2160"/>
                        <a:pt x="8858" y="2160"/>
                        <a:pt x="8858" y="2160"/>
                      </a:cubicBezTo>
                      <a:cubicBezTo>
                        <a:pt x="8858" y="2160"/>
                        <a:pt x="8858" y="2160"/>
                        <a:pt x="8702" y="2340"/>
                      </a:cubicBezTo>
                      <a:cubicBezTo>
                        <a:pt x="8702" y="2340"/>
                        <a:pt x="8702" y="2520"/>
                        <a:pt x="8702" y="2520"/>
                      </a:cubicBezTo>
                      <a:cubicBezTo>
                        <a:pt x="8702" y="2700"/>
                        <a:pt x="8547" y="2880"/>
                        <a:pt x="8391" y="2880"/>
                      </a:cubicBezTo>
                      <a:cubicBezTo>
                        <a:pt x="8236" y="2880"/>
                        <a:pt x="8081" y="2880"/>
                        <a:pt x="7925" y="2880"/>
                      </a:cubicBezTo>
                      <a:cubicBezTo>
                        <a:pt x="7770" y="2880"/>
                        <a:pt x="7614" y="3060"/>
                        <a:pt x="7614" y="3060"/>
                      </a:cubicBezTo>
                      <a:cubicBezTo>
                        <a:pt x="7614" y="3240"/>
                        <a:pt x="7614" y="3420"/>
                        <a:pt x="7614" y="3600"/>
                      </a:cubicBezTo>
                      <a:cubicBezTo>
                        <a:pt x="7614" y="3780"/>
                        <a:pt x="7614" y="3780"/>
                        <a:pt x="7614" y="3780"/>
                      </a:cubicBezTo>
                      <a:cubicBezTo>
                        <a:pt x="7614" y="3960"/>
                        <a:pt x="7614" y="3960"/>
                        <a:pt x="7614" y="3960"/>
                      </a:cubicBezTo>
                      <a:cubicBezTo>
                        <a:pt x="7770" y="3960"/>
                        <a:pt x="7770" y="4140"/>
                        <a:pt x="7770" y="4140"/>
                      </a:cubicBezTo>
                      <a:cubicBezTo>
                        <a:pt x="7770" y="4140"/>
                        <a:pt x="7770" y="4140"/>
                        <a:pt x="7925" y="4140"/>
                      </a:cubicBezTo>
                      <a:cubicBezTo>
                        <a:pt x="7925" y="3960"/>
                        <a:pt x="7925" y="3960"/>
                        <a:pt x="8081" y="3960"/>
                      </a:cubicBezTo>
                      <a:cubicBezTo>
                        <a:pt x="8236" y="3960"/>
                        <a:pt x="8236" y="4140"/>
                        <a:pt x="8391" y="4320"/>
                      </a:cubicBezTo>
                      <a:cubicBezTo>
                        <a:pt x="8391" y="4320"/>
                        <a:pt x="8391" y="4500"/>
                        <a:pt x="8391" y="4500"/>
                      </a:cubicBezTo>
                      <a:cubicBezTo>
                        <a:pt x="8391" y="4500"/>
                        <a:pt x="8391" y="4680"/>
                        <a:pt x="8391" y="4680"/>
                      </a:cubicBezTo>
                      <a:cubicBezTo>
                        <a:pt x="8391" y="4860"/>
                        <a:pt x="8391" y="4860"/>
                        <a:pt x="8391" y="4860"/>
                      </a:cubicBezTo>
                      <a:cubicBezTo>
                        <a:pt x="8547" y="4860"/>
                        <a:pt x="8547" y="4860"/>
                        <a:pt x="8702" y="4860"/>
                      </a:cubicBezTo>
                      <a:cubicBezTo>
                        <a:pt x="8858" y="4860"/>
                        <a:pt x="9013" y="4860"/>
                        <a:pt x="9013" y="4680"/>
                      </a:cubicBezTo>
                      <a:cubicBezTo>
                        <a:pt x="9324" y="4500"/>
                        <a:pt x="9479" y="4500"/>
                        <a:pt x="9479" y="4500"/>
                      </a:cubicBezTo>
                      <a:cubicBezTo>
                        <a:pt x="9479" y="4500"/>
                        <a:pt x="9479" y="4500"/>
                        <a:pt x="9479" y="4500"/>
                      </a:cubicBezTo>
                      <a:cubicBezTo>
                        <a:pt x="9790" y="4680"/>
                        <a:pt x="9945" y="4860"/>
                        <a:pt x="10101" y="5040"/>
                      </a:cubicBezTo>
                      <a:cubicBezTo>
                        <a:pt x="10101" y="5040"/>
                        <a:pt x="10101" y="5220"/>
                        <a:pt x="10101" y="5220"/>
                      </a:cubicBezTo>
                      <a:cubicBezTo>
                        <a:pt x="10101" y="5220"/>
                        <a:pt x="10101" y="5400"/>
                        <a:pt x="10101" y="5400"/>
                      </a:cubicBezTo>
                      <a:cubicBezTo>
                        <a:pt x="10101" y="5400"/>
                        <a:pt x="10101" y="5400"/>
                        <a:pt x="10101" y="5580"/>
                      </a:cubicBezTo>
                      <a:cubicBezTo>
                        <a:pt x="10101" y="5580"/>
                        <a:pt x="10101" y="5580"/>
                        <a:pt x="10101" y="5580"/>
                      </a:cubicBezTo>
                      <a:cubicBezTo>
                        <a:pt x="10101" y="5940"/>
                        <a:pt x="10101" y="6300"/>
                        <a:pt x="9945" y="6480"/>
                      </a:cubicBezTo>
                      <a:cubicBezTo>
                        <a:pt x="9945" y="6660"/>
                        <a:pt x="9790" y="6660"/>
                        <a:pt x="9635" y="6660"/>
                      </a:cubicBezTo>
                      <a:cubicBezTo>
                        <a:pt x="9635" y="6660"/>
                        <a:pt x="9479" y="6660"/>
                        <a:pt x="9324" y="6480"/>
                      </a:cubicBezTo>
                      <a:cubicBezTo>
                        <a:pt x="9324" y="6480"/>
                        <a:pt x="9324" y="6480"/>
                        <a:pt x="9324" y="6480"/>
                      </a:cubicBezTo>
                      <a:cubicBezTo>
                        <a:pt x="9324" y="6480"/>
                        <a:pt x="9324" y="6480"/>
                        <a:pt x="9168" y="6660"/>
                      </a:cubicBezTo>
                      <a:cubicBezTo>
                        <a:pt x="9013" y="6660"/>
                        <a:pt x="9013" y="6660"/>
                        <a:pt x="8858" y="6660"/>
                      </a:cubicBezTo>
                      <a:cubicBezTo>
                        <a:pt x="8858" y="6660"/>
                        <a:pt x="8702" y="6660"/>
                        <a:pt x="8702" y="6660"/>
                      </a:cubicBezTo>
                      <a:cubicBezTo>
                        <a:pt x="8702" y="6660"/>
                        <a:pt x="8702" y="6660"/>
                        <a:pt x="8702" y="6660"/>
                      </a:cubicBezTo>
                      <a:cubicBezTo>
                        <a:pt x="8547" y="6660"/>
                        <a:pt x="8391" y="6840"/>
                        <a:pt x="8081" y="6840"/>
                      </a:cubicBezTo>
                      <a:cubicBezTo>
                        <a:pt x="8081" y="6840"/>
                        <a:pt x="8081" y="6840"/>
                        <a:pt x="8081" y="6840"/>
                      </a:cubicBezTo>
                      <a:cubicBezTo>
                        <a:pt x="8081" y="6840"/>
                        <a:pt x="8081" y="6840"/>
                        <a:pt x="8081" y="6840"/>
                      </a:cubicBezTo>
                      <a:cubicBezTo>
                        <a:pt x="8081" y="6840"/>
                        <a:pt x="8081" y="6840"/>
                        <a:pt x="8081" y="6840"/>
                      </a:cubicBezTo>
                      <a:cubicBezTo>
                        <a:pt x="8081" y="6840"/>
                        <a:pt x="7770" y="6840"/>
                        <a:pt x="7770" y="7020"/>
                      </a:cubicBezTo>
                      <a:cubicBezTo>
                        <a:pt x="7770" y="7020"/>
                        <a:pt x="7614" y="7020"/>
                        <a:pt x="7614" y="7020"/>
                      </a:cubicBezTo>
                      <a:cubicBezTo>
                        <a:pt x="7304" y="7020"/>
                        <a:pt x="7148" y="6660"/>
                        <a:pt x="6993" y="6480"/>
                      </a:cubicBezTo>
                      <a:cubicBezTo>
                        <a:pt x="6993" y="6480"/>
                        <a:pt x="6993" y="6480"/>
                        <a:pt x="6837" y="6480"/>
                      </a:cubicBezTo>
                      <a:cubicBezTo>
                        <a:pt x="6837" y="6480"/>
                        <a:pt x="6682" y="6480"/>
                        <a:pt x="6527" y="6660"/>
                      </a:cubicBezTo>
                      <a:cubicBezTo>
                        <a:pt x="6371" y="6660"/>
                        <a:pt x="6371" y="6660"/>
                        <a:pt x="6371" y="6660"/>
                      </a:cubicBezTo>
                      <a:cubicBezTo>
                        <a:pt x="6216" y="6660"/>
                        <a:pt x="6216" y="6660"/>
                        <a:pt x="6216" y="6660"/>
                      </a:cubicBezTo>
                      <a:cubicBezTo>
                        <a:pt x="6371" y="6840"/>
                        <a:pt x="6371" y="6840"/>
                        <a:pt x="6371" y="7020"/>
                      </a:cubicBezTo>
                      <a:cubicBezTo>
                        <a:pt x="6216" y="7380"/>
                        <a:pt x="6216" y="7560"/>
                        <a:pt x="6216" y="7560"/>
                      </a:cubicBezTo>
                      <a:cubicBezTo>
                        <a:pt x="6216" y="7740"/>
                        <a:pt x="6060" y="8100"/>
                        <a:pt x="5905" y="8280"/>
                      </a:cubicBezTo>
                      <a:cubicBezTo>
                        <a:pt x="5905" y="8280"/>
                        <a:pt x="5750" y="8280"/>
                        <a:pt x="5750" y="8280"/>
                      </a:cubicBezTo>
                      <a:cubicBezTo>
                        <a:pt x="5594" y="8280"/>
                        <a:pt x="5594" y="8280"/>
                        <a:pt x="5439" y="8280"/>
                      </a:cubicBezTo>
                      <a:cubicBezTo>
                        <a:pt x="5283" y="8280"/>
                        <a:pt x="5283" y="8280"/>
                        <a:pt x="5283" y="8280"/>
                      </a:cubicBezTo>
                      <a:cubicBezTo>
                        <a:pt x="4973" y="8460"/>
                        <a:pt x="4817" y="8640"/>
                        <a:pt x="4662" y="8640"/>
                      </a:cubicBezTo>
                      <a:cubicBezTo>
                        <a:pt x="4662" y="8820"/>
                        <a:pt x="4662" y="8820"/>
                        <a:pt x="4506" y="8820"/>
                      </a:cubicBezTo>
                      <a:cubicBezTo>
                        <a:pt x="4351" y="8640"/>
                        <a:pt x="4351" y="8640"/>
                        <a:pt x="4196" y="8640"/>
                      </a:cubicBezTo>
                      <a:cubicBezTo>
                        <a:pt x="4196" y="8640"/>
                        <a:pt x="4196" y="8640"/>
                        <a:pt x="4196" y="8640"/>
                      </a:cubicBezTo>
                      <a:cubicBezTo>
                        <a:pt x="4040" y="8640"/>
                        <a:pt x="3885" y="8640"/>
                        <a:pt x="3729" y="8640"/>
                      </a:cubicBezTo>
                      <a:cubicBezTo>
                        <a:pt x="3574" y="8640"/>
                        <a:pt x="3419" y="8640"/>
                        <a:pt x="3108" y="8280"/>
                      </a:cubicBezTo>
                      <a:cubicBezTo>
                        <a:pt x="2953" y="8100"/>
                        <a:pt x="2797" y="7920"/>
                        <a:pt x="2797" y="7920"/>
                      </a:cubicBezTo>
                      <a:cubicBezTo>
                        <a:pt x="2797" y="7920"/>
                        <a:pt x="2642" y="7920"/>
                        <a:pt x="2642" y="8100"/>
                      </a:cubicBezTo>
                      <a:cubicBezTo>
                        <a:pt x="2331" y="8460"/>
                        <a:pt x="2331" y="8820"/>
                        <a:pt x="2020" y="8820"/>
                      </a:cubicBezTo>
                      <a:cubicBezTo>
                        <a:pt x="1865" y="8820"/>
                        <a:pt x="1709" y="8640"/>
                        <a:pt x="1554" y="8460"/>
                      </a:cubicBezTo>
                      <a:cubicBezTo>
                        <a:pt x="1399" y="8280"/>
                        <a:pt x="1399" y="8100"/>
                        <a:pt x="1399" y="7920"/>
                      </a:cubicBezTo>
                      <a:cubicBezTo>
                        <a:pt x="1243" y="7920"/>
                        <a:pt x="1243" y="7920"/>
                        <a:pt x="1243" y="7920"/>
                      </a:cubicBezTo>
                      <a:cubicBezTo>
                        <a:pt x="1243" y="7920"/>
                        <a:pt x="1243" y="7920"/>
                        <a:pt x="1243" y="7920"/>
                      </a:cubicBezTo>
                      <a:cubicBezTo>
                        <a:pt x="1243" y="7920"/>
                        <a:pt x="1088" y="7920"/>
                        <a:pt x="1088" y="8100"/>
                      </a:cubicBezTo>
                      <a:cubicBezTo>
                        <a:pt x="777" y="8640"/>
                        <a:pt x="622" y="9000"/>
                        <a:pt x="311" y="9180"/>
                      </a:cubicBezTo>
                      <a:cubicBezTo>
                        <a:pt x="155" y="9180"/>
                        <a:pt x="155" y="9360"/>
                        <a:pt x="0" y="9360"/>
                      </a:cubicBezTo>
                      <a:cubicBezTo>
                        <a:pt x="155" y="9360"/>
                        <a:pt x="155" y="9360"/>
                        <a:pt x="155" y="9360"/>
                      </a:cubicBezTo>
                      <a:cubicBezTo>
                        <a:pt x="311" y="9360"/>
                        <a:pt x="311" y="9360"/>
                        <a:pt x="311" y="9360"/>
                      </a:cubicBezTo>
                      <a:cubicBezTo>
                        <a:pt x="466" y="9540"/>
                        <a:pt x="466" y="9720"/>
                        <a:pt x="622" y="9720"/>
                      </a:cubicBezTo>
                      <a:cubicBezTo>
                        <a:pt x="622" y="9900"/>
                        <a:pt x="622" y="9900"/>
                        <a:pt x="622" y="10080"/>
                      </a:cubicBezTo>
                      <a:cubicBezTo>
                        <a:pt x="622" y="10260"/>
                        <a:pt x="622" y="10260"/>
                        <a:pt x="622" y="10260"/>
                      </a:cubicBezTo>
                      <a:cubicBezTo>
                        <a:pt x="466" y="10440"/>
                        <a:pt x="311" y="10620"/>
                        <a:pt x="311" y="10620"/>
                      </a:cubicBezTo>
                      <a:cubicBezTo>
                        <a:pt x="311" y="10620"/>
                        <a:pt x="311" y="10620"/>
                        <a:pt x="311" y="10620"/>
                      </a:cubicBezTo>
                      <a:cubicBezTo>
                        <a:pt x="311" y="10620"/>
                        <a:pt x="311" y="10620"/>
                        <a:pt x="311" y="10620"/>
                      </a:cubicBezTo>
                      <a:cubicBezTo>
                        <a:pt x="311" y="10800"/>
                        <a:pt x="466" y="10800"/>
                        <a:pt x="466" y="10980"/>
                      </a:cubicBezTo>
                      <a:cubicBezTo>
                        <a:pt x="466" y="11160"/>
                        <a:pt x="466" y="11340"/>
                        <a:pt x="466" y="11340"/>
                      </a:cubicBezTo>
                      <a:cubicBezTo>
                        <a:pt x="466" y="11520"/>
                        <a:pt x="466" y="11520"/>
                        <a:pt x="466" y="11520"/>
                      </a:cubicBezTo>
                      <a:cubicBezTo>
                        <a:pt x="466" y="11520"/>
                        <a:pt x="466" y="11700"/>
                        <a:pt x="466" y="11700"/>
                      </a:cubicBezTo>
                      <a:cubicBezTo>
                        <a:pt x="311" y="11700"/>
                        <a:pt x="311" y="11700"/>
                        <a:pt x="311" y="11700"/>
                      </a:cubicBezTo>
                      <a:cubicBezTo>
                        <a:pt x="311" y="11700"/>
                        <a:pt x="311" y="11700"/>
                        <a:pt x="311" y="11700"/>
                      </a:cubicBezTo>
                      <a:cubicBezTo>
                        <a:pt x="466" y="11700"/>
                        <a:pt x="466" y="11700"/>
                        <a:pt x="466" y="11700"/>
                      </a:cubicBezTo>
                      <a:cubicBezTo>
                        <a:pt x="466" y="11880"/>
                        <a:pt x="466" y="11880"/>
                        <a:pt x="777" y="11880"/>
                      </a:cubicBezTo>
                      <a:cubicBezTo>
                        <a:pt x="932" y="12060"/>
                        <a:pt x="1088" y="12060"/>
                        <a:pt x="1243" y="12060"/>
                      </a:cubicBezTo>
                      <a:cubicBezTo>
                        <a:pt x="1243" y="12060"/>
                        <a:pt x="1243" y="12060"/>
                        <a:pt x="1399" y="12060"/>
                      </a:cubicBezTo>
                      <a:cubicBezTo>
                        <a:pt x="1399" y="12060"/>
                        <a:pt x="1399" y="12060"/>
                        <a:pt x="1399" y="12060"/>
                      </a:cubicBezTo>
                      <a:cubicBezTo>
                        <a:pt x="1399" y="11880"/>
                        <a:pt x="1399" y="11520"/>
                        <a:pt x="1709" y="11340"/>
                      </a:cubicBezTo>
                      <a:cubicBezTo>
                        <a:pt x="1709" y="11340"/>
                        <a:pt x="1865" y="11340"/>
                        <a:pt x="1865" y="11520"/>
                      </a:cubicBezTo>
                      <a:cubicBezTo>
                        <a:pt x="2020" y="11520"/>
                        <a:pt x="2176" y="11520"/>
                        <a:pt x="2331" y="11520"/>
                      </a:cubicBezTo>
                      <a:cubicBezTo>
                        <a:pt x="2331" y="11520"/>
                        <a:pt x="2331" y="11520"/>
                        <a:pt x="2331" y="11520"/>
                      </a:cubicBezTo>
                      <a:cubicBezTo>
                        <a:pt x="2331" y="11520"/>
                        <a:pt x="2331" y="11520"/>
                        <a:pt x="2331" y="11520"/>
                      </a:cubicBezTo>
                      <a:cubicBezTo>
                        <a:pt x="2486" y="11520"/>
                        <a:pt x="2486" y="11520"/>
                        <a:pt x="2486" y="11520"/>
                      </a:cubicBezTo>
                      <a:cubicBezTo>
                        <a:pt x="2486" y="11340"/>
                        <a:pt x="2642" y="11340"/>
                        <a:pt x="2797" y="11340"/>
                      </a:cubicBezTo>
                      <a:cubicBezTo>
                        <a:pt x="2953" y="11340"/>
                        <a:pt x="2953" y="11340"/>
                        <a:pt x="3108" y="11520"/>
                      </a:cubicBezTo>
                      <a:cubicBezTo>
                        <a:pt x="3108" y="11880"/>
                        <a:pt x="3108" y="11700"/>
                        <a:pt x="3108" y="11880"/>
                      </a:cubicBezTo>
                      <a:cubicBezTo>
                        <a:pt x="3263" y="11880"/>
                        <a:pt x="3419" y="11880"/>
                        <a:pt x="3574" y="12240"/>
                      </a:cubicBezTo>
                      <a:cubicBezTo>
                        <a:pt x="3574" y="12420"/>
                        <a:pt x="3729" y="12600"/>
                        <a:pt x="3729" y="12960"/>
                      </a:cubicBezTo>
                      <a:cubicBezTo>
                        <a:pt x="3729" y="12960"/>
                        <a:pt x="3729" y="13140"/>
                        <a:pt x="3574" y="13140"/>
                      </a:cubicBezTo>
                      <a:cubicBezTo>
                        <a:pt x="3419" y="13320"/>
                        <a:pt x="3419" y="13320"/>
                        <a:pt x="3263" y="13860"/>
                      </a:cubicBezTo>
                      <a:cubicBezTo>
                        <a:pt x="3108" y="14220"/>
                        <a:pt x="2953" y="14400"/>
                        <a:pt x="2953" y="14760"/>
                      </a:cubicBezTo>
                      <a:cubicBezTo>
                        <a:pt x="2797" y="14940"/>
                        <a:pt x="2797" y="15660"/>
                        <a:pt x="2642" y="15840"/>
                      </a:cubicBezTo>
                      <a:cubicBezTo>
                        <a:pt x="2486" y="16020"/>
                        <a:pt x="2331" y="16020"/>
                        <a:pt x="2331" y="16200"/>
                      </a:cubicBezTo>
                      <a:cubicBezTo>
                        <a:pt x="2331" y="16200"/>
                        <a:pt x="2331" y="16200"/>
                        <a:pt x="2331" y="16200"/>
                      </a:cubicBezTo>
                      <a:cubicBezTo>
                        <a:pt x="2486" y="16740"/>
                        <a:pt x="2797" y="16740"/>
                        <a:pt x="2797" y="16920"/>
                      </a:cubicBezTo>
                      <a:cubicBezTo>
                        <a:pt x="2797" y="16920"/>
                        <a:pt x="2797" y="16920"/>
                        <a:pt x="2797" y="17100"/>
                      </a:cubicBezTo>
                      <a:cubicBezTo>
                        <a:pt x="2797" y="16920"/>
                        <a:pt x="2953" y="16920"/>
                        <a:pt x="2953" y="16920"/>
                      </a:cubicBezTo>
                      <a:cubicBezTo>
                        <a:pt x="3108" y="16920"/>
                        <a:pt x="3108" y="17100"/>
                        <a:pt x="3108" y="17280"/>
                      </a:cubicBezTo>
                      <a:cubicBezTo>
                        <a:pt x="3263" y="17640"/>
                        <a:pt x="3108" y="17460"/>
                        <a:pt x="3263" y="17640"/>
                      </a:cubicBezTo>
                      <a:cubicBezTo>
                        <a:pt x="3574" y="18000"/>
                        <a:pt x="3419" y="18000"/>
                        <a:pt x="3574" y="18000"/>
                      </a:cubicBezTo>
                      <a:cubicBezTo>
                        <a:pt x="3729" y="18180"/>
                        <a:pt x="4040" y="18360"/>
                        <a:pt x="4040" y="18540"/>
                      </a:cubicBezTo>
                      <a:cubicBezTo>
                        <a:pt x="4040" y="18540"/>
                        <a:pt x="4040" y="18540"/>
                        <a:pt x="4040" y="18540"/>
                      </a:cubicBezTo>
                      <a:cubicBezTo>
                        <a:pt x="4040" y="18540"/>
                        <a:pt x="4040" y="18540"/>
                        <a:pt x="4040" y="18540"/>
                      </a:cubicBezTo>
                      <a:cubicBezTo>
                        <a:pt x="4040" y="18720"/>
                        <a:pt x="4040" y="18720"/>
                        <a:pt x="3885" y="18720"/>
                      </a:cubicBezTo>
                      <a:cubicBezTo>
                        <a:pt x="3885" y="18720"/>
                        <a:pt x="3885" y="18720"/>
                        <a:pt x="3729" y="18720"/>
                      </a:cubicBezTo>
                      <a:cubicBezTo>
                        <a:pt x="3729" y="18900"/>
                        <a:pt x="3419" y="19260"/>
                        <a:pt x="3419" y="19260"/>
                      </a:cubicBezTo>
                      <a:cubicBezTo>
                        <a:pt x="3419" y="19260"/>
                        <a:pt x="3419" y="19260"/>
                        <a:pt x="3419" y="19260"/>
                      </a:cubicBezTo>
                      <a:cubicBezTo>
                        <a:pt x="3419" y="19260"/>
                        <a:pt x="3419" y="19260"/>
                        <a:pt x="3419" y="19260"/>
                      </a:cubicBezTo>
                      <a:cubicBezTo>
                        <a:pt x="3574" y="19260"/>
                        <a:pt x="3574" y="19440"/>
                        <a:pt x="3574" y="19440"/>
                      </a:cubicBezTo>
                      <a:cubicBezTo>
                        <a:pt x="3574" y="19620"/>
                        <a:pt x="3419" y="19800"/>
                        <a:pt x="3263" y="20160"/>
                      </a:cubicBezTo>
                      <a:cubicBezTo>
                        <a:pt x="2797" y="20700"/>
                        <a:pt x="2797" y="20700"/>
                        <a:pt x="2797" y="21060"/>
                      </a:cubicBezTo>
                      <a:cubicBezTo>
                        <a:pt x="2797" y="21060"/>
                        <a:pt x="2797" y="21060"/>
                        <a:pt x="2797" y="21060"/>
                      </a:cubicBezTo>
                      <a:cubicBezTo>
                        <a:pt x="2797" y="21240"/>
                        <a:pt x="2797" y="21240"/>
                        <a:pt x="2797" y="21420"/>
                      </a:cubicBezTo>
                      <a:cubicBezTo>
                        <a:pt x="2797" y="21420"/>
                        <a:pt x="2797" y="21420"/>
                        <a:pt x="2797" y="21600"/>
                      </a:cubicBezTo>
                      <a:cubicBezTo>
                        <a:pt x="2953" y="21420"/>
                        <a:pt x="3108" y="21420"/>
                        <a:pt x="3419" y="21060"/>
                      </a:cubicBezTo>
                      <a:cubicBezTo>
                        <a:pt x="3885" y="20700"/>
                        <a:pt x="3885" y="20520"/>
                        <a:pt x="4351" y="19980"/>
                      </a:cubicBezTo>
                      <a:cubicBezTo>
                        <a:pt x="4662" y="19620"/>
                        <a:pt x="4817" y="19440"/>
                        <a:pt x="5128" y="19440"/>
                      </a:cubicBezTo>
                      <a:cubicBezTo>
                        <a:pt x="5439" y="19440"/>
                        <a:pt x="5750" y="19620"/>
                        <a:pt x="6060" y="19800"/>
                      </a:cubicBezTo>
                      <a:cubicBezTo>
                        <a:pt x="6993" y="20340"/>
                        <a:pt x="7614" y="20880"/>
                        <a:pt x="8236" y="21060"/>
                      </a:cubicBezTo>
                      <a:cubicBezTo>
                        <a:pt x="8391" y="21240"/>
                        <a:pt x="8547" y="21240"/>
                        <a:pt x="8547" y="21240"/>
                      </a:cubicBezTo>
                      <a:cubicBezTo>
                        <a:pt x="8702" y="21240"/>
                        <a:pt x="8702" y="21060"/>
                        <a:pt x="9013" y="20880"/>
                      </a:cubicBezTo>
                      <a:cubicBezTo>
                        <a:pt x="9324" y="20520"/>
                        <a:pt x="9324" y="20340"/>
                        <a:pt x="9635" y="19800"/>
                      </a:cubicBezTo>
                      <a:cubicBezTo>
                        <a:pt x="9945" y="19260"/>
                        <a:pt x="10412" y="19260"/>
                        <a:pt x="10878" y="19080"/>
                      </a:cubicBezTo>
                      <a:cubicBezTo>
                        <a:pt x="11344" y="19080"/>
                        <a:pt x="11655" y="18900"/>
                        <a:pt x="11965" y="18720"/>
                      </a:cubicBezTo>
                      <a:cubicBezTo>
                        <a:pt x="11965" y="18720"/>
                        <a:pt x="11965" y="18720"/>
                        <a:pt x="11965" y="18720"/>
                      </a:cubicBezTo>
                      <a:cubicBezTo>
                        <a:pt x="11965" y="18540"/>
                        <a:pt x="11965" y="18360"/>
                        <a:pt x="11965" y="18180"/>
                      </a:cubicBezTo>
                      <a:cubicBezTo>
                        <a:pt x="11965" y="18180"/>
                        <a:pt x="11965" y="18000"/>
                        <a:pt x="11965" y="18000"/>
                      </a:cubicBezTo>
                      <a:cubicBezTo>
                        <a:pt x="11965" y="17640"/>
                        <a:pt x="12276" y="17460"/>
                        <a:pt x="12587" y="17280"/>
                      </a:cubicBezTo>
                      <a:cubicBezTo>
                        <a:pt x="12742" y="17280"/>
                        <a:pt x="12742" y="17280"/>
                        <a:pt x="12742" y="17280"/>
                      </a:cubicBezTo>
                      <a:cubicBezTo>
                        <a:pt x="13053" y="17280"/>
                        <a:pt x="13364" y="17640"/>
                        <a:pt x="13364" y="18000"/>
                      </a:cubicBezTo>
                      <a:cubicBezTo>
                        <a:pt x="13364" y="18000"/>
                        <a:pt x="13364" y="18000"/>
                        <a:pt x="13364" y="18000"/>
                      </a:cubicBezTo>
                      <a:cubicBezTo>
                        <a:pt x="13364" y="18000"/>
                        <a:pt x="13364" y="18000"/>
                        <a:pt x="13364" y="18000"/>
                      </a:cubicBezTo>
                      <a:cubicBezTo>
                        <a:pt x="13364" y="18180"/>
                        <a:pt x="13364" y="18180"/>
                        <a:pt x="13519" y="18180"/>
                      </a:cubicBezTo>
                      <a:cubicBezTo>
                        <a:pt x="13675" y="18180"/>
                        <a:pt x="13675" y="18360"/>
                        <a:pt x="13675" y="18540"/>
                      </a:cubicBezTo>
                      <a:cubicBezTo>
                        <a:pt x="13675" y="18720"/>
                        <a:pt x="13830" y="18720"/>
                        <a:pt x="13986" y="19080"/>
                      </a:cubicBezTo>
                      <a:cubicBezTo>
                        <a:pt x="13986" y="19080"/>
                        <a:pt x="13986" y="19080"/>
                        <a:pt x="13986" y="19080"/>
                      </a:cubicBezTo>
                      <a:cubicBezTo>
                        <a:pt x="13986" y="18900"/>
                        <a:pt x="14141" y="18900"/>
                        <a:pt x="14141" y="18720"/>
                      </a:cubicBezTo>
                      <a:cubicBezTo>
                        <a:pt x="14296" y="18720"/>
                        <a:pt x="14452" y="18720"/>
                        <a:pt x="14452" y="18720"/>
                      </a:cubicBezTo>
                      <a:cubicBezTo>
                        <a:pt x="14607" y="18720"/>
                        <a:pt x="14763" y="18900"/>
                        <a:pt x="14763" y="18900"/>
                      </a:cubicBezTo>
                      <a:cubicBezTo>
                        <a:pt x="14763" y="18900"/>
                        <a:pt x="14763" y="18900"/>
                        <a:pt x="14763" y="18900"/>
                      </a:cubicBezTo>
                      <a:cubicBezTo>
                        <a:pt x="14763" y="19080"/>
                        <a:pt x="14763" y="19080"/>
                        <a:pt x="14763" y="19080"/>
                      </a:cubicBezTo>
                      <a:cubicBezTo>
                        <a:pt x="14763" y="19080"/>
                        <a:pt x="14763" y="19080"/>
                        <a:pt x="14763" y="19080"/>
                      </a:cubicBezTo>
                      <a:cubicBezTo>
                        <a:pt x="14918" y="19080"/>
                        <a:pt x="14918" y="19080"/>
                        <a:pt x="14918" y="19260"/>
                      </a:cubicBezTo>
                      <a:cubicBezTo>
                        <a:pt x="14918" y="19260"/>
                        <a:pt x="14918" y="19440"/>
                        <a:pt x="14918" y="19440"/>
                      </a:cubicBezTo>
                      <a:cubicBezTo>
                        <a:pt x="14918" y="19440"/>
                        <a:pt x="15073" y="19620"/>
                        <a:pt x="15073" y="19620"/>
                      </a:cubicBezTo>
                      <a:cubicBezTo>
                        <a:pt x="15073" y="19620"/>
                        <a:pt x="15073" y="19620"/>
                        <a:pt x="15073" y="19620"/>
                      </a:cubicBezTo>
                      <a:cubicBezTo>
                        <a:pt x="15073" y="19620"/>
                        <a:pt x="15229" y="19440"/>
                        <a:pt x="15695" y="19440"/>
                      </a:cubicBezTo>
                      <a:cubicBezTo>
                        <a:pt x="16161" y="19260"/>
                        <a:pt x="16161" y="19080"/>
                        <a:pt x="16161" y="18900"/>
                      </a:cubicBezTo>
                      <a:cubicBezTo>
                        <a:pt x="16161" y="18720"/>
                        <a:pt x="16161" y="18720"/>
                        <a:pt x="16161" y="18720"/>
                      </a:cubicBezTo>
                      <a:cubicBezTo>
                        <a:pt x="16161" y="18540"/>
                        <a:pt x="16161" y="18540"/>
                        <a:pt x="16161" y="18540"/>
                      </a:cubicBezTo>
                      <a:cubicBezTo>
                        <a:pt x="16317" y="18000"/>
                        <a:pt x="16627" y="18000"/>
                        <a:pt x="16627" y="18000"/>
                      </a:cubicBezTo>
                      <a:cubicBezTo>
                        <a:pt x="16627" y="17820"/>
                        <a:pt x="16783" y="17640"/>
                        <a:pt x="16938" y="17820"/>
                      </a:cubicBezTo>
                      <a:cubicBezTo>
                        <a:pt x="17094" y="17820"/>
                        <a:pt x="17249" y="17820"/>
                        <a:pt x="17249" y="17820"/>
                      </a:cubicBezTo>
                      <a:cubicBezTo>
                        <a:pt x="17560" y="18000"/>
                        <a:pt x="17715" y="18360"/>
                        <a:pt x="18026" y="18540"/>
                      </a:cubicBezTo>
                      <a:cubicBezTo>
                        <a:pt x="17871" y="18360"/>
                        <a:pt x="17871" y="18360"/>
                        <a:pt x="17871" y="18180"/>
                      </a:cubicBezTo>
                      <a:cubicBezTo>
                        <a:pt x="17871" y="17820"/>
                        <a:pt x="18026" y="17820"/>
                        <a:pt x="18181" y="17460"/>
                      </a:cubicBezTo>
                      <a:cubicBezTo>
                        <a:pt x="18181" y="17280"/>
                        <a:pt x="18337" y="17100"/>
                        <a:pt x="18492" y="17100"/>
                      </a:cubicBezTo>
                      <a:cubicBezTo>
                        <a:pt x="18492" y="17100"/>
                        <a:pt x="18492" y="17280"/>
                        <a:pt x="18492" y="17280"/>
                      </a:cubicBezTo>
                      <a:cubicBezTo>
                        <a:pt x="18492" y="17280"/>
                        <a:pt x="18492" y="17280"/>
                        <a:pt x="18492" y="17280"/>
                      </a:cubicBezTo>
                      <a:cubicBezTo>
                        <a:pt x="18647" y="17280"/>
                        <a:pt x="18803" y="17460"/>
                        <a:pt x="18803" y="17640"/>
                      </a:cubicBezTo>
                      <a:cubicBezTo>
                        <a:pt x="18803" y="17640"/>
                        <a:pt x="18803" y="17640"/>
                        <a:pt x="18958" y="17640"/>
                      </a:cubicBezTo>
                      <a:cubicBezTo>
                        <a:pt x="19114" y="17640"/>
                        <a:pt x="19269" y="17640"/>
                        <a:pt x="19424" y="17640"/>
                      </a:cubicBezTo>
                      <a:cubicBezTo>
                        <a:pt x="19580" y="17820"/>
                        <a:pt x="19580" y="17820"/>
                        <a:pt x="19580" y="17820"/>
                      </a:cubicBezTo>
                      <a:cubicBezTo>
                        <a:pt x="19580" y="17820"/>
                        <a:pt x="19580" y="17820"/>
                        <a:pt x="19580" y="17820"/>
                      </a:cubicBezTo>
                      <a:cubicBezTo>
                        <a:pt x="19580" y="17820"/>
                        <a:pt x="19580" y="17820"/>
                        <a:pt x="19580" y="17820"/>
                      </a:cubicBezTo>
                      <a:cubicBezTo>
                        <a:pt x="19580" y="17820"/>
                        <a:pt x="19580" y="17640"/>
                        <a:pt x="19580" y="17640"/>
                      </a:cubicBezTo>
                      <a:cubicBezTo>
                        <a:pt x="19580" y="17640"/>
                        <a:pt x="19424" y="17640"/>
                        <a:pt x="19424" y="17460"/>
                      </a:cubicBezTo>
                      <a:cubicBezTo>
                        <a:pt x="19424" y="17460"/>
                        <a:pt x="19424" y="17280"/>
                        <a:pt x="19580" y="17100"/>
                      </a:cubicBezTo>
                      <a:cubicBezTo>
                        <a:pt x="19580" y="17100"/>
                        <a:pt x="19424" y="17100"/>
                        <a:pt x="19424" y="17100"/>
                      </a:cubicBezTo>
                      <a:cubicBezTo>
                        <a:pt x="19424" y="17100"/>
                        <a:pt x="19424" y="17100"/>
                        <a:pt x="19269" y="17100"/>
                      </a:cubicBezTo>
                      <a:cubicBezTo>
                        <a:pt x="19269" y="17100"/>
                        <a:pt x="19114" y="17100"/>
                        <a:pt x="19114" y="17100"/>
                      </a:cubicBezTo>
                      <a:cubicBezTo>
                        <a:pt x="19114" y="17100"/>
                        <a:pt x="19114" y="17100"/>
                        <a:pt x="19114" y="16920"/>
                      </a:cubicBezTo>
                      <a:cubicBezTo>
                        <a:pt x="19114" y="16920"/>
                        <a:pt x="19114" y="16740"/>
                        <a:pt x="19269" y="16740"/>
                      </a:cubicBezTo>
                      <a:cubicBezTo>
                        <a:pt x="19269" y="16740"/>
                        <a:pt x="19269" y="16380"/>
                        <a:pt x="19580" y="16380"/>
                      </a:cubicBezTo>
                      <a:cubicBezTo>
                        <a:pt x="19735" y="16380"/>
                        <a:pt x="19735" y="16380"/>
                        <a:pt x="19891" y="16380"/>
                      </a:cubicBezTo>
                      <a:cubicBezTo>
                        <a:pt x="20046" y="16380"/>
                        <a:pt x="20046" y="16380"/>
                        <a:pt x="20201" y="16560"/>
                      </a:cubicBezTo>
                      <a:cubicBezTo>
                        <a:pt x="20357" y="16740"/>
                        <a:pt x="20512" y="16740"/>
                        <a:pt x="20512" y="16740"/>
                      </a:cubicBezTo>
                      <a:cubicBezTo>
                        <a:pt x="20668" y="16740"/>
                        <a:pt x="20668" y="16560"/>
                        <a:pt x="20823" y="16200"/>
                      </a:cubicBezTo>
                      <a:cubicBezTo>
                        <a:pt x="20978" y="16020"/>
                        <a:pt x="20978" y="16020"/>
                        <a:pt x="20978" y="15840"/>
                      </a:cubicBezTo>
                      <a:cubicBezTo>
                        <a:pt x="20978" y="15840"/>
                        <a:pt x="21134" y="15660"/>
                        <a:pt x="21134" y="15660"/>
                      </a:cubicBezTo>
                      <a:cubicBezTo>
                        <a:pt x="21134" y="15660"/>
                        <a:pt x="21134" y="15480"/>
                        <a:pt x="21134" y="15480"/>
                      </a:cubicBezTo>
                      <a:cubicBezTo>
                        <a:pt x="21134" y="15480"/>
                        <a:pt x="21134" y="15480"/>
                        <a:pt x="21134" y="15480"/>
                      </a:cubicBezTo>
                      <a:cubicBezTo>
                        <a:pt x="21289" y="15480"/>
                        <a:pt x="21289" y="15480"/>
                        <a:pt x="21289" y="15480"/>
                      </a:cubicBezTo>
                      <a:cubicBezTo>
                        <a:pt x="21289" y="15300"/>
                        <a:pt x="21289" y="15300"/>
                        <a:pt x="21289" y="15300"/>
                      </a:cubicBezTo>
                      <a:cubicBezTo>
                        <a:pt x="21289" y="15300"/>
                        <a:pt x="21289" y="15120"/>
                        <a:pt x="21289" y="15120"/>
                      </a:cubicBezTo>
                      <a:cubicBezTo>
                        <a:pt x="21289" y="15120"/>
                        <a:pt x="21289" y="15120"/>
                        <a:pt x="21289" y="15120"/>
                      </a:cubicBezTo>
                      <a:cubicBezTo>
                        <a:pt x="21289" y="14940"/>
                        <a:pt x="21134" y="14760"/>
                        <a:pt x="21134" y="14400"/>
                      </a:cubicBezTo>
                      <a:cubicBezTo>
                        <a:pt x="21134" y="14400"/>
                        <a:pt x="21134" y="14400"/>
                        <a:pt x="20978" y="14400"/>
                      </a:cubicBezTo>
                      <a:cubicBezTo>
                        <a:pt x="20978" y="14400"/>
                        <a:pt x="20823" y="14400"/>
                        <a:pt x="20668" y="14220"/>
                      </a:cubicBezTo>
                      <a:cubicBezTo>
                        <a:pt x="20512" y="14220"/>
                        <a:pt x="20512" y="14220"/>
                        <a:pt x="20512" y="14040"/>
                      </a:cubicBezTo>
                      <a:cubicBezTo>
                        <a:pt x="20512" y="13680"/>
                        <a:pt x="20823" y="13320"/>
                        <a:pt x="20823" y="13140"/>
                      </a:cubicBezTo>
                      <a:cubicBezTo>
                        <a:pt x="20978" y="13140"/>
                        <a:pt x="20978" y="12960"/>
                        <a:pt x="20978" y="12960"/>
                      </a:cubicBezTo>
                      <a:cubicBezTo>
                        <a:pt x="20978" y="12960"/>
                        <a:pt x="20823" y="12780"/>
                        <a:pt x="20823" y="12600"/>
                      </a:cubicBezTo>
                      <a:cubicBezTo>
                        <a:pt x="20668" y="12600"/>
                        <a:pt x="20668" y="12420"/>
                        <a:pt x="20668" y="12420"/>
                      </a:cubicBezTo>
                      <a:cubicBezTo>
                        <a:pt x="20668" y="12240"/>
                        <a:pt x="20823" y="12060"/>
                        <a:pt x="20978" y="12060"/>
                      </a:cubicBezTo>
                      <a:cubicBezTo>
                        <a:pt x="20978" y="12060"/>
                        <a:pt x="20978" y="11880"/>
                        <a:pt x="21289" y="11880"/>
                      </a:cubicBezTo>
                      <a:cubicBezTo>
                        <a:pt x="21445" y="11880"/>
                        <a:pt x="21445" y="11880"/>
                        <a:pt x="21445" y="11700"/>
                      </a:cubicBezTo>
                      <a:cubicBezTo>
                        <a:pt x="21445" y="11700"/>
                        <a:pt x="21289" y="11520"/>
                        <a:pt x="21289" y="11520"/>
                      </a:cubicBezTo>
                      <a:cubicBezTo>
                        <a:pt x="21289" y="11340"/>
                        <a:pt x="21289" y="11340"/>
                        <a:pt x="21289" y="1134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5" name="Freeform 132"/>
                <p:cNvSpPr/>
                <p:nvPr/>
              </p:nvSpPr>
              <p:spPr>
                <a:xfrm>
                  <a:off x="2918438" y="2750151"/>
                  <a:ext cx="507812" cy="503384"/>
                </a:xfrm>
                <a:custGeom>
                  <a:avLst/>
                  <a:gdLst/>
                  <a:ahLst/>
                  <a:cxnLst>
                    <a:cxn ang="0">
                      <a:pos x="wd2" y="hd2"/>
                    </a:cxn>
                    <a:cxn ang="5400000">
                      <a:pos x="wd2" y="hd2"/>
                    </a:cxn>
                    <a:cxn ang="10800000">
                      <a:pos x="wd2" y="hd2"/>
                    </a:cxn>
                    <a:cxn ang="16200000">
                      <a:pos x="wd2" y="hd2"/>
                    </a:cxn>
                  </a:cxnLst>
                  <a:rect l="0" t="0" r="r" b="b"/>
                  <a:pathLst>
                    <a:path w="21600" h="21600" extrusionOk="0">
                      <a:moveTo>
                        <a:pt x="21600" y="5249"/>
                      </a:moveTo>
                      <a:cubicBezTo>
                        <a:pt x="21600" y="5249"/>
                        <a:pt x="21600" y="5047"/>
                        <a:pt x="21600" y="4845"/>
                      </a:cubicBezTo>
                      <a:cubicBezTo>
                        <a:pt x="21600" y="4441"/>
                        <a:pt x="21200" y="4441"/>
                        <a:pt x="20800" y="4239"/>
                      </a:cubicBezTo>
                      <a:cubicBezTo>
                        <a:pt x="20600" y="4037"/>
                        <a:pt x="20400" y="4037"/>
                        <a:pt x="20000" y="3836"/>
                      </a:cubicBezTo>
                      <a:cubicBezTo>
                        <a:pt x="19800" y="3836"/>
                        <a:pt x="19600" y="3634"/>
                        <a:pt x="19600" y="3432"/>
                      </a:cubicBezTo>
                      <a:cubicBezTo>
                        <a:pt x="19600" y="3432"/>
                        <a:pt x="19800" y="3230"/>
                        <a:pt x="19800" y="3028"/>
                      </a:cubicBezTo>
                      <a:cubicBezTo>
                        <a:pt x="19800" y="3028"/>
                        <a:pt x="19600" y="2826"/>
                        <a:pt x="19400" y="2826"/>
                      </a:cubicBezTo>
                      <a:cubicBezTo>
                        <a:pt x="19200" y="2826"/>
                        <a:pt x="18800" y="2826"/>
                        <a:pt x="18800" y="2826"/>
                      </a:cubicBezTo>
                      <a:cubicBezTo>
                        <a:pt x="18600" y="2826"/>
                        <a:pt x="18600" y="2826"/>
                        <a:pt x="18400" y="2826"/>
                      </a:cubicBezTo>
                      <a:cubicBezTo>
                        <a:pt x="18400" y="2826"/>
                        <a:pt x="18200" y="2826"/>
                        <a:pt x="18200" y="2826"/>
                      </a:cubicBezTo>
                      <a:cubicBezTo>
                        <a:pt x="17800" y="2826"/>
                        <a:pt x="17600" y="2826"/>
                        <a:pt x="17600" y="2422"/>
                      </a:cubicBezTo>
                      <a:cubicBezTo>
                        <a:pt x="17600" y="2422"/>
                        <a:pt x="16800" y="1413"/>
                        <a:pt x="16400" y="1413"/>
                      </a:cubicBezTo>
                      <a:cubicBezTo>
                        <a:pt x="16400" y="1413"/>
                        <a:pt x="16400" y="1413"/>
                        <a:pt x="16200" y="1211"/>
                      </a:cubicBezTo>
                      <a:cubicBezTo>
                        <a:pt x="16400" y="1211"/>
                        <a:pt x="16400" y="1211"/>
                        <a:pt x="16400" y="1211"/>
                      </a:cubicBezTo>
                      <a:cubicBezTo>
                        <a:pt x="16400" y="1211"/>
                        <a:pt x="16400" y="1211"/>
                        <a:pt x="16400" y="1211"/>
                      </a:cubicBezTo>
                      <a:cubicBezTo>
                        <a:pt x="16200" y="1211"/>
                        <a:pt x="16200" y="1211"/>
                        <a:pt x="16200" y="1211"/>
                      </a:cubicBezTo>
                      <a:cubicBezTo>
                        <a:pt x="15800" y="1009"/>
                        <a:pt x="14800" y="202"/>
                        <a:pt x="14200" y="0"/>
                      </a:cubicBezTo>
                      <a:cubicBezTo>
                        <a:pt x="14200" y="0"/>
                        <a:pt x="14000" y="0"/>
                        <a:pt x="14000" y="0"/>
                      </a:cubicBezTo>
                      <a:cubicBezTo>
                        <a:pt x="14000" y="202"/>
                        <a:pt x="14000" y="202"/>
                        <a:pt x="14000" y="404"/>
                      </a:cubicBezTo>
                      <a:cubicBezTo>
                        <a:pt x="14000" y="606"/>
                        <a:pt x="14000" y="807"/>
                        <a:pt x="13800" y="807"/>
                      </a:cubicBezTo>
                      <a:cubicBezTo>
                        <a:pt x="13600" y="807"/>
                        <a:pt x="13600" y="807"/>
                        <a:pt x="13600" y="807"/>
                      </a:cubicBezTo>
                      <a:cubicBezTo>
                        <a:pt x="13600" y="807"/>
                        <a:pt x="13600" y="807"/>
                        <a:pt x="13400" y="807"/>
                      </a:cubicBezTo>
                      <a:cubicBezTo>
                        <a:pt x="13400" y="807"/>
                        <a:pt x="13400" y="807"/>
                        <a:pt x="13400" y="807"/>
                      </a:cubicBezTo>
                      <a:cubicBezTo>
                        <a:pt x="13400" y="807"/>
                        <a:pt x="13400" y="1009"/>
                        <a:pt x="13400" y="1211"/>
                      </a:cubicBezTo>
                      <a:cubicBezTo>
                        <a:pt x="13600" y="1615"/>
                        <a:pt x="13400" y="1413"/>
                        <a:pt x="13800" y="1817"/>
                      </a:cubicBezTo>
                      <a:cubicBezTo>
                        <a:pt x="14000" y="2019"/>
                        <a:pt x="14600" y="2221"/>
                        <a:pt x="14600" y="2624"/>
                      </a:cubicBezTo>
                      <a:cubicBezTo>
                        <a:pt x="14600" y="2826"/>
                        <a:pt x="14600" y="3028"/>
                        <a:pt x="14400" y="3230"/>
                      </a:cubicBezTo>
                      <a:cubicBezTo>
                        <a:pt x="13800" y="3432"/>
                        <a:pt x="13600" y="3836"/>
                        <a:pt x="13400" y="3836"/>
                      </a:cubicBezTo>
                      <a:cubicBezTo>
                        <a:pt x="13200" y="3836"/>
                        <a:pt x="13200" y="3836"/>
                        <a:pt x="13000" y="4239"/>
                      </a:cubicBezTo>
                      <a:cubicBezTo>
                        <a:pt x="13000" y="4643"/>
                        <a:pt x="12400" y="4845"/>
                        <a:pt x="12400" y="5047"/>
                      </a:cubicBezTo>
                      <a:cubicBezTo>
                        <a:pt x="12400" y="5047"/>
                        <a:pt x="12400" y="5249"/>
                        <a:pt x="12400" y="5652"/>
                      </a:cubicBezTo>
                      <a:cubicBezTo>
                        <a:pt x="12200" y="5854"/>
                        <a:pt x="12200" y="5854"/>
                        <a:pt x="12200" y="6258"/>
                      </a:cubicBezTo>
                      <a:cubicBezTo>
                        <a:pt x="12000" y="6662"/>
                        <a:pt x="11800" y="6662"/>
                        <a:pt x="11800" y="6864"/>
                      </a:cubicBezTo>
                      <a:cubicBezTo>
                        <a:pt x="11800" y="6864"/>
                        <a:pt x="11800" y="6864"/>
                        <a:pt x="11800" y="6864"/>
                      </a:cubicBezTo>
                      <a:cubicBezTo>
                        <a:pt x="11800" y="6864"/>
                        <a:pt x="11800" y="7065"/>
                        <a:pt x="11800" y="7065"/>
                      </a:cubicBezTo>
                      <a:cubicBezTo>
                        <a:pt x="11800" y="7267"/>
                        <a:pt x="11800" y="7469"/>
                        <a:pt x="11600" y="7671"/>
                      </a:cubicBezTo>
                      <a:cubicBezTo>
                        <a:pt x="11600" y="7671"/>
                        <a:pt x="11400" y="7671"/>
                        <a:pt x="11400" y="7671"/>
                      </a:cubicBezTo>
                      <a:cubicBezTo>
                        <a:pt x="11200" y="7671"/>
                        <a:pt x="11000" y="7469"/>
                        <a:pt x="11000" y="7267"/>
                      </a:cubicBezTo>
                      <a:cubicBezTo>
                        <a:pt x="11000" y="7469"/>
                        <a:pt x="10800" y="7469"/>
                        <a:pt x="10800" y="7469"/>
                      </a:cubicBezTo>
                      <a:cubicBezTo>
                        <a:pt x="10600" y="7671"/>
                        <a:pt x="10600" y="7671"/>
                        <a:pt x="10400" y="7671"/>
                      </a:cubicBezTo>
                      <a:cubicBezTo>
                        <a:pt x="10200" y="7671"/>
                        <a:pt x="10000" y="7469"/>
                        <a:pt x="10000" y="7469"/>
                      </a:cubicBezTo>
                      <a:cubicBezTo>
                        <a:pt x="9800" y="7469"/>
                        <a:pt x="9800" y="7469"/>
                        <a:pt x="9800" y="7671"/>
                      </a:cubicBezTo>
                      <a:cubicBezTo>
                        <a:pt x="9600" y="7873"/>
                        <a:pt x="9600" y="8075"/>
                        <a:pt x="9600" y="8075"/>
                      </a:cubicBezTo>
                      <a:cubicBezTo>
                        <a:pt x="9600" y="8075"/>
                        <a:pt x="9600" y="8075"/>
                        <a:pt x="9600" y="8075"/>
                      </a:cubicBezTo>
                      <a:cubicBezTo>
                        <a:pt x="9600" y="8277"/>
                        <a:pt x="9600" y="8277"/>
                        <a:pt x="9600" y="8277"/>
                      </a:cubicBezTo>
                      <a:cubicBezTo>
                        <a:pt x="9600" y="8680"/>
                        <a:pt x="9600" y="8882"/>
                        <a:pt x="9400" y="9084"/>
                      </a:cubicBezTo>
                      <a:cubicBezTo>
                        <a:pt x="9000" y="9488"/>
                        <a:pt x="8400" y="10901"/>
                        <a:pt x="8000" y="11305"/>
                      </a:cubicBezTo>
                      <a:cubicBezTo>
                        <a:pt x="7800" y="11507"/>
                        <a:pt x="7800" y="11507"/>
                        <a:pt x="7400" y="11507"/>
                      </a:cubicBezTo>
                      <a:cubicBezTo>
                        <a:pt x="7200" y="11507"/>
                        <a:pt x="7200" y="11507"/>
                        <a:pt x="7000" y="11708"/>
                      </a:cubicBezTo>
                      <a:cubicBezTo>
                        <a:pt x="6800" y="11708"/>
                        <a:pt x="6800" y="11708"/>
                        <a:pt x="6600" y="11708"/>
                      </a:cubicBezTo>
                      <a:cubicBezTo>
                        <a:pt x="6400" y="11708"/>
                        <a:pt x="6200" y="11507"/>
                        <a:pt x="6000" y="11103"/>
                      </a:cubicBezTo>
                      <a:cubicBezTo>
                        <a:pt x="5800" y="10901"/>
                        <a:pt x="5800" y="10497"/>
                        <a:pt x="5800" y="10295"/>
                      </a:cubicBezTo>
                      <a:cubicBezTo>
                        <a:pt x="5800" y="10295"/>
                        <a:pt x="5800" y="10295"/>
                        <a:pt x="5600" y="10295"/>
                      </a:cubicBezTo>
                      <a:cubicBezTo>
                        <a:pt x="5600" y="10295"/>
                        <a:pt x="5600" y="10295"/>
                        <a:pt x="5400" y="10295"/>
                      </a:cubicBezTo>
                      <a:cubicBezTo>
                        <a:pt x="5000" y="10295"/>
                        <a:pt x="4600" y="10699"/>
                        <a:pt x="4200" y="10699"/>
                      </a:cubicBezTo>
                      <a:cubicBezTo>
                        <a:pt x="4000" y="10699"/>
                        <a:pt x="4000" y="10699"/>
                        <a:pt x="3800" y="10497"/>
                      </a:cubicBezTo>
                      <a:cubicBezTo>
                        <a:pt x="3400" y="10093"/>
                        <a:pt x="3600" y="10093"/>
                        <a:pt x="3200" y="9892"/>
                      </a:cubicBezTo>
                      <a:cubicBezTo>
                        <a:pt x="3000" y="9690"/>
                        <a:pt x="2400" y="9488"/>
                        <a:pt x="2200" y="9488"/>
                      </a:cubicBezTo>
                      <a:cubicBezTo>
                        <a:pt x="2000" y="9488"/>
                        <a:pt x="2000" y="9488"/>
                        <a:pt x="2000" y="9488"/>
                      </a:cubicBezTo>
                      <a:cubicBezTo>
                        <a:pt x="1800" y="9690"/>
                        <a:pt x="2000" y="10093"/>
                        <a:pt x="1600" y="10093"/>
                      </a:cubicBezTo>
                      <a:cubicBezTo>
                        <a:pt x="1400" y="10295"/>
                        <a:pt x="1400" y="10093"/>
                        <a:pt x="1400" y="10295"/>
                      </a:cubicBezTo>
                      <a:cubicBezTo>
                        <a:pt x="1400" y="10295"/>
                        <a:pt x="1400" y="10295"/>
                        <a:pt x="1400" y="10295"/>
                      </a:cubicBezTo>
                      <a:cubicBezTo>
                        <a:pt x="1400" y="10295"/>
                        <a:pt x="1400" y="10295"/>
                        <a:pt x="1400" y="10295"/>
                      </a:cubicBezTo>
                      <a:cubicBezTo>
                        <a:pt x="1400" y="10699"/>
                        <a:pt x="1000" y="10699"/>
                        <a:pt x="1200" y="10699"/>
                      </a:cubicBezTo>
                      <a:cubicBezTo>
                        <a:pt x="1200" y="10699"/>
                        <a:pt x="1200" y="10699"/>
                        <a:pt x="1200" y="10901"/>
                      </a:cubicBezTo>
                      <a:cubicBezTo>
                        <a:pt x="1400" y="11103"/>
                        <a:pt x="1800" y="11305"/>
                        <a:pt x="1800" y="11708"/>
                      </a:cubicBezTo>
                      <a:cubicBezTo>
                        <a:pt x="1800" y="11708"/>
                        <a:pt x="1800" y="11910"/>
                        <a:pt x="1800" y="11910"/>
                      </a:cubicBezTo>
                      <a:cubicBezTo>
                        <a:pt x="1600" y="12314"/>
                        <a:pt x="1600" y="12516"/>
                        <a:pt x="1400" y="12718"/>
                      </a:cubicBezTo>
                      <a:cubicBezTo>
                        <a:pt x="1400" y="12718"/>
                        <a:pt x="1200" y="12718"/>
                        <a:pt x="1200" y="12920"/>
                      </a:cubicBezTo>
                      <a:cubicBezTo>
                        <a:pt x="1200" y="13121"/>
                        <a:pt x="1200" y="13323"/>
                        <a:pt x="800" y="13323"/>
                      </a:cubicBezTo>
                      <a:cubicBezTo>
                        <a:pt x="800" y="13323"/>
                        <a:pt x="600" y="13323"/>
                        <a:pt x="400" y="13525"/>
                      </a:cubicBezTo>
                      <a:cubicBezTo>
                        <a:pt x="200" y="13727"/>
                        <a:pt x="0" y="13929"/>
                        <a:pt x="0" y="13929"/>
                      </a:cubicBezTo>
                      <a:cubicBezTo>
                        <a:pt x="0" y="13929"/>
                        <a:pt x="0" y="14131"/>
                        <a:pt x="0" y="14131"/>
                      </a:cubicBezTo>
                      <a:cubicBezTo>
                        <a:pt x="200" y="14535"/>
                        <a:pt x="600" y="14333"/>
                        <a:pt x="800" y="14736"/>
                      </a:cubicBezTo>
                      <a:cubicBezTo>
                        <a:pt x="800" y="15140"/>
                        <a:pt x="600" y="15342"/>
                        <a:pt x="1000" y="15342"/>
                      </a:cubicBezTo>
                      <a:cubicBezTo>
                        <a:pt x="1200" y="15342"/>
                        <a:pt x="1200" y="15342"/>
                        <a:pt x="1400" y="15342"/>
                      </a:cubicBezTo>
                      <a:cubicBezTo>
                        <a:pt x="1400" y="15342"/>
                        <a:pt x="1600" y="15342"/>
                        <a:pt x="1600" y="15544"/>
                      </a:cubicBezTo>
                      <a:cubicBezTo>
                        <a:pt x="1600" y="15544"/>
                        <a:pt x="1600" y="15746"/>
                        <a:pt x="1600" y="15948"/>
                      </a:cubicBezTo>
                      <a:cubicBezTo>
                        <a:pt x="1600" y="16553"/>
                        <a:pt x="1800" y="17159"/>
                        <a:pt x="2000" y="17361"/>
                      </a:cubicBezTo>
                      <a:cubicBezTo>
                        <a:pt x="2000" y="17361"/>
                        <a:pt x="2200" y="17361"/>
                        <a:pt x="2200" y="17361"/>
                      </a:cubicBezTo>
                      <a:cubicBezTo>
                        <a:pt x="2200" y="17361"/>
                        <a:pt x="2200" y="17159"/>
                        <a:pt x="2600" y="17159"/>
                      </a:cubicBezTo>
                      <a:cubicBezTo>
                        <a:pt x="2600" y="17159"/>
                        <a:pt x="2800" y="17159"/>
                        <a:pt x="3000" y="17361"/>
                      </a:cubicBezTo>
                      <a:cubicBezTo>
                        <a:pt x="3400" y="17563"/>
                        <a:pt x="3800" y="17361"/>
                        <a:pt x="4000" y="17764"/>
                      </a:cubicBezTo>
                      <a:cubicBezTo>
                        <a:pt x="4000" y="17764"/>
                        <a:pt x="4000" y="17764"/>
                        <a:pt x="4000" y="17764"/>
                      </a:cubicBezTo>
                      <a:cubicBezTo>
                        <a:pt x="4000" y="17966"/>
                        <a:pt x="4000" y="18370"/>
                        <a:pt x="4200" y="18572"/>
                      </a:cubicBezTo>
                      <a:cubicBezTo>
                        <a:pt x="4200" y="18774"/>
                        <a:pt x="4200" y="18976"/>
                        <a:pt x="4200" y="18976"/>
                      </a:cubicBezTo>
                      <a:cubicBezTo>
                        <a:pt x="4200" y="18976"/>
                        <a:pt x="4200" y="19178"/>
                        <a:pt x="4200" y="19178"/>
                      </a:cubicBezTo>
                      <a:cubicBezTo>
                        <a:pt x="4200" y="19178"/>
                        <a:pt x="4200" y="19379"/>
                        <a:pt x="4200" y="19379"/>
                      </a:cubicBezTo>
                      <a:cubicBezTo>
                        <a:pt x="4400" y="19379"/>
                        <a:pt x="4600" y="19379"/>
                        <a:pt x="4800" y="19379"/>
                      </a:cubicBezTo>
                      <a:cubicBezTo>
                        <a:pt x="4800" y="19379"/>
                        <a:pt x="4800" y="19379"/>
                        <a:pt x="4800" y="19379"/>
                      </a:cubicBezTo>
                      <a:cubicBezTo>
                        <a:pt x="4800" y="19379"/>
                        <a:pt x="4800" y="19379"/>
                        <a:pt x="4800" y="19178"/>
                      </a:cubicBezTo>
                      <a:cubicBezTo>
                        <a:pt x="4800" y="19178"/>
                        <a:pt x="4800" y="18774"/>
                        <a:pt x="4600" y="18572"/>
                      </a:cubicBezTo>
                      <a:cubicBezTo>
                        <a:pt x="4600" y="18370"/>
                        <a:pt x="4600" y="18370"/>
                        <a:pt x="4600" y="18168"/>
                      </a:cubicBezTo>
                      <a:cubicBezTo>
                        <a:pt x="4600" y="17966"/>
                        <a:pt x="4800" y="17966"/>
                        <a:pt x="4800" y="17966"/>
                      </a:cubicBezTo>
                      <a:cubicBezTo>
                        <a:pt x="5000" y="17966"/>
                        <a:pt x="5200" y="17966"/>
                        <a:pt x="5200" y="18168"/>
                      </a:cubicBezTo>
                      <a:cubicBezTo>
                        <a:pt x="5400" y="18370"/>
                        <a:pt x="5600" y="18572"/>
                        <a:pt x="5600" y="18976"/>
                      </a:cubicBezTo>
                      <a:cubicBezTo>
                        <a:pt x="5600" y="19178"/>
                        <a:pt x="5600" y="19379"/>
                        <a:pt x="5600" y="19581"/>
                      </a:cubicBezTo>
                      <a:cubicBezTo>
                        <a:pt x="5600" y="19581"/>
                        <a:pt x="5600" y="19581"/>
                        <a:pt x="5600" y="19581"/>
                      </a:cubicBezTo>
                      <a:cubicBezTo>
                        <a:pt x="5600" y="19783"/>
                        <a:pt x="5600" y="19783"/>
                        <a:pt x="5600" y="19783"/>
                      </a:cubicBezTo>
                      <a:cubicBezTo>
                        <a:pt x="5800" y="19783"/>
                        <a:pt x="5800" y="19581"/>
                        <a:pt x="5800" y="19581"/>
                      </a:cubicBezTo>
                      <a:cubicBezTo>
                        <a:pt x="6000" y="19379"/>
                        <a:pt x="6400" y="19178"/>
                        <a:pt x="6400" y="18774"/>
                      </a:cubicBezTo>
                      <a:cubicBezTo>
                        <a:pt x="6400" y="18774"/>
                        <a:pt x="6400" y="18572"/>
                        <a:pt x="6400" y="18572"/>
                      </a:cubicBezTo>
                      <a:cubicBezTo>
                        <a:pt x="6400" y="18572"/>
                        <a:pt x="6400" y="18572"/>
                        <a:pt x="6400" y="18572"/>
                      </a:cubicBezTo>
                      <a:cubicBezTo>
                        <a:pt x="6400" y="17966"/>
                        <a:pt x="6800" y="18168"/>
                        <a:pt x="7000" y="18168"/>
                      </a:cubicBezTo>
                      <a:cubicBezTo>
                        <a:pt x="7000" y="17966"/>
                        <a:pt x="7000" y="17966"/>
                        <a:pt x="7000" y="17966"/>
                      </a:cubicBezTo>
                      <a:cubicBezTo>
                        <a:pt x="7000" y="17764"/>
                        <a:pt x="7400" y="17563"/>
                        <a:pt x="7800" y="17563"/>
                      </a:cubicBezTo>
                      <a:cubicBezTo>
                        <a:pt x="8000" y="17563"/>
                        <a:pt x="8200" y="17563"/>
                        <a:pt x="8400" y="17764"/>
                      </a:cubicBezTo>
                      <a:cubicBezTo>
                        <a:pt x="8400" y="18168"/>
                        <a:pt x="8600" y="18168"/>
                        <a:pt x="8600" y="18168"/>
                      </a:cubicBezTo>
                      <a:cubicBezTo>
                        <a:pt x="8600" y="18168"/>
                        <a:pt x="8600" y="18168"/>
                        <a:pt x="8800" y="17966"/>
                      </a:cubicBezTo>
                      <a:cubicBezTo>
                        <a:pt x="9000" y="17966"/>
                        <a:pt x="9000" y="16957"/>
                        <a:pt x="9200" y="16351"/>
                      </a:cubicBezTo>
                      <a:cubicBezTo>
                        <a:pt x="9200" y="16150"/>
                        <a:pt x="9600" y="15948"/>
                        <a:pt x="9800" y="15948"/>
                      </a:cubicBezTo>
                      <a:cubicBezTo>
                        <a:pt x="10400" y="15948"/>
                        <a:pt x="11000" y="16150"/>
                        <a:pt x="11000" y="16755"/>
                      </a:cubicBezTo>
                      <a:cubicBezTo>
                        <a:pt x="11200" y="17159"/>
                        <a:pt x="11200" y="17159"/>
                        <a:pt x="11400" y="17159"/>
                      </a:cubicBezTo>
                      <a:cubicBezTo>
                        <a:pt x="11400" y="17159"/>
                        <a:pt x="11800" y="16957"/>
                        <a:pt x="12400" y="16755"/>
                      </a:cubicBezTo>
                      <a:cubicBezTo>
                        <a:pt x="12400" y="16755"/>
                        <a:pt x="12800" y="16755"/>
                        <a:pt x="13000" y="16755"/>
                      </a:cubicBezTo>
                      <a:cubicBezTo>
                        <a:pt x="13200" y="16755"/>
                        <a:pt x="13200" y="16755"/>
                        <a:pt x="13400" y="16755"/>
                      </a:cubicBezTo>
                      <a:cubicBezTo>
                        <a:pt x="13600" y="16957"/>
                        <a:pt x="13600" y="17361"/>
                        <a:pt x="13600" y="17361"/>
                      </a:cubicBezTo>
                      <a:cubicBezTo>
                        <a:pt x="13600" y="17361"/>
                        <a:pt x="13600" y="17563"/>
                        <a:pt x="13600" y="17764"/>
                      </a:cubicBezTo>
                      <a:cubicBezTo>
                        <a:pt x="13600" y="17764"/>
                        <a:pt x="13600" y="17764"/>
                        <a:pt x="13600" y="17764"/>
                      </a:cubicBezTo>
                      <a:cubicBezTo>
                        <a:pt x="13600" y="17764"/>
                        <a:pt x="13800" y="17966"/>
                        <a:pt x="13800" y="17966"/>
                      </a:cubicBezTo>
                      <a:cubicBezTo>
                        <a:pt x="13800" y="17966"/>
                        <a:pt x="13800" y="18168"/>
                        <a:pt x="13800" y="18168"/>
                      </a:cubicBezTo>
                      <a:cubicBezTo>
                        <a:pt x="13800" y="18370"/>
                        <a:pt x="13600" y="18572"/>
                        <a:pt x="13400" y="18774"/>
                      </a:cubicBezTo>
                      <a:cubicBezTo>
                        <a:pt x="13400" y="18774"/>
                        <a:pt x="13400" y="18774"/>
                        <a:pt x="13400" y="18774"/>
                      </a:cubicBezTo>
                      <a:cubicBezTo>
                        <a:pt x="13400" y="18774"/>
                        <a:pt x="13400" y="18774"/>
                        <a:pt x="13600" y="18774"/>
                      </a:cubicBezTo>
                      <a:cubicBezTo>
                        <a:pt x="13600" y="18774"/>
                        <a:pt x="13600" y="18774"/>
                        <a:pt x="13800" y="18976"/>
                      </a:cubicBezTo>
                      <a:cubicBezTo>
                        <a:pt x="14000" y="18976"/>
                        <a:pt x="14200" y="19178"/>
                        <a:pt x="14200" y="19178"/>
                      </a:cubicBezTo>
                      <a:cubicBezTo>
                        <a:pt x="14200" y="19178"/>
                        <a:pt x="14400" y="19178"/>
                        <a:pt x="14400" y="19178"/>
                      </a:cubicBezTo>
                      <a:cubicBezTo>
                        <a:pt x="14600" y="19379"/>
                        <a:pt x="14600" y="19581"/>
                        <a:pt x="14600" y="19581"/>
                      </a:cubicBezTo>
                      <a:cubicBezTo>
                        <a:pt x="14600" y="19985"/>
                        <a:pt x="14600" y="20187"/>
                        <a:pt x="14600" y="20389"/>
                      </a:cubicBezTo>
                      <a:cubicBezTo>
                        <a:pt x="14600" y="20591"/>
                        <a:pt x="14600" y="20793"/>
                        <a:pt x="14600" y="20793"/>
                      </a:cubicBezTo>
                      <a:cubicBezTo>
                        <a:pt x="14600" y="20793"/>
                        <a:pt x="14600" y="20793"/>
                        <a:pt x="14600" y="20793"/>
                      </a:cubicBezTo>
                      <a:cubicBezTo>
                        <a:pt x="14600" y="20793"/>
                        <a:pt x="14600" y="20793"/>
                        <a:pt x="14600" y="20793"/>
                      </a:cubicBezTo>
                      <a:cubicBezTo>
                        <a:pt x="14600" y="20793"/>
                        <a:pt x="14600" y="20591"/>
                        <a:pt x="14600" y="20389"/>
                      </a:cubicBezTo>
                      <a:cubicBezTo>
                        <a:pt x="14600" y="20389"/>
                        <a:pt x="14600" y="20187"/>
                        <a:pt x="14800" y="20187"/>
                      </a:cubicBezTo>
                      <a:cubicBezTo>
                        <a:pt x="14800" y="20187"/>
                        <a:pt x="15000" y="20187"/>
                        <a:pt x="15000" y="20187"/>
                      </a:cubicBezTo>
                      <a:cubicBezTo>
                        <a:pt x="15200" y="20187"/>
                        <a:pt x="15400" y="20389"/>
                        <a:pt x="15400" y="20793"/>
                      </a:cubicBezTo>
                      <a:cubicBezTo>
                        <a:pt x="15400" y="20793"/>
                        <a:pt x="15400" y="20994"/>
                        <a:pt x="15200" y="21196"/>
                      </a:cubicBezTo>
                      <a:cubicBezTo>
                        <a:pt x="15200" y="21196"/>
                        <a:pt x="15200" y="21398"/>
                        <a:pt x="15200" y="21398"/>
                      </a:cubicBezTo>
                      <a:cubicBezTo>
                        <a:pt x="15200" y="21398"/>
                        <a:pt x="15200" y="21398"/>
                        <a:pt x="15400" y="21600"/>
                      </a:cubicBezTo>
                      <a:cubicBezTo>
                        <a:pt x="15600" y="21600"/>
                        <a:pt x="16000" y="21600"/>
                        <a:pt x="16200" y="21600"/>
                      </a:cubicBezTo>
                      <a:cubicBezTo>
                        <a:pt x="16400" y="21600"/>
                        <a:pt x="16600" y="21600"/>
                        <a:pt x="16600" y="21600"/>
                      </a:cubicBezTo>
                      <a:cubicBezTo>
                        <a:pt x="16600" y="21398"/>
                        <a:pt x="16800" y="20994"/>
                        <a:pt x="16800" y="20793"/>
                      </a:cubicBezTo>
                      <a:cubicBezTo>
                        <a:pt x="17000" y="20591"/>
                        <a:pt x="17200" y="20187"/>
                        <a:pt x="17400" y="20187"/>
                      </a:cubicBezTo>
                      <a:cubicBezTo>
                        <a:pt x="17400" y="19985"/>
                        <a:pt x="17400" y="19985"/>
                        <a:pt x="17400" y="19985"/>
                      </a:cubicBezTo>
                      <a:cubicBezTo>
                        <a:pt x="17400" y="19985"/>
                        <a:pt x="17400" y="19985"/>
                        <a:pt x="17400" y="19985"/>
                      </a:cubicBezTo>
                      <a:cubicBezTo>
                        <a:pt x="17400" y="19985"/>
                        <a:pt x="17400" y="19985"/>
                        <a:pt x="17400" y="19985"/>
                      </a:cubicBezTo>
                      <a:cubicBezTo>
                        <a:pt x="17400" y="19985"/>
                        <a:pt x="17400" y="19985"/>
                        <a:pt x="17400" y="19985"/>
                      </a:cubicBezTo>
                      <a:cubicBezTo>
                        <a:pt x="17400" y="19985"/>
                        <a:pt x="17400" y="19985"/>
                        <a:pt x="17400" y="19985"/>
                      </a:cubicBezTo>
                      <a:cubicBezTo>
                        <a:pt x="17400" y="19783"/>
                        <a:pt x="17400" y="19581"/>
                        <a:pt x="17400" y="19379"/>
                      </a:cubicBezTo>
                      <a:cubicBezTo>
                        <a:pt x="17400" y="19379"/>
                        <a:pt x="17400" y="19379"/>
                        <a:pt x="17400" y="19379"/>
                      </a:cubicBezTo>
                      <a:cubicBezTo>
                        <a:pt x="17400" y="19379"/>
                        <a:pt x="17400" y="19379"/>
                        <a:pt x="17400" y="19379"/>
                      </a:cubicBezTo>
                      <a:cubicBezTo>
                        <a:pt x="17400" y="19379"/>
                        <a:pt x="17400" y="19379"/>
                        <a:pt x="17400" y="19379"/>
                      </a:cubicBezTo>
                      <a:cubicBezTo>
                        <a:pt x="17200" y="19379"/>
                        <a:pt x="17000" y="19178"/>
                        <a:pt x="17000" y="19178"/>
                      </a:cubicBezTo>
                      <a:cubicBezTo>
                        <a:pt x="17000" y="18976"/>
                        <a:pt x="17200" y="18976"/>
                        <a:pt x="17200" y="18976"/>
                      </a:cubicBezTo>
                      <a:cubicBezTo>
                        <a:pt x="17200" y="18774"/>
                        <a:pt x="17400" y="18774"/>
                        <a:pt x="17400" y="18774"/>
                      </a:cubicBezTo>
                      <a:cubicBezTo>
                        <a:pt x="17400" y="18774"/>
                        <a:pt x="17400" y="18774"/>
                        <a:pt x="17400" y="18774"/>
                      </a:cubicBezTo>
                      <a:cubicBezTo>
                        <a:pt x="17200" y="18774"/>
                        <a:pt x="17200" y="18572"/>
                        <a:pt x="17200" y="18572"/>
                      </a:cubicBezTo>
                      <a:cubicBezTo>
                        <a:pt x="17200" y="18370"/>
                        <a:pt x="17400" y="18168"/>
                        <a:pt x="17400" y="17764"/>
                      </a:cubicBezTo>
                      <a:cubicBezTo>
                        <a:pt x="17400" y="17361"/>
                        <a:pt x="17600" y="17159"/>
                        <a:pt x="17600" y="17159"/>
                      </a:cubicBezTo>
                      <a:cubicBezTo>
                        <a:pt x="17600" y="17159"/>
                        <a:pt x="17600" y="17159"/>
                        <a:pt x="17400" y="17159"/>
                      </a:cubicBezTo>
                      <a:cubicBezTo>
                        <a:pt x="17400" y="17159"/>
                        <a:pt x="17400" y="16957"/>
                        <a:pt x="17400" y="16957"/>
                      </a:cubicBezTo>
                      <a:cubicBezTo>
                        <a:pt x="17200" y="16957"/>
                        <a:pt x="17200" y="16957"/>
                        <a:pt x="17200" y="16755"/>
                      </a:cubicBezTo>
                      <a:cubicBezTo>
                        <a:pt x="17200" y="16755"/>
                        <a:pt x="17000" y="16755"/>
                        <a:pt x="17000" y="16755"/>
                      </a:cubicBezTo>
                      <a:cubicBezTo>
                        <a:pt x="17000" y="16755"/>
                        <a:pt x="17000" y="16755"/>
                        <a:pt x="17000" y="16755"/>
                      </a:cubicBezTo>
                      <a:cubicBezTo>
                        <a:pt x="16600" y="16553"/>
                        <a:pt x="16800" y="16150"/>
                        <a:pt x="16800" y="15746"/>
                      </a:cubicBezTo>
                      <a:cubicBezTo>
                        <a:pt x="16600" y="15544"/>
                        <a:pt x="16600" y="15544"/>
                        <a:pt x="16600" y="15544"/>
                      </a:cubicBezTo>
                      <a:cubicBezTo>
                        <a:pt x="16600" y="15544"/>
                        <a:pt x="16400" y="15746"/>
                        <a:pt x="16200" y="15746"/>
                      </a:cubicBezTo>
                      <a:cubicBezTo>
                        <a:pt x="16200" y="15746"/>
                        <a:pt x="16200" y="15746"/>
                        <a:pt x="16000" y="15746"/>
                      </a:cubicBezTo>
                      <a:cubicBezTo>
                        <a:pt x="15800" y="15746"/>
                        <a:pt x="15800" y="15544"/>
                        <a:pt x="15800" y="15342"/>
                      </a:cubicBezTo>
                      <a:cubicBezTo>
                        <a:pt x="15800" y="15140"/>
                        <a:pt x="15800" y="15140"/>
                        <a:pt x="15800" y="15140"/>
                      </a:cubicBezTo>
                      <a:cubicBezTo>
                        <a:pt x="15600" y="14938"/>
                        <a:pt x="15600" y="14736"/>
                        <a:pt x="15600" y="14535"/>
                      </a:cubicBezTo>
                      <a:cubicBezTo>
                        <a:pt x="15600" y="13929"/>
                        <a:pt x="15400" y="14131"/>
                        <a:pt x="15200" y="13929"/>
                      </a:cubicBezTo>
                      <a:cubicBezTo>
                        <a:pt x="15000" y="13727"/>
                        <a:pt x="14800" y="13727"/>
                        <a:pt x="14600" y="13121"/>
                      </a:cubicBezTo>
                      <a:cubicBezTo>
                        <a:pt x="14400" y="12920"/>
                        <a:pt x="14400" y="12920"/>
                        <a:pt x="14400" y="12920"/>
                      </a:cubicBezTo>
                      <a:cubicBezTo>
                        <a:pt x="14400" y="12920"/>
                        <a:pt x="14400" y="12920"/>
                        <a:pt x="14200" y="12920"/>
                      </a:cubicBezTo>
                      <a:cubicBezTo>
                        <a:pt x="14200" y="13323"/>
                        <a:pt x="14000" y="13525"/>
                        <a:pt x="13800" y="13525"/>
                      </a:cubicBezTo>
                      <a:cubicBezTo>
                        <a:pt x="13800" y="13525"/>
                        <a:pt x="13800" y="13323"/>
                        <a:pt x="13600" y="13323"/>
                      </a:cubicBezTo>
                      <a:cubicBezTo>
                        <a:pt x="13400" y="13323"/>
                        <a:pt x="13400" y="12920"/>
                        <a:pt x="13200" y="12718"/>
                      </a:cubicBezTo>
                      <a:cubicBezTo>
                        <a:pt x="13200" y="12516"/>
                        <a:pt x="13400" y="12314"/>
                        <a:pt x="13600" y="12314"/>
                      </a:cubicBezTo>
                      <a:cubicBezTo>
                        <a:pt x="13600" y="12314"/>
                        <a:pt x="13600" y="12314"/>
                        <a:pt x="13600" y="12314"/>
                      </a:cubicBezTo>
                      <a:cubicBezTo>
                        <a:pt x="13800" y="12516"/>
                        <a:pt x="13800" y="12516"/>
                        <a:pt x="13800" y="12516"/>
                      </a:cubicBezTo>
                      <a:cubicBezTo>
                        <a:pt x="13800" y="12314"/>
                        <a:pt x="13800" y="12516"/>
                        <a:pt x="13800" y="12314"/>
                      </a:cubicBezTo>
                      <a:cubicBezTo>
                        <a:pt x="13800" y="12314"/>
                        <a:pt x="14000" y="12112"/>
                        <a:pt x="14000" y="11910"/>
                      </a:cubicBezTo>
                      <a:cubicBezTo>
                        <a:pt x="14000" y="11910"/>
                        <a:pt x="14000" y="11910"/>
                        <a:pt x="14000" y="11910"/>
                      </a:cubicBezTo>
                      <a:cubicBezTo>
                        <a:pt x="14000" y="11708"/>
                        <a:pt x="14000" y="11708"/>
                        <a:pt x="14000" y="11507"/>
                      </a:cubicBezTo>
                      <a:cubicBezTo>
                        <a:pt x="14000" y="11507"/>
                        <a:pt x="14000" y="11305"/>
                        <a:pt x="14000" y="11305"/>
                      </a:cubicBezTo>
                      <a:cubicBezTo>
                        <a:pt x="14200" y="11103"/>
                        <a:pt x="14200" y="11103"/>
                        <a:pt x="14200" y="10901"/>
                      </a:cubicBezTo>
                      <a:cubicBezTo>
                        <a:pt x="14200" y="10699"/>
                        <a:pt x="14000" y="10497"/>
                        <a:pt x="14000" y="10295"/>
                      </a:cubicBezTo>
                      <a:cubicBezTo>
                        <a:pt x="13600" y="10093"/>
                        <a:pt x="13600" y="9892"/>
                        <a:pt x="13600" y="9488"/>
                      </a:cubicBezTo>
                      <a:cubicBezTo>
                        <a:pt x="13600" y="9488"/>
                        <a:pt x="13600" y="9488"/>
                        <a:pt x="13600" y="9488"/>
                      </a:cubicBezTo>
                      <a:cubicBezTo>
                        <a:pt x="13800" y="8882"/>
                        <a:pt x="14400" y="9084"/>
                        <a:pt x="14400" y="8882"/>
                      </a:cubicBezTo>
                      <a:cubicBezTo>
                        <a:pt x="14600" y="8882"/>
                        <a:pt x="14600" y="8680"/>
                        <a:pt x="14800" y="8680"/>
                      </a:cubicBezTo>
                      <a:cubicBezTo>
                        <a:pt x="15000" y="8680"/>
                        <a:pt x="15200" y="8882"/>
                        <a:pt x="15200" y="9084"/>
                      </a:cubicBezTo>
                      <a:cubicBezTo>
                        <a:pt x="15200" y="9084"/>
                        <a:pt x="15200" y="9084"/>
                        <a:pt x="15200" y="9084"/>
                      </a:cubicBezTo>
                      <a:cubicBezTo>
                        <a:pt x="15400" y="9084"/>
                        <a:pt x="15800" y="8882"/>
                        <a:pt x="16000" y="8680"/>
                      </a:cubicBezTo>
                      <a:cubicBezTo>
                        <a:pt x="16200" y="8479"/>
                        <a:pt x="16400" y="8277"/>
                        <a:pt x="16600" y="8277"/>
                      </a:cubicBezTo>
                      <a:cubicBezTo>
                        <a:pt x="16800" y="8277"/>
                        <a:pt x="17000" y="8479"/>
                        <a:pt x="17000" y="8680"/>
                      </a:cubicBezTo>
                      <a:cubicBezTo>
                        <a:pt x="17000" y="8680"/>
                        <a:pt x="17000" y="8680"/>
                        <a:pt x="17000" y="8680"/>
                      </a:cubicBezTo>
                      <a:cubicBezTo>
                        <a:pt x="17000" y="8882"/>
                        <a:pt x="17000" y="8882"/>
                        <a:pt x="17000" y="8882"/>
                      </a:cubicBezTo>
                      <a:cubicBezTo>
                        <a:pt x="17000" y="8882"/>
                        <a:pt x="16800" y="8882"/>
                        <a:pt x="17000" y="8882"/>
                      </a:cubicBezTo>
                      <a:cubicBezTo>
                        <a:pt x="17000" y="8882"/>
                        <a:pt x="17200" y="8882"/>
                        <a:pt x="17200" y="8882"/>
                      </a:cubicBezTo>
                      <a:cubicBezTo>
                        <a:pt x="17200" y="8882"/>
                        <a:pt x="17400" y="8680"/>
                        <a:pt x="17800" y="8680"/>
                      </a:cubicBezTo>
                      <a:cubicBezTo>
                        <a:pt x="17800" y="8680"/>
                        <a:pt x="18000" y="8680"/>
                        <a:pt x="18000" y="8882"/>
                      </a:cubicBezTo>
                      <a:cubicBezTo>
                        <a:pt x="18000" y="8882"/>
                        <a:pt x="18000" y="8882"/>
                        <a:pt x="18000" y="9084"/>
                      </a:cubicBezTo>
                      <a:cubicBezTo>
                        <a:pt x="18200" y="8882"/>
                        <a:pt x="18200" y="8680"/>
                        <a:pt x="18200" y="8680"/>
                      </a:cubicBezTo>
                      <a:cubicBezTo>
                        <a:pt x="18600" y="8479"/>
                        <a:pt x="18800" y="8277"/>
                        <a:pt x="19400" y="7671"/>
                      </a:cubicBezTo>
                      <a:cubicBezTo>
                        <a:pt x="19800" y="7267"/>
                        <a:pt x="20200" y="7267"/>
                        <a:pt x="20400" y="7267"/>
                      </a:cubicBezTo>
                      <a:cubicBezTo>
                        <a:pt x="20600" y="7267"/>
                        <a:pt x="20800" y="7267"/>
                        <a:pt x="21000" y="7469"/>
                      </a:cubicBezTo>
                      <a:cubicBezTo>
                        <a:pt x="21000" y="7469"/>
                        <a:pt x="21000" y="7469"/>
                        <a:pt x="21000" y="7469"/>
                      </a:cubicBezTo>
                      <a:cubicBezTo>
                        <a:pt x="21200" y="7469"/>
                        <a:pt x="21200" y="7469"/>
                        <a:pt x="21200" y="7469"/>
                      </a:cubicBezTo>
                      <a:cubicBezTo>
                        <a:pt x="21200" y="7469"/>
                        <a:pt x="21200" y="7469"/>
                        <a:pt x="21200" y="7469"/>
                      </a:cubicBezTo>
                      <a:cubicBezTo>
                        <a:pt x="21200" y="7267"/>
                        <a:pt x="21200" y="7267"/>
                        <a:pt x="21400" y="7065"/>
                      </a:cubicBezTo>
                      <a:cubicBezTo>
                        <a:pt x="21600" y="7065"/>
                        <a:pt x="21600" y="7065"/>
                        <a:pt x="21600" y="6864"/>
                      </a:cubicBezTo>
                      <a:cubicBezTo>
                        <a:pt x="21600" y="6662"/>
                        <a:pt x="21600" y="6662"/>
                        <a:pt x="21400" y="6460"/>
                      </a:cubicBezTo>
                      <a:cubicBezTo>
                        <a:pt x="21400" y="6258"/>
                        <a:pt x="21400" y="6258"/>
                        <a:pt x="21400" y="6258"/>
                      </a:cubicBezTo>
                      <a:cubicBezTo>
                        <a:pt x="21400" y="6056"/>
                        <a:pt x="21600" y="5854"/>
                        <a:pt x="21600" y="5652"/>
                      </a:cubicBezTo>
                      <a:cubicBezTo>
                        <a:pt x="21600" y="5652"/>
                        <a:pt x="21600" y="5450"/>
                        <a:pt x="21600" y="5249"/>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6" name="Freeform 133"/>
                <p:cNvSpPr/>
                <p:nvPr/>
              </p:nvSpPr>
              <p:spPr>
                <a:xfrm>
                  <a:off x="2956819" y="1809815"/>
                  <a:ext cx="572764" cy="1002338"/>
                </a:xfrm>
                <a:custGeom>
                  <a:avLst/>
                  <a:gdLst/>
                  <a:ahLst/>
                  <a:cxnLst>
                    <a:cxn ang="0">
                      <a:pos x="wd2" y="hd2"/>
                    </a:cxn>
                    <a:cxn ang="5400000">
                      <a:pos x="wd2" y="hd2"/>
                    </a:cxn>
                    <a:cxn ang="10800000">
                      <a:pos x="wd2" y="hd2"/>
                    </a:cxn>
                    <a:cxn ang="16200000">
                      <a:pos x="wd2" y="hd2"/>
                    </a:cxn>
                  </a:cxnLst>
                  <a:rect l="0" t="0" r="r" b="b"/>
                  <a:pathLst>
                    <a:path w="21600" h="21600" extrusionOk="0">
                      <a:moveTo>
                        <a:pt x="21423" y="710"/>
                      </a:moveTo>
                      <a:cubicBezTo>
                        <a:pt x="21423" y="710"/>
                        <a:pt x="21423" y="710"/>
                        <a:pt x="21423" y="710"/>
                      </a:cubicBezTo>
                      <a:cubicBezTo>
                        <a:pt x="21423" y="710"/>
                        <a:pt x="21246" y="710"/>
                        <a:pt x="21246" y="710"/>
                      </a:cubicBezTo>
                      <a:cubicBezTo>
                        <a:pt x="21246" y="710"/>
                        <a:pt x="21069" y="710"/>
                        <a:pt x="21069" y="710"/>
                      </a:cubicBezTo>
                      <a:cubicBezTo>
                        <a:pt x="21069" y="710"/>
                        <a:pt x="20892" y="608"/>
                        <a:pt x="20892" y="608"/>
                      </a:cubicBezTo>
                      <a:cubicBezTo>
                        <a:pt x="20892" y="608"/>
                        <a:pt x="20892" y="608"/>
                        <a:pt x="20892" y="608"/>
                      </a:cubicBezTo>
                      <a:cubicBezTo>
                        <a:pt x="20892" y="608"/>
                        <a:pt x="20892" y="608"/>
                        <a:pt x="20892" y="608"/>
                      </a:cubicBezTo>
                      <a:cubicBezTo>
                        <a:pt x="20892" y="507"/>
                        <a:pt x="20892" y="507"/>
                        <a:pt x="20892" y="507"/>
                      </a:cubicBezTo>
                      <a:cubicBezTo>
                        <a:pt x="20892" y="406"/>
                        <a:pt x="20892" y="406"/>
                        <a:pt x="20892" y="304"/>
                      </a:cubicBezTo>
                      <a:cubicBezTo>
                        <a:pt x="20892" y="203"/>
                        <a:pt x="20892" y="101"/>
                        <a:pt x="20892" y="0"/>
                      </a:cubicBezTo>
                      <a:cubicBezTo>
                        <a:pt x="20892" y="101"/>
                        <a:pt x="20538" y="203"/>
                        <a:pt x="20361" y="203"/>
                      </a:cubicBezTo>
                      <a:cubicBezTo>
                        <a:pt x="20007" y="304"/>
                        <a:pt x="20007" y="304"/>
                        <a:pt x="19652" y="710"/>
                      </a:cubicBezTo>
                      <a:cubicBezTo>
                        <a:pt x="19652" y="811"/>
                        <a:pt x="19475" y="913"/>
                        <a:pt x="19298" y="913"/>
                      </a:cubicBezTo>
                      <a:cubicBezTo>
                        <a:pt x="19121" y="913"/>
                        <a:pt x="18944" y="811"/>
                        <a:pt x="18944" y="710"/>
                      </a:cubicBezTo>
                      <a:cubicBezTo>
                        <a:pt x="18767" y="608"/>
                        <a:pt x="18767" y="608"/>
                        <a:pt x="18767" y="608"/>
                      </a:cubicBezTo>
                      <a:cubicBezTo>
                        <a:pt x="18767" y="608"/>
                        <a:pt x="18767" y="710"/>
                        <a:pt x="18590" y="710"/>
                      </a:cubicBezTo>
                      <a:cubicBezTo>
                        <a:pt x="18413" y="710"/>
                        <a:pt x="18413" y="710"/>
                        <a:pt x="18413" y="710"/>
                      </a:cubicBezTo>
                      <a:cubicBezTo>
                        <a:pt x="18059" y="710"/>
                        <a:pt x="18236" y="608"/>
                        <a:pt x="17882" y="507"/>
                      </a:cubicBezTo>
                      <a:cubicBezTo>
                        <a:pt x="17705" y="507"/>
                        <a:pt x="17705" y="507"/>
                        <a:pt x="17705" y="507"/>
                      </a:cubicBezTo>
                      <a:cubicBezTo>
                        <a:pt x="17705" y="507"/>
                        <a:pt x="17705" y="507"/>
                        <a:pt x="17705" y="507"/>
                      </a:cubicBezTo>
                      <a:cubicBezTo>
                        <a:pt x="17705" y="507"/>
                        <a:pt x="17705" y="608"/>
                        <a:pt x="17705" y="811"/>
                      </a:cubicBezTo>
                      <a:cubicBezTo>
                        <a:pt x="17705" y="811"/>
                        <a:pt x="17705" y="811"/>
                        <a:pt x="17705" y="811"/>
                      </a:cubicBezTo>
                      <a:cubicBezTo>
                        <a:pt x="17705" y="1014"/>
                        <a:pt x="17351" y="1014"/>
                        <a:pt x="17174" y="1014"/>
                      </a:cubicBezTo>
                      <a:cubicBezTo>
                        <a:pt x="16997" y="1014"/>
                        <a:pt x="16997" y="1014"/>
                        <a:pt x="16997" y="1014"/>
                      </a:cubicBezTo>
                      <a:cubicBezTo>
                        <a:pt x="16820" y="1014"/>
                        <a:pt x="16820" y="1014"/>
                        <a:pt x="16820" y="1014"/>
                      </a:cubicBezTo>
                      <a:cubicBezTo>
                        <a:pt x="16820" y="1014"/>
                        <a:pt x="16820" y="1014"/>
                        <a:pt x="16820" y="1014"/>
                      </a:cubicBezTo>
                      <a:cubicBezTo>
                        <a:pt x="16820" y="1014"/>
                        <a:pt x="16820" y="1115"/>
                        <a:pt x="16820" y="1115"/>
                      </a:cubicBezTo>
                      <a:cubicBezTo>
                        <a:pt x="16820" y="1115"/>
                        <a:pt x="16820" y="1115"/>
                        <a:pt x="16820" y="1115"/>
                      </a:cubicBezTo>
                      <a:cubicBezTo>
                        <a:pt x="16820" y="1318"/>
                        <a:pt x="16643" y="1318"/>
                        <a:pt x="16466" y="1420"/>
                      </a:cubicBezTo>
                      <a:cubicBezTo>
                        <a:pt x="16111" y="1521"/>
                        <a:pt x="15934" y="1825"/>
                        <a:pt x="15757" y="2028"/>
                      </a:cubicBezTo>
                      <a:cubicBezTo>
                        <a:pt x="15757" y="2130"/>
                        <a:pt x="15580" y="2231"/>
                        <a:pt x="15403" y="2231"/>
                      </a:cubicBezTo>
                      <a:cubicBezTo>
                        <a:pt x="15403" y="2231"/>
                        <a:pt x="15403" y="2231"/>
                        <a:pt x="15226" y="2231"/>
                      </a:cubicBezTo>
                      <a:cubicBezTo>
                        <a:pt x="15226" y="2231"/>
                        <a:pt x="15226" y="2231"/>
                        <a:pt x="15226" y="2231"/>
                      </a:cubicBezTo>
                      <a:cubicBezTo>
                        <a:pt x="15049" y="2231"/>
                        <a:pt x="14872" y="2434"/>
                        <a:pt x="14695" y="2434"/>
                      </a:cubicBezTo>
                      <a:cubicBezTo>
                        <a:pt x="14872" y="2535"/>
                        <a:pt x="14872" y="2535"/>
                        <a:pt x="14872" y="2535"/>
                      </a:cubicBezTo>
                      <a:cubicBezTo>
                        <a:pt x="14872" y="2637"/>
                        <a:pt x="14695" y="2738"/>
                        <a:pt x="14518" y="2738"/>
                      </a:cubicBezTo>
                      <a:cubicBezTo>
                        <a:pt x="14518" y="2738"/>
                        <a:pt x="14518" y="2738"/>
                        <a:pt x="14518" y="2738"/>
                      </a:cubicBezTo>
                      <a:cubicBezTo>
                        <a:pt x="14518" y="2738"/>
                        <a:pt x="14518" y="2738"/>
                        <a:pt x="14518" y="2738"/>
                      </a:cubicBezTo>
                      <a:cubicBezTo>
                        <a:pt x="14518" y="2738"/>
                        <a:pt x="14518" y="2738"/>
                        <a:pt x="14341" y="2839"/>
                      </a:cubicBezTo>
                      <a:cubicBezTo>
                        <a:pt x="14164" y="2941"/>
                        <a:pt x="14164" y="2839"/>
                        <a:pt x="13633" y="3245"/>
                      </a:cubicBezTo>
                      <a:cubicBezTo>
                        <a:pt x="13456" y="3448"/>
                        <a:pt x="13456" y="3549"/>
                        <a:pt x="13456" y="3752"/>
                      </a:cubicBezTo>
                      <a:cubicBezTo>
                        <a:pt x="13456" y="3752"/>
                        <a:pt x="13456" y="3752"/>
                        <a:pt x="13456" y="3752"/>
                      </a:cubicBezTo>
                      <a:cubicBezTo>
                        <a:pt x="13456" y="3955"/>
                        <a:pt x="13633" y="3955"/>
                        <a:pt x="13633" y="4158"/>
                      </a:cubicBezTo>
                      <a:cubicBezTo>
                        <a:pt x="13633" y="4259"/>
                        <a:pt x="13633" y="4361"/>
                        <a:pt x="13456" y="4462"/>
                      </a:cubicBezTo>
                      <a:cubicBezTo>
                        <a:pt x="13456" y="4563"/>
                        <a:pt x="13456" y="4563"/>
                        <a:pt x="13279" y="4563"/>
                      </a:cubicBezTo>
                      <a:cubicBezTo>
                        <a:pt x="12925" y="4563"/>
                        <a:pt x="12925" y="4361"/>
                        <a:pt x="12748" y="4259"/>
                      </a:cubicBezTo>
                      <a:cubicBezTo>
                        <a:pt x="12748" y="4259"/>
                        <a:pt x="12748" y="4361"/>
                        <a:pt x="12748" y="4361"/>
                      </a:cubicBezTo>
                      <a:cubicBezTo>
                        <a:pt x="12748" y="4361"/>
                        <a:pt x="12748" y="4462"/>
                        <a:pt x="12748" y="4563"/>
                      </a:cubicBezTo>
                      <a:cubicBezTo>
                        <a:pt x="12748" y="4665"/>
                        <a:pt x="12748" y="4766"/>
                        <a:pt x="12748" y="4969"/>
                      </a:cubicBezTo>
                      <a:cubicBezTo>
                        <a:pt x="12748" y="4969"/>
                        <a:pt x="12748" y="4969"/>
                        <a:pt x="12748" y="4969"/>
                      </a:cubicBezTo>
                      <a:cubicBezTo>
                        <a:pt x="12748" y="5273"/>
                        <a:pt x="12393" y="5375"/>
                        <a:pt x="12216" y="5375"/>
                      </a:cubicBezTo>
                      <a:cubicBezTo>
                        <a:pt x="12039" y="5375"/>
                        <a:pt x="12039" y="5375"/>
                        <a:pt x="12039" y="5375"/>
                      </a:cubicBezTo>
                      <a:cubicBezTo>
                        <a:pt x="12039" y="5375"/>
                        <a:pt x="11862" y="5375"/>
                        <a:pt x="11862" y="5375"/>
                      </a:cubicBezTo>
                      <a:cubicBezTo>
                        <a:pt x="11685" y="5273"/>
                        <a:pt x="11508" y="5375"/>
                        <a:pt x="10977" y="5375"/>
                      </a:cubicBezTo>
                      <a:cubicBezTo>
                        <a:pt x="10977" y="5375"/>
                        <a:pt x="10977" y="5375"/>
                        <a:pt x="10977" y="5375"/>
                      </a:cubicBezTo>
                      <a:cubicBezTo>
                        <a:pt x="10800" y="5375"/>
                        <a:pt x="10800" y="5375"/>
                        <a:pt x="10800" y="5375"/>
                      </a:cubicBezTo>
                      <a:cubicBezTo>
                        <a:pt x="10446" y="5375"/>
                        <a:pt x="10446" y="5375"/>
                        <a:pt x="10269" y="5476"/>
                      </a:cubicBezTo>
                      <a:cubicBezTo>
                        <a:pt x="10269" y="5476"/>
                        <a:pt x="10269" y="5476"/>
                        <a:pt x="10269" y="5476"/>
                      </a:cubicBezTo>
                      <a:cubicBezTo>
                        <a:pt x="9915" y="5476"/>
                        <a:pt x="9738" y="5273"/>
                        <a:pt x="9738" y="5070"/>
                      </a:cubicBezTo>
                      <a:cubicBezTo>
                        <a:pt x="9738" y="4969"/>
                        <a:pt x="9207" y="4766"/>
                        <a:pt x="8675" y="4766"/>
                      </a:cubicBezTo>
                      <a:cubicBezTo>
                        <a:pt x="8852" y="4665"/>
                        <a:pt x="8852" y="4665"/>
                        <a:pt x="8852" y="4665"/>
                      </a:cubicBezTo>
                      <a:cubicBezTo>
                        <a:pt x="8852" y="4665"/>
                        <a:pt x="8852" y="4665"/>
                        <a:pt x="8852" y="4665"/>
                      </a:cubicBezTo>
                      <a:cubicBezTo>
                        <a:pt x="8675" y="4766"/>
                        <a:pt x="8675" y="4766"/>
                        <a:pt x="8675" y="4766"/>
                      </a:cubicBezTo>
                      <a:cubicBezTo>
                        <a:pt x="8675" y="4766"/>
                        <a:pt x="8675" y="4766"/>
                        <a:pt x="8675" y="4766"/>
                      </a:cubicBezTo>
                      <a:cubicBezTo>
                        <a:pt x="8675" y="4766"/>
                        <a:pt x="8675" y="4766"/>
                        <a:pt x="8675" y="4766"/>
                      </a:cubicBezTo>
                      <a:cubicBezTo>
                        <a:pt x="8675" y="4766"/>
                        <a:pt x="8675" y="4868"/>
                        <a:pt x="8498" y="4868"/>
                      </a:cubicBezTo>
                      <a:cubicBezTo>
                        <a:pt x="8321" y="4969"/>
                        <a:pt x="8321" y="4969"/>
                        <a:pt x="8144" y="4969"/>
                      </a:cubicBezTo>
                      <a:cubicBezTo>
                        <a:pt x="7967" y="4969"/>
                        <a:pt x="7613" y="5273"/>
                        <a:pt x="7613" y="5273"/>
                      </a:cubicBezTo>
                      <a:cubicBezTo>
                        <a:pt x="7436" y="5375"/>
                        <a:pt x="7436" y="5375"/>
                        <a:pt x="7436" y="5476"/>
                      </a:cubicBezTo>
                      <a:cubicBezTo>
                        <a:pt x="7436" y="5476"/>
                        <a:pt x="7436" y="5476"/>
                        <a:pt x="7436" y="5476"/>
                      </a:cubicBezTo>
                      <a:cubicBezTo>
                        <a:pt x="7436" y="5476"/>
                        <a:pt x="7436" y="5476"/>
                        <a:pt x="7436" y="5476"/>
                      </a:cubicBezTo>
                      <a:cubicBezTo>
                        <a:pt x="7436" y="5577"/>
                        <a:pt x="7436" y="5577"/>
                        <a:pt x="7436" y="5679"/>
                      </a:cubicBezTo>
                      <a:cubicBezTo>
                        <a:pt x="7259" y="5679"/>
                        <a:pt x="7259" y="5780"/>
                        <a:pt x="7259" y="5780"/>
                      </a:cubicBezTo>
                      <a:cubicBezTo>
                        <a:pt x="7259" y="5780"/>
                        <a:pt x="7082" y="5882"/>
                        <a:pt x="7082" y="5983"/>
                      </a:cubicBezTo>
                      <a:cubicBezTo>
                        <a:pt x="7082" y="6085"/>
                        <a:pt x="7082" y="6085"/>
                        <a:pt x="7082" y="6186"/>
                      </a:cubicBezTo>
                      <a:cubicBezTo>
                        <a:pt x="7082" y="6186"/>
                        <a:pt x="7259" y="6186"/>
                        <a:pt x="7259" y="6287"/>
                      </a:cubicBezTo>
                      <a:cubicBezTo>
                        <a:pt x="7259" y="6389"/>
                        <a:pt x="7259" y="6389"/>
                        <a:pt x="7259" y="6389"/>
                      </a:cubicBezTo>
                      <a:cubicBezTo>
                        <a:pt x="7259" y="6389"/>
                        <a:pt x="7259" y="6389"/>
                        <a:pt x="7259" y="6389"/>
                      </a:cubicBezTo>
                      <a:cubicBezTo>
                        <a:pt x="7082" y="6389"/>
                        <a:pt x="7436" y="6490"/>
                        <a:pt x="7436" y="6592"/>
                      </a:cubicBezTo>
                      <a:cubicBezTo>
                        <a:pt x="7436" y="6693"/>
                        <a:pt x="7436" y="6693"/>
                        <a:pt x="7436" y="6693"/>
                      </a:cubicBezTo>
                      <a:cubicBezTo>
                        <a:pt x="7436" y="6794"/>
                        <a:pt x="7082" y="6896"/>
                        <a:pt x="7082" y="6997"/>
                      </a:cubicBezTo>
                      <a:cubicBezTo>
                        <a:pt x="7082" y="6997"/>
                        <a:pt x="7082" y="6997"/>
                        <a:pt x="7082" y="6997"/>
                      </a:cubicBezTo>
                      <a:cubicBezTo>
                        <a:pt x="7082" y="6997"/>
                        <a:pt x="7082" y="6997"/>
                        <a:pt x="7082" y="6997"/>
                      </a:cubicBezTo>
                      <a:cubicBezTo>
                        <a:pt x="7082" y="6997"/>
                        <a:pt x="7082" y="7099"/>
                        <a:pt x="7082" y="7099"/>
                      </a:cubicBezTo>
                      <a:cubicBezTo>
                        <a:pt x="7259" y="7200"/>
                        <a:pt x="7259" y="7200"/>
                        <a:pt x="7436" y="7200"/>
                      </a:cubicBezTo>
                      <a:cubicBezTo>
                        <a:pt x="7790" y="7200"/>
                        <a:pt x="7967" y="7301"/>
                        <a:pt x="7967" y="7403"/>
                      </a:cubicBezTo>
                      <a:cubicBezTo>
                        <a:pt x="8144" y="7403"/>
                        <a:pt x="8144" y="7403"/>
                        <a:pt x="8144" y="7403"/>
                      </a:cubicBezTo>
                      <a:cubicBezTo>
                        <a:pt x="8144" y="7403"/>
                        <a:pt x="8144" y="7403"/>
                        <a:pt x="8144" y="7403"/>
                      </a:cubicBezTo>
                      <a:cubicBezTo>
                        <a:pt x="8144" y="7403"/>
                        <a:pt x="8321" y="7403"/>
                        <a:pt x="8675" y="7504"/>
                      </a:cubicBezTo>
                      <a:cubicBezTo>
                        <a:pt x="9207" y="7606"/>
                        <a:pt x="9384" y="7707"/>
                        <a:pt x="9561" y="7910"/>
                      </a:cubicBezTo>
                      <a:cubicBezTo>
                        <a:pt x="9738" y="8113"/>
                        <a:pt x="9738" y="8113"/>
                        <a:pt x="9915" y="8113"/>
                      </a:cubicBezTo>
                      <a:cubicBezTo>
                        <a:pt x="9915" y="8113"/>
                        <a:pt x="10092" y="8113"/>
                        <a:pt x="10092" y="8113"/>
                      </a:cubicBezTo>
                      <a:cubicBezTo>
                        <a:pt x="10092" y="8113"/>
                        <a:pt x="10269" y="8113"/>
                        <a:pt x="10269" y="8113"/>
                      </a:cubicBezTo>
                      <a:cubicBezTo>
                        <a:pt x="10446" y="8113"/>
                        <a:pt x="10623" y="8113"/>
                        <a:pt x="10800" y="8214"/>
                      </a:cubicBezTo>
                      <a:cubicBezTo>
                        <a:pt x="10977" y="8417"/>
                        <a:pt x="11154" y="8315"/>
                        <a:pt x="11331" y="8417"/>
                      </a:cubicBezTo>
                      <a:cubicBezTo>
                        <a:pt x="11331" y="8518"/>
                        <a:pt x="11331" y="8518"/>
                        <a:pt x="11331" y="8518"/>
                      </a:cubicBezTo>
                      <a:cubicBezTo>
                        <a:pt x="11331" y="8518"/>
                        <a:pt x="11331" y="8518"/>
                        <a:pt x="11508" y="8518"/>
                      </a:cubicBezTo>
                      <a:cubicBezTo>
                        <a:pt x="11508" y="8518"/>
                        <a:pt x="11685" y="8518"/>
                        <a:pt x="11685" y="8518"/>
                      </a:cubicBezTo>
                      <a:cubicBezTo>
                        <a:pt x="11862" y="8518"/>
                        <a:pt x="12216" y="8620"/>
                        <a:pt x="12216" y="8823"/>
                      </a:cubicBezTo>
                      <a:cubicBezTo>
                        <a:pt x="12216" y="9127"/>
                        <a:pt x="12393" y="9228"/>
                        <a:pt x="12393" y="9431"/>
                      </a:cubicBezTo>
                      <a:cubicBezTo>
                        <a:pt x="12393" y="9431"/>
                        <a:pt x="12393" y="9532"/>
                        <a:pt x="12393" y="9634"/>
                      </a:cubicBezTo>
                      <a:cubicBezTo>
                        <a:pt x="12216" y="9938"/>
                        <a:pt x="11862" y="10141"/>
                        <a:pt x="11685" y="10242"/>
                      </a:cubicBezTo>
                      <a:cubicBezTo>
                        <a:pt x="11685" y="10242"/>
                        <a:pt x="11508" y="10242"/>
                        <a:pt x="11508" y="10344"/>
                      </a:cubicBezTo>
                      <a:cubicBezTo>
                        <a:pt x="11508" y="10445"/>
                        <a:pt x="11685" y="10546"/>
                        <a:pt x="11685" y="10648"/>
                      </a:cubicBezTo>
                      <a:cubicBezTo>
                        <a:pt x="11862" y="10851"/>
                        <a:pt x="12039" y="11155"/>
                        <a:pt x="12039" y="11358"/>
                      </a:cubicBezTo>
                      <a:cubicBezTo>
                        <a:pt x="12039" y="11358"/>
                        <a:pt x="12039" y="11358"/>
                        <a:pt x="12039" y="11358"/>
                      </a:cubicBezTo>
                      <a:cubicBezTo>
                        <a:pt x="11862" y="11561"/>
                        <a:pt x="11685" y="11865"/>
                        <a:pt x="10977" y="11966"/>
                      </a:cubicBezTo>
                      <a:cubicBezTo>
                        <a:pt x="10977" y="11966"/>
                        <a:pt x="10977" y="11966"/>
                        <a:pt x="10800" y="11865"/>
                      </a:cubicBezTo>
                      <a:cubicBezTo>
                        <a:pt x="10623" y="11865"/>
                        <a:pt x="10269" y="11865"/>
                        <a:pt x="10092" y="11865"/>
                      </a:cubicBezTo>
                      <a:cubicBezTo>
                        <a:pt x="9915" y="11865"/>
                        <a:pt x="9738" y="11865"/>
                        <a:pt x="9738" y="11865"/>
                      </a:cubicBezTo>
                      <a:cubicBezTo>
                        <a:pt x="9561" y="11966"/>
                        <a:pt x="9384" y="11966"/>
                        <a:pt x="9384" y="11966"/>
                      </a:cubicBezTo>
                      <a:cubicBezTo>
                        <a:pt x="9030" y="11966"/>
                        <a:pt x="8675" y="11865"/>
                        <a:pt x="8498" y="11865"/>
                      </a:cubicBezTo>
                      <a:cubicBezTo>
                        <a:pt x="8498" y="11865"/>
                        <a:pt x="8498" y="11865"/>
                        <a:pt x="8498" y="11865"/>
                      </a:cubicBezTo>
                      <a:cubicBezTo>
                        <a:pt x="8498" y="11865"/>
                        <a:pt x="8498" y="11865"/>
                        <a:pt x="8498" y="11865"/>
                      </a:cubicBezTo>
                      <a:cubicBezTo>
                        <a:pt x="8498" y="11763"/>
                        <a:pt x="8498" y="11763"/>
                        <a:pt x="8498" y="11763"/>
                      </a:cubicBezTo>
                      <a:cubicBezTo>
                        <a:pt x="8498" y="11865"/>
                        <a:pt x="8498" y="11865"/>
                        <a:pt x="8498" y="11865"/>
                      </a:cubicBezTo>
                      <a:cubicBezTo>
                        <a:pt x="8321" y="11865"/>
                        <a:pt x="8321" y="11865"/>
                        <a:pt x="8321" y="11865"/>
                      </a:cubicBezTo>
                      <a:cubicBezTo>
                        <a:pt x="8321" y="11966"/>
                        <a:pt x="8321" y="11966"/>
                        <a:pt x="8321" y="11966"/>
                      </a:cubicBezTo>
                      <a:cubicBezTo>
                        <a:pt x="8498" y="12068"/>
                        <a:pt x="9030" y="12372"/>
                        <a:pt x="9030" y="12575"/>
                      </a:cubicBezTo>
                      <a:cubicBezTo>
                        <a:pt x="9030" y="12575"/>
                        <a:pt x="8852" y="12676"/>
                        <a:pt x="8852" y="12676"/>
                      </a:cubicBezTo>
                      <a:cubicBezTo>
                        <a:pt x="8675" y="12676"/>
                        <a:pt x="8675" y="12676"/>
                        <a:pt x="8498" y="12676"/>
                      </a:cubicBezTo>
                      <a:cubicBezTo>
                        <a:pt x="8321" y="12676"/>
                        <a:pt x="8144" y="12676"/>
                        <a:pt x="8144" y="12676"/>
                      </a:cubicBezTo>
                      <a:cubicBezTo>
                        <a:pt x="8144" y="12676"/>
                        <a:pt x="8144" y="12676"/>
                        <a:pt x="8144" y="12676"/>
                      </a:cubicBezTo>
                      <a:cubicBezTo>
                        <a:pt x="7967" y="12777"/>
                        <a:pt x="7613" y="12777"/>
                        <a:pt x="7436" y="12777"/>
                      </a:cubicBezTo>
                      <a:cubicBezTo>
                        <a:pt x="7259" y="12777"/>
                        <a:pt x="7259" y="12777"/>
                        <a:pt x="7082" y="12777"/>
                      </a:cubicBezTo>
                      <a:cubicBezTo>
                        <a:pt x="7082" y="12777"/>
                        <a:pt x="7082" y="12777"/>
                        <a:pt x="7082" y="12777"/>
                      </a:cubicBezTo>
                      <a:cubicBezTo>
                        <a:pt x="6905" y="12777"/>
                        <a:pt x="6728" y="12777"/>
                        <a:pt x="6728" y="12777"/>
                      </a:cubicBezTo>
                      <a:cubicBezTo>
                        <a:pt x="6728" y="12879"/>
                        <a:pt x="6728" y="12879"/>
                        <a:pt x="6551" y="12879"/>
                      </a:cubicBezTo>
                      <a:cubicBezTo>
                        <a:pt x="6374" y="12879"/>
                        <a:pt x="6197" y="12777"/>
                        <a:pt x="6020" y="12676"/>
                      </a:cubicBezTo>
                      <a:cubicBezTo>
                        <a:pt x="5843" y="12473"/>
                        <a:pt x="5489" y="12372"/>
                        <a:pt x="5311" y="12372"/>
                      </a:cubicBezTo>
                      <a:cubicBezTo>
                        <a:pt x="5134" y="12372"/>
                        <a:pt x="4780" y="12270"/>
                        <a:pt x="4603" y="12270"/>
                      </a:cubicBezTo>
                      <a:cubicBezTo>
                        <a:pt x="4603" y="12270"/>
                        <a:pt x="4603" y="12270"/>
                        <a:pt x="4603" y="12270"/>
                      </a:cubicBezTo>
                      <a:cubicBezTo>
                        <a:pt x="4249" y="12372"/>
                        <a:pt x="4249" y="12372"/>
                        <a:pt x="4249" y="12575"/>
                      </a:cubicBezTo>
                      <a:cubicBezTo>
                        <a:pt x="4249" y="12575"/>
                        <a:pt x="4249" y="12575"/>
                        <a:pt x="4249" y="12575"/>
                      </a:cubicBezTo>
                      <a:cubicBezTo>
                        <a:pt x="4249" y="12676"/>
                        <a:pt x="4426" y="12777"/>
                        <a:pt x="4426" y="12980"/>
                      </a:cubicBezTo>
                      <a:cubicBezTo>
                        <a:pt x="4426" y="13082"/>
                        <a:pt x="4249" y="13082"/>
                        <a:pt x="4249" y="13183"/>
                      </a:cubicBezTo>
                      <a:cubicBezTo>
                        <a:pt x="3895" y="13285"/>
                        <a:pt x="3895" y="13487"/>
                        <a:pt x="3541" y="13589"/>
                      </a:cubicBezTo>
                      <a:cubicBezTo>
                        <a:pt x="3541" y="13690"/>
                        <a:pt x="3541" y="13690"/>
                        <a:pt x="3364" y="13690"/>
                      </a:cubicBezTo>
                      <a:cubicBezTo>
                        <a:pt x="3541" y="13690"/>
                        <a:pt x="3541" y="13690"/>
                        <a:pt x="3718" y="13690"/>
                      </a:cubicBezTo>
                      <a:cubicBezTo>
                        <a:pt x="3895" y="13690"/>
                        <a:pt x="4072" y="13690"/>
                        <a:pt x="4072" y="13792"/>
                      </a:cubicBezTo>
                      <a:cubicBezTo>
                        <a:pt x="4249" y="13893"/>
                        <a:pt x="4249" y="13994"/>
                        <a:pt x="4426" y="13994"/>
                      </a:cubicBezTo>
                      <a:cubicBezTo>
                        <a:pt x="4426" y="14096"/>
                        <a:pt x="4603" y="14096"/>
                        <a:pt x="4603" y="14299"/>
                      </a:cubicBezTo>
                      <a:cubicBezTo>
                        <a:pt x="4603" y="14197"/>
                        <a:pt x="4603" y="14197"/>
                        <a:pt x="4603" y="14197"/>
                      </a:cubicBezTo>
                      <a:cubicBezTo>
                        <a:pt x="4603" y="14299"/>
                        <a:pt x="4603" y="14299"/>
                        <a:pt x="4603" y="14400"/>
                      </a:cubicBezTo>
                      <a:cubicBezTo>
                        <a:pt x="4603" y="14501"/>
                        <a:pt x="4603" y="14603"/>
                        <a:pt x="4426" y="14603"/>
                      </a:cubicBezTo>
                      <a:cubicBezTo>
                        <a:pt x="4249" y="14603"/>
                        <a:pt x="4249" y="14603"/>
                        <a:pt x="4072" y="14603"/>
                      </a:cubicBezTo>
                      <a:cubicBezTo>
                        <a:pt x="4072" y="14603"/>
                        <a:pt x="4072" y="14704"/>
                        <a:pt x="4072" y="14704"/>
                      </a:cubicBezTo>
                      <a:cubicBezTo>
                        <a:pt x="4072" y="14704"/>
                        <a:pt x="4249" y="14704"/>
                        <a:pt x="4249" y="14806"/>
                      </a:cubicBezTo>
                      <a:cubicBezTo>
                        <a:pt x="4249" y="14907"/>
                        <a:pt x="4249" y="14907"/>
                        <a:pt x="4072" y="15110"/>
                      </a:cubicBezTo>
                      <a:cubicBezTo>
                        <a:pt x="3895" y="15211"/>
                        <a:pt x="3718" y="15414"/>
                        <a:pt x="3718" y="15515"/>
                      </a:cubicBezTo>
                      <a:cubicBezTo>
                        <a:pt x="3718" y="15515"/>
                        <a:pt x="3718" y="15515"/>
                        <a:pt x="3718" y="15515"/>
                      </a:cubicBezTo>
                      <a:cubicBezTo>
                        <a:pt x="3718" y="15617"/>
                        <a:pt x="3718" y="15718"/>
                        <a:pt x="3718" y="15820"/>
                      </a:cubicBezTo>
                      <a:cubicBezTo>
                        <a:pt x="3718" y="15820"/>
                        <a:pt x="3718" y="15921"/>
                        <a:pt x="3718" y="15921"/>
                      </a:cubicBezTo>
                      <a:cubicBezTo>
                        <a:pt x="3718" y="15921"/>
                        <a:pt x="3718" y="15921"/>
                        <a:pt x="3718" y="15921"/>
                      </a:cubicBezTo>
                      <a:cubicBezTo>
                        <a:pt x="3718" y="15921"/>
                        <a:pt x="3895" y="15921"/>
                        <a:pt x="3895" y="15921"/>
                      </a:cubicBezTo>
                      <a:cubicBezTo>
                        <a:pt x="3895" y="16023"/>
                        <a:pt x="4072" y="16023"/>
                        <a:pt x="4072" y="16124"/>
                      </a:cubicBezTo>
                      <a:cubicBezTo>
                        <a:pt x="4072" y="16225"/>
                        <a:pt x="4072" y="16225"/>
                        <a:pt x="4072" y="16327"/>
                      </a:cubicBezTo>
                      <a:cubicBezTo>
                        <a:pt x="4072" y="16428"/>
                        <a:pt x="3895" y="16530"/>
                        <a:pt x="3718" y="16631"/>
                      </a:cubicBezTo>
                      <a:cubicBezTo>
                        <a:pt x="3718" y="16631"/>
                        <a:pt x="3718" y="16631"/>
                        <a:pt x="3718" y="16631"/>
                      </a:cubicBezTo>
                      <a:cubicBezTo>
                        <a:pt x="3364" y="16530"/>
                        <a:pt x="3541" y="16428"/>
                        <a:pt x="3364" y="16428"/>
                      </a:cubicBezTo>
                      <a:cubicBezTo>
                        <a:pt x="3364" y="16428"/>
                        <a:pt x="3364" y="16327"/>
                        <a:pt x="3364" y="16327"/>
                      </a:cubicBezTo>
                      <a:cubicBezTo>
                        <a:pt x="3187" y="16327"/>
                        <a:pt x="3187" y="16327"/>
                        <a:pt x="3187" y="16428"/>
                      </a:cubicBezTo>
                      <a:cubicBezTo>
                        <a:pt x="2833" y="16428"/>
                        <a:pt x="2656" y="16428"/>
                        <a:pt x="2479" y="16428"/>
                      </a:cubicBezTo>
                      <a:cubicBezTo>
                        <a:pt x="2302" y="16428"/>
                        <a:pt x="2125" y="16428"/>
                        <a:pt x="1948" y="16327"/>
                      </a:cubicBezTo>
                      <a:cubicBezTo>
                        <a:pt x="1948" y="16327"/>
                        <a:pt x="1948" y="16327"/>
                        <a:pt x="1948" y="16327"/>
                      </a:cubicBezTo>
                      <a:cubicBezTo>
                        <a:pt x="1948" y="16327"/>
                        <a:pt x="1948" y="16327"/>
                        <a:pt x="1948" y="16327"/>
                      </a:cubicBezTo>
                      <a:cubicBezTo>
                        <a:pt x="1770" y="16327"/>
                        <a:pt x="1416" y="16428"/>
                        <a:pt x="1239" y="16530"/>
                      </a:cubicBezTo>
                      <a:cubicBezTo>
                        <a:pt x="1062" y="16631"/>
                        <a:pt x="1239" y="16834"/>
                        <a:pt x="885" y="16935"/>
                      </a:cubicBezTo>
                      <a:cubicBezTo>
                        <a:pt x="885" y="16935"/>
                        <a:pt x="708" y="16935"/>
                        <a:pt x="708" y="16935"/>
                      </a:cubicBezTo>
                      <a:cubicBezTo>
                        <a:pt x="708" y="17037"/>
                        <a:pt x="708" y="17037"/>
                        <a:pt x="708" y="17037"/>
                      </a:cubicBezTo>
                      <a:cubicBezTo>
                        <a:pt x="1062" y="17138"/>
                        <a:pt x="1416" y="17037"/>
                        <a:pt x="1593" y="17239"/>
                      </a:cubicBezTo>
                      <a:cubicBezTo>
                        <a:pt x="1593" y="17239"/>
                        <a:pt x="1593" y="17239"/>
                        <a:pt x="1593" y="17239"/>
                      </a:cubicBezTo>
                      <a:cubicBezTo>
                        <a:pt x="1593" y="17239"/>
                        <a:pt x="1593" y="17239"/>
                        <a:pt x="1593" y="17239"/>
                      </a:cubicBezTo>
                      <a:cubicBezTo>
                        <a:pt x="1416" y="17239"/>
                        <a:pt x="1416" y="17239"/>
                        <a:pt x="1416" y="17239"/>
                      </a:cubicBezTo>
                      <a:cubicBezTo>
                        <a:pt x="1593" y="17239"/>
                        <a:pt x="1593" y="17239"/>
                        <a:pt x="1593" y="17239"/>
                      </a:cubicBezTo>
                      <a:cubicBezTo>
                        <a:pt x="1593" y="17239"/>
                        <a:pt x="1593" y="17239"/>
                        <a:pt x="1593" y="17239"/>
                      </a:cubicBezTo>
                      <a:cubicBezTo>
                        <a:pt x="1593" y="17239"/>
                        <a:pt x="1593" y="17341"/>
                        <a:pt x="1593" y="17341"/>
                      </a:cubicBezTo>
                      <a:cubicBezTo>
                        <a:pt x="1593" y="17341"/>
                        <a:pt x="1593" y="17442"/>
                        <a:pt x="1416" y="17442"/>
                      </a:cubicBezTo>
                      <a:cubicBezTo>
                        <a:pt x="1416" y="17442"/>
                        <a:pt x="1239" y="17442"/>
                        <a:pt x="1239" y="17442"/>
                      </a:cubicBezTo>
                      <a:cubicBezTo>
                        <a:pt x="1239" y="17442"/>
                        <a:pt x="1239" y="17442"/>
                        <a:pt x="1239" y="17544"/>
                      </a:cubicBezTo>
                      <a:cubicBezTo>
                        <a:pt x="1239" y="17645"/>
                        <a:pt x="1239" y="17746"/>
                        <a:pt x="1239" y="17848"/>
                      </a:cubicBezTo>
                      <a:cubicBezTo>
                        <a:pt x="1239" y="17949"/>
                        <a:pt x="1062" y="18051"/>
                        <a:pt x="708" y="18152"/>
                      </a:cubicBezTo>
                      <a:cubicBezTo>
                        <a:pt x="708" y="18152"/>
                        <a:pt x="708" y="18254"/>
                        <a:pt x="531" y="18254"/>
                      </a:cubicBezTo>
                      <a:cubicBezTo>
                        <a:pt x="531" y="18152"/>
                        <a:pt x="531" y="18152"/>
                        <a:pt x="531" y="18152"/>
                      </a:cubicBezTo>
                      <a:cubicBezTo>
                        <a:pt x="531" y="18254"/>
                        <a:pt x="531" y="18254"/>
                        <a:pt x="531" y="18254"/>
                      </a:cubicBezTo>
                      <a:cubicBezTo>
                        <a:pt x="531" y="18254"/>
                        <a:pt x="531" y="18254"/>
                        <a:pt x="354" y="18254"/>
                      </a:cubicBezTo>
                      <a:cubicBezTo>
                        <a:pt x="177" y="18254"/>
                        <a:pt x="0" y="18254"/>
                        <a:pt x="0" y="18152"/>
                      </a:cubicBezTo>
                      <a:cubicBezTo>
                        <a:pt x="0" y="18254"/>
                        <a:pt x="177" y="18456"/>
                        <a:pt x="177" y="18558"/>
                      </a:cubicBezTo>
                      <a:cubicBezTo>
                        <a:pt x="177" y="18558"/>
                        <a:pt x="177" y="18558"/>
                        <a:pt x="177" y="18558"/>
                      </a:cubicBezTo>
                      <a:cubicBezTo>
                        <a:pt x="177" y="18558"/>
                        <a:pt x="354" y="18558"/>
                        <a:pt x="354" y="18558"/>
                      </a:cubicBezTo>
                      <a:cubicBezTo>
                        <a:pt x="354" y="18558"/>
                        <a:pt x="354" y="18558"/>
                        <a:pt x="531" y="18558"/>
                      </a:cubicBezTo>
                      <a:cubicBezTo>
                        <a:pt x="531" y="18456"/>
                        <a:pt x="708" y="18456"/>
                        <a:pt x="885" y="18456"/>
                      </a:cubicBezTo>
                      <a:cubicBezTo>
                        <a:pt x="885" y="18456"/>
                        <a:pt x="885" y="18456"/>
                        <a:pt x="885" y="18456"/>
                      </a:cubicBezTo>
                      <a:cubicBezTo>
                        <a:pt x="885" y="18456"/>
                        <a:pt x="885" y="18456"/>
                        <a:pt x="885" y="18456"/>
                      </a:cubicBezTo>
                      <a:cubicBezTo>
                        <a:pt x="1062" y="18355"/>
                        <a:pt x="1062" y="18254"/>
                        <a:pt x="1416" y="18254"/>
                      </a:cubicBezTo>
                      <a:cubicBezTo>
                        <a:pt x="1416" y="18254"/>
                        <a:pt x="1416" y="18254"/>
                        <a:pt x="1593" y="18254"/>
                      </a:cubicBezTo>
                      <a:cubicBezTo>
                        <a:pt x="1593" y="18254"/>
                        <a:pt x="1593" y="18254"/>
                        <a:pt x="1593" y="18254"/>
                      </a:cubicBezTo>
                      <a:cubicBezTo>
                        <a:pt x="1770" y="18254"/>
                        <a:pt x="1770" y="18254"/>
                        <a:pt x="1948" y="18254"/>
                      </a:cubicBezTo>
                      <a:cubicBezTo>
                        <a:pt x="1948" y="18254"/>
                        <a:pt x="2125" y="18355"/>
                        <a:pt x="2125" y="18355"/>
                      </a:cubicBezTo>
                      <a:cubicBezTo>
                        <a:pt x="2125" y="18558"/>
                        <a:pt x="2302" y="18659"/>
                        <a:pt x="2479" y="18659"/>
                      </a:cubicBezTo>
                      <a:cubicBezTo>
                        <a:pt x="2833" y="18761"/>
                        <a:pt x="3010" y="18761"/>
                        <a:pt x="3187" y="18862"/>
                      </a:cubicBezTo>
                      <a:cubicBezTo>
                        <a:pt x="3187" y="18862"/>
                        <a:pt x="3187" y="18862"/>
                        <a:pt x="3364" y="18862"/>
                      </a:cubicBezTo>
                      <a:cubicBezTo>
                        <a:pt x="3364" y="18862"/>
                        <a:pt x="3364" y="18862"/>
                        <a:pt x="3541" y="18862"/>
                      </a:cubicBezTo>
                      <a:cubicBezTo>
                        <a:pt x="3895" y="18761"/>
                        <a:pt x="4072" y="18761"/>
                        <a:pt x="4249" y="18659"/>
                      </a:cubicBezTo>
                      <a:cubicBezTo>
                        <a:pt x="4426" y="18659"/>
                        <a:pt x="4426" y="18659"/>
                        <a:pt x="4603" y="18659"/>
                      </a:cubicBezTo>
                      <a:cubicBezTo>
                        <a:pt x="4603" y="18659"/>
                        <a:pt x="4780" y="18659"/>
                        <a:pt x="4780" y="18659"/>
                      </a:cubicBezTo>
                      <a:cubicBezTo>
                        <a:pt x="4957" y="18659"/>
                        <a:pt x="4957" y="18659"/>
                        <a:pt x="4957" y="18659"/>
                      </a:cubicBezTo>
                      <a:cubicBezTo>
                        <a:pt x="4957" y="18659"/>
                        <a:pt x="5134" y="18659"/>
                        <a:pt x="5311" y="18659"/>
                      </a:cubicBezTo>
                      <a:cubicBezTo>
                        <a:pt x="5489" y="18659"/>
                        <a:pt x="5666" y="18659"/>
                        <a:pt x="5666" y="18862"/>
                      </a:cubicBezTo>
                      <a:cubicBezTo>
                        <a:pt x="5843" y="18963"/>
                        <a:pt x="5843" y="19065"/>
                        <a:pt x="5843" y="19166"/>
                      </a:cubicBezTo>
                      <a:cubicBezTo>
                        <a:pt x="5843" y="19166"/>
                        <a:pt x="5843" y="19268"/>
                        <a:pt x="5843" y="19268"/>
                      </a:cubicBezTo>
                      <a:cubicBezTo>
                        <a:pt x="5843" y="19268"/>
                        <a:pt x="5666" y="19369"/>
                        <a:pt x="5666" y="19369"/>
                      </a:cubicBezTo>
                      <a:cubicBezTo>
                        <a:pt x="5843" y="19369"/>
                        <a:pt x="6020" y="19470"/>
                        <a:pt x="6197" y="19470"/>
                      </a:cubicBezTo>
                      <a:cubicBezTo>
                        <a:pt x="6197" y="19470"/>
                        <a:pt x="6374" y="19470"/>
                        <a:pt x="6374" y="19369"/>
                      </a:cubicBezTo>
                      <a:cubicBezTo>
                        <a:pt x="6551" y="19268"/>
                        <a:pt x="6551" y="19166"/>
                        <a:pt x="6905" y="19166"/>
                      </a:cubicBezTo>
                      <a:cubicBezTo>
                        <a:pt x="7082" y="19166"/>
                        <a:pt x="7082" y="19268"/>
                        <a:pt x="7082" y="19268"/>
                      </a:cubicBezTo>
                      <a:cubicBezTo>
                        <a:pt x="7259" y="19470"/>
                        <a:pt x="7436" y="19572"/>
                        <a:pt x="7436" y="19572"/>
                      </a:cubicBezTo>
                      <a:cubicBezTo>
                        <a:pt x="7436" y="19572"/>
                        <a:pt x="7436" y="19572"/>
                        <a:pt x="7436" y="19572"/>
                      </a:cubicBezTo>
                      <a:cubicBezTo>
                        <a:pt x="7613" y="19572"/>
                        <a:pt x="7613" y="19572"/>
                        <a:pt x="7790" y="19572"/>
                      </a:cubicBezTo>
                      <a:cubicBezTo>
                        <a:pt x="7967" y="19572"/>
                        <a:pt x="8144" y="19572"/>
                        <a:pt x="8144" y="19673"/>
                      </a:cubicBezTo>
                      <a:cubicBezTo>
                        <a:pt x="8144" y="19775"/>
                        <a:pt x="8144" y="19673"/>
                        <a:pt x="8498" y="19876"/>
                      </a:cubicBezTo>
                      <a:cubicBezTo>
                        <a:pt x="8675" y="19977"/>
                        <a:pt x="8675" y="20079"/>
                        <a:pt x="8675" y="20079"/>
                      </a:cubicBezTo>
                      <a:cubicBezTo>
                        <a:pt x="8852" y="20079"/>
                        <a:pt x="9030" y="20180"/>
                        <a:pt x="9030" y="20180"/>
                      </a:cubicBezTo>
                      <a:cubicBezTo>
                        <a:pt x="9030" y="20180"/>
                        <a:pt x="9030" y="20180"/>
                        <a:pt x="9030" y="20180"/>
                      </a:cubicBezTo>
                      <a:cubicBezTo>
                        <a:pt x="9207" y="20180"/>
                        <a:pt x="9207" y="20079"/>
                        <a:pt x="9384" y="20079"/>
                      </a:cubicBezTo>
                      <a:cubicBezTo>
                        <a:pt x="9738" y="19977"/>
                        <a:pt x="9915" y="19977"/>
                        <a:pt x="10092" y="19876"/>
                      </a:cubicBezTo>
                      <a:cubicBezTo>
                        <a:pt x="10269" y="19876"/>
                        <a:pt x="10269" y="19977"/>
                        <a:pt x="10269" y="19977"/>
                      </a:cubicBezTo>
                      <a:cubicBezTo>
                        <a:pt x="10269" y="19977"/>
                        <a:pt x="10446" y="19977"/>
                        <a:pt x="10446" y="19977"/>
                      </a:cubicBezTo>
                      <a:cubicBezTo>
                        <a:pt x="10446" y="19977"/>
                        <a:pt x="10623" y="19876"/>
                        <a:pt x="10800" y="19876"/>
                      </a:cubicBezTo>
                      <a:cubicBezTo>
                        <a:pt x="10800" y="19876"/>
                        <a:pt x="10800" y="19876"/>
                        <a:pt x="10800" y="19876"/>
                      </a:cubicBezTo>
                      <a:cubicBezTo>
                        <a:pt x="10977" y="19876"/>
                        <a:pt x="10977" y="19977"/>
                        <a:pt x="10977" y="19977"/>
                      </a:cubicBezTo>
                      <a:cubicBezTo>
                        <a:pt x="11154" y="19977"/>
                        <a:pt x="11331" y="20079"/>
                        <a:pt x="11331" y="20180"/>
                      </a:cubicBezTo>
                      <a:cubicBezTo>
                        <a:pt x="11862" y="20282"/>
                        <a:pt x="12748" y="20687"/>
                        <a:pt x="13102" y="20789"/>
                      </a:cubicBezTo>
                      <a:cubicBezTo>
                        <a:pt x="13102" y="20789"/>
                        <a:pt x="13279" y="20789"/>
                        <a:pt x="13279" y="20789"/>
                      </a:cubicBezTo>
                      <a:cubicBezTo>
                        <a:pt x="13633" y="20890"/>
                        <a:pt x="14341" y="21296"/>
                        <a:pt x="14341" y="21499"/>
                      </a:cubicBezTo>
                      <a:cubicBezTo>
                        <a:pt x="14341" y="21600"/>
                        <a:pt x="14341" y="21600"/>
                        <a:pt x="14695" y="21600"/>
                      </a:cubicBezTo>
                      <a:cubicBezTo>
                        <a:pt x="14695" y="21600"/>
                        <a:pt x="14872" y="21600"/>
                        <a:pt x="14872" y="21600"/>
                      </a:cubicBezTo>
                      <a:cubicBezTo>
                        <a:pt x="15049" y="21600"/>
                        <a:pt x="15049" y="21600"/>
                        <a:pt x="15226" y="21600"/>
                      </a:cubicBezTo>
                      <a:cubicBezTo>
                        <a:pt x="15226" y="21600"/>
                        <a:pt x="15403" y="21600"/>
                        <a:pt x="15580" y="21499"/>
                      </a:cubicBezTo>
                      <a:cubicBezTo>
                        <a:pt x="15580" y="21499"/>
                        <a:pt x="15580" y="21499"/>
                        <a:pt x="15580" y="21499"/>
                      </a:cubicBezTo>
                      <a:cubicBezTo>
                        <a:pt x="15580" y="21499"/>
                        <a:pt x="15580" y="21499"/>
                        <a:pt x="15580" y="21499"/>
                      </a:cubicBezTo>
                      <a:cubicBezTo>
                        <a:pt x="15403" y="21397"/>
                        <a:pt x="15403" y="21397"/>
                        <a:pt x="15403" y="21296"/>
                      </a:cubicBezTo>
                      <a:cubicBezTo>
                        <a:pt x="15403" y="21296"/>
                        <a:pt x="15403" y="21296"/>
                        <a:pt x="15403" y="21296"/>
                      </a:cubicBezTo>
                      <a:cubicBezTo>
                        <a:pt x="15403" y="21194"/>
                        <a:pt x="15403" y="21194"/>
                        <a:pt x="15403" y="21093"/>
                      </a:cubicBezTo>
                      <a:cubicBezTo>
                        <a:pt x="15403" y="20992"/>
                        <a:pt x="15403" y="20992"/>
                        <a:pt x="15403" y="20890"/>
                      </a:cubicBezTo>
                      <a:cubicBezTo>
                        <a:pt x="15226" y="20890"/>
                        <a:pt x="15226" y="20789"/>
                        <a:pt x="15226" y="20789"/>
                      </a:cubicBezTo>
                      <a:cubicBezTo>
                        <a:pt x="15226" y="20687"/>
                        <a:pt x="15226" y="20586"/>
                        <a:pt x="15403" y="20586"/>
                      </a:cubicBezTo>
                      <a:cubicBezTo>
                        <a:pt x="15403" y="20485"/>
                        <a:pt x="15403" y="20485"/>
                        <a:pt x="15403" y="20383"/>
                      </a:cubicBezTo>
                      <a:cubicBezTo>
                        <a:pt x="15403" y="20383"/>
                        <a:pt x="15403" y="20383"/>
                        <a:pt x="15226" y="20282"/>
                      </a:cubicBezTo>
                      <a:cubicBezTo>
                        <a:pt x="15226" y="20282"/>
                        <a:pt x="15226" y="20282"/>
                        <a:pt x="15226" y="20180"/>
                      </a:cubicBezTo>
                      <a:cubicBezTo>
                        <a:pt x="14872" y="20079"/>
                        <a:pt x="14872" y="19977"/>
                        <a:pt x="14872" y="19876"/>
                      </a:cubicBezTo>
                      <a:cubicBezTo>
                        <a:pt x="14872" y="19673"/>
                        <a:pt x="15049" y="19572"/>
                        <a:pt x="15049" y="19572"/>
                      </a:cubicBezTo>
                      <a:cubicBezTo>
                        <a:pt x="15226" y="19470"/>
                        <a:pt x="15403" y="19470"/>
                        <a:pt x="15403" y="19369"/>
                      </a:cubicBezTo>
                      <a:cubicBezTo>
                        <a:pt x="15403" y="19166"/>
                        <a:pt x="15403" y="19065"/>
                        <a:pt x="15757" y="19065"/>
                      </a:cubicBezTo>
                      <a:cubicBezTo>
                        <a:pt x="15757" y="19065"/>
                        <a:pt x="15934" y="19065"/>
                        <a:pt x="15934" y="19065"/>
                      </a:cubicBezTo>
                      <a:cubicBezTo>
                        <a:pt x="16289" y="19166"/>
                        <a:pt x="16820" y="19166"/>
                        <a:pt x="16997" y="19268"/>
                      </a:cubicBezTo>
                      <a:cubicBezTo>
                        <a:pt x="17174" y="19268"/>
                        <a:pt x="17174" y="19268"/>
                        <a:pt x="17174" y="19268"/>
                      </a:cubicBezTo>
                      <a:cubicBezTo>
                        <a:pt x="17174" y="19268"/>
                        <a:pt x="17351" y="19166"/>
                        <a:pt x="17705" y="19166"/>
                      </a:cubicBezTo>
                      <a:cubicBezTo>
                        <a:pt x="17705" y="19166"/>
                        <a:pt x="17705" y="19166"/>
                        <a:pt x="17705" y="19166"/>
                      </a:cubicBezTo>
                      <a:cubicBezTo>
                        <a:pt x="17705" y="19166"/>
                        <a:pt x="17705" y="19166"/>
                        <a:pt x="17705" y="19166"/>
                      </a:cubicBezTo>
                      <a:cubicBezTo>
                        <a:pt x="17705" y="19065"/>
                        <a:pt x="17705" y="19065"/>
                        <a:pt x="17528" y="18963"/>
                      </a:cubicBezTo>
                      <a:cubicBezTo>
                        <a:pt x="17528" y="18761"/>
                        <a:pt x="17351" y="18659"/>
                        <a:pt x="17174" y="18456"/>
                      </a:cubicBezTo>
                      <a:cubicBezTo>
                        <a:pt x="17174" y="18456"/>
                        <a:pt x="17174" y="18456"/>
                        <a:pt x="16997" y="18456"/>
                      </a:cubicBezTo>
                      <a:cubicBezTo>
                        <a:pt x="16997" y="18456"/>
                        <a:pt x="16997" y="18456"/>
                        <a:pt x="16820" y="18456"/>
                      </a:cubicBezTo>
                      <a:cubicBezTo>
                        <a:pt x="16820" y="18456"/>
                        <a:pt x="16643" y="18558"/>
                        <a:pt x="16466" y="18558"/>
                      </a:cubicBezTo>
                      <a:cubicBezTo>
                        <a:pt x="16466" y="18558"/>
                        <a:pt x="16466" y="18558"/>
                        <a:pt x="16289" y="18456"/>
                      </a:cubicBezTo>
                      <a:cubicBezTo>
                        <a:pt x="16289" y="18456"/>
                        <a:pt x="16111" y="18355"/>
                        <a:pt x="16111" y="18152"/>
                      </a:cubicBezTo>
                      <a:cubicBezTo>
                        <a:pt x="16111" y="18152"/>
                        <a:pt x="16111" y="18152"/>
                        <a:pt x="16111" y="18051"/>
                      </a:cubicBezTo>
                      <a:cubicBezTo>
                        <a:pt x="16111" y="18051"/>
                        <a:pt x="16111" y="18051"/>
                        <a:pt x="16111" y="17949"/>
                      </a:cubicBezTo>
                      <a:cubicBezTo>
                        <a:pt x="16111" y="17949"/>
                        <a:pt x="15934" y="17848"/>
                        <a:pt x="15403" y="17848"/>
                      </a:cubicBezTo>
                      <a:cubicBezTo>
                        <a:pt x="15049" y="17746"/>
                        <a:pt x="14872" y="17746"/>
                        <a:pt x="14872" y="17645"/>
                      </a:cubicBezTo>
                      <a:cubicBezTo>
                        <a:pt x="14872" y="17544"/>
                        <a:pt x="15049" y="17544"/>
                        <a:pt x="15049" y="17442"/>
                      </a:cubicBezTo>
                      <a:cubicBezTo>
                        <a:pt x="15226" y="17341"/>
                        <a:pt x="15403" y="17341"/>
                        <a:pt x="15580" y="17341"/>
                      </a:cubicBezTo>
                      <a:cubicBezTo>
                        <a:pt x="15580" y="17341"/>
                        <a:pt x="15580" y="17341"/>
                        <a:pt x="15757" y="17341"/>
                      </a:cubicBezTo>
                      <a:cubicBezTo>
                        <a:pt x="15934" y="17341"/>
                        <a:pt x="16111" y="17341"/>
                        <a:pt x="16466" y="17341"/>
                      </a:cubicBezTo>
                      <a:cubicBezTo>
                        <a:pt x="16466" y="17341"/>
                        <a:pt x="16466" y="17341"/>
                        <a:pt x="16466" y="17341"/>
                      </a:cubicBezTo>
                      <a:cubicBezTo>
                        <a:pt x="16466" y="17341"/>
                        <a:pt x="16643" y="17341"/>
                        <a:pt x="16643" y="17341"/>
                      </a:cubicBezTo>
                      <a:cubicBezTo>
                        <a:pt x="17174" y="17341"/>
                        <a:pt x="17351" y="17442"/>
                        <a:pt x="17705" y="17544"/>
                      </a:cubicBezTo>
                      <a:cubicBezTo>
                        <a:pt x="17705" y="17544"/>
                        <a:pt x="18059" y="17544"/>
                        <a:pt x="18413" y="17544"/>
                      </a:cubicBezTo>
                      <a:cubicBezTo>
                        <a:pt x="18590" y="17544"/>
                        <a:pt x="18944" y="17544"/>
                        <a:pt x="18944" y="17544"/>
                      </a:cubicBezTo>
                      <a:cubicBezTo>
                        <a:pt x="18944" y="17442"/>
                        <a:pt x="19121" y="17442"/>
                        <a:pt x="19298" y="17442"/>
                      </a:cubicBezTo>
                      <a:cubicBezTo>
                        <a:pt x="19475" y="17442"/>
                        <a:pt x="19475" y="17544"/>
                        <a:pt x="19475" y="17645"/>
                      </a:cubicBezTo>
                      <a:cubicBezTo>
                        <a:pt x="19475" y="17645"/>
                        <a:pt x="19652" y="17746"/>
                        <a:pt x="19830" y="17746"/>
                      </a:cubicBezTo>
                      <a:cubicBezTo>
                        <a:pt x="19830" y="17746"/>
                        <a:pt x="19830" y="17746"/>
                        <a:pt x="19830" y="17746"/>
                      </a:cubicBezTo>
                      <a:cubicBezTo>
                        <a:pt x="20007" y="17645"/>
                        <a:pt x="20184" y="17645"/>
                        <a:pt x="20361" y="17544"/>
                      </a:cubicBezTo>
                      <a:cubicBezTo>
                        <a:pt x="20361" y="17544"/>
                        <a:pt x="20538" y="17544"/>
                        <a:pt x="20715" y="17544"/>
                      </a:cubicBezTo>
                      <a:cubicBezTo>
                        <a:pt x="20715" y="17544"/>
                        <a:pt x="20715" y="17544"/>
                        <a:pt x="20715" y="17544"/>
                      </a:cubicBezTo>
                      <a:cubicBezTo>
                        <a:pt x="20715" y="17442"/>
                        <a:pt x="20892" y="17442"/>
                        <a:pt x="20892" y="17341"/>
                      </a:cubicBezTo>
                      <a:cubicBezTo>
                        <a:pt x="20892" y="17341"/>
                        <a:pt x="20892" y="17239"/>
                        <a:pt x="21069" y="17138"/>
                      </a:cubicBezTo>
                      <a:cubicBezTo>
                        <a:pt x="21069" y="17138"/>
                        <a:pt x="21069" y="17138"/>
                        <a:pt x="21069" y="17037"/>
                      </a:cubicBezTo>
                      <a:cubicBezTo>
                        <a:pt x="21069" y="16834"/>
                        <a:pt x="20892" y="16631"/>
                        <a:pt x="20715" y="16530"/>
                      </a:cubicBezTo>
                      <a:cubicBezTo>
                        <a:pt x="20538" y="16327"/>
                        <a:pt x="20184" y="16327"/>
                        <a:pt x="20184" y="16124"/>
                      </a:cubicBezTo>
                      <a:cubicBezTo>
                        <a:pt x="20007" y="15820"/>
                        <a:pt x="19652" y="15921"/>
                        <a:pt x="19475" y="15718"/>
                      </a:cubicBezTo>
                      <a:cubicBezTo>
                        <a:pt x="19475" y="15718"/>
                        <a:pt x="19475" y="15617"/>
                        <a:pt x="19475" y="15617"/>
                      </a:cubicBezTo>
                      <a:cubicBezTo>
                        <a:pt x="19475" y="15515"/>
                        <a:pt x="19475" y="15414"/>
                        <a:pt x="19475" y="15313"/>
                      </a:cubicBezTo>
                      <a:cubicBezTo>
                        <a:pt x="19475" y="15313"/>
                        <a:pt x="19475" y="15313"/>
                        <a:pt x="19475" y="15313"/>
                      </a:cubicBezTo>
                      <a:cubicBezTo>
                        <a:pt x="19475" y="15313"/>
                        <a:pt x="19298" y="15313"/>
                        <a:pt x="19298" y="15211"/>
                      </a:cubicBezTo>
                      <a:cubicBezTo>
                        <a:pt x="19298" y="15110"/>
                        <a:pt x="19298" y="15110"/>
                        <a:pt x="19475" y="15008"/>
                      </a:cubicBezTo>
                      <a:cubicBezTo>
                        <a:pt x="19475" y="15008"/>
                        <a:pt x="19475" y="15008"/>
                        <a:pt x="19475" y="15008"/>
                      </a:cubicBezTo>
                      <a:cubicBezTo>
                        <a:pt x="19475" y="15008"/>
                        <a:pt x="19475" y="15008"/>
                        <a:pt x="19475" y="14907"/>
                      </a:cubicBezTo>
                      <a:cubicBezTo>
                        <a:pt x="19298" y="14907"/>
                        <a:pt x="19298" y="14907"/>
                        <a:pt x="19121" y="14806"/>
                      </a:cubicBezTo>
                      <a:cubicBezTo>
                        <a:pt x="18944" y="14806"/>
                        <a:pt x="18767" y="14704"/>
                        <a:pt x="18767" y="14603"/>
                      </a:cubicBezTo>
                      <a:cubicBezTo>
                        <a:pt x="18767" y="14501"/>
                        <a:pt x="18944" y="14501"/>
                        <a:pt x="18944" y="14400"/>
                      </a:cubicBezTo>
                      <a:cubicBezTo>
                        <a:pt x="18944" y="14400"/>
                        <a:pt x="18944" y="14400"/>
                        <a:pt x="18944" y="14400"/>
                      </a:cubicBezTo>
                      <a:cubicBezTo>
                        <a:pt x="18944" y="14400"/>
                        <a:pt x="18944" y="14400"/>
                        <a:pt x="18944" y="14400"/>
                      </a:cubicBezTo>
                      <a:cubicBezTo>
                        <a:pt x="18944" y="14400"/>
                        <a:pt x="18767" y="14299"/>
                        <a:pt x="18590" y="14197"/>
                      </a:cubicBezTo>
                      <a:cubicBezTo>
                        <a:pt x="18590" y="14197"/>
                        <a:pt x="18590" y="14096"/>
                        <a:pt x="18590" y="14096"/>
                      </a:cubicBezTo>
                      <a:cubicBezTo>
                        <a:pt x="18413" y="14096"/>
                        <a:pt x="18413" y="13994"/>
                        <a:pt x="18413" y="13994"/>
                      </a:cubicBezTo>
                      <a:cubicBezTo>
                        <a:pt x="18413" y="13893"/>
                        <a:pt x="18590" y="13792"/>
                        <a:pt x="18590" y="13690"/>
                      </a:cubicBezTo>
                      <a:cubicBezTo>
                        <a:pt x="18590" y="13690"/>
                        <a:pt x="18590" y="13690"/>
                        <a:pt x="18413" y="13690"/>
                      </a:cubicBezTo>
                      <a:cubicBezTo>
                        <a:pt x="18413" y="13690"/>
                        <a:pt x="18236" y="13589"/>
                        <a:pt x="18059" y="13589"/>
                      </a:cubicBezTo>
                      <a:cubicBezTo>
                        <a:pt x="18059" y="13589"/>
                        <a:pt x="18059" y="13589"/>
                        <a:pt x="18059" y="13589"/>
                      </a:cubicBezTo>
                      <a:cubicBezTo>
                        <a:pt x="18059" y="13487"/>
                        <a:pt x="18059" y="13386"/>
                        <a:pt x="18059" y="13285"/>
                      </a:cubicBezTo>
                      <a:cubicBezTo>
                        <a:pt x="18059" y="12980"/>
                        <a:pt x="18236" y="12473"/>
                        <a:pt x="18236" y="12270"/>
                      </a:cubicBezTo>
                      <a:cubicBezTo>
                        <a:pt x="18236" y="12270"/>
                        <a:pt x="18236" y="12270"/>
                        <a:pt x="18236" y="12270"/>
                      </a:cubicBezTo>
                      <a:cubicBezTo>
                        <a:pt x="18236" y="12270"/>
                        <a:pt x="18236" y="12270"/>
                        <a:pt x="18236" y="12270"/>
                      </a:cubicBezTo>
                      <a:cubicBezTo>
                        <a:pt x="18413" y="12270"/>
                        <a:pt x="18413" y="12270"/>
                        <a:pt x="18413" y="12270"/>
                      </a:cubicBezTo>
                      <a:cubicBezTo>
                        <a:pt x="18236" y="12270"/>
                        <a:pt x="18236" y="12270"/>
                        <a:pt x="18236" y="12270"/>
                      </a:cubicBezTo>
                      <a:cubicBezTo>
                        <a:pt x="18413" y="12270"/>
                        <a:pt x="18590" y="11662"/>
                        <a:pt x="18767" y="11561"/>
                      </a:cubicBezTo>
                      <a:cubicBezTo>
                        <a:pt x="18767" y="11459"/>
                        <a:pt x="18944" y="11459"/>
                        <a:pt x="18944" y="11459"/>
                      </a:cubicBezTo>
                      <a:cubicBezTo>
                        <a:pt x="19121" y="11358"/>
                        <a:pt x="19121" y="11256"/>
                        <a:pt x="19298" y="11155"/>
                      </a:cubicBezTo>
                      <a:cubicBezTo>
                        <a:pt x="19298" y="11155"/>
                        <a:pt x="19298" y="11054"/>
                        <a:pt x="19298" y="11054"/>
                      </a:cubicBezTo>
                      <a:cubicBezTo>
                        <a:pt x="19298" y="10952"/>
                        <a:pt x="19298" y="10851"/>
                        <a:pt x="19298" y="10851"/>
                      </a:cubicBezTo>
                      <a:cubicBezTo>
                        <a:pt x="19298" y="10851"/>
                        <a:pt x="19298" y="10749"/>
                        <a:pt x="19298" y="10648"/>
                      </a:cubicBezTo>
                      <a:cubicBezTo>
                        <a:pt x="19298" y="10648"/>
                        <a:pt x="19298" y="10546"/>
                        <a:pt x="19298" y="10445"/>
                      </a:cubicBezTo>
                      <a:cubicBezTo>
                        <a:pt x="19298" y="10344"/>
                        <a:pt x="19298" y="10344"/>
                        <a:pt x="19121" y="10242"/>
                      </a:cubicBezTo>
                      <a:cubicBezTo>
                        <a:pt x="19121" y="10242"/>
                        <a:pt x="19121" y="10242"/>
                        <a:pt x="19121" y="10242"/>
                      </a:cubicBezTo>
                      <a:cubicBezTo>
                        <a:pt x="19121" y="10242"/>
                        <a:pt x="19121" y="10242"/>
                        <a:pt x="19121" y="10242"/>
                      </a:cubicBezTo>
                      <a:cubicBezTo>
                        <a:pt x="19121" y="10141"/>
                        <a:pt x="18944" y="10039"/>
                        <a:pt x="18944" y="9938"/>
                      </a:cubicBezTo>
                      <a:cubicBezTo>
                        <a:pt x="18944" y="9735"/>
                        <a:pt x="18767" y="9634"/>
                        <a:pt x="18767" y="9431"/>
                      </a:cubicBezTo>
                      <a:cubicBezTo>
                        <a:pt x="18767" y="9228"/>
                        <a:pt x="18767" y="9025"/>
                        <a:pt x="18767" y="8823"/>
                      </a:cubicBezTo>
                      <a:cubicBezTo>
                        <a:pt x="18767" y="8620"/>
                        <a:pt x="18767" y="8518"/>
                        <a:pt x="18767" y="8417"/>
                      </a:cubicBezTo>
                      <a:cubicBezTo>
                        <a:pt x="18767" y="8417"/>
                        <a:pt x="18767" y="8417"/>
                        <a:pt x="18767" y="8315"/>
                      </a:cubicBezTo>
                      <a:cubicBezTo>
                        <a:pt x="18767" y="8113"/>
                        <a:pt x="18590" y="7808"/>
                        <a:pt x="18413" y="7707"/>
                      </a:cubicBezTo>
                      <a:cubicBezTo>
                        <a:pt x="18413" y="7707"/>
                        <a:pt x="18413" y="7707"/>
                        <a:pt x="18413" y="7707"/>
                      </a:cubicBezTo>
                      <a:cubicBezTo>
                        <a:pt x="18413" y="7707"/>
                        <a:pt x="18590" y="7707"/>
                        <a:pt x="18590" y="7707"/>
                      </a:cubicBezTo>
                      <a:cubicBezTo>
                        <a:pt x="18590" y="7707"/>
                        <a:pt x="18590" y="7707"/>
                        <a:pt x="18590" y="7707"/>
                      </a:cubicBezTo>
                      <a:cubicBezTo>
                        <a:pt x="18590" y="7707"/>
                        <a:pt x="18590" y="7606"/>
                        <a:pt x="18590" y="7606"/>
                      </a:cubicBezTo>
                      <a:cubicBezTo>
                        <a:pt x="18590" y="7606"/>
                        <a:pt x="18590" y="7606"/>
                        <a:pt x="18590" y="7606"/>
                      </a:cubicBezTo>
                      <a:cubicBezTo>
                        <a:pt x="18590" y="7606"/>
                        <a:pt x="18590" y="7606"/>
                        <a:pt x="18590" y="7606"/>
                      </a:cubicBezTo>
                      <a:cubicBezTo>
                        <a:pt x="18590" y="7504"/>
                        <a:pt x="18590" y="7403"/>
                        <a:pt x="18590" y="7301"/>
                      </a:cubicBezTo>
                      <a:cubicBezTo>
                        <a:pt x="18413" y="7200"/>
                        <a:pt x="18413" y="7200"/>
                        <a:pt x="18413" y="7099"/>
                      </a:cubicBezTo>
                      <a:cubicBezTo>
                        <a:pt x="18413" y="6997"/>
                        <a:pt x="18590" y="6997"/>
                        <a:pt x="18944" y="6794"/>
                      </a:cubicBezTo>
                      <a:cubicBezTo>
                        <a:pt x="19121" y="6592"/>
                        <a:pt x="19475" y="6389"/>
                        <a:pt x="19475" y="6186"/>
                      </a:cubicBezTo>
                      <a:cubicBezTo>
                        <a:pt x="19475" y="6186"/>
                        <a:pt x="19652" y="6186"/>
                        <a:pt x="19652" y="6186"/>
                      </a:cubicBezTo>
                      <a:cubicBezTo>
                        <a:pt x="19652" y="6186"/>
                        <a:pt x="19652" y="6186"/>
                        <a:pt x="19475" y="6186"/>
                      </a:cubicBezTo>
                      <a:cubicBezTo>
                        <a:pt x="19652" y="6186"/>
                        <a:pt x="19652" y="6186"/>
                        <a:pt x="19652" y="6186"/>
                      </a:cubicBezTo>
                      <a:cubicBezTo>
                        <a:pt x="19475" y="6186"/>
                        <a:pt x="19475" y="6186"/>
                        <a:pt x="19475" y="6085"/>
                      </a:cubicBezTo>
                      <a:cubicBezTo>
                        <a:pt x="19298" y="6085"/>
                        <a:pt x="19298" y="6085"/>
                        <a:pt x="19298" y="5983"/>
                      </a:cubicBezTo>
                      <a:cubicBezTo>
                        <a:pt x="19298" y="5882"/>
                        <a:pt x="19475" y="5882"/>
                        <a:pt x="19652" y="5780"/>
                      </a:cubicBezTo>
                      <a:cubicBezTo>
                        <a:pt x="19830" y="5679"/>
                        <a:pt x="19830" y="5679"/>
                        <a:pt x="19830" y="5577"/>
                      </a:cubicBezTo>
                      <a:cubicBezTo>
                        <a:pt x="19830" y="5577"/>
                        <a:pt x="19830" y="5577"/>
                        <a:pt x="19830" y="5577"/>
                      </a:cubicBezTo>
                      <a:cubicBezTo>
                        <a:pt x="19830" y="5476"/>
                        <a:pt x="19830" y="5476"/>
                        <a:pt x="19830" y="5375"/>
                      </a:cubicBezTo>
                      <a:cubicBezTo>
                        <a:pt x="19830" y="5375"/>
                        <a:pt x="19830" y="5375"/>
                        <a:pt x="19830" y="5375"/>
                      </a:cubicBezTo>
                      <a:cubicBezTo>
                        <a:pt x="19830" y="5375"/>
                        <a:pt x="19830" y="5375"/>
                        <a:pt x="19830" y="5375"/>
                      </a:cubicBezTo>
                      <a:cubicBezTo>
                        <a:pt x="19830" y="5375"/>
                        <a:pt x="19830" y="5375"/>
                        <a:pt x="19830" y="5375"/>
                      </a:cubicBezTo>
                      <a:cubicBezTo>
                        <a:pt x="19830" y="5375"/>
                        <a:pt x="19830" y="5375"/>
                        <a:pt x="19830" y="5375"/>
                      </a:cubicBezTo>
                      <a:cubicBezTo>
                        <a:pt x="19830" y="5375"/>
                        <a:pt x="19830" y="5375"/>
                        <a:pt x="19830" y="5375"/>
                      </a:cubicBezTo>
                      <a:cubicBezTo>
                        <a:pt x="19830" y="5273"/>
                        <a:pt x="19121" y="4563"/>
                        <a:pt x="18944" y="4563"/>
                      </a:cubicBezTo>
                      <a:cubicBezTo>
                        <a:pt x="18767" y="4462"/>
                        <a:pt x="18767" y="4259"/>
                        <a:pt x="18767" y="4158"/>
                      </a:cubicBezTo>
                      <a:cubicBezTo>
                        <a:pt x="18767" y="4056"/>
                        <a:pt x="18767" y="4056"/>
                        <a:pt x="18767" y="3955"/>
                      </a:cubicBezTo>
                      <a:cubicBezTo>
                        <a:pt x="18767" y="3854"/>
                        <a:pt x="19121" y="3549"/>
                        <a:pt x="19121" y="3448"/>
                      </a:cubicBezTo>
                      <a:cubicBezTo>
                        <a:pt x="19298" y="3448"/>
                        <a:pt x="19475" y="3346"/>
                        <a:pt x="19475" y="3346"/>
                      </a:cubicBezTo>
                      <a:cubicBezTo>
                        <a:pt x="19830" y="3245"/>
                        <a:pt x="20184" y="3245"/>
                        <a:pt x="20184" y="2738"/>
                      </a:cubicBezTo>
                      <a:cubicBezTo>
                        <a:pt x="20184" y="2738"/>
                        <a:pt x="20184" y="2738"/>
                        <a:pt x="20184" y="2738"/>
                      </a:cubicBezTo>
                      <a:cubicBezTo>
                        <a:pt x="20184" y="2738"/>
                        <a:pt x="20184" y="2738"/>
                        <a:pt x="20184" y="2738"/>
                      </a:cubicBezTo>
                      <a:cubicBezTo>
                        <a:pt x="20184" y="2738"/>
                        <a:pt x="20184" y="2738"/>
                        <a:pt x="20184" y="2738"/>
                      </a:cubicBezTo>
                      <a:cubicBezTo>
                        <a:pt x="20184" y="2535"/>
                        <a:pt x="20538" y="2028"/>
                        <a:pt x="20715" y="1927"/>
                      </a:cubicBezTo>
                      <a:cubicBezTo>
                        <a:pt x="20715" y="1825"/>
                        <a:pt x="20892" y="1623"/>
                        <a:pt x="20892" y="1420"/>
                      </a:cubicBezTo>
                      <a:cubicBezTo>
                        <a:pt x="21069" y="1318"/>
                        <a:pt x="21069" y="1318"/>
                        <a:pt x="21069" y="1217"/>
                      </a:cubicBezTo>
                      <a:cubicBezTo>
                        <a:pt x="21246" y="1115"/>
                        <a:pt x="21246" y="1014"/>
                        <a:pt x="21246" y="913"/>
                      </a:cubicBezTo>
                      <a:cubicBezTo>
                        <a:pt x="21246" y="811"/>
                        <a:pt x="21423" y="811"/>
                        <a:pt x="21600" y="710"/>
                      </a:cubicBezTo>
                      <a:cubicBezTo>
                        <a:pt x="21600" y="710"/>
                        <a:pt x="21600" y="710"/>
                        <a:pt x="21423" y="71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7" name="Freeform 134"/>
                <p:cNvSpPr/>
                <p:nvPr/>
              </p:nvSpPr>
              <p:spPr>
                <a:xfrm>
                  <a:off x="2862342" y="1833434"/>
                  <a:ext cx="318859" cy="518146"/>
                </a:xfrm>
                <a:custGeom>
                  <a:avLst/>
                  <a:gdLst/>
                  <a:ahLst/>
                  <a:cxnLst>
                    <a:cxn ang="0">
                      <a:pos x="wd2" y="hd2"/>
                    </a:cxn>
                    <a:cxn ang="5400000">
                      <a:pos x="wd2" y="hd2"/>
                    </a:cxn>
                    <a:cxn ang="10800000">
                      <a:pos x="wd2" y="hd2"/>
                    </a:cxn>
                    <a:cxn ang="16200000">
                      <a:pos x="wd2" y="hd2"/>
                    </a:cxn>
                  </a:cxnLst>
                  <a:rect l="0" t="0" r="r" b="b"/>
                  <a:pathLst>
                    <a:path w="21600" h="21600" extrusionOk="0">
                      <a:moveTo>
                        <a:pt x="20965" y="8051"/>
                      </a:moveTo>
                      <a:cubicBezTo>
                        <a:pt x="20012" y="7855"/>
                        <a:pt x="20012" y="7265"/>
                        <a:pt x="19376" y="6873"/>
                      </a:cubicBezTo>
                      <a:cubicBezTo>
                        <a:pt x="19376" y="6676"/>
                        <a:pt x="18741" y="6676"/>
                        <a:pt x="18424" y="6676"/>
                      </a:cubicBezTo>
                      <a:cubicBezTo>
                        <a:pt x="18106" y="6676"/>
                        <a:pt x="18106" y="6676"/>
                        <a:pt x="17788" y="6676"/>
                      </a:cubicBezTo>
                      <a:cubicBezTo>
                        <a:pt x="17788" y="6676"/>
                        <a:pt x="17788" y="6676"/>
                        <a:pt x="17471" y="6676"/>
                      </a:cubicBezTo>
                      <a:cubicBezTo>
                        <a:pt x="16835" y="6676"/>
                        <a:pt x="15565" y="6284"/>
                        <a:pt x="14612" y="6087"/>
                      </a:cubicBezTo>
                      <a:cubicBezTo>
                        <a:pt x="14294" y="5891"/>
                        <a:pt x="14294" y="5695"/>
                        <a:pt x="13976" y="5498"/>
                      </a:cubicBezTo>
                      <a:cubicBezTo>
                        <a:pt x="14294" y="5302"/>
                        <a:pt x="14612" y="5302"/>
                        <a:pt x="14612" y="5105"/>
                      </a:cubicBezTo>
                      <a:cubicBezTo>
                        <a:pt x="14929" y="5105"/>
                        <a:pt x="15247" y="4516"/>
                        <a:pt x="15247" y="4124"/>
                      </a:cubicBezTo>
                      <a:cubicBezTo>
                        <a:pt x="15247" y="3731"/>
                        <a:pt x="15882" y="3338"/>
                        <a:pt x="16835" y="2553"/>
                      </a:cubicBezTo>
                      <a:cubicBezTo>
                        <a:pt x="16835" y="2356"/>
                        <a:pt x="17153" y="2160"/>
                        <a:pt x="17153" y="2160"/>
                      </a:cubicBezTo>
                      <a:cubicBezTo>
                        <a:pt x="17153" y="1964"/>
                        <a:pt x="17153" y="1964"/>
                        <a:pt x="17153" y="1767"/>
                      </a:cubicBezTo>
                      <a:cubicBezTo>
                        <a:pt x="17153" y="1767"/>
                        <a:pt x="17153" y="1767"/>
                        <a:pt x="17153" y="1767"/>
                      </a:cubicBezTo>
                      <a:cubicBezTo>
                        <a:pt x="17153" y="1767"/>
                        <a:pt x="16835" y="1571"/>
                        <a:pt x="16518" y="1571"/>
                      </a:cubicBezTo>
                      <a:cubicBezTo>
                        <a:pt x="16518" y="1375"/>
                        <a:pt x="16518" y="1375"/>
                        <a:pt x="16518" y="1178"/>
                      </a:cubicBezTo>
                      <a:cubicBezTo>
                        <a:pt x="16518" y="1178"/>
                        <a:pt x="16518" y="982"/>
                        <a:pt x="16200" y="982"/>
                      </a:cubicBezTo>
                      <a:cubicBezTo>
                        <a:pt x="16200" y="785"/>
                        <a:pt x="16200" y="589"/>
                        <a:pt x="16200" y="393"/>
                      </a:cubicBezTo>
                      <a:cubicBezTo>
                        <a:pt x="16200" y="393"/>
                        <a:pt x="16200" y="393"/>
                        <a:pt x="16200" y="393"/>
                      </a:cubicBezTo>
                      <a:cubicBezTo>
                        <a:pt x="16200" y="196"/>
                        <a:pt x="16200" y="196"/>
                        <a:pt x="16200" y="196"/>
                      </a:cubicBezTo>
                      <a:cubicBezTo>
                        <a:pt x="16200" y="196"/>
                        <a:pt x="16200" y="0"/>
                        <a:pt x="16200" y="0"/>
                      </a:cubicBezTo>
                      <a:cubicBezTo>
                        <a:pt x="15882" y="0"/>
                        <a:pt x="15882" y="0"/>
                        <a:pt x="15882" y="0"/>
                      </a:cubicBezTo>
                      <a:cubicBezTo>
                        <a:pt x="15882" y="0"/>
                        <a:pt x="15565" y="0"/>
                        <a:pt x="15565" y="0"/>
                      </a:cubicBezTo>
                      <a:cubicBezTo>
                        <a:pt x="15247" y="0"/>
                        <a:pt x="15247" y="196"/>
                        <a:pt x="14929" y="196"/>
                      </a:cubicBezTo>
                      <a:cubicBezTo>
                        <a:pt x="14612" y="393"/>
                        <a:pt x="14294" y="589"/>
                        <a:pt x="14294" y="589"/>
                      </a:cubicBezTo>
                      <a:cubicBezTo>
                        <a:pt x="13976" y="589"/>
                        <a:pt x="13976" y="589"/>
                        <a:pt x="13976" y="589"/>
                      </a:cubicBezTo>
                      <a:cubicBezTo>
                        <a:pt x="13659" y="589"/>
                        <a:pt x="13659" y="589"/>
                        <a:pt x="13659" y="589"/>
                      </a:cubicBezTo>
                      <a:cubicBezTo>
                        <a:pt x="13341" y="589"/>
                        <a:pt x="13341" y="589"/>
                        <a:pt x="13341" y="785"/>
                      </a:cubicBezTo>
                      <a:cubicBezTo>
                        <a:pt x="13341" y="982"/>
                        <a:pt x="13024" y="1178"/>
                        <a:pt x="12706" y="1178"/>
                      </a:cubicBezTo>
                      <a:cubicBezTo>
                        <a:pt x="12706" y="1178"/>
                        <a:pt x="12388" y="1178"/>
                        <a:pt x="12388" y="1178"/>
                      </a:cubicBezTo>
                      <a:cubicBezTo>
                        <a:pt x="12388" y="1178"/>
                        <a:pt x="12388" y="1178"/>
                        <a:pt x="12388" y="1178"/>
                      </a:cubicBezTo>
                      <a:cubicBezTo>
                        <a:pt x="12388" y="1178"/>
                        <a:pt x="12388" y="1178"/>
                        <a:pt x="12388" y="1178"/>
                      </a:cubicBezTo>
                      <a:cubicBezTo>
                        <a:pt x="12388" y="1178"/>
                        <a:pt x="12071" y="1375"/>
                        <a:pt x="11753" y="1571"/>
                      </a:cubicBezTo>
                      <a:cubicBezTo>
                        <a:pt x="11753" y="1571"/>
                        <a:pt x="11753" y="1767"/>
                        <a:pt x="11435" y="1964"/>
                      </a:cubicBezTo>
                      <a:cubicBezTo>
                        <a:pt x="11118" y="2553"/>
                        <a:pt x="10800" y="2749"/>
                        <a:pt x="10482" y="3142"/>
                      </a:cubicBezTo>
                      <a:cubicBezTo>
                        <a:pt x="10482" y="3338"/>
                        <a:pt x="10165" y="4320"/>
                        <a:pt x="10165" y="4713"/>
                      </a:cubicBezTo>
                      <a:cubicBezTo>
                        <a:pt x="10165" y="4909"/>
                        <a:pt x="10165" y="4909"/>
                        <a:pt x="10165" y="4909"/>
                      </a:cubicBezTo>
                      <a:cubicBezTo>
                        <a:pt x="10165" y="5105"/>
                        <a:pt x="10165" y="5302"/>
                        <a:pt x="10165" y="5498"/>
                      </a:cubicBezTo>
                      <a:cubicBezTo>
                        <a:pt x="10165" y="5695"/>
                        <a:pt x="10165" y="5695"/>
                        <a:pt x="9847" y="5891"/>
                      </a:cubicBezTo>
                      <a:cubicBezTo>
                        <a:pt x="9847" y="6087"/>
                        <a:pt x="9847" y="6087"/>
                        <a:pt x="9847" y="6284"/>
                      </a:cubicBezTo>
                      <a:cubicBezTo>
                        <a:pt x="9847" y="6284"/>
                        <a:pt x="9847" y="6480"/>
                        <a:pt x="9847" y="6873"/>
                      </a:cubicBezTo>
                      <a:cubicBezTo>
                        <a:pt x="9847" y="6873"/>
                        <a:pt x="9847" y="7069"/>
                        <a:pt x="9847" y="7069"/>
                      </a:cubicBezTo>
                      <a:cubicBezTo>
                        <a:pt x="9847" y="7658"/>
                        <a:pt x="9529" y="8247"/>
                        <a:pt x="8894" y="8247"/>
                      </a:cubicBezTo>
                      <a:cubicBezTo>
                        <a:pt x="8576" y="8444"/>
                        <a:pt x="8576" y="8444"/>
                        <a:pt x="8576" y="8444"/>
                      </a:cubicBezTo>
                      <a:cubicBezTo>
                        <a:pt x="8576" y="8444"/>
                        <a:pt x="8576" y="8444"/>
                        <a:pt x="8576" y="8444"/>
                      </a:cubicBezTo>
                      <a:cubicBezTo>
                        <a:pt x="8576" y="8640"/>
                        <a:pt x="8259" y="8640"/>
                        <a:pt x="7941" y="8640"/>
                      </a:cubicBezTo>
                      <a:cubicBezTo>
                        <a:pt x="7624" y="8640"/>
                        <a:pt x="7306" y="8640"/>
                        <a:pt x="6988" y="8640"/>
                      </a:cubicBezTo>
                      <a:cubicBezTo>
                        <a:pt x="6988" y="8640"/>
                        <a:pt x="6988" y="8640"/>
                        <a:pt x="6988" y="8640"/>
                      </a:cubicBezTo>
                      <a:cubicBezTo>
                        <a:pt x="6671" y="8640"/>
                        <a:pt x="5718" y="9033"/>
                        <a:pt x="4447" y="9229"/>
                      </a:cubicBezTo>
                      <a:cubicBezTo>
                        <a:pt x="3176" y="9622"/>
                        <a:pt x="1588" y="9622"/>
                        <a:pt x="635" y="9622"/>
                      </a:cubicBezTo>
                      <a:cubicBezTo>
                        <a:pt x="635" y="9622"/>
                        <a:pt x="318" y="9622"/>
                        <a:pt x="0" y="9818"/>
                      </a:cubicBezTo>
                      <a:cubicBezTo>
                        <a:pt x="318" y="9818"/>
                        <a:pt x="318" y="9818"/>
                        <a:pt x="318" y="9818"/>
                      </a:cubicBezTo>
                      <a:cubicBezTo>
                        <a:pt x="635" y="9818"/>
                        <a:pt x="953" y="9818"/>
                        <a:pt x="1271" y="9818"/>
                      </a:cubicBezTo>
                      <a:cubicBezTo>
                        <a:pt x="1588" y="9818"/>
                        <a:pt x="1906" y="9818"/>
                        <a:pt x="2224" y="10015"/>
                      </a:cubicBezTo>
                      <a:cubicBezTo>
                        <a:pt x="2224" y="10211"/>
                        <a:pt x="2224" y="10211"/>
                        <a:pt x="2224" y="10211"/>
                      </a:cubicBezTo>
                      <a:cubicBezTo>
                        <a:pt x="2224" y="10211"/>
                        <a:pt x="2224" y="10211"/>
                        <a:pt x="2224" y="10211"/>
                      </a:cubicBezTo>
                      <a:cubicBezTo>
                        <a:pt x="2224" y="10407"/>
                        <a:pt x="2224" y="10407"/>
                        <a:pt x="2224" y="10407"/>
                      </a:cubicBezTo>
                      <a:cubicBezTo>
                        <a:pt x="2224" y="10407"/>
                        <a:pt x="2224" y="10604"/>
                        <a:pt x="1906" y="10604"/>
                      </a:cubicBezTo>
                      <a:cubicBezTo>
                        <a:pt x="1906" y="10604"/>
                        <a:pt x="1906" y="10604"/>
                        <a:pt x="1588" y="10800"/>
                      </a:cubicBezTo>
                      <a:cubicBezTo>
                        <a:pt x="1906" y="10800"/>
                        <a:pt x="1906" y="10996"/>
                        <a:pt x="1906" y="10996"/>
                      </a:cubicBezTo>
                      <a:cubicBezTo>
                        <a:pt x="2224" y="10996"/>
                        <a:pt x="2224" y="10996"/>
                        <a:pt x="2224" y="10996"/>
                      </a:cubicBezTo>
                      <a:cubicBezTo>
                        <a:pt x="2224" y="10996"/>
                        <a:pt x="2541" y="10996"/>
                        <a:pt x="2859" y="10996"/>
                      </a:cubicBezTo>
                      <a:cubicBezTo>
                        <a:pt x="2859" y="10996"/>
                        <a:pt x="3176" y="10996"/>
                        <a:pt x="3176" y="10996"/>
                      </a:cubicBezTo>
                      <a:cubicBezTo>
                        <a:pt x="3176" y="11193"/>
                        <a:pt x="3176" y="11193"/>
                        <a:pt x="3176" y="11193"/>
                      </a:cubicBezTo>
                      <a:cubicBezTo>
                        <a:pt x="3494" y="11585"/>
                        <a:pt x="4129" y="12175"/>
                        <a:pt x="4447" y="12175"/>
                      </a:cubicBezTo>
                      <a:cubicBezTo>
                        <a:pt x="4447" y="12175"/>
                        <a:pt x="4447" y="12175"/>
                        <a:pt x="4447" y="12175"/>
                      </a:cubicBezTo>
                      <a:cubicBezTo>
                        <a:pt x="4447" y="12175"/>
                        <a:pt x="4447" y="12175"/>
                        <a:pt x="4447" y="12175"/>
                      </a:cubicBezTo>
                      <a:cubicBezTo>
                        <a:pt x="4447" y="12175"/>
                        <a:pt x="4447" y="12175"/>
                        <a:pt x="4447" y="12175"/>
                      </a:cubicBezTo>
                      <a:cubicBezTo>
                        <a:pt x="4447" y="12175"/>
                        <a:pt x="4447" y="12175"/>
                        <a:pt x="4447" y="12175"/>
                      </a:cubicBezTo>
                      <a:cubicBezTo>
                        <a:pt x="5082" y="12175"/>
                        <a:pt x="5400" y="12175"/>
                        <a:pt x="5400" y="12567"/>
                      </a:cubicBezTo>
                      <a:cubicBezTo>
                        <a:pt x="5400" y="12567"/>
                        <a:pt x="5400" y="12567"/>
                        <a:pt x="5400" y="12567"/>
                      </a:cubicBezTo>
                      <a:cubicBezTo>
                        <a:pt x="5400" y="12567"/>
                        <a:pt x="5718" y="12764"/>
                        <a:pt x="5718" y="12764"/>
                      </a:cubicBezTo>
                      <a:cubicBezTo>
                        <a:pt x="6035" y="12960"/>
                        <a:pt x="6353" y="13353"/>
                        <a:pt x="6353" y="13549"/>
                      </a:cubicBezTo>
                      <a:cubicBezTo>
                        <a:pt x="6353" y="13745"/>
                        <a:pt x="6353" y="13745"/>
                        <a:pt x="6035" y="13745"/>
                      </a:cubicBezTo>
                      <a:cubicBezTo>
                        <a:pt x="5718" y="13942"/>
                        <a:pt x="5718" y="13942"/>
                        <a:pt x="5718" y="14138"/>
                      </a:cubicBezTo>
                      <a:cubicBezTo>
                        <a:pt x="5718" y="14138"/>
                        <a:pt x="5718" y="14335"/>
                        <a:pt x="5718" y="14335"/>
                      </a:cubicBezTo>
                      <a:cubicBezTo>
                        <a:pt x="6035" y="14924"/>
                        <a:pt x="5718" y="14727"/>
                        <a:pt x="6035" y="14727"/>
                      </a:cubicBezTo>
                      <a:cubicBezTo>
                        <a:pt x="6353" y="14924"/>
                        <a:pt x="6671" y="15316"/>
                        <a:pt x="6988" y="15709"/>
                      </a:cubicBezTo>
                      <a:cubicBezTo>
                        <a:pt x="6988" y="15905"/>
                        <a:pt x="7306" y="16102"/>
                        <a:pt x="7306" y="16495"/>
                      </a:cubicBezTo>
                      <a:cubicBezTo>
                        <a:pt x="7306" y="16691"/>
                        <a:pt x="7306" y="16887"/>
                        <a:pt x="7306" y="17084"/>
                      </a:cubicBezTo>
                      <a:cubicBezTo>
                        <a:pt x="7306" y="17084"/>
                        <a:pt x="7306" y="17280"/>
                        <a:pt x="6988" y="17280"/>
                      </a:cubicBezTo>
                      <a:cubicBezTo>
                        <a:pt x="6671" y="17476"/>
                        <a:pt x="6353" y="17673"/>
                        <a:pt x="6035" y="17869"/>
                      </a:cubicBezTo>
                      <a:cubicBezTo>
                        <a:pt x="6035" y="18065"/>
                        <a:pt x="6035" y="18262"/>
                        <a:pt x="6035" y="18262"/>
                      </a:cubicBezTo>
                      <a:cubicBezTo>
                        <a:pt x="6035" y="18458"/>
                        <a:pt x="6035" y="18458"/>
                        <a:pt x="6035" y="18655"/>
                      </a:cubicBezTo>
                      <a:cubicBezTo>
                        <a:pt x="6353" y="19047"/>
                        <a:pt x="6988" y="19244"/>
                        <a:pt x="7306" y="19244"/>
                      </a:cubicBezTo>
                      <a:cubicBezTo>
                        <a:pt x="7306" y="19244"/>
                        <a:pt x="7941" y="19244"/>
                        <a:pt x="8259" y="19244"/>
                      </a:cubicBezTo>
                      <a:cubicBezTo>
                        <a:pt x="8259" y="19244"/>
                        <a:pt x="8576" y="19244"/>
                        <a:pt x="8576" y="19440"/>
                      </a:cubicBezTo>
                      <a:cubicBezTo>
                        <a:pt x="8576" y="19440"/>
                        <a:pt x="8576" y="19440"/>
                        <a:pt x="8576" y="19440"/>
                      </a:cubicBezTo>
                      <a:cubicBezTo>
                        <a:pt x="8576" y="19440"/>
                        <a:pt x="8576" y="19440"/>
                        <a:pt x="8576" y="19636"/>
                      </a:cubicBezTo>
                      <a:cubicBezTo>
                        <a:pt x="8576" y="19636"/>
                        <a:pt x="8894" y="20029"/>
                        <a:pt x="9212" y="20225"/>
                      </a:cubicBezTo>
                      <a:cubicBezTo>
                        <a:pt x="9212" y="20225"/>
                        <a:pt x="9212" y="20225"/>
                        <a:pt x="9212" y="20225"/>
                      </a:cubicBezTo>
                      <a:cubicBezTo>
                        <a:pt x="9212" y="20225"/>
                        <a:pt x="9529" y="20225"/>
                        <a:pt x="9847" y="20225"/>
                      </a:cubicBezTo>
                      <a:cubicBezTo>
                        <a:pt x="9847" y="20225"/>
                        <a:pt x="9847" y="20225"/>
                        <a:pt x="9847" y="20225"/>
                      </a:cubicBezTo>
                      <a:cubicBezTo>
                        <a:pt x="10165" y="20225"/>
                        <a:pt x="10800" y="20422"/>
                        <a:pt x="10800" y="20815"/>
                      </a:cubicBezTo>
                      <a:cubicBezTo>
                        <a:pt x="11118" y="20815"/>
                        <a:pt x="11118" y="21011"/>
                        <a:pt x="11118" y="21011"/>
                      </a:cubicBezTo>
                      <a:cubicBezTo>
                        <a:pt x="11118" y="20815"/>
                        <a:pt x="11118" y="20815"/>
                        <a:pt x="11435" y="20815"/>
                      </a:cubicBezTo>
                      <a:cubicBezTo>
                        <a:pt x="11753" y="20815"/>
                        <a:pt x="11753" y="21011"/>
                        <a:pt x="12071" y="21207"/>
                      </a:cubicBezTo>
                      <a:cubicBezTo>
                        <a:pt x="12388" y="21404"/>
                        <a:pt x="12388" y="21404"/>
                        <a:pt x="12388" y="21600"/>
                      </a:cubicBezTo>
                      <a:cubicBezTo>
                        <a:pt x="12706" y="21600"/>
                        <a:pt x="12706" y="21600"/>
                        <a:pt x="12706" y="21600"/>
                      </a:cubicBezTo>
                      <a:cubicBezTo>
                        <a:pt x="12706" y="21600"/>
                        <a:pt x="12706" y="21600"/>
                        <a:pt x="12706" y="21600"/>
                      </a:cubicBezTo>
                      <a:cubicBezTo>
                        <a:pt x="13341" y="21404"/>
                        <a:pt x="13341" y="21011"/>
                        <a:pt x="13341" y="20815"/>
                      </a:cubicBezTo>
                      <a:cubicBezTo>
                        <a:pt x="13341" y="20815"/>
                        <a:pt x="13341" y="20815"/>
                        <a:pt x="13341" y="20815"/>
                      </a:cubicBezTo>
                      <a:cubicBezTo>
                        <a:pt x="13024" y="20618"/>
                        <a:pt x="13024" y="20422"/>
                        <a:pt x="13024" y="20422"/>
                      </a:cubicBezTo>
                      <a:cubicBezTo>
                        <a:pt x="13024" y="20225"/>
                        <a:pt x="13024" y="20029"/>
                        <a:pt x="13024" y="20029"/>
                      </a:cubicBezTo>
                      <a:cubicBezTo>
                        <a:pt x="13024" y="20029"/>
                        <a:pt x="13024" y="20029"/>
                        <a:pt x="13024" y="20029"/>
                      </a:cubicBezTo>
                      <a:cubicBezTo>
                        <a:pt x="13024" y="20029"/>
                        <a:pt x="13024" y="19833"/>
                        <a:pt x="13024" y="19636"/>
                      </a:cubicBezTo>
                      <a:cubicBezTo>
                        <a:pt x="13024" y="19440"/>
                        <a:pt x="13024" y="19244"/>
                        <a:pt x="13341" y="19244"/>
                      </a:cubicBezTo>
                      <a:cubicBezTo>
                        <a:pt x="13659" y="19244"/>
                        <a:pt x="13659" y="19244"/>
                        <a:pt x="13659" y="19244"/>
                      </a:cubicBezTo>
                      <a:cubicBezTo>
                        <a:pt x="14294" y="19244"/>
                        <a:pt x="14612" y="19244"/>
                        <a:pt x="15247" y="19244"/>
                      </a:cubicBezTo>
                      <a:cubicBezTo>
                        <a:pt x="15247" y="19244"/>
                        <a:pt x="15247" y="19244"/>
                        <a:pt x="15565" y="19244"/>
                      </a:cubicBezTo>
                      <a:cubicBezTo>
                        <a:pt x="15565" y="19047"/>
                        <a:pt x="15882" y="19047"/>
                        <a:pt x="15882" y="19047"/>
                      </a:cubicBezTo>
                      <a:cubicBezTo>
                        <a:pt x="16200" y="18851"/>
                        <a:pt x="16200" y="18851"/>
                        <a:pt x="16200" y="18851"/>
                      </a:cubicBezTo>
                      <a:cubicBezTo>
                        <a:pt x="16200" y="18851"/>
                        <a:pt x="16200" y="18851"/>
                        <a:pt x="16200" y="18851"/>
                      </a:cubicBezTo>
                      <a:cubicBezTo>
                        <a:pt x="15882" y="18655"/>
                        <a:pt x="15882" y="18655"/>
                        <a:pt x="15882" y="18458"/>
                      </a:cubicBezTo>
                      <a:cubicBezTo>
                        <a:pt x="15882" y="18262"/>
                        <a:pt x="15882" y="18262"/>
                        <a:pt x="16200" y="18065"/>
                      </a:cubicBezTo>
                      <a:cubicBezTo>
                        <a:pt x="16200" y="17869"/>
                        <a:pt x="16200" y="17869"/>
                        <a:pt x="16200" y="17673"/>
                      </a:cubicBezTo>
                      <a:cubicBezTo>
                        <a:pt x="16200" y="17280"/>
                        <a:pt x="16200" y="16887"/>
                        <a:pt x="15882" y="16887"/>
                      </a:cubicBezTo>
                      <a:cubicBezTo>
                        <a:pt x="15247" y="16887"/>
                        <a:pt x="14612" y="16691"/>
                        <a:pt x="14612" y="16495"/>
                      </a:cubicBezTo>
                      <a:cubicBezTo>
                        <a:pt x="14612" y="16495"/>
                        <a:pt x="14612" y="16495"/>
                        <a:pt x="14294" y="16495"/>
                      </a:cubicBezTo>
                      <a:cubicBezTo>
                        <a:pt x="14294" y="16495"/>
                        <a:pt x="14294" y="16495"/>
                        <a:pt x="13976" y="16495"/>
                      </a:cubicBezTo>
                      <a:cubicBezTo>
                        <a:pt x="13659" y="16495"/>
                        <a:pt x="13341" y="16495"/>
                        <a:pt x="13341" y="16102"/>
                      </a:cubicBezTo>
                      <a:cubicBezTo>
                        <a:pt x="13341" y="16102"/>
                        <a:pt x="13341" y="16102"/>
                        <a:pt x="13341" y="16102"/>
                      </a:cubicBezTo>
                      <a:cubicBezTo>
                        <a:pt x="13341" y="15905"/>
                        <a:pt x="13341" y="15709"/>
                        <a:pt x="13341" y="15709"/>
                      </a:cubicBezTo>
                      <a:cubicBezTo>
                        <a:pt x="13341" y="15513"/>
                        <a:pt x="13341" y="15316"/>
                        <a:pt x="13024" y="15316"/>
                      </a:cubicBezTo>
                      <a:cubicBezTo>
                        <a:pt x="12706" y="15316"/>
                        <a:pt x="12706" y="15120"/>
                        <a:pt x="12706" y="14924"/>
                      </a:cubicBezTo>
                      <a:cubicBezTo>
                        <a:pt x="12706" y="14727"/>
                        <a:pt x="13341" y="14335"/>
                        <a:pt x="13659" y="14138"/>
                      </a:cubicBezTo>
                      <a:cubicBezTo>
                        <a:pt x="13976" y="13942"/>
                        <a:pt x="14612" y="13745"/>
                        <a:pt x="14294" y="13745"/>
                      </a:cubicBezTo>
                      <a:cubicBezTo>
                        <a:pt x="14294" y="13745"/>
                        <a:pt x="14294" y="13745"/>
                        <a:pt x="14294" y="13745"/>
                      </a:cubicBezTo>
                      <a:cubicBezTo>
                        <a:pt x="14294" y="13549"/>
                        <a:pt x="13976" y="13353"/>
                        <a:pt x="13976" y="12960"/>
                      </a:cubicBezTo>
                      <a:cubicBezTo>
                        <a:pt x="13976" y="12960"/>
                        <a:pt x="13976" y="12764"/>
                        <a:pt x="14294" y="12567"/>
                      </a:cubicBezTo>
                      <a:cubicBezTo>
                        <a:pt x="14612" y="12567"/>
                        <a:pt x="14612" y="12567"/>
                        <a:pt x="14612" y="12371"/>
                      </a:cubicBezTo>
                      <a:cubicBezTo>
                        <a:pt x="14612" y="12371"/>
                        <a:pt x="14294" y="12175"/>
                        <a:pt x="14294" y="11978"/>
                      </a:cubicBezTo>
                      <a:cubicBezTo>
                        <a:pt x="14294" y="11978"/>
                        <a:pt x="14294" y="11978"/>
                        <a:pt x="14612" y="11782"/>
                      </a:cubicBezTo>
                      <a:cubicBezTo>
                        <a:pt x="14612" y="11782"/>
                        <a:pt x="14612" y="11782"/>
                        <a:pt x="14929" y="11782"/>
                      </a:cubicBezTo>
                      <a:cubicBezTo>
                        <a:pt x="14929" y="11782"/>
                        <a:pt x="14929" y="11782"/>
                        <a:pt x="14929" y="11782"/>
                      </a:cubicBezTo>
                      <a:cubicBezTo>
                        <a:pt x="15247" y="11782"/>
                        <a:pt x="15247" y="11782"/>
                        <a:pt x="15247" y="11782"/>
                      </a:cubicBezTo>
                      <a:cubicBezTo>
                        <a:pt x="15565" y="11782"/>
                        <a:pt x="15565" y="11782"/>
                        <a:pt x="16200" y="11782"/>
                      </a:cubicBezTo>
                      <a:cubicBezTo>
                        <a:pt x="16200" y="11782"/>
                        <a:pt x="16200" y="11782"/>
                        <a:pt x="16518" y="11782"/>
                      </a:cubicBezTo>
                      <a:cubicBezTo>
                        <a:pt x="16835" y="11782"/>
                        <a:pt x="17153" y="11782"/>
                        <a:pt x="17153" y="11782"/>
                      </a:cubicBezTo>
                      <a:cubicBezTo>
                        <a:pt x="17471" y="11782"/>
                        <a:pt x="17471" y="11782"/>
                        <a:pt x="17471" y="11782"/>
                      </a:cubicBezTo>
                      <a:cubicBezTo>
                        <a:pt x="17788" y="11782"/>
                        <a:pt x="17788" y="11782"/>
                        <a:pt x="17788" y="11782"/>
                      </a:cubicBezTo>
                      <a:cubicBezTo>
                        <a:pt x="18106" y="11782"/>
                        <a:pt x="18106" y="11782"/>
                        <a:pt x="18106" y="11782"/>
                      </a:cubicBezTo>
                      <a:cubicBezTo>
                        <a:pt x="18424" y="11782"/>
                        <a:pt x="18741" y="11978"/>
                        <a:pt x="18741" y="12175"/>
                      </a:cubicBezTo>
                      <a:cubicBezTo>
                        <a:pt x="19059" y="12175"/>
                        <a:pt x="19059" y="11978"/>
                        <a:pt x="19059" y="11978"/>
                      </a:cubicBezTo>
                      <a:cubicBezTo>
                        <a:pt x="19059" y="11978"/>
                        <a:pt x="19059" y="11978"/>
                        <a:pt x="19059" y="11978"/>
                      </a:cubicBezTo>
                      <a:cubicBezTo>
                        <a:pt x="19059" y="11978"/>
                        <a:pt x="19059" y="11978"/>
                        <a:pt x="19059" y="11782"/>
                      </a:cubicBezTo>
                      <a:cubicBezTo>
                        <a:pt x="19059" y="11782"/>
                        <a:pt x="19059" y="11782"/>
                        <a:pt x="18741" y="11389"/>
                      </a:cubicBezTo>
                      <a:cubicBezTo>
                        <a:pt x="18741" y="11389"/>
                        <a:pt x="19059" y="11389"/>
                        <a:pt x="19059" y="11193"/>
                      </a:cubicBezTo>
                      <a:cubicBezTo>
                        <a:pt x="19059" y="11193"/>
                        <a:pt x="19059" y="11193"/>
                        <a:pt x="19059" y="11193"/>
                      </a:cubicBezTo>
                      <a:cubicBezTo>
                        <a:pt x="19059" y="11193"/>
                        <a:pt x="18741" y="11193"/>
                        <a:pt x="18741" y="10996"/>
                      </a:cubicBezTo>
                      <a:cubicBezTo>
                        <a:pt x="18741" y="10800"/>
                        <a:pt x="18741" y="10800"/>
                        <a:pt x="18741" y="10604"/>
                      </a:cubicBezTo>
                      <a:cubicBezTo>
                        <a:pt x="18741" y="10407"/>
                        <a:pt x="18741" y="10211"/>
                        <a:pt x="18741" y="10015"/>
                      </a:cubicBezTo>
                      <a:cubicBezTo>
                        <a:pt x="19059" y="10015"/>
                        <a:pt x="19059" y="10015"/>
                        <a:pt x="19059" y="9818"/>
                      </a:cubicBezTo>
                      <a:cubicBezTo>
                        <a:pt x="19059" y="9818"/>
                        <a:pt x="19376" y="9818"/>
                        <a:pt x="19376" y="9622"/>
                      </a:cubicBezTo>
                      <a:cubicBezTo>
                        <a:pt x="19376" y="9622"/>
                        <a:pt x="19376" y="9622"/>
                        <a:pt x="19376" y="9622"/>
                      </a:cubicBezTo>
                      <a:cubicBezTo>
                        <a:pt x="19059" y="9622"/>
                        <a:pt x="19059" y="9622"/>
                        <a:pt x="19059" y="9622"/>
                      </a:cubicBezTo>
                      <a:cubicBezTo>
                        <a:pt x="19059" y="9229"/>
                        <a:pt x="19376" y="9229"/>
                        <a:pt x="19376" y="9229"/>
                      </a:cubicBezTo>
                      <a:cubicBezTo>
                        <a:pt x="19694" y="9033"/>
                        <a:pt x="20329" y="8444"/>
                        <a:pt x="20965" y="8444"/>
                      </a:cubicBezTo>
                      <a:cubicBezTo>
                        <a:pt x="20965" y="8444"/>
                        <a:pt x="20965" y="8444"/>
                        <a:pt x="20965" y="8444"/>
                      </a:cubicBezTo>
                      <a:cubicBezTo>
                        <a:pt x="20965" y="8444"/>
                        <a:pt x="20965" y="8444"/>
                        <a:pt x="20965" y="8444"/>
                      </a:cubicBezTo>
                      <a:cubicBezTo>
                        <a:pt x="20965" y="8444"/>
                        <a:pt x="21282" y="8247"/>
                        <a:pt x="21282" y="8247"/>
                      </a:cubicBezTo>
                      <a:cubicBezTo>
                        <a:pt x="21282" y="8247"/>
                        <a:pt x="21282" y="8247"/>
                        <a:pt x="21600" y="8247"/>
                      </a:cubicBezTo>
                      <a:cubicBezTo>
                        <a:pt x="21600" y="8247"/>
                        <a:pt x="21600" y="8051"/>
                        <a:pt x="21600" y="8051"/>
                      </a:cubicBezTo>
                      <a:cubicBezTo>
                        <a:pt x="21282" y="8051"/>
                        <a:pt x="20965" y="8051"/>
                        <a:pt x="20965" y="8051"/>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8" name="Freeform 135"/>
                <p:cNvSpPr/>
                <p:nvPr/>
              </p:nvSpPr>
              <p:spPr>
                <a:xfrm>
                  <a:off x="2110958" y="2420960"/>
                  <a:ext cx="1145529" cy="1058433"/>
                </a:xfrm>
                <a:custGeom>
                  <a:avLst/>
                  <a:gdLst/>
                  <a:ahLst/>
                  <a:cxnLst>
                    <a:cxn ang="0">
                      <a:pos x="wd2" y="hd2"/>
                    </a:cxn>
                    <a:cxn ang="5400000">
                      <a:pos x="wd2" y="hd2"/>
                    </a:cxn>
                    <a:cxn ang="10800000">
                      <a:pos x="wd2" y="hd2"/>
                    </a:cxn>
                    <a:cxn ang="16200000">
                      <a:pos x="wd2" y="hd2"/>
                    </a:cxn>
                  </a:cxnLst>
                  <a:rect l="0" t="0" r="r" b="b"/>
                  <a:pathLst>
                    <a:path w="21600" h="21600" extrusionOk="0">
                      <a:moveTo>
                        <a:pt x="21246" y="7680"/>
                      </a:moveTo>
                      <a:cubicBezTo>
                        <a:pt x="21069" y="7488"/>
                        <a:pt x="21069" y="7488"/>
                        <a:pt x="21069" y="7296"/>
                      </a:cubicBezTo>
                      <a:cubicBezTo>
                        <a:pt x="21069" y="7200"/>
                        <a:pt x="21069" y="7104"/>
                        <a:pt x="21069" y="7104"/>
                      </a:cubicBezTo>
                      <a:cubicBezTo>
                        <a:pt x="21069" y="7008"/>
                        <a:pt x="21069" y="7008"/>
                        <a:pt x="21069" y="7008"/>
                      </a:cubicBezTo>
                      <a:cubicBezTo>
                        <a:pt x="21069" y="6912"/>
                        <a:pt x="21157" y="6912"/>
                        <a:pt x="21157" y="6912"/>
                      </a:cubicBezTo>
                      <a:cubicBezTo>
                        <a:pt x="21246" y="6912"/>
                        <a:pt x="21246" y="6912"/>
                        <a:pt x="21246" y="6912"/>
                      </a:cubicBezTo>
                      <a:cubicBezTo>
                        <a:pt x="21246" y="6912"/>
                        <a:pt x="21334" y="6912"/>
                        <a:pt x="21334" y="6912"/>
                      </a:cubicBezTo>
                      <a:cubicBezTo>
                        <a:pt x="21334" y="6912"/>
                        <a:pt x="21334" y="6912"/>
                        <a:pt x="21334" y="6912"/>
                      </a:cubicBezTo>
                      <a:cubicBezTo>
                        <a:pt x="21334" y="6912"/>
                        <a:pt x="21334" y="6816"/>
                        <a:pt x="21246" y="6816"/>
                      </a:cubicBezTo>
                      <a:cubicBezTo>
                        <a:pt x="21246" y="6816"/>
                        <a:pt x="21246" y="6720"/>
                        <a:pt x="21246" y="6720"/>
                      </a:cubicBezTo>
                      <a:cubicBezTo>
                        <a:pt x="21246" y="6720"/>
                        <a:pt x="21246" y="6720"/>
                        <a:pt x="21334" y="6720"/>
                      </a:cubicBezTo>
                      <a:cubicBezTo>
                        <a:pt x="21334" y="6624"/>
                        <a:pt x="21423" y="6624"/>
                        <a:pt x="21511" y="6624"/>
                      </a:cubicBezTo>
                      <a:cubicBezTo>
                        <a:pt x="21423" y="6528"/>
                        <a:pt x="21423" y="6528"/>
                        <a:pt x="21423" y="6528"/>
                      </a:cubicBezTo>
                      <a:cubicBezTo>
                        <a:pt x="21334" y="6528"/>
                        <a:pt x="21334" y="6528"/>
                        <a:pt x="21334" y="6528"/>
                      </a:cubicBezTo>
                      <a:cubicBezTo>
                        <a:pt x="21334" y="6528"/>
                        <a:pt x="21246" y="6528"/>
                        <a:pt x="21157" y="6528"/>
                      </a:cubicBezTo>
                      <a:cubicBezTo>
                        <a:pt x="21157" y="6528"/>
                        <a:pt x="21157" y="6528"/>
                        <a:pt x="21157" y="6528"/>
                      </a:cubicBezTo>
                      <a:cubicBezTo>
                        <a:pt x="21157" y="6528"/>
                        <a:pt x="21069" y="6528"/>
                        <a:pt x="21069" y="6528"/>
                      </a:cubicBezTo>
                      <a:cubicBezTo>
                        <a:pt x="21069" y="6528"/>
                        <a:pt x="20980" y="6528"/>
                        <a:pt x="20980" y="6528"/>
                      </a:cubicBezTo>
                      <a:cubicBezTo>
                        <a:pt x="20980" y="6528"/>
                        <a:pt x="20892" y="6624"/>
                        <a:pt x="20715" y="6624"/>
                      </a:cubicBezTo>
                      <a:cubicBezTo>
                        <a:pt x="20626" y="6624"/>
                        <a:pt x="20626" y="6720"/>
                        <a:pt x="20626" y="6720"/>
                      </a:cubicBezTo>
                      <a:cubicBezTo>
                        <a:pt x="20538" y="6720"/>
                        <a:pt x="20626" y="6816"/>
                        <a:pt x="20449" y="6816"/>
                      </a:cubicBezTo>
                      <a:cubicBezTo>
                        <a:pt x="20449" y="6816"/>
                        <a:pt x="20449" y="6816"/>
                        <a:pt x="20449" y="6816"/>
                      </a:cubicBezTo>
                      <a:cubicBezTo>
                        <a:pt x="20361" y="6720"/>
                        <a:pt x="20361" y="6720"/>
                        <a:pt x="20272" y="6720"/>
                      </a:cubicBezTo>
                      <a:cubicBezTo>
                        <a:pt x="20095" y="6624"/>
                        <a:pt x="20095" y="6432"/>
                        <a:pt x="20095" y="6336"/>
                      </a:cubicBezTo>
                      <a:cubicBezTo>
                        <a:pt x="20007" y="6240"/>
                        <a:pt x="19918" y="6336"/>
                        <a:pt x="19918" y="6240"/>
                      </a:cubicBezTo>
                      <a:cubicBezTo>
                        <a:pt x="19918" y="6240"/>
                        <a:pt x="19830" y="6144"/>
                        <a:pt x="19830" y="6144"/>
                      </a:cubicBezTo>
                      <a:cubicBezTo>
                        <a:pt x="19741" y="6144"/>
                        <a:pt x="19741" y="6144"/>
                        <a:pt x="19741" y="6144"/>
                      </a:cubicBezTo>
                      <a:cubicBezTo>
                        <a:pt x="19652" y="6144"/>
                        <a:pt x="19652" y="6144"/>
                        <a:pt x="19652" y="6144"/>
                      </a:cubicBezTo>
                      <a:cubicBezTo>
                        <a:pt x="19475" y="6144"/>
                        <a:pt x="19475" y="6048"/>
                        <a:pt x="19387" y="5856"/>
                      </a:cubicBezTo>
                      <a:cubicBezTo>
                        <a:pt x="19387" y="5856"/>
                        <a:pt x="19387" y="5760"/>
                        <a:pt x="19387" y="5760"/>
                      </a:cubicBezTo>
                      <a:cubicBezTo>
                        <a:pt x="19387" y="5760"/>
                        <a:pt x="19387" y="5856"/>
                        <a:pt x="19298" y="5856"/>
                      </a:cubicBezTo>
                      <a:cubicBezTo>
                        <a:pt x="19298" y="5856"/>
                        <a:pt x="19298" y="5952"/>
                        <a:pt x="19210" y="5952"/>
                      </a:cubicBezTo>
                      <a:cubicBezTo>
                        <a:pt x="19121" y="6048"/>
                        <a:pt x="19121" y="6048"/>
                        <a:pt x="19033" y="6048"/>
                      </a:cubicBezTo>
                      <a:cubicBezTo>
                        <a:pt x="18856" y="6048"/>
                        <a:pt x="18767" y="5952"/>
                        <a:pt x="18679" y="5952"/>
                      </a:cubicBezTo>
                      <a:cubicBezTo>
                        <a:pt x="18679" y="5952"/>
                        <a:pt x="18679" y="5856"/>
                        <a:pt x="18679" y="5856"/>
                      </a:cubicBezTo>
                      <a:cubicBezTo>
                        <a:pt x="18679" y="5760"/>
                        <a:pt x="18679" y="5760"/>
                        <a:pt x="18679" y="5760"/>
                      </a:cubicBezTo>
                      <a:cubicBezTo>
                        <a:pt x="18767" y="5664"/>
                        <a:pt x="18767" y="5664"/>
                        <a:pt x="18767" y="5664"/>
                      </a:cubicBezTo>
                      <a:cubicBezTo>
                        <a:pt x="18767" y="5568"/>
                        <a:pt x="18679" y="5472"/>
                        <a:pt x="18679" y="5376"/>
                      </a:cubicBezTo>
                      <a:cubicBezTo>
                        <a:pt x="18590" y="5280"/>
                        <a:pt x="18590" y="5280"/>
                        <a:pt x="18590" y="5280"/>
                      </a:cubicBezTo>
                      <a:cubicBezTo>
                        <a:pt x="18502" y="5280"/>
                        <a:pt x="18502" y="5280"/>
                        <a:pt x="18413" y="5280"/>
                      </a:cubicBezTo>
                      <a:cubicBezTo>
                        <a:pt x="18413" y="5280"/>
                        <a:pt x="18325" y="5280"/>
                        <a:pt x="18325" y="5280"/>
                      </a:cubicBezTo>
                      <a:cubicBezTo>
                        <a:pt x="18236" y="5280"/>
                        <a:pt x="18236" y="5280"/>
                        <a:pt x="18236" y="5280"/>
                      </a:cubicBezTo>
                      <a:cubicBezTo>
                        <a:pt x="18148" y="5280"/>
                        <a:pt x="18148" y="5280"/>
                        <a:pt x="18148" y="5376"/>
                      </a:cubicBezTo>
                      <a:cubicBezTo>
                        <a:pt x="18059" y="5376"/>
                        <a:pt x="17882" y="5376"/>
                        <a:pt x="17793" y="5472"/>
                      </a:cubicBezTo>
                      <a:cubicBezTo>
                        <a:pt x="17705" y="5472"/>
                        <a:pt x="17616" y="5568"/>
                        <a:pt x="17616" y="5568"/>
                      </a:cubicBezTo>
                      <a:cubicBezTo>
                        <a:pt x="17528" y="5568"/>
                        <a:pt x="17439" y="5472"/>
                        <a:pt x="17439" y="5472"/>
                      </a:cubicBezTo>
                      <a:cubicBezTo>
                        <a:pt x="17439" y="5376"/>
                        <a:pt x="17351" y="5376"/>
                        <a:pt x="17174" y="5376"/>
                      </a:cubicBezTo>
                      <a:cubicBezTo>
                        <a:pt x="16908" y="5376"/>
                        <a:pt x="16908" y="5088"/>
                        <a:pt x="16820" y="4992"/>
                      </a:cubicBezTo>
                      <a:cubicBezTo>
                        <a:pt x="16820" y="4992"/>
                        <a:pt x="16820" y="4896"/>
                        <a:pt x="16820" y="4896"/>
                      </a:cubicBezTo>
                      <a:cubicBezTo>
                        <a:pt x="16820" y="4896"/>
                        <a:pt x="16820" y="4992"/>
                        <a:pt x="16731" y="4992"/>
                      </a:cubicBezTo>
                      <a:cubicBezTo>
                        <a:pt x="16731" y="4992"/>
                        <a:pt x="16731" y="4896"/>
                        <a:pt x="16643" y="4896"/>
                      </a:cubicBezTo>
                      <a:cubicBezTo>
                        <a:pt x="16643" y="4896"/>
                        <a:pt x="16643" y="4896"/>
                        <a:pt x="16643" y="4896"/>
                      </a:cubicBezTo>
                      <a:cubicBezTo>
                        <a:pt x="16554" y="4896"/>
                        <a:pt x="16554" y="4992"/>
                        <a:pt x="16466" y="5088"/>
                      </a:cubicBezTo>
                      <a:cubicBezTo>
                        <a:pt x="16466" y="5088"/>
                        <a:pt x="16377" y="5184"/>
                        <a:pt x="16377" y="5184"/>
                      </a:cubicBezTo>
                      <a:cubicBezTo>
                        <a:pt x="16377" y="5184"/>
                        <a:pt x="16377" y="5184"/>
                        <a:pt x="16377" y="5184"/>
                      </a:cubicBezTo>
                      <a:cubicBezTo>
                        <a:pt x="16289" y="5184"/>
                        <a:pt x="16289" y="5184"/>
                        <a:pt x="16289" y="5184"/>
                      </a:cubicBezTo>
                      <a:cubicBezTo>
                        <a:pt x="16200" y="5184"/>
                        <a:pt x="16111" y="5280"/>
                        <a:pt x="16111" y="5280"/>
                      </a:cubicBezTo>
                      <a:cubicBezTo>
                        <a:pt x="16023" y="5280"/>
                        <a:pt x="16023" y="5184"/>
                        <a:pt x="15934" y="5184"/>
                      </a:cubicBezTo>
                      <a:cubicBezTo>
                        <a:pt x="15846" y="5088"/>
                        <a:pt x="15846" y="4800"/>
                        <a:pt x="15757" y="4704"/>
                      </a:cubicBezTo>
                      <a:cubicBezTo>
                        <a:pt x="15757" y="4704"/>
                        <a:pt x="15757" y="4704"/>
                        <a:pt x="15757" y="4704"/>
                      </a:cubicBezTo>
                      <a:cubicBezTo>
                        <a:pt x="15757" y="4704"/>
                        <a:pt x="15669" y="4704"/>
                        <a:pt x="15669" y="4800"/>
                      </a:cubicBezTo>
                      <a:cubicBezTo>
                        <a:pt x="15669" y="4800"/>
                        <a:pt x="15669" y="4800"/>
                        <a:pt x="15757" y="4800"/>
                      </a:cubicBezTo>
                      <a:cubicBezTo>
                        <a:pt x="15757" y="4896"/>
                        <a:pt x="15846" y="4896"/>
                        <a:pt x="15846" y="4992"/>
                      </a:cubicBezTo>
                      <a:cubicBezTo>
                        <a:pt x="15846" y="5088"/>
                        <a:pt x="15757" y="5184"/>
                        <a:pt x="15669" y="5184"/>
                      </a:cubicBezTo>
                      <a:cubicBezTo>
                        <a:pt x="15669" y="5184"/>
                        <a:pt x="15669" y="5184"/>
                        <a:pt x="15580" y="5280"/>
                      </a:cubicBezTo>
                      <a:cubicBezTo>
                        <a:pt x="15315" y="5280"/>
                        <a:pt x="15403" y="5376"/>
                        <a:pt x="15226" y="5472"/>
                      </a:cubicBezTo>
                      <a:cubicBezTo>
                        <a:pt x="15226" y="5472"/>
                        <a:pt x="15226" y="5472"/>
                        <a:pt x="15226" y="5472"/>
                      </a:cubicBezTo>
                      <a:cubicBezTo>
                        <a:pt x="15138" y="5472"/>
                        <a:pt x="15049" y="5376"/>
                        <a:pt x="14961" y="5376"/>
                      </a:cubicBezTo>
                      <a:cubicBezTo>
                        <a:pt x="14961" y="5376"/>
                        <a:pt x="14872" y="5376"/>
                        <a:pt x="14872" y="5376"/>
                      </a:cubicBezTo>
                      <a:cubicBezTo>
                        <a:pt x="14872" y="5376"/>
                        <a:pt x="14784" y="5376"/>
                        <a:pt x="14784" y="5376"/>
                      </a:cubicBezTo>
                      <a:cubicBezTo>
                        <a:pt x="14607" y="5376"/>
                        <a:pt x="14518" y="5376"/>
                        <a:pt x="14430" y="5376"/>
                      </a:cubicBezTo>
                      <a:cubicBezTo>
                        <a:pt x="14252" y="5376"/>
                        <a:pt x="13987" y="5184"/>
                        <a:pt x="13898" y="4992"/>
                      </a:cubicBezTo>
                      <a:cubicBezTo>
                        <a:pt x="13898" y="4992"/>
                        <a:pt x="13456" y="4896"/>
                        <a:pt x="13367" y="4608"/>
                      </a:cubicBezTo>
                      <a:cubicBezTo>
                        <a:pt x="13367" y="4608"/>
                        <a:pt x="13367" y="4512"/>
                        <a:pt x="13367" y="4512"/>
                      </a:cubicBezTo>
                      <a:cubicBezTo>
                        <a:pt x="13367" y="4416"/>
                        <a:pt x="13367" y="4416"/>
                        <a:pt x="13367" y="4416"/>
                      </a:cubicBezTo>
                      <a:cubicBezTo>
                        <a:pt x="13456" y="4320"/>
                        <a:pt x="13456" y="4320"/>
                        <a:pt x="13456" y="4320"/>
                      </a:cubicBezTo>
                      <a:cubicBezTo>
                        <a:pt x="13544" y="4320"/>
                        <a:pt x="13544" y="4320"/>
                        <a:pt x="13544" y="4224"/>
                      </a:cubicBezTo>
                      <a:cubicBezTo>
                        <a:pt x="13544" y="4224"/>
                        <a:pt x="13544" y="4224"/>
                        <a:pt x="13544" y="4224"/>
                      </a:cubicBezTo>
                      <a:cubicBezTo>
                        <a:pt x="13544" y="4032"/>
                        <a:pt x="13456" y="3744"/>
                        <a:pt x="13456" y="3648"/>
                      </a:cubicBezTo>
                      <a:cubicBezTo>
                        <a:pt x="13456" y="3552"/>
                        <a:pt x="13456" y="3552"/>
                        <a:pt x="13456" y="3456"/>
                      </a:cubicBezTo>
                      <a:cubicBezTo>
                        <a:pt x="13544" y="3456"/>
                        <a:pt x="13544" y="3456"/>
                        <a:pt x="13544" y="3456"/>
                      </a:cubicBezTo>
                      <a:cubicBezTo>
                        <a:pt x="13633" y="3456"/>
                        <a:pt x="13633" y="3456"/>
                        <a:pt x="13633" y="3456"/>
                      </a:cubicBezTo>
                      <a:cubicBezTo>
                        <a:pt x="13633" y="3456"/>
                        <a:pt x="13633" y="3456"/>
                        <a:pt x="13544" y="3456"/>
                      </a:cubicBezTo>
                      <a:cubicBezTo>
                        <a:pt x="13367" y="3360"/>
                        <a:pt x="13367" y="3168"/>
                        <a:pt x="13279" y="3072"/>
                      </a:cubicBezTo>
                      <a:cubicBezTo>
                        <a:pt x="13279" y="2976"/>
                        <a:pt x="13190" y="2880"/>
                        <a:pt x="13190" y="2784"/>
                      </a:cubicBezTo>
                      <a:cubicBezTo>
                        <a:pt x="13190" y="2784"/>
                        <a:pt x="13190" y="2784"/>
                        <a:pt x="13190" y="2784"/>
                      </a:cubicBezTo>
                      <a:cubicBezTo>
                        <a:pt x="13190" y="2688"/>
                        <a:pt x="13190" y="2688"/>
                        <a:pt x="13190" y="2688"/>
                      </a:cubicBezTo>
                      <a:cubicBezTo>
                        <a:pt x="13190" y="2688"/>
                        <a:pt x="13190" y="2688"/>
                        <a:pt x="13102" y="2592"/>
                      </a:cubicBezTo>
                      <a:cubicBezTo>
                        <a:pt x="13102" y="2592"/>
                        <a:pt x="13013" y="2496"/>
                        <a:pt x="12925" y="2496"/>
                      </a:cubicBezTo>
                      <a:cubicBezTo>
                        <a:pt x="12925" y="2496"/>
                        <a:pt x="12925" y="2496"/>
                        <a:pt x="12925" y="2496"/>
                      </a:cubicBezTo>
                      <a:cubicBezTo>
                        <a:pt x="12836" y="2592"/>
                        <a:pt x="12748" y="2592"/>
                        <a:pt x="12659" y="2592"/>
                      </a:cubicBezTo>
                      <a:cubicBezTo>
                        <a:pt x="12570" y="2592"/>
                        <a:pt x="12482" y="2592"/>
                        <a:pt x="12393" y="2496"/>
                      </a:cubicBezTo>
                      <a:cubicBezTo>
                        <a:pt x="12393" y="2496"/>
                        <a:pt x="12305" y="2400"/>
                        <a:pt x="12216" y="2400"/>
                      </a:cubicBezTo>
                      <a:cubicBezTo>
                        <a:pt x="12216" y="2400"/>
                        <a:pt x="12216" y="2400"/>
                        <a:pt x="12216" y="2400"/>
                      </a:cubicBezTo>
                      <a:cubicBezTo>
                        <a:pt x="12216" y="2400"/>
                        <a:pt x="12128" y="2496"/>
                        <a:pt x="12128" y="2496"/>
                      </a:cubicBezTo>
                      <a:cubicBezTo>
                        <a:pt x="12039" y="2400"/>
                        <a:pt x="12039" y="2400"/>
                        <a:pt x="12039" y="2304"/>
                      </a:cubicBezTo>
                      <a:cubicBezTo>
                        <a:pt x="12039" y="2304"/>
                        <a:pt x="12039" y="2208"/>
                        <a:pt x="12039" y="2208"/>
                      </a:cubicBezTo>
                      <a:cubicBezTo>
                        <a:pt x="12039" y="2112"/>
                        <a:pt x="12039" y="2112"/>
                        <a:pt x="11951" y="2112"/>
                      </a:cubicBezTo>
                      <a:cubicBezTo>
                        <a:pt x="11951" y="2112"/>
                        <a:pt x="11951" y="2112"/>
                        <a:pt x="11951" y="2208"/>
                      </a:cubicBezTo>
                      <a:cubicBezTo>
                        <a:pt x="11862" y="2208"/>
                        <a:pt x="11774" y="2208"/>
                        <a:pt x="11774" y="2304"/>
                      </a:cubicBezTo>
                      <a:cubicBezTo>
                        <a:pt x="11597" y="2208"/>
                        <a:pt x="11331" y="2208"/>
                        <a:pt x="11331" y="2016"/>
                      </a:cubicBezTo>
                      <a:cubicBezTo>
                        <a:pt x="11331" y="1728"/>
                        <a:pt x="11331" y="1632"/>
                        <a:pt x="11331" y="1632"/>
                      </a:cubicBezTo>
                      <a:cubicBezTo>
                        <a:pt x="11243" y="1632"/>
                        <a:pt x="11243" y="1536"/>
                        <a:pt x="11243" y="1536"/>
                      </a:cubicBezTo>
                      <a:cubicBezTo>
                        <a:pt x="11243" y="1440"/>
                        <a:pt x="11331" y="1344"/>
                        <a:pt x="11331" y="1344"/>
                      </a:cubicBezTo>
                      <a:cubicBezTo>
                        <a:pt x="11331" y="1344"/>
                        <a:pt x="11331" y="1344"/>
                        <a:pt x="11331" y="1344"/>
                      </a:cubicBezTo>
                      <a:cubicBezTo>
                        <a:pt x="11243" y="1152"/>
                        <a:pt x="11331" y="1152"/>
                        <a:pt x="11243" y="1152"/>
                      </a:cubicBezTo>
                      <a:cubicBezTo>
                        <a:pt x="11066" y="1056"/>
                        <a:pt x="10977" y="960"/>
                        <a:pt x="10977" y="768"/>
                      </a:cubicBezTo>
                      <a:cubicBezTo>
                        <a:pt x="10977" y="768"/>
                        <a:pt x="10977" y="768"/>
                        <a:pt x="10977" y="768"/>
                      </a:cubicBezTo>
                      <a:cubicBezTo>
                        <a:pt x="10889" y="768"/>
                        <a:pt x="10800" y="768"/>
                        <a:pt x="10711" y="864"/>
                      </a:cubicBezTo>
                      <a:cubicBezTo>
                        <a:pt x="10534" y="960"/>
                        <a:pt x="10446" y="1056"/>
                        <a:pt x="10357" y="1056"/>
                      </a:cubicBezTo>
                      <a:cubicBezTo>
                        <a:pt x="10446" y="1152"/>
                        <a:pt x="10446" y="1152"/>
                        <a:pt x="10446" y="1152"/>
                      </a:cubicBezTo>
                      <a:cubicBezTo>
                        <a:pt x="10357" y="1344"/>
                        <a:pt x="10269" y="1344"/>
                        <a:pt x="10092" y="1344"/>
                      </a:cubicBezTo>
                      <a:cubicBezTo>
                        <a:pt x="10003" y="1344"/>
                        <a:pt x="10003" y="1344"/>
                        <a:pt x="10003" y="1344"/>
                      </a:cubicBezTo>
                      <a:cubicBezTo>
                        <a:pt x="10003" y="1344"/>
                        <a:pt x="10003" y="1344"/>
                        <a:pt x="10003" y="1440"/>
                      </a:cubicBezTo>
                      <a:cubicBezTo>
                        <a:pt x="9915" y="1536"/>
                        <a:pt x="9826" y="1536"/>
                        <a:pt x="9738" y="1536"/>
                      </a:cubicBezTo>
                      <a:cubicBezTo>
                        <a:pt x="9738" y="1536"/>
                        <a:pt x="9738" y="1536"/>
                        <a:pt x="9738" y="1536"/>
                      </a:cubicBezTo>
                      <a:cubicBezTo>
                        <a:pt x="9738" y="1536"/>
                        <a:pt x="9649" y="1536"/>
                        <a:pt x="9649" y="1536"/>
                      </a:cubicBezTo>
                      <a:cubicBezTo>
                        <a:pt x="9649" y="1536"/>
                        <a:pt x="9649" y="1536"/>
                        <a:pt x="9649" y="1536"/>
                      </a:cubicBezTo>
                      <a:cubicBezTo>
                        <a:pt x="9649" y="1536"/>
                        <a:pt x="9649" y="1536"/>
                        <a:pt x="9649" y="1632"/>
                      </a:cubicBezTo>
                      <a:cubicBezTo>
                        <a:pt x="9649" y="1632"/>
                        <a:pt x="9738" y="1728"/>
                        <a:pt x="9738" y="1728"/>
                      </a:cubicBezTo>
                      <a:cubicBezTo>
                        <a:pt x="9738" y="1824"/>
                        <a:pt x="9826" y="2304"/>
                        <a:pt x="9915" y="2304"/>
                      </a:cubicBezTo>
                      <a:cubicBezTo>
                        <a:pt x="9915" y="2304"/>
                        <a:pt x="9915" y="2400"/>
                        <a:pt x="9915" y="2400"/>
                      </a:cubicBezTo>
                      <a:cubicBezTo>
                        <a:pt x="10003" y="2400"/>
                        <a:pt x="10003" y="2496"/>
                        <a:pt x="10003" y="2592"/>
                      </a:cubicBezTo>
                      <a:cubicBezTo>
                        <a:pt x="10003" y="2784"/>
                        <a:pt x="9915" y="2976"/>
                        <a:pt x="9738" y="2976"/>
                      </a:cubicBezTo>
                      <a:cubicBezTo>
                        <a:pt x="9738" y="2976"/>
                        <a:pt x="9738" y="2976"/>
                        <a:pt x="9649" y="2976"/>
                      </a:cubicBezTo>
                      <a:cubicBezTo>
                        <a:pt x="9649" y="2976"/>
                        <a:pt x="9649" y="2976"/>
                        <a:pt x="9649" y="2976"/>
                      </a:cubicBezTo>
                      <a:cubicBezTo>
                        <a:pt x="9649" y="2976"/>
                        <a:pt x="9561" y="2976"/>
                        <a:pt x="9561" y="3072"/>
                      </a:cubicBezTo>
                      <a:cubicBezTo>
                        <a:pt x="9472" y="3168"/>
                        <a:pt x="9561" y="3168"/>
                        <a:pt x="9472" y="3264"/>
                      </a:cubicBezTo>
                      <a:cubicBezTo>
                        <a:pt x="9472" y="3360"/>
                        <a:pt x="9472" y="3456"/>
                        <a:pt x="9384" y="3456"/>
                      </a:cubicBezTo>
                      <a:cubicBezTo>
                        <a:pt x="9295" y="3456"/>
                        <a:pt x="9295" y="3456"/>
                        <a:pt x="9295" y="3360"/>
                      </a:cubicBezTo>
                      <a:cubicBezTo>
                        <a:pt x="9295" y="3360"/>
                        <a:pt x="9295" y="3360"/>
                        <a:pt x="9295" y="3360"/>
                      </a:cubicBezTo>
                      <a:cubicBezTo>
                        <a:pt x="9207" y="3360"/>
                        <a:pt x="9207" y="3456"/>
                        <a:pt x="9207" y="3456"/>
                      </a:cubicBezTo>
                      <a:cubicBezTo>
                        <a:pt x="9207" y="3552"/>
                        <a:pt x="9207" y="3552"/>
                        <a:pt x="9118" y="3552"/>
                      </a:cubicBezTo>
                      <a:cubicBezTo>
                        <a:pt x="9030" y="3552"/>
                        <a:pt x="9030" y="3552"/>
                        <a:pt x="8941" y="3552"/>
                      </a:cubicBezTo>
                      <a:cubicBezTo>
                        <a:pt x="8941" y="3552"/>
                        <a:pt x="8941" y="3552"/>
                        <a:pt x="8941" y="3552"/>
                      </a:cubicBezTo>
                      <a:cubicBezTo>
                        <a:pt x="8941" y="3552"/>
                        <a:pt x="8941" y="3552"/>
                        <a:pt x="8941" y="3552"/>
                      </a:cubicBezTo>
                      <a:cubicBezTo>
                        <a:pt x="8941" y="3552"/>
                        <a:pt x="8941" y="3552"/>
                        <a:pt x="8941" y="3552"/>
                      </a:cubicBezTo>
                      <a:cubicBezTo>
                        <a:pt x="8852" y="3552"/>
                        <a:pt x="8852" y="3552"/>
                        <a:pt x="8852" y="3552"/>
                      </a:cubicBezTo>
                      <a:cubicBezTo>
                        <a:pt x="8941" y="3552"/>
                        <a:pt x="8941" y="3552"/>
                        <a:pt x="8941" y="3552"/>
                      </a:cubicBezTo>
                      <a:cubicBezTo>
                        <a:pt x="8852" y="3648"/>
                        <a:pt x="8852" y="3648"/>
                        <a:pt x="8852" y="3648"/>
                      </a:cubicBezTo>
                      <a:cubicBezTo>
                        <a:pt x="8764" y="3648"/>
                        <a:pt x="8675" y="3552"/>
                        <a:pt x="8675" y="3552"/>
                      </a:cubicBezTo>
                      <a:cubicBezTo>
                        <a:pt x="8675" y="3360"/>
                        <a:pt x="8587" y="3360"/>
                        <a:pt x="8587" y="3264"/>
                      </a:cubicBezTo>
                      <a:cubicBezTo>
                        <a:pt x="8587" y="3168"/>
                        <a:pt x="8587" y="3168"/>
                        <a:pt x="8675" y="3072"/>
                      </a:cubicBezTo>
                      <a:cubicBezTo>
                        <a:pt x="8764" y="3072"/>
                        <a:pt x="8852" y="2880"/>
                        <a:pt x="8852" y="2688"/>
                      </a:cubicBezTo>
                      <a:cubicBezTo>
                        <a:pt x="8852" y="2688"/>
                        <a:pt x="8852" y="2688"/>
                        <a:pt x="8852" y="2688"/>
                      </a:cubicBezTo>
                      <a:cubicBezTo>
                        <a:pt x="8852" y="2688"/>
                        <a:pt x="8852" y="2592"/>
                        <a:pt x="8852" y="2592"/>
                      </a:cubicBezTo>
                      <a:cubicBezTo>
                        <a:pt x="8852" y="2592"/>
                        <a:pt x="8852" y="2592"/>
                        <a:pt x="8852" y="2592"/>
                      </a:cubicBezTo>
                      <a:cubicBezTo>
                        <a:pt x="8852" y="2592"/>
                        <a:pt x="8852" y="2592"/>
                        <a:pt x="8852" y="2496"/>
                      </a:cubicBezTo>
                      <a:cubicBezTo>
                        <a:pt x="8852" y="2496"/>
                        <a:pt x="8852" y="2400"/>
                        <a:pt x="8852" y="2400"/>
                      </a:cubicBezTo>
                      <a:cubicBezTo>
                        <a:pt x="8852" y="2400"/>
                        <a:pt x="8764" y="2496"/>
                        <a:pt x="8764" y="2496"/>
                      </a:cubicBezTo>
                      <a:cubicBezTo>
                        <a:pt x="8675" y="2496"/>
                        <a:pt x="8675" y="2496"/>
                        <a:pt x="8675" y="2496"/>
                      </a:cubicBezTo>
                      <a:cubicBezTo>
                        <a:pt x="8675" y="2496"/>
                        <a:pt x="8764" y="2496"/>
                        <a:pt x="8764" y="2592"/>
                      </a:cubicBezTo>
                      <a:cubicBezTo>
                        <a:pt x="8764" y="2688"/>
                        <a:pt x="8764" y="2688"/>
                        <a:pt x="8675" y="2784"/>
                      </a:cubicBezTo>
                      <a:cubicBezTo>
                        <a:pt x="8675" y="2880"/>
                        <a:pt x="8587" y="2880"/>
                        <a:pt x="8498" y="2976"/>
                      </a:cubicBezTo>
                      <a:cubicBezTo>
                        <a:pt x="8498" y="2976"/>
                        <a:pt x="8498" y="2976"/>
                        <a:pt x="8498" y="2976"/>
                      </a:cubicBezTo>
                      <a:cubicBezTo>
                        <a:pt x="8498" y="2976"/>
                        <a:pt x="8498" y="2976"/>
                        <a:pt x="8498" y="2976"/>
                      </a:cubicBezTo>
                      <a:cubicBezTo>
                        <a:pt x="8498" y="3072"/>
                        <a:pt x="8587" y="3168"/>
                        <a:pt x="8587" y="3264"/>
                      </a:cubicBezTo>
                      <a:cubicBezTo>
                        <a:pt x="8587" y="3360"/>
                        <a:pt x="8498" y="3456"/>
                        <a:pt x="8498" y="3456"/>
                      </a:cubicBezTo>
                      <a:cubicBezTo>
                        <a:pt x="8410" y="3552"/>
                        <a:pt x="8410" y="3552"/>
                        <a:pt x="8321" y="3552"/>
                      </a:cubicBezTo>
                      <a:cubicBezTo>
                        <a:pt x="8144" y="3552"/>
                        <a:pt x="8144" y="3360"/>
                        <a:pt x="8056" y="3360"/>
                      </a:cubicBezTo>
                      <a:cubicBezTo>
                        <a:pt x="8056" y="3264"/>
                        <a:pt x="7790" y="3360"/>
                        <a:pt x="7613" y="3168"/>
                      </a:cubicBezTo>
                      <a:cubicBezTo>
                        <a:pt x="7613" y="3168"/>
                        <a:pt x="7525" y="3168"/>
                        <a:pt x="7525" y="3168"/>
                      </a:cubicBezTo>
                      <a:cubicBezTo>
                        <a:pt x="7436" y="3168"/>
                        <a:pt x="7348" y="3168"/>
                        <a:pt x="7348" y="3264"/>
                      </a:cubicBezTo>
                      <a:cubicBezTo>
                        <a:pt x="7348" y="3264"/>
                        <a:pt x="7348" y="3264"/>
                        <a:pt x="7348" y="3360"/>
                      </a:cubicBezTo>
                      <a:cubicBezTo>
                        <a:pt x="7348" y="3360"/>
                        <a:pt x="7348" y="3360"/>
                        <a:pt x="7348" y="3360"/>
                      </a:cubicBezTo>
                      <a:cubicBezTo>
                        <a:pt x="7348" y="3360"/>
                        <a:pt x="7348" y="3360"/>
                        <a:pt x="7348" y="3360"/>
                      </a:cubicBezTo>
                      <a:cubicBezTo>
                        <a:pt x="7348" y="3360"/>
                        <a:pt x="7348" y="3360"/>
                        <a:pt x="7348" y="3360"/>
                      </a:cubicBezTo>
                      <a:cubicBezTo>
                        <a:pt x="7436" y="3360"/>
                        <a:pt x="7436" y="3456"/>
                        <a:pt x="7436" y="3552"/>
                      </a:cubicBezTo>
                      <a:cubicBezTo>
                        <a:pt x="7436" y="3648"/>
                        <a:pt x="7348" y="3744"/>
                        <a:pt x="7348" y="3840"/>
                      </a:cubicBezTo>
                      <a:cubicBezTo>
                        <a:pt x="7348" y="3840"/>
                        <a:pt x="7348" y="3840"/>
                        <a:pt x="7348" y="3840"/>
                      </a:cubicBezTo>
                      <a:cubicBezTo>
                        <a:pt x="7348" y="3936"/>
                        <a:pt x="7436" y="4032"/>
                        <a:pt x="7436" y="4128"/>
                      </a:cubicBezTo>
                      <a:cubicBezTo>
                        <a:pt x="7525" y="4128"/>
                        <a:pt x="7525" y="4224"/>
                        <a:pt x="7525" y="4224"/>
                      </a:cubicBezTo>
                      <a:cubicBezTo>
                        <a:pt x="7525" y="4416"/>
                        <a:pt x="7436" y="4704"/>
                        <a:pt x="7170" y="4704"/>
                      </a:cubicBezTo>
                      <a:cubicBezTo>
                        <a:pt x="7170" y="4704"/>
                        <a:pt x="7082" y="4704"/>
                        <a:pt x="6993" y="4704"/>
                      </a:cubicBezTo>
                      <a:cubicBezTo>
                        <a:pt x="6905" y="4704"/>
                        <a:pt x="6816" y="4704"/>
                        <a:pt x="6728" y="4704"/>
                      </a:cubicBezTo>
                      <a:cubicBezTo>
                        <a:pt x="6551" y="4608"/>
                        <a:pt x="6462" y="4608"/>
                        <a:pt x="6374" y="4608"/>
                      </a:cubicBezTo>
                      <a:cubicBezTo>
                        <a:pt x="6285" y="4608"/>
                        <a:pt x="6285" y="4608"/>
                        <a:pt x="6285" y="4608"/>
                      </a:cubicBezTo>
                      <a:cubicBezTo>
                        <a:pt x="6285" y="4704"/>
                        <a:pt x="6285" y="4704"/>
                        <a:pt x="6285" y="4704"/>
                      </a:cubicBezTo>
                      <a:cubicBezTo>
                        <a:pt x="6285" y="4704"/>
                        <a:pt x="6197" y="4800"/>
                        <a:pt x="6197" y="4800"/>
                      </a:cubicBezTo>
                      <a:cubicBezTo>
                        <a:pt x="6197" y="4800"/>
                        <a:pt x="6197" y="4800"/>
                        <a:pt x="6197" y="4800"/>
                      </a:cubicBezTo>
                      <a:cubicBezTo>
                        <a:pt x="6197" y="4800"/>
                        <a:pt x="6197" y="4800"/>
                        <a:pt x="6197" y="4800"/>
                      </a:cubicBezTo>
                      <a:cubicBezTo>
                        <a:pt x="6197" y="4800"/>
                        <a:pt x="6197" y="4800"/>
                        <a:pt x="6197" y="4800"/>
                      </a:cubicBezTo>
                      <a:cubicBezTo>
                        <a:pt x="6197" y="4800"/>
                        <a:pt x="6197" y="4800"/>
                        <a:pt x="6197" y="4800"/>
                      </a:cubicBezTo>
                      <a:cubicBezTo>
                        <a:pt x="6108" y="4800"/>
                        <a:pt x="6108" y="4800"/>
                        <a:pt x="6020" y="4704"/>
                      </a:cubicBezTo>
                      <a:cubicBezTo>
                        <a:pt x="6020" y="4704"/>
                        <a:pt x="6020" y="4608"/>
                        <a:pt x="6020" y="4512"/>
                      </a:cubicBezTo>
                      <a:cubicBezTo>
                        <a:pt x="5931" y="4416"/>
                        <a:pt x="5931" y="4416"/>
                        <a:pt x="5931" y="4416"/>
                      </a:cubicBezTo>
                      <a:cubicBezTo>
                        <a:pt x="5843" y="4320"/>
                        <a:pt x="5843" y="4320"/>
                        <a:pt x="5754" y="4224"/>
                      </a:cubicBezTo>
                      <a:cubicBezTo>
                        <a:pt x="5666" y="4320"/>
                        <a:pt x="5577" y="4512"/>
                        <a:pt x="5400" y="4512"/>
                      </a:cubicBezTo>
                      <a:cubicBezTo>
                        <a:pt x="5400" y="4512"/>
                        <a:pt x="5311" y="4512"/>
                        <a:pt x="5311" y="4512"/>
                      </a:cubicBezTo>
                      <a:cubicBezTo>
                        <a:pt x="5223" y="4512"/>
                        <a:pt x="5134" y="4416"/>
                        <a:pt x="5134" y="4320"/>
                      </a:cubicBezTo>
                      <a:cubicBezTo>
                        <a:pt x="5134" y="4224"/>
                        <a:pt x="5223" y="4224"/>
                        <a:pt x="5223" y="4032"/>
                      </a:cubicBezTo>
                      <a:cubicBezTo>
                        <a:pt x="5223" y="3840"/>
                        <a:pt x="5134" y="3744"/>
                        <a:pt x="5134" y="3744"/>
                      </a:cubicBezTo>
                      <a:cubicBezTo>
                        <a:pt x="4957" y="3648"/>
                        <a:pt x="4957" y="3552"/>
                        <a:pt x="4957" y="3456"/>
                      </a:cubicBezTo>
                      <a:cubicBezTo>
                        <a:pt x="4780" y="3648"/>
                        <a:pt x="4692" y="3552"/>
                        <a:pt x="4692" y="3744"/>
                      </a:cubicBezTo>
                      <a:cubicBezTo>
                        <a:pt x="4692" y="3936"/>
                        <a:pt x="4603" y="4032"/>
                        <a:pt x="4515" y="4032"/>
                      </a:cubicBezTo>
                      <a:cubicBezTo>
                        <a:pt x="4426" y="4032"/>
                        <a:pt x="4338" y="4032"/>
                        <a:pt x="4161" y="3936"/>
                      </a:cubicBezTo>
                      <a:cubicBezTo>
                        <a:pt x="3895" y="3648"/>
                        <a:pt x="3718" y="3744"/>
                        <a:pt x="3630" y="3456"/>
                      </a:cubicBezTo>
                      <a:cubicBezTo>
                        <a:pt x="3541" y="3264"/>
                        <a:pt x="3275" y="3072"/>
                        <a:pt x="3098" y="2976"/>
                      </a:cubicBezTo>
                      <a:cubicBezTo>
                        <a:pt x="2921" y="2880"/>
                        <a:pt x="2833" y="2592"/>
                        <a:pt x="2744" y="2304"/>
                      </a:cubicBezTo>
                      <a:cubicBezTo>
                        <a:pt x="2744" y="2016"/>
                        <a:pt x="2744" y="2016"/>
                        <a:pt x="2656" y="1824"/>
                      </a:cubicBezTo>
                      <a:cubicBezTo>
                        <a:pt x="2567" y="1632"/>
                        <a:pt x="2567" y="1344"/>
                        <a:pt x="2567" y="1344"/>
                      </a:cubicBezTo>
                      <a:cubicBezTo>
                        <a:pt x="2390" y="1248"/>
                        <a:pt x="2213" y="960"/>
                        <a:pt x="2213" y="672"/>
                      </a:cubicBezTo>
                      <a:cubicBezTo>
                        <a:pt x="2213" y="672"/>
                        <a:pt x="2213" y="672"/>
                        <a:pt x="2213" y="672"/>
                      </a:cubicBezTo>
                      <a:cubicBezTo>
                        <a:pt x="2213" y="576"/>
                        <a:pt x="2213" y="480"/>
                        <a:pt x="2213" y="480"/>
                      </a:cubicBezTo>
                      <a:cubicBezTo>
                        <a:pt x="2213" y="384"/>
                        <a:pt x="2213" y="384"/>
                        <a:pt x="2036" y="384"/>
                      </a:cubicBezTo>
                      <a:cubicBezTo>
                        <a:pt x="1770" y="288"/>
                        <a:pt x="1593" y="192"/>
                        <a:pt x="1505" y="96"/>
                      </a:cubicBezTo>
                      <a:cubicBezTo>
                        <a:pt x="1416" y="96"/>
                        <a:pt x="1239" y="0"/>
                        <a:pt x="1151" y="0"/>
                      </a:cubicBezTo>
                      <a:cubicBezTo>
                        <a:pt x="1151" y="0"/>
                        <a:pt x="1062" y="0"/>
                        <a:pt x="974" y="96"/>
                      </a:cubicBezTo>
                      <a:cubicBezTo>
                        <a:pt x="974" y="192"/>
                        <a:pt x="974" y="192"/>
                        <a:pt x="974" y="288"/>
                      </a:cubicBezTo>
                      <a:cubicBezTo>
                        <a:pt x="974" y="288"/>
                        <a:pt x="974" y="288"/>
                        <a:pt x="974" y="288"/>
                      </a:cubicBezTo>
                      <a:cubicBezTo>
                        <a:pt x="974" y="384"/>
                        <a:pt x="885" y="384"/>
                        <a:pt x="885" y="480"/>
                      </a:cubicBezTo>
                      <a:cubicBezTo>
                        <a:pt x="708" y="672"/>
                        <a:pt x="620" y="672"/>
                        <a:pt x="443" y="672"/>
                      </a:cubicBezTo>
                      <a:cubicBezTo>
                        <a:pt x="266" y="768"/>
                        <a:pt x="354" y="672"/>
                        <a:pt x="354" y="768"/>
                      </a:cubicBezTo>
                      <a:cubicBezTo>
                        <a:pt x="354" y="864"/>
                        <a:pt x="354" y="864"/>
                        <a:pt x="354" y="960"/>
                      </a:cubicBezTo>
                      <a:cubicBezTo>
                        <a:pt x="354" y="1056"/>
                        <a:pt x="354" y="1056"/>
                        <a:pt x="354" y="1056"/>
                      </a:cubicBezTo>
                      <a:cubicBezTo>
                        <a:pt x="354" y="1152"/>
                        <a:pt x="354" y="1152"/>
                        <a:pt x="354" y="1248"/>
                      </a:cubicBezTo>
                      <a:cubicBezTo>
                        <a:pt x="354" y="1344"/>
                        <a:pt x="354" y="1344"/>
                        <a:pt x="354" y="1344"/>
                      </a:cubicBezTo>
                      <a:cubicBezTo>
                        <a:pt x="443" y="1536"/>
                        <a:pt x="443" y="1632"/>
                        <a:pt x="531" y="1632"/>
                      </a:cubicBezTo>
                      <a:cubicBezTo>
                        <a:pt x="620" y="1728"/>
                        <a:pt x="797" y="1728"/>
                        <a:pt x="885" y="1920"/>
                      </a:cubicBezTo>
                      <a:cubicBezTo>
                        <a:pt x="885" y="1920"/>
                        <a:pt x="885" y="1920"/>
                        <a:pt x="885" y="1920"/>
                      </a:cubicBezTo>
                      <a:cubicBezTo>
                        <a:pt x="797" y="1920"/>
                        <a:pt x="797" y="1920"/>
                        <a:pt x="797" y="1920"/>
                      </a:cubicBezTo>
                      <a:cubicBezTo>
                        <a:pt x="885" y="1920"/>
                        <a:pt x="885" y="1920"/>
                        <a:pt x="885" y="1920"/>
                      </a:cubicBezTo>
                      <a:cubicBezTo>
                        <a:pt x="885" y="1920"/>
                        <a:pt x="797" y="2016"/>
                        <a:pt x="797" y="2016"/>
                      </a:cubicBezTo>
                      <a:cubicBezTo>
                        <a:pt x="620" y="2208"/>
                        <a:pt x="708" y="2112"/>
                        <a:pt x="620" y="2304"/>
                      </a:cubicBezTo>
                      <a:cubicBezTo>
                        <a:pt x="531" y="2496"/>
                        <a:pt x="354" y="2592"/>
                        <a:pt x="354" y="2592"/>
                      </a:cubicBezTo>
                      <a:cubicBezTo>
                        <a:pt x="354" y="2592"/>
                        <a:pt x="354" y="2592"/>
                        <a:pt x="354" y="2592"/>
                      </a:cubicBezTo>
                      <a:cubicBezTo>
                        <a:pt x="354" y="2688"/>
                        <a:pt x="354" y="2784"/>
                        <a:pt x="354" y="2880"/>
                      </a:cubicBezTo>
                      <a:cubicBezTo>
                        <a:pt x="354" y="2976"/>
                        <a:pt x="354" y="3072"/>
                        <a:pt x="266" y="3072"/>
                      </a:cubicBezTo>
                      <a:cubicBezTo>
                        <a:pt x="266" y="3072"/>
                        <a:pt x="177" y="3072"/>
                        <a:pt x="177" y="3072"/>
                      </a:cubicBezTo>
                      <a:cubicBezTo>
                        <a:pt x="89" y="3072"/>
                        <a:pt x="89" y="3072"/>
                        <a:pt x="0" y="3168"/>
                      </a:cubicBezTo>
                      <a:cubicBezTo>
                        <a:pt x="0" y="3168"/>
                        <a:pt x="0" y="3168"/>
                        <a:pt x="0" y="3168"/>
                      </a:cubicBezTo>
                      <a:cubicBezTo>
                        <a:pt x="0" y="3168"/>
                        <a:pt x="89" y="3264"/>
                        <a:pt x="89" y="3264"/>
                      </a:cubicBezTo>
                      <a:cubicBezTo>
                        <a:pt x="0" y="3456"/>
                        <a:pt x="443" y="3936"/>
                        <a:pt x="620" y="4128"/>
                      </a:cubicBezTo>
                      <a:cubicBezTo>
                        <a:pt x="797" y="4320"/>
                        <a:pt x="1328" y="4512"/>
                        <a:pt x="1416" y="4704"/>
                      </a:cubicBezTo>
                      <a:cubicBezTo>
                        <a:pt x="1505" y="4800"/>
                        <a:pt x="1505" y="4896"/>
                        <a:pt x="1505" y="4992"/>
                      </a:cubicBezTo>
                      <a:cubicBezTo>
                        <a:pt x="1505" y="4992"/>
                        <a:pt x="1505" y="4992"/>
                        <a:pt x="1505" y="4992"/>
                      </a:cubicBezTo>
                      <a:cubicBezTo>
                        <a:pt x="1505" y="4992"/>
                        <a:pt x="1505" y="4992"/>
                        <a:pt x="1505" y="4992"/>
                      </a:cubicBezTo>
                      <a:cubicBezTo>
                        <a:pt x="1505" y="5088"/>
                        <a:pt x="1682" y="5472"/>
                        <a:pt x="1770" y="5568"/>
                      </a:cubicBezTo>
                      <a:cubicBezTo>
                        <a:pt x="1859" y="5568"/>
                        <a:pt x="1859" y="5664"/>
                        <a:pt x="1859" y="5760"/>
                      </a:cubicBezTo>
                      <a:cubicBezTo>
                        <a:pt x="1859" y="5760"/>
                        <a:pt x="1859" y="5760"/>
                        <a:pt x="1859" y="5760"/>
                      </a:cubicBezTo>
                      <a:cubicBezTo>
                        <a:pt x="1859" y="5856"/>
                        <a:pt x="1859" y="5856"/>
                        <a:pt x="1859" y="5856"/>
                      </a:cubicBezTo>
                      <a:cubicBezTo>
                        <a:pt x="1770" y="5952"/>
                        <a:pt x="1770" y="5952"/>
                        <a:pt x="1770" y="6048"/>
                      </a:cubicBezTo>
                      <a:cubicBezTo>
                        <a:pt x="1770" y="6048"/>
                        <a:pt x="1770" y="6048"/>
                        <a:pt x="1859" y="6240"/>
                      </a:cubicBezTo>
                      <a:cubicBezTo>
                        <a:pt x="1859" y="6240"/>
                        <a:pt x="2125" y="6816"/>
                        <a:pt x="2213" y="6816"/>
                      </a:cubicBezTo>
                      <a:cubicBezTo>
                        <a:pt x="2302" y="7008"/>
                        <a:pt x="2479" y="7200"/>
                        <a:pt x="2479" y="7200"/>
                      </a:cubicBezTo>
                      <a:cubicBezTo>
                        <a:pt x="2567" y="7296"/>
                        <a:pt x="2656" y="7296"/>
                        <a:pt x="2656" y="7488"/>
                      </a:cubicBezTo>
                      <a:cubicBezTo>
                        <a:pt x="2656" y="7488"/>
                        <a:pt x="2567" y="7584"/>
                        <a:pt x="2567" y="7584"/>
                      </a:cubicBezTo>
                      <a:cubicBezTo>
                        <a:pt x="2479" y="7680"/>
                        <a:pt x="2479" y="7584"/>
                        <a:pt x="2390" y="7680"/>
                      </a:cubicBezTo>
                      <a:cubicBezTo>
                        <a:pt x="2390" y="7680"/>
                        <a:pt x="2390" y="7776"/>
                        <a:pt x="2302" y="7776"/>
                      </a:cubicBezTo>
                      <a:cubicBezTo>
                        <a:pt x="2302" y="7776"/>
                        <a:pt x="2213" y="7680"/>
                        <a:pt x="2213" y="7584"/>
                      </a:cubicBezTo>
                      <a:cubicBezTo>
                        <a:pt x="2125" y="7584"/>
                        <a:pt x="2125" y="7584"/>
                        <a:pt x="2125" y="7584"/>
                      </a:cubicBezTo>
                      <a:cubicBezTo>
                        <a:pt x="2125" y="7584"/>
                        <a:pt x="2125" y="7584"/>
                        <a:pt x="2036" y="7584"/>
                      </a:cubicBezTo>
                      <a:cubicBezTo>
                        <a:pt x="2036" y="7584"/>
                        <a:pt x="2036" y="7680"/>
                        <a:pt x="2036" y="7680"/>
                      </a:cubicBezTo>
                      <a:cubicBezTo>
                        <a:pt x="2036" y="7776"/>
                        <a:pt x="2036" y="7872"/>
                        <a:pt x="2125" y="7872"/>
                      </a:cubicBezTo>
                      <a:cubicBezTo>
                        <a:pt x="2213" y="7968"/>
                        <a:pt x="2302" y="8352"/>
                        <a:pt x="2390" y="8544"/>
                      </a:cubicBezTo>
                      <a:cubicBezTo>
                        <a:pt x="2390" y="8640"/>
                        <a:pt x="2479" y="8736"/>
                        <a:pt x="2567" y="9024"/>
                      </a:cubicBezTo>
                      <a:cubicBezTo>
                        <a:pt x="2567" y="9024"/>
                        <a:pt x="2567" y="9024"/>
                        <a:pt x="2567" y="9024"/>
                      </a:cubicBezTo>
                      <a:cubicBezTo>
                        <a:pt x="2567" y="9216"/>
                        <a:pt x="2479" y="9312"/>
                        <a:pt x="2479" y="9312"/>
                      </a:cubicBezTo>
                      <a:cubicBezTo>
                        <a:pt x="2479" y="9312"/>
                        <a:pt x="2479" y="9408"/>
                        <a:pt x="2567" y="9408"/>
                      </a:cubicBezTo>
                      <a:cubicBezTo>
                        <a:pt x="2567" y="9504"/>
                        <a:pt x="2567" y="9600"/>
                        <a:pt x="2567" y="9792"/>
                      </a:cubicBezTo>
                      <a:cubicBezTo>
                        <a:pt x="2567" y="10080"/>
                        <a:pt x="2567" y="10272"/>
                        <a:pt x="2567" y="10368"/>
                      </a:cubicBezTo>
                      <a:cubicBezTo>
                        <a:pt x="2567" y="10368"/>
                        <a:pt x="2567" y="10464"/>
                        <a:pt x="2567" y="10464"/>
                      </a:cubicBezTo>
                      <a:cubicBezTo>
                        <a:pt x="2567" y="10560"/>
                        <a:pt x="2567" y="10656"/>
                        <a:pt x="2567" y="10752"/>
                      </a:cubicBezTo>
                      <a:cubicBezTo>
                        <a:pt x="2567" y="10848"/>
                        <a:pt x="2656" y="11040"/>
                        <a:pt x="2656" y="11136"/>
                      </a:cubicBezTo>
                      <a:cubicBezTo>
                        <a:pt x="2656" y="11232"/>
                        <a:pt x="2656" y="11232"/>
                        <a:pt x="2656" y="11328"/>
                      </a:cubicBezTo>
                      <a:cubicBezTo>
                        <a:pt x="2567" y="11520"/>
                        <a:pt x="2390" y="11712"/>
                        <a:pt x="2390" y="11904"/>
                      </a:cubicBezTo>
                      <a:cubicBezTo>
                        <a:pt x="2390" y="11904"/>
                        <a:pt x="2390" y="11904"/>
                        <a:pt x="2390" y="11904"/>
                      </a:cubicBezTo>
                      <a:cubicBezTo>
                        <a:pt x="2479" y="12096"/>
                        <a:pt x="2479" y="12192"/>
                        <a:pt x="2479" y="12288"/>
                      </a:cubicBezTo>
                      <a:cubicBezTo>
                        <a:pt x="2479" y="12384"/>
                        <a:pt x="2479" y="12384"/>
                        <a:pt x="2479" y="12384"/>
                      </a:cubicBezTo>
                      <a:cubicBezTo>
                        <a:pt x="2479" y="12480"/>
                        <a:pt x="2479" y="12480"/>
                        <a:pt x="2479" y="12576"/>
                      </a:cubicBezTo>
                      <a:cubicBezTo>
                        <a:pt x="2479" y="12672"/>
                        <a:pt x="2567" y="12864"/>
                        <a:pt x="2567" y="13056"/>
                      </a:cubicBezTo>
                      <a:cubicBezTo>
                        <a:pt x="2567" y="13152"/>
                        <a:pt x="2567" y="13152"/>
                        <a:pt x="2567" y="13152"/>
                      </a:cubicBezTo>
                      <a:cubicBezTo>
                        <a:pt x="2479" y="13440"/>
                        <a:pt x="2567" y="13728"/>
                        <a:pt x="2390" y="14016"/>
                      </a:cubicBezTo>
                      <a:cubicBezTo>
                        <a:pt x="2390" y="14016"/>
                        <a:pt x="2390" y="14016"/>
                        <a:pt x="2390" y="14016"/>
                      </a:cubicBezTo>
                      <a:cubicBezTo>
                        <a:pt x="2390" y="14016"/>
                        <a:pt x="2390" y="14112"/>
                        <a:pt x="2390" y="14112"/>
                      </a:cubicBezTo>
                      <a:cubicBezTo>
                        <a:pt x="2390" y="14112"/>
                        <a:pt x="2390" y="14208"/>
                        <a:pt x="2390" y="14304"/>
                      </a:cubicBezTo>
                      <a:cubicBezTo>
                        <a:pt x="2390" y="14592"/>
                        <a:pt x="2479" y="14976"/>
                        <a:pt x="2479" y="15168"/>
                      </a:cubicBezTo>
                      <a:cubicBezTo>
                        <a:pt x="2479" y="15168"/>
                        <a:pt x="2479" y="15264"/>
                        <a:pt x="2479" y="15264"/>
                      </a:cubicBezTo>
                      <a:cubicBezTo>
                        <a:pt x="2567" y="15264"/>
                        <a:pt x="2656" y="15360"/>
                        <a:pt x="2656" y="15456"/>
                      </a:cubicBezTo>
                      <a:cubicBezTo>
                        <a:pt x="2656" y="15552"/>
                        <a:pt x="2656" y="15552"/>
                        <a:pt x="2744" y="15552"/>
                      </a:cubicBezTo>
                      <a:cubicBezTo>
                        <a:pt x="2744" y="15552"/>
                        <a:pt x="2744" y="15456"/>
                        <a:pt x="2744" y="15456"/>
                      </a:cubicBezTo>
                      <a:cubicBezTo>
                        <a:pt x="2744" y="15360"/>
                        <a:pt x="2744" y="15360"/>
                        <a:pt x="2744" y="15264"/>
                      </a:cubicBezTo>
                      <a:cubicBezTo>
                        <a:pt x="2744" y="15264"/>
                        <a:pt x="2744" y="15168"/>
                        <a:pt x="2744" y="15072"/>
                      </a:cubicBezTo>
                      <a:cubicBezTo>
                        <a:pt x="2744" y="15072"/>
                        <a:pt x="2744" y="15072"/>
                        <a:pt x="2744" y="15072"/>
                      </a:cubicBezTo>
                      <a:cubicBezTo>
                        <a:pt x="2744" y="15072"/>
                        <a:pt x="2744" y="14976"/>
                        <a:pt x="2744" y="14976"/>
                      </a:cubicBezTo>
                      <a:cubicBezTo>
                        <a:pt x="2744" y="14784"/>
                        <a:pt x="2921" y="14784"/>
                        <a:pt x="3098" y="14784"/>
                      </a:cubicBezTo>
                      <a:cubicBezTo>
                        <a:pt x="3187" y="14784"/>
                        <a:pt x="3098" y="14592"/>
                        <a:pt x="3275" y="14400"/>
                      </a:cubicBezTo>
                      <a:cubicBezTo>
                        <a:pt x="3364" y="14304"/>
                        <a:pt x="3452" y="14208"/>
                        <a:pt x="3541" y="14208"/>
                      </a:cubicBezTo>
                      <a:cubicBezTo>
                        <a:pt x="3630" y="14208"/>
                        <a:pt x="3630" y="14304"/>
                        <a:pt x="3630" y="14304"/>
                      </a:cubicBezTo>
                      <a:cubicBezTo>
                        <a:pt x="3630" y="14400"/>
                        <a:pt x="3630" y="14496"/>
                        <a:pt x="3718" y="14592"/>
                      </a:cubicBezTo>
                      <a:cubicBezTo>
                        <a:pt x="3895" y="14688"/>
                        <a:pt x="4072" y="15072"/>
                        <a:pt x="4161" y="15072"/>
                      </a:cubicBezTo>
                      <a:cubicBezTo>
                        <a:pt x="4161" y="15072"/>
                        <a:pt x="4161" y="15072"/>
                        <a:pt x="4161" y="15072"/>
                      </a:cubicBezTo>
                      <a:cubicBezTo>
                        <a:pt x="4161" y="15072"/>
                        <a:pt x="4161" y="15072"/>
                        <a:pt x="4161" y="15072"/>
                      </a:cubicBezTo>
                      <a:cubicBezTo>
                        <a:pt x="4161" y="15072"/>
                        <a:pt x="4161" y="15072"/>
                        <a:pt x="4161" y="15072"/>
                      </a:cubicBezTo>
                      <a:cubicBezTo>
                        <a:pt x="4338" y="15072"/>
                        <a:pt x="4338" y="15264"/>
                        <a:pt x="4426" y="15360"/>
                      </a:cubicBezTo>
                      <a:cubicBezTo>
                        <a:pt x="4426" y="15456"/>
                        <a:pt x="4426" y="15552"/>
                        <a:pt x="4515" y="15648"/>
                      </a:cubicBezTo>
                      <a:cubicBezTo>
                        <a:pt x="4515" y="15648"/>
                        <a:pt x="4515" y="15648"/>
                        <a:pt x="4515" y="15648"/>
                      </a:cubicBezTo>
                      <a:cubicBezTo>
                        <a:pt x="4515" y="15936"/>
                        <a:pt x="4249" y="16032"/>
                        <a:pt x="4161" y="16128"/>
                      </a:cubicBezTo>
                      <a:cubicBezTo>
                        <a:pt x="4161" y="16128"/>
                        <a:pt x="4161" y="16128"/>
                        <a:pt x="4161" y="16128"/>
                      </a:cubicBezTo>
                      <a:cubicBezTo>
                        <a:pt x="4161" y="16224"/>
                        <a:pt x="4161" y="16320"/>
                        <a:pt x="4249" y="16416"/>
                      </a:cubicBezTo>
                      <a:cubicBezTo>
                        <a:pt x="4426" y="16608"/>
                        <a:pt x="4426" y="16704"/>
                        <a:pt x="4426" y="16704"/>
                      </a:cubicBezTo>
                      <a:cubicBezTo>
                        <a:pt x="4515" y="16704"/>
                        <a:pt x="4603" y="16800"/>
                        <a:pt x="4603" y="16896"/>
                      </a:cubicBezTo>
                      <a:cubicBezTo>
                        <a:pt x="4603" y="16992"/>
                        <a:pt x="4603" y="16992"/>
                        <a:pt x="4603" y="17088"/>
                      </a:cubicBezTo>
                      <a:cubicBezTo>
                        <a:pt x="4603" y="17088"/>
                        <a:pt x="4692" y="16992"/>
                        <a:pt x="4692" y="16992"/>
                      </a:cubicBezTo>
                      <a:cubicBezTo>
                        <a:pt x="4692" y="16896"/>
                        <a:pt x="4780" y="16800"/>
                        <a:pt x="4869" y="16800"/>
                      </a:cubicBezTo>
                      <a:cubicBezTo>
                        <a:pt x="4957" y="16800"/>
                        <a:pt x="4957" y="16800"/>
                        <a:pt x="5046" y="16896"/>
                      </a:cubicBezTo>
                      <a:cubicBezTo>
                        <a:pt x="5046" y="16896"/>
                        <a:pt x="5046" y="16896"/>
                        <a:pt x="5046" y="16896"/>
                      </a:cubicBezTo>
                      <a:cubicBezTo>
                        <a:pt x="5046" y="16896"/>
                        <a:pt x="5134" y="16896"/>
                        <a:pt x="5134" y="16800"/>
                      </a:cubicBezTo>
                      <a:cubicBezTo>
                        <a:pt x="5134" y="16800"/>
                        <a:pt x="5223" y="16704"/>
                        <a:pt x="5311" y="16704"/>
                      </a:cubicBezTo>
                      <a:cubicBezTo>
                        <a:pt x="5400" y="16704"/>
                        <a:pt x="5489" y="16800"/>
                        <a:pt x="5489" y="16896"/>
                      </a:cubicBezTo>
                      <a:cubicBezTo>
                        <a:pt x="5489" y="16896"/>
                        <a:pt x="5489" y="16992"/>
                        <a:pt x="5400" y="16992"/>
                      </a:cubicBezTo>
                      <a:cubicBezTo>
                        <a:pt x="5400" y="16992"/>
                        <a:pt x="5400" y="16992"/>
                        <a:pt x="5400" y="16992"/>
                      </a:cubicBezTo>
                      <a:cubicBezTo>
                        <a:pt x="5400" y="16992"/>
                        <a:pt x="5489" y="17088"/>
                        <a:pt x="5489" y="17184"/>
                      </a:cubicBezTo>
                      <a:cubicBezTo>
                        <a:pt x="5489" y="17280"/>
                        <a:pt x="5666" y="17376"/>
                        <a:pt x="5666" y="17472"/>
                      </a:cubicBezTo>
                      <a:cubicBezTo>
                        <a:pt x="5666" y="17568"/>
                        <a:pt x="5843" y="18048"/>
                        <a:pt x="5931" y="18144"/>
                      </a:cubicBezTo>
                      <a:cubicBezTo>
                        <a:pt x="5931" y="18144"/>
                        <a:pt x="5931" y="18240"/>
                        <a:pt x="6020" y="18336"/>
                      </a:cubicBezTo>
                      <a:cubicBezTo>
                        <a:pt x="6020" y="18432"/>
                        <a:pt x="6020" y="18528"/>
                        <a:pt x="6020" y="18528"/>
                      </a:cubicBezTo>
                      <a:cubicBezTo>
                        <a:pt x="6020" y="18624"/>
                        <a:pt x="6020" y="18624"/>
                        <a:pt x="6020" y="18624"/>
                      </a:cubicBezTo>
                      <a:cubicBezTo>
                        <a:pt x="6020" y="18624"/>
                        <a:pt x="6020" y="18624"/>
                        <a:pt x="6020" y="18624"/>
                      </a:cubicBezTo>
                      <a:cubicBezTo>
                        <a:pt x="6108" y="18624"/>
                        <a:pt x="6108" y="18624"/>
                        <a:pt x="6108" y="18624"/>
                      </a:cubicBezTo>
                      <a:cubicBezTo>
                        <a:pt x="6197" y="18624"/>
                        <a:pt x="6285" y="18720"/>
                        <a:pt x="6285" y="18720"/>
                      </a:cubicBezTo>
                      <a:cubicBezTo>
                        <a:pt x="6285" y="18816"/>
                        <a:pt x="6197" y="18912"/>
                        <a:pt x="6197" y="18912"/>
                      </a:cubicBezTo>
                      <a:cubicBezTo>
                        <a:pt x="6197" y="19008"/>
                        <a:pt x="6197" y="19008"/>
                        <a:pt x="6197" y="19104"/>
                      </a:cubicBezTo>
                      <a:cubicBezTo>
                        <a:pt x="6197" y="19200"/>
                        <a:pt x="6285" y="19200"/>
                        <a:pt x="6374" y="19392"/>
                      </a:cubicBezTo>
                      <a:cubicBezTo>
                        <a:pt x="6374" y="19392"/>
                        <a:pt x="6639" y="19584"/>
                        <a:pt x="6639" y="19776"/>
                      </a:cubicBezTo>
                      <a:cubicBezTo>
                        <a:pt x="6639" y="19776"/>
                        <a:pt x="6639" y="19776"/>
                        <a:pt x="6639" y="19872"/>
                      </a:cubicBezTo>
                      <a:cubicBezTo>
                        <a:pt x="6639" y="19872"/>
                        <a:pt x="6639" y="19872"/>
                        <a:pt x="6639" y="19872"/>
                      </a:cubicBezTo>
                      <a:cubicBezTo>
                        <a:pt x="6639" y="19872"/>
                        <a:pt x="6639" y="19872"/>
                        <a:pt x="6728" y="19776"/>
                      </a:cubicBezTo>
                      <a:cubicBezTo>
                        <a:pt x="6728" y="19776"/>
                        <a:pt x="6728" y="19776"/>
                        <a:pt x="6728" y="19776"/>
                      </a:cubicBezTo>
                      <a:cubicBezTo>
                        <a:pt x="6816" y="19776"/>
                        <a:pt x="6905" y="19872"/>
                        <a:pt x="6905" y="19968"/>
                      </a:cubicBezTo>
                      <a:cubicBezTo>
                        <a:pt x="6905" y="19968"/>
                        <a:pt x="6816" y="20064"/>
                        <a:pt x="6816" y="20064"/>
                      </a:cubicBezTo>
                      <a:cubicBezTo>
                        <a:pt x="6816" y="20064"/>
                        <a:pt x="6816" y="20064"/>
                        <a:pt x="6816" y="20064"/>
                      </a:cubicBezTo>
                      <a:cubicBezTo>
                        <a:pt x="6816" y="20064"/>
                        <a:pt x="6816" y="20064"/>
                        <a:pt x="6816" y="20064"/>
                      </a:cubicBezTo>
                      <a:cubicBezTo>
                        <a:pt x="6816" y="20064"/>
                        <a:pt x="6816" y="20064"/>
                        <a:pt x="6816" y="20064"/>
                      </a:cubicBezTo>
                      <a:cubicBezTo>
                        <a:pt x="6816" y="20064"/>
                        <a:pt x="6816" y="20064"/>
                        <a:pt x="6816" y="20064"/>
                      </a:cubicBezTo>
                      <a:cubicBezTo>
                        <a:pt x="6816" y="20064"/>
                        <a:pt x="6816" y="20064"/>
                        <a:pt x="6816" y="20160"/>
                      </a:cubicBezTo>
                      <a:cubicBezTo>
                        <a:pt x="6728" y="20160"/>
                        <a:pt x="6816" y="20352"/>
                        <a:pt x="6639" y="20352"/>
                      </a:cubicBezTo>
                      <a:cubicBezTo>
                        <a:pt x="6639" y="20448"/>
                        <a:pt x="6816" y="20544"/>
                        <a:pt x="6905" y="20640"/>
                      </a:cubicBezTo>
                      <a:cubicBezTo>
                        <a:pt x="7082" y="20736"/>
                        <a:pt x="7082" y="20832"/>
                        <a:pt x="7082" y="20928"/>
                      </a:cubicBezTo>
                      <a:cubicBezTo>
                        <a:pt x="7082" y="21024"/>
                        <a:pt x="7082" y="21120"/>
                        <a:pt x="6993" y="21120"/>
                      </a:cubicBezTo>
                      <a:cubicBezTo>
                        <a:pt x="6993" y="21216"/>
                        <a:pt x="6993" y="21216"/>
                        <a:pt x="6993" y="21216"/>
                      </a:cubicBezTo>
                      <a:cubicBezTo>
                        <a:pt x="6993" y="21216"/>
                        <a:pt x="6993" y="21216"/>
                        <a:pt x="6993" y="21216"/>
                      </a:cubicBezTo>
                      <a:cubicBezTo>
                        <a:pt x="6993" y="21216"/>
                        <a:pt x="6993" y="21216"/>
                        <a:pt x="6993" y="21216"/>
                      </a:cubicBezTo>
                      <a:cubicBezTo>
                        <a:pt x="6993" y="21216"/>
                        <a:pt x="6993" y="21216"/>
                        <a:pt x="6993" y="21216"/>
                      </a:cubicBezTo>
                      <a:cubicBezTo>
                        <a:pt x="6993" y="21216"/>
                        <a:pt x="6993" y="21216"/>
                        <a:pt x="6993" y="21216"/>
                      </a:cubicBezTo>
                      <a:cubicBezTo>
                        <a:pt x="6993" y="21216"/>
                        <a:pt x="6993" y="21216"/>
                        <a:pt x="7082" y="21216"/>
                      </a:cubicBezTo>
                      <a:cubicBezTo>
                        <a:pt x="7082" y="21216"/>
                        <a:pt x="7082" y="21216"/>
                        <a:pt x="7082" y="21216"/>
                      </a:cubicBezTo>
                      <a:cubicBezTo>
                        <a:pt x="7170" y="21216"/>
                        <a:pt x="7259" y="21312"/>
                        <a:pt x="7348" y="21504"/>
                      </a:cubicBezTo>
                      <a:cubicBezTo>
                        <a:pt x="7348" y="21600"/>
                        <a:pt x="7348" y="21600"/>
                        <a:pt x="7436" y="21600"/>
                      </a:cubicBezTo>
                      <a:cubicBezTo>
                        <a:pt x="7436" y="21600"/>
                        <a:pt x="7525" y="21600"/>
                        <a:pt x="7613" y="21600"/>
                      </a:cubicBezTo>
                      <a:cubicBezTo>
                        <a:pt x="7702" y="21600"/>
                        <a:pt x="7790" y="21600"/>
                        <a:pt x="7879" y="21600"/>
                      </a:cubicBezTo>
                      <a:cubicBezTo>
                        <a:pt x="7879" y="21600"/>
                        <a:pt x="7879" y="21600"/>
                        <a:pt x="7879" y="21600"/>
                      </a:cubicBezTo>
                      <a:cubicBezTo>
                        <a:pt x="7879" y="21600"/>
                        <a:pt x="7967" y="21600"/>
                        <a:pt x="7967" y="21600"/>
                      </a:cubicBezTo>
                      <a:cubicBezTo>
                        <a:pt x="7967" y="21600"/>
                        <a:pt x="7967" y="21600"/>
                        <a:pt x="7967" y="21600"/>
                      </a:cubicBezTo>
                      <a:cubicBezTo>
                        <a:pt x="8056" y="21600"/>
                        <a:pt x="8056" y="21504"/>
                        <a:pt x="8144" y="21504"/>
                      </a:cubicBezTo>
                      <a:cubicBezTo>
                        <a:pt x="8233" y="21408"/>
                        <a:pt x="8321" y="21216"/>
                        <a:pt x="8498" y="21120"/>
                      </a:cubicBezTo>
                      <a:cubicBezTo>
                        <a:pt x="8675" y="21024"/>
                        <a:pt x="8852" y="21024"/>
                        <a:pt x="8941" y="21024"/>
                      </a:cubicBezTo>
                      <a:cubicBezTo>
                        <a:pt x="8941" y="21024"/>
                        <a:pt x="9030" y="21024"/>
                        <a:pt x="9030" y="21024"/>
                      </a:cubicBezTo>
                      <a:cubicBezTo>
                        <a:pt x="9118" y="21024"/>
                        <a:pt x="9207" y="21024"/>
                        <a:pt x="9207" y="21120"/>
                      </a:cubicBezTo>
                      <a:cubicBezTo>
                        <a:pt x="9207" y="21216"/>
                        <a:pt x="9207" y="21216"/>
                        <a:pt x="9118" y="21216"/>
                      </a:cubicBezTo>
                      <a:cubicBezTo>
                        <a:pt x="9118" y="21216"/>
                        <a:pt x="9118" y="21216"/>
                        <a:pt x="9118" y="21312"/>
                      </a:cubicBezTo>
                      <a:cubicBezTo>
                        <a:pt x="9118" y="21312"/>
                        <a:pt x="9118" y="21312"/>
                        <a:pt x="9207" y="21312"/>
                      </a:cubicBezTo>
                      <a:cubicBezTo>
                        <a:pt x="9207" y="21312"/>
                        <a:pt x="9295" y="21312"/>
                        <a:pt x="9295" y="21216"/>
                      </a:cubicBezTo>
                      <a:cubicBezTo>
                        <a:pt x="9472" y="21120"/>
                        <a:pt x="9738" y="21024"/>
                        <a:pt x="9826" y="21024"/>
                      </a:cubicBezTo>
                      <a:cubicBezTo>
                        <a:pt x="9826" y="21024"/>
                        <a:pt x="9826" y="21024"/>
                        <a:pt x="9826" y="20928"/>
                      </a:cubicBezTo>
                      <a:cubicBezTo>
                        <a:pt x="9826" y="20928"/>
                        <a:pt x="9826" y="20928"/>
                        <a:pt x="9826" y="20928"/>
                      </a:cubicBezTo>
                      <a:cubicBezTo>
                        <a:pt x="9826" y="20832"/>
                        <a:pt x="9826" y="20832"/>
                        <a:pt x="9826" y="20832"/>
                      </a:cubicBezTo>
                      <a:cubicBezTo>
                        <a:pt x="9915" y="20736"/>
                        <a:pt x="10003" y="20640"/>
                        <a:pt x="10003" y="20640"/>
                      </a:cubicBezTo>
                      <a:cubicBezTo>
                        <a:pt x="10003" y="20640"/>
                        <a:pt x="10003" y="20544"/>
                        <a:pt x="10003" y="20640"/>
                      </a:cubicBezTo>
                      <a:cubicBezTo>
                        <a:pt x="9915" y="20544"/>
                        <a:pt x="9826" y="20448"/>
                        <a:pt x="9915" y="20352"/>
                      </a:cubicBezTo>
                      <a:cubicBezTo>
                        <a:pt x="9915" y="20256"/>
                        <a:pt x="9915" y="20160"/>
                        <a:pt x="9915" y="20064"/>
                      </a:cubicBezTo>
                      <a:cubicBezTo>
                        <a:pt x="9915" y="19968"/>
                        <a:pt x="9915" y="19968"/>
                        <a:pt x="9826" y="19872"/>
                      </a:cubicBezTo>
                      <a:cubicBezTo>
                        <a:pt x="9738" y="19776"/>
                        <a:pt x="9738" y="19680"/>
                        <a:pt x="9738" y="19584"/>
                      </a:cubicBezTo>
                      <a:cubicBezTo>
                        <a:pt x="9738" y="19296"/>
                        <a:pt x="9826" y="19104"/>
                        <a:pt x="9826" y="19008"/>
                      </a:cubicBezTo>
                      <a:cubicBezTo>
                        <a:pt x="9826" y="18912"/>
                        <a:pt x="9826" y="18912"/>
                        <a:pt x="9826" y="18912"/>
                      </a:cubicBezTo>
                      <a:cubicBezTo>
                        <a:pt x="9826" y="18912"/>
                        <a:pt x="9826" y="18912"/>
                        <a:pt x="9826" y="18912"/>
                      </a:cubicBezTo>
                      <a:cubicBezTo>
                        <a:pt x="9826" y="18816"/>
                        <a:pt x="9826" y="18432"/>
                        <a:pt x="10003" y="18336"/>
                      </a:cubicBezTo>
                      <a:cubicBezTo>
                        <a:pt x="10003" y="18336"/>
                        <a:pt x="10003" y="18336"/>
                        <a:pt x="10003" y="18336"/>
                      </a:cubicBezTo>
                      <a:cubicBezTo>
                        <a:pt x="10180" y="18336"/>
                        <a:pt x="10180" y="18432"/>
                        <a:pt x="10180" y="18432"/>
                      </a:cubicBezTo>
                      <a:cubicBezTo>
                        <a:pt x="10180" y="18432"/>
                        <a:pt x="10180" y="18432"/>
                        <a:pt x="10180" y="18432"/>
                      </a:cubicBezTo>
                      <a:cubicBezTo>
                        <a:pt x="10180" y="18432"/>
                        <a:pt x="10357" y="18336"/>
                        <a:pt x="10357" y="18240"/>
                      </a:cubicBezTo>
                      <a:cubicBezTo>
                        <a:pt x="10446" y="18144"/>
                        <a:pt x="10446" y="18048"/>
                        <a:pt x="10534" y="18048"/>
                      </a:cubicBezTo>
                      <a:cubicBezTo>
                        <a:pt x="10623" y="17856"/>
                        <a:pt x="10711" y="17856"/>
                        <a:pt x="10711" y="17856"/>
                      </a:cubicBezTo>
                      <a:cubicBezTo>
                        <a:pt x="10889" y="17664"/>
                        <a:pt x="11154" y="17280"/>
                        <a:pt x="11154" y="17088"/>
                      </a:cubicBezTo>
                      <a:cubicBezTo>
                        <a:pt x="11154" y="17088"/>
                        <a:pt x="11154" y="17088"/>
                        <a:pt x="11154" y="17088"/>
                      </a:cubicBezTo>
                      <a:cubicBezTo>
                        <a:pt x="11154" y="17088"/>
                        <a:pt x="11154" y="17088"/>
                        <a:pt x="11154" y="17088"/>
                      </a:cubicBezTo>
                      <a:cubicBezTo>
                        <a:pt x="11154" y="17088"/>
                        <a:pt x="11154" y="17088"/>
                        <a:pt x="11154" y="17088"/>
                      </a:cubicBezTo>
                      <a:cubicBezTo>
                        <a:pt x="11154" y="17088"/>
                        <a:pt x="11154" y="17088"/>
                        <a:pt x="11154" y="17088"/>
                      </a:cubicBezTo>
                      <a:cubicBezTo>
                        <a:pt x="11154" y="16992"/>
                        <a:pt x="11154" y="16992"/>
                        <a:pt x="11154" y="16992"/>
                      </a:cubicBezTo>
                      <a:cubicBezTo>
                        <a:pt x="11066" y="16896"/>
                        <a:pt x="10977" y="16800"/>
                        <a:pt x="10977" y="16704"/>
                      </a:cubicBezTo>
                      <a:cubicBezTo>
                        <a:pt x="11066" y="16416"/>
                        <a:pt x="11331" y="16224"/>
                        <a:pt x="11508" y="16224"/>
                      </a:cubicBezTo>
                      <a:cubicBezTo>
                        <a:pt x="11508" y="16224"/>
                        <a:pt x="11508" y="16224"/>
                        <a:pt x="11597" y="16224"/>
                      </a:cubicBezTo>
                      <a:cubicBezTo>
                        <a:pt x="11597" y="16320"/>
                        <a:pt x="11685" y="16320"/>
                        <a:pt x="11685" y="16320"/>
                      </a:cubicBezTo>
                      <a:cubicBezTo>
                        <a:pt x="11774" y="16320"/>
                        <a:pt x="11774" y="16320"/>
                        <a:pt x="11862" y="16224"/>
                      </a:cubicBezTo>
                      <a:cubicBezTo>
                        <a:pt x="11951" y="16224"/>
                        <a:pt x="11951" y="16128"/>
                        <a:pt x="11951" y="16128"/>
                      </a:cubicBezTo>
                      <a:cubicBezTo>
                        <a:pt x="11951" y="16128"/>
                        <a:pt x="11951" y="16032"/>
                        <a:pt x="11951" y="16032"/>
                      </a:cubicBezTo>
                      <a:cubicBezTo>
                        <a:pt x="11862" y="15840"/>
                        <a:pt x="11774" y="15744"/>
                        <a:pt x="11774" y="15648"/>
                      </a:cubicBezTo>
                      <a:cubicBezTo>
                        <a:pt x="11774" y="15552"/>
                        <a:pt x="11862" y="15552"/>
                        <a:pt x="11951" y="15456"/>
                      </a:cubicBezTo>
                      <a:cubicBezTo>
                        <a:pt x="11951" y="15360"/>
                        <a:pt x="11951" y="15264"/>
                        <a:pt x="12039" y="15264"/>
                      </a:cubicBezTo>
                      <a:cubicBezTo>
                        <a:pt x="12039" y="15264"/>
                        <a:pt x="12128" y="15360"/>
                        <a:pt x="12128" y="15360"/>
                      </a:cubicBezTo>
                      <a:cubicBezTo>
                        <a:pt x="12128" y="15360"/>
                        <a:pt x="12216" y="15456"/>
                        <a:pt x="12393" y="15456"/>
                      </a:cubicBezTo>
                      <a:cubicBezTo>
                        <a:pt x="12482" y="15456"/>
                        <a:pt x="12659" y="15360"/>
                        <a:pt x="12659" y="15360"/>
                      </a:cubicBezTo>
                      <a:cubicBezTo>
                        <a:pt x="12748" y="15360"/>
                        <a:pt x="12748" y="15360"/>
                        <a:pt x="12836" y="15360"/>
                      </a:cubicBezTo>
                      <a:cubicBezTo>
                        <a:pt x="12836" y="15360"/>
                        <a:pt x="12925" y="15360"/>
                        <a:pt x="13013" y="15360"/>
                      </a:cubicBezTo>
                      <a:cubicBezTo>
                        <a:pt x="13102" y="15360"/>
                        <a:pt x="13190" y="15456"/>
                        <a:pt x="13190" y="15552"/>
                      </a:cubicBezTo>
                      <a:cubicBezTo>
                        <a:pt x="13190" y="15648"/>
                        <a:pt x="13102" y="15744"/>
                        <a:pt x="13013" y="15744"/>
                      </a:cubicBezTo>
                      <a:cubicBezTo>
                        <a:pt x="12836" y="15840"/>
                        <a:pt x="12925" y="15840"/>
                        <a:pt x="12836" y="16032"/>
                      </a:cubicBezTo>
                      <a:cubicBezTo>
                        <a:pt x="12836" y="16032"/>
                        <a:pt x="12836" y="16032"/>
                        <a:pt x="12836" y="16128"/>
                      </a:cubicBezTo>
                      <a:cubicBezTo>
                        <a:pt x="12836" y="16128"/>
                        <a:pt x="12836" y="16128"/>
                        <a:pt x="12836" y="16224"/>
                      </a:cubicBezTo>
                      <a:cubicBezTo>
                        <a:pt x="12836" y="16224"/>
                        <a:pt x="12836" y="16224"/>
                        <a:pt x="12836" y="16224"/>
                      </a:cubicBezTo>
                      <a:cubicBezTo>
                        <a:pt x="12836" y="16224"/>
                        <a:pt x="12925" y="16320"/>
                        <a:pt x="12925" y="16320"/>
                      </a:cubicBezTo>
                      <a:cubicBezTo>
                        <a:pt x="12925" y="16320"/>
                        <a:pt x="12925" y="16320"/>
                        <a:pt x="12925" y="16320"/>
                      </a:cubicBezTo>
                      <a:cubicBezTo>
                        <a:pt x="12925" y="16320"/>
                        <a:pt x="12925" y="16224"/>
                        <a:pt x="13013" y="16224"/>
                      </a:cubicBezTo>
                      <a:cubicBezTo>
                        <a:pt x="13013" y="16224"/>
                        <a:pt x="13013" y="16224"/>
                        <a:pt x="13013" y="16320"/>
                      </a:cubicBezTo>
                      <a:cubicBezTo>
                        <a:pt x="13013" y="16320"/>
                        <a:pt x="13013" y="16320"/>
                        <a:pt x="13013" y="16320"/>
                      </a:cubicBezTo>
                      <a:cubicBezTo>
                        <a:pt x="13013" y="16320"/>
                        <a:pt x="13013" y="16320"/>
                        <a:pt x="13102" y="16320"/>
                      </a:cubicBezTo>
                      <a:cubicBezTo>
                        <a:pt x="13102" y="16416"/>
                        <a:pt x="13102" y="16416"/>
                        <a:pt x="13190" y="16512"/>
                      </a:cubicBezTo>
                      <a:cubicBezTo>
                        <a:pt x="13190" y="16512"/>
                        <a:pt x="13190" y="16512"/>
                        <a:pt x="13190" y="16608"/>
                      </a:cubicBezTo>
                      <a:cubicBezTo>
                        <a:pt x="13190" y="16704"/>
                        <a:pt x="13190" y="16704"/>
                        <a:pt x="13190" y="16704"/>
                      </a:cubicBezTo>
                      <a:cubicBezTo>
                        <a:pt x="13190" y="16704"/>
                        <a:pt x="13190" y="16704"/>
                        <a:pt x="13190" y="16704"/>
                      </a:cubicBezTo>
                      <a:cubicBezTo>
                        <a:pt x="13190" y="16800"/>
                        <a:pt x="13190" y="16800"/>
                        <a:pt x="13190" y="16800"/>
                      </a:cubicBezTo>
                      <a:cubicBezTo>
                        <a:pt x="13190" y="16896"/>
                        <a:pt x="13102" y="16992"/>
                        <a:pt x="13013" y="17088"/>
                      </a:cubicBezTo>
                      <a:cubicBezTo>
                        <a:pt x="12925" y="17088"/>
                        <a:pt x="13013" y="17088"/>
                        <a:pt x="13013" y="17088"/>
                      </a:cubicBezTo>
                      <a:cubicBezTo>
                        <a:pt x="12925" y="17088"/>
                        <a:pt x="13102" y="17280"/>
                        <a:pt x="13367" y="17472"/>
                      </a:cubicBezTo>
                      <a:cubicBezTo>
                        <a:pt x="13367" y="17472"/>
                        <a:pt x="13456" y="17472"/>
                        <a:pt x="13544" y="17472"/>
                      </a:cubicBezTo>
                      <a:cubicBezTo>
                        <a:pt x="13721" y="17472"/>
                        <a:pt x="13987" y="17376"/>
                        <a:pt x="14075" y="17184"/>
                      </a:cubicBezTo>
                      <a:cubicBezTo>
                        <a:pt x="14164" y="17088"/>
                        <a:pt x="14341" y="16992"/>
                        <a:pt x="14430" y="16992"/>
                      </a:cubicBezTo>
                      <a:cubicBezTo>
                        <a:pt x="14430" y="16992"/>
                        <a:pt x="14430" y="16992"/>
                        <a:pt x="14430" y="16992"/>
                      </a:cubicBezTo>
                      <a:cubicBezTo>
                        <a:pt x="14430" y="16992"/>
                        <a:pt x="14430" y="16992"/>
                        <a:pt x="14430" y="16992"/>
                      </a:cubicBezTo>
                      <a:cubicBezTo>
                        <a:pt x="14430" y="16992"/>
                        <a:pt x="14430" y="16992"/>
                        <a:pt x="14430" y="16992"/>
                      </a:cubicBezTo>
                      <a:cubicBezTo>
                        <a:pt x="14518" y="16992"/>
                        <a:pt x="14518" y="17088"/>
                        <a:pt x="14518" y="17088"/>
                      </a:cubicBezTo>
                      <a:cubicBezTo>
                        <a:pt x="14518" y="17184"/>
                        <a:pt x="14607" y="17184"/>
                        <a:pt x="14607" y="17184"/>
                      </a:cubicBezTo>
                      <a:cubicBezTo>
                        <a:pt x="14784" y="17184"/>
                        <a:pt x="14784" y="17280"/>
                        <a:pt x="14784" y="17280"/>
                      </a:cubicBezTo>
                      <a:cubicBezTo>
                        <a:pt x="14872" y="17376"/>
                        <a:pt x="14872" y="17376"/>
                        <a:pt x="14872" y="17472"/>
                      </a:cubicBezTo>
                      <a:cubicBezTo>
                        <a:pt x="14872" y="17472"/>
                        <a:pt x="14872" y="17472"/>
                        <a:pt x="14872" y="17472"/>
                      </a:cubicBezTo>
                      <a:cubicBezTo>
                        <a:pt x="14872" y="17472"/>
                        <a:pt x="14872" y="17472"/>
                        <a:pt x="14872" y="17472"/>
                      </a:cubicBezTo>
                      <a:cubicBezTo>
                        <a:pt x="14872" y="17568"/>
                        <a:pt x="14872" y="17568"/>
                        <a:pt x="14872" y="17568"/>
                      </a:cubicBezTo>
                      <a:cubicBezTo>
                        <a:pt x="14872" y="17568"/>
                        <a:pt x="14872" y="17664"/>
                        <a:pt x="14872" y="17664"/>
                      </a:cubicBezTo>
                      <a:cubicBezTo>
                        <a:pt x="14872" y="17664"/>
                        <a:pt x="14872" y="17664"/>
                        <a:pt x="14872" y="17664"/>
                      </a:cubicBezTo>
                      <a:cubicBezTo>
                        <a:pt x="14872" y="17664"/>
                        <a:pt x="14872" y="17760"/>
                        <a:pt x="14872" y="17856"/>
                      </a:cubicBezTo>
                      <a:cubicBezTo>
                        <a:pt x="14872" y="17856"/>
                        <a:pt x="14872" y="17856"/>
                        <a:pt x="14961" y="17856"/>
                      </a:cubicBezTo>
                      <a:cubicBezTo>
                        <a:pt x="14961" y="17856"/>
                        <a:pt x="14961" y="17856"/>
                        <a:pt x="14961" y="17856"/>
                      </a:cubicBezTo>
                      <a:cubicBezTo>
                        <a:pt x="15049" y="17760"/>
                        <a:pt x="15138" y="17760"/>
                        <a:pt x="15226" y="17760"/>
                      </a:cubicBezTo>
                      <a:cubicBezTo>
                        <a:pt x="15315" y="17760"/>
                        <a:pt x="15403" y="17760"/>
                        <a:pt x="15403" y="17760"/>
                      </a:cubicBezTo>
                      <a:cubicBezTo>
                        <a:pt x="15492" y="17856"/>
                        <a:pt x="15669" y="18048"/>
                        <a:pt x="15669" y="17952"/>
                      </a:cubicBezTo>
                      <a:cubicBezTo>
                        <a:pt x="15669" y="17952"/>
                        <a:pt x="15669" y="17952"/>
                        <a:pt x="15669" y="17952"/>
                      </a:cubicBezTo>
                      <a:cubicBezTo>
                        <a:pt x="15757" y="17952"/>
                        <a:pt x="15846" y="17856"/>
                        <a:pt x="15934" y="17856"/>
                      </a:cubicBezTo>
                      <a:cubicBezTo>
                        <a:pt x="15934" y="17856"/>
                        <a:pt x="15934" y="17856"/>
                        <a:pt x="15934" y="17856"/>
                      </a:cubicBezTo>
                      <a:cubicBezTo>
                        <a:pt x="15934" y="17856"/>
                        <a:pt x="15934" y="17856"/>
                        <a:pt x="15934" y="17856"/>
                      </a:cubicBezTo>
                      <a:cubicBezTo>
                        <a:pt x="16023" y="17952"/>
                        <a:pt x="16111" y="17856"/>
                        <a:pt x="16289" y="17856"/>
                      </a:cubicBezTo>
                      <a:cubicBezTo>
                        <a:pt x="16289" y="17856"/>
                        <a:pt x="16289" y="17856"/>
                        <a:pt x="16289" y="17856"/>
                      </a:cubicBezTo>
                      <a:cubicBezTo>
                        <a:pt x="16289" y="17856"/>
                        <a:pt x="16377" y="17856"/>
                        <a:pt x="16377" y="17856"/>
                      </a:cubicBezTo>
                      <a:cubicBezTo>
                        <a:pt x="16377" y="17856"/>
                        <a:pt x="16466" y="17856"/>
                        <a:pt x="16466" y="17856"/>
                      </a:cubicBezTo>
                      <a:cubicBezTo>
                        <a:pt x="16554" y="17760"/>
                        <a:pt x="16554" y="17760"/>
                        <a:pt x="16643" y="17760"/>
                      </a:cubicBezTo>
                      <a:cubicBezTo>
                        <a:pt x="16731" y="17760"/>
                        <a:pt x="16731" y="17760"/>
                        <a:pt x="16731" y="17760"/>
                      </a:cubicBezTo>
                      <a:cubicBezTo>
                        <a:pt x="16820" y="17856"/>
                        <a:pt x="16820" y="17856"/>
                        <a:pt x="16820" y="17856"/>
                      </a:cubicBezTo>
                      <a:cubicBezTo>
                        <a:pt x="16908" y="17856"/>
                        <a:pt x="16908" y="17856"/>
                        <a:pt x="16908" y="17760"/>
                      </a:cubicBezTo>
                      <a:cubicBezTo>
                        <a:pt x="16997" y="17760"/>
                        <a:pt x="16997" y="17568"/>
                        <a:pt x="16997" y="17376"/>
                      </a:cubicBezTo>
                      <a:cubicBezTo>
                        <a:pt x="16997" y="17376"/>
                        <a:pt x="16997" y="17376"/>
                        <a:pt x="16997" y="17376"/>
                      </a:cubicBezTo>
                      <a:cubicBezTo>
                        <a:pt x="16997" y="17280"/>
                        <a:pt x="16997" y="17280"/>
                        <a:pt x="16997" y="17280"/>
                      </a:cubicBezTo>
                      <a:cubicBezTo>
                        <a:pt x="16997" y="17184"/>
                        <a:pt x="16997" y="17184"/>
                        <a:pt x="16997" y="17184"/>
                      </a:cubicBezTo>
                      <a:cubicBezTo>
                        <a:pt x="16997" y="17184"/>
                        <a:pt x="16997" y="17184"/>
                        <a:pt x="16997" y="17184"/>
                      </a:cubicBezTo>
                      <a:cubicBezTo>
                        <a:pt x="16908" y="17088"/>
                        <a:pt x="16820" y="16992"/>
                        <a:pt x="16731" y="16896"/>
                      </a:cubicBezTo>
                      <a:cubicBezTo>
                        <a:pt x="16731" y="16896"/>
                        <a:pt x="16643" y="16896"/>
                        <a:pt x="16554" y="16992"/>
                      </a:cubicBezTo>
                      <a:cubicBezTo>
                        <a:pt x="16466" y="17088"/>
                        <a:pt x="16377" y="17088"/>
                        <a:pt x="16289" y="17184"/>
                      </a:cubicBezTo>
                      <a:cubicBezTo>
                        <a:pt x="16200" y="17184"/>
                        <a:pt x="16111" y="17088"/>
                        <a:pt x="16111" y="17088"/>
                      </a:cubicBezTo>
                      <a:cubicBezTo>
                        <a:pt x="16023" y="17088"/>
                        <a:pt x="16023" y="16992"/>
                        <a:pt x="16023" y="16896"/>
                      </a:cubicBezTo>
                      <a:cubicBezTo>
                        <a:pt x="16023" y="16896"/>
                        <a:pt x="16023" y="16800"/>
                        <a:pt x="16023" y="16800"/>
                      </a:cubicBezTo>
                      <a:cubicBezTo>
                        <a:pt x="16023" y="16800"/>
                        <a:pt x="16023" y="16704"/>
                        <a:pt x="16023" y="16704"/>
                      </a:cubicBezTo>
                      <a:cubicBezTo>
                        <a:pt x="15934" y="16704"/>
                        <a:pt x="15934" y="16704"/>
                        <a:pt x="15934" y="16608"/>
                      </a:cubicBezTo>
                      <a:cubicBezTo>
                        <a:pt x="15934" y="16608"/>
                        <a:pt x="15934" y="16608"/>
                        <a:pt x="15934" y="16608"/>
                      </a:cubicBezTo>
                      <a:cubicBezTo>
                        <a:pt x="15934" y="16608"/>
                        <a:pt x="15934" y="16608"/>
                        <a:pt x="15934" y="16608"/>
                      </a:cubicBezTo>
                      <a:cubicBezTo>
                        <a:pt x="15846" y="16704"/>
                        <a:pt x="15846" y="16704"/>
                        <a:pt x="15757" y="16704"/>
                      </a:cubicBezTo>
                      <a:cubicBezTo>
                        <a:pt x="15669" y="16704"/>
                        <a:pt x="15669" y="16608"/>
                        <a:pt x="15580" y="16608"/>
                      </a:cubicBezTo>
                      <a:cubicBezTo>
                        <a:pt x="15580" y="16512"/>
                        <a:pt x="15580" y="16512"/>
                        <a:pt x="15580" y="16416"/>
                      </a:cubicBezTo>
                      <a:cubicBezTo>
                        <a:pt x="15580" y="16416"/>
                        <a:pt x="15580" y="16416"/>
                        <a:pt x="15580" y="16320"/>
                      </a:cubicBezTo>
                      <a:cubicBezTo>
                        <a:pt x="15580" y="16224"/>
                        <a:pt x="15580" y="16128"/>
                        <a:pt x="15580" y="16032"/>
                      </a:cubicBezTo>
                      <a:cubicBezTo>
                        <a:pt x="15580" y="15744"/>
                        <a:pt x="16023" y="15744"/>
                        <a:pt x="16111" y="15744"/>
                      </a:cubicBezTo>
                      <a:cubicBezTo>
                        <a:pt x="16111" y="15744"/>
                        <a:pt x="16111" y="15744"/>
                        <a:pt x="16111" y="15744"/>
                      </a:cubicBezTo>
                      <a:cubicBezTo>
                        <a:pt x="16111" y="15648"/>
                        <a:pt x="16200" y="15648"/>
                        <a:pt x="16200" y="15552"/>
                      </a:cubicBezTo>
                      <a:cubicBezTo>
                        <a:pt x="16289" y="15456"/>
                        <a:pt x="16289" y="15456"/>
                        <a:pt x="16377" y="15456"/>
                      </a:cubicBezTo>
                      <a:cubicBezTo>
                        <a:pt x="16466" y="15456"/>
                        <a:pt x="16466" y="15456"/>
                        <a:pt x="16554" y="15552"/>
                      </a:cubicBezTo>
                      <a:cubicBezTo>
                        <a:pt x="16554" y="15552"/>
                        <a:pt x="16554" y="15648"/>
                        <a:pt x="16643" y="15648"/>
                      </a:cubicBezTo>
                      <a:cubicBezTo>
                        <a:pt x="16643" y="15648"/>
                        <a:pt x="16643" y="15648"/>
                        <a:pt x="16643" y="15648"/>
                      </a:cubicBezTo>
                      <a:cubicBezTo>
                        <a:pt x="16731" y="15648"/>
                        <a:pt x="16820" y="15744"/>
                        <a:pt x="16820" y="15840"/>
                      </a:cubicBezTo>
                      <a:cubicBezTo>
                        <a:pt x="16820" y="15840"/>
                        <a:pt x="16908" y="15936"/>
                        <a:pt x="17085" y="16128"/>
                      </a:cubicBezTo>
                      <a:cubicBezTo>
                        <a:pt x="17085" y="16128"/>
                        <a:pt x="17085" y="16128"/>
                        <a:pt x="17085" y="16128"/>
                      </a:cubicBezTo>
                      <a:cubicBezTo>
                        <a:pt x="17085" y="16128"/>
                        <a:pt x="16997" y="16032"/>
                        <a:pt x="16997" y="16032"/>
                      </a:cubicBezTo>
                      <a:cubicBezTo>
                        <a:pt x="16997" y="15936"/>
                        <a:pt x="16997" y="15936"/>
                        <a:pt x="16997" y="15840"/>
                      </a:cubicBezTo>
                      <a:cubicBezTo>
                        <a:pt x="16997" y="15840"/>
                        <a:pt x="16997" y="15744"/>
                        <a:pt x="16997" y="15744"/>
                      </a:cubicBezTo>
                      <a:cubicBezTo>
                        <a:pt x="16997" y="15744"/>
                        <a:pt x="16997" y="15648"/>
                        <a:pt x="16997" y="15648"/>
                      </a:cubicBezTo>
                      <a:cubicBezTo>
                        <a:pt x="16908" y="15552"/>
                        <a:pt x="16908" y="15552"/>
                        <a:pt x="16908" y="15456"/>
                      </a:cubicBezTo>
                      <a:cubicBezTo>
                        <a:pt x="16908" y="15360"/>
                        <a:pt x="16820" y="15264"/>
                        <a:pt x="16820" y="15168"/>
                      </a:cubicBezTo>
                      <a:cubicBezTo>
                        <a:pt x="16820" y="15168"/>
                        <a:pt x="16820" y="15168"/>
                        <a:pt x="16820" y="15168"/>
                      </a:cubicBezTo>
                      <a:cubicBezTo>
                        <a:pt x="16820" y="15168"/>
                        <a:pt x="16820" y="15168"/>
                        <a:pt x="16820" y="15168"/>
                      </a:cubicBezTo>
                      <a:cubicBezTo>
                        <a:pt x="16731" y="15168"/>
                        <a:pt x="16643" y="15072"/>
                        <a:pt x="16466" y="15072"/>
                      </a:cubicBezTo>
                      <a:cubicBezTo>
                        <a:pt x="16377" y="14976"/>
                        <a:pt x="16377" y="14976"/>
                        <a:pt x="16377" y="14976"/>
                      </a:cubicBezTo>
                      <a:cubicBezTo>
                        <a:pt x="16289" y="14976"/>
                        <a:pt x="16289" y="15072"/>
                        <a:pt x="16200" y="15072"/>
                      </a:cubicBezTo>
                      <a:cubicBezTo>
                        <a:pt x="16111" y="15072"/>
                        <a:pt x="16111" y="15072"/>
                        <a:pt x="16111" y="15072"/>
                      </a:cubicBezTo>
                      <a:cubicBezTo>
                        <a:pt x="15934" y="14976"/>
                        <a:pt x="15846" y="14688"/>
                        <a:pt x="15846" y="14304"/>
                      </a:cubicBezTo>
                      <a:cubicBezTo>
                        <a:pt x="15846" y="14208"/>
                        <a:pt x="15846" y="14208"/>
                        <a:pt x="15846" y="14112"/>
                      </a:cubicBezTo>
                      <a:cubicBezTo>
                        <a:pt x="15757" y="14112"/>
                        <a:pt x="15757" y="14112"/>
                        <a:pt x="15669" y="14112"/>
                      </a:cubicBezTo>
                      <a:cubicBezTo>
                        <a:pt x="15403" y="14112"/>
                        <a:pt x="15403" y="13920"/>
                        <a:pt x="15403" y="13824"/>
                      </a:cubicBezTo>
                      <a:cubicBezTo>
                        <a:pt x="15403" y="13632"/>
                        <a:pt x="15315" y="13728"/>
                        <a:pt x="15138" y="13440"/>
                      </a:cubicBezTo>
                      <a:cubicBezTo>
                        <a:pt x="15138" y="13440"/>
                        <a:pt x="15138" y="13440"/>
                        <a:pt x="15138" y="13344"/>
                      </a:cubicBezTo>
                      <a:cubicBezTo>
                        <a:pt x="15138" y="13056"/>
                        <a:pt x="15492" y="12960"/>
                        <a:pt x="15580" y="12960"/>
                      </a:cubicBezTo>
                      <a:cubicBezTo>
                        <a:pt x="15669" y="12960"/>
                        <a:pt x="15669" y="12864"/>
                        <a:pt x="15669" y="12864"/>
                      </a:cubicBezTo>
                      <a:cubicBezTo>
                        <a:pt x="15669" y="12768"/>
                        <a:pt x="15669" y="12672"/>
                        <a:pt x="15757" y="12672"/>
                      </a:cubicBezTo>
                      <a:cubicBezTo>
                        <a:pt x="15846" y="12576"/>
                        <a:pt x="15846" y="12576"/>
                        <a:pt x="15934" y="12384"/>
                      </a:cubicBezTo>
                      <a:cubicBezTo>
                        <a:pt x="15934" y="12288"/>
                        <a:pt x="15934" y="12288"/>
                        <a:pt x="15934" y="12288"/>
                      </a:cubicBezTo>
                      <a:cubicBezTo>
                        <a:pt x="15934" y="12192"/>
                        <a:pt x="15757" y="12096"/>
                        <a:pt x="15669" y="12000"/>
                      </a:cubicBezTo>
                      <a:cubicBezTo>
                        <a:pt x="15669" y="11904"/>
                        <a:pt x="15580" y="11904"/>
                        <a:pt x="15580" y="11808"/>
                      </a:cubicBezTo>
                      <a:cubicBezTo>
                        <a:pt x="15580" y="11712"/>
                        <a:pt x="15669" y="11712"/>
                        <a:pt x="15669" y="11616"/>
                      </a:cubicBezTo>
                      <a:cubicBezTo>
                        <a:pt x="15669" y="11616"/>
                        <a:pt x="15669" y="11616"/>
                        <a:pt x="15669" y="11616"/>
                      </a:cubicBezTo>
                      <a:cubicBezTo>
                        <a:pt x="15669" y="11616"/>
                        <a:pt x="15669" y="11616"/>
                        <a:pt x="15669" y="11616"/>
                      </a:cubicBezTo>
                      <a:cubicBezTo>
                        <a:pt x="15669" y="11424"/>
                        <a:pt x="15846" y="11424"/>
                        <a:pt x="15934" y="11424"/>
                      </a:cubicBezTo>
                      <a:cubicBezTo>
                        <a:pt x="15934" y="11424"/>
                        <a:pt x="15934" y="11328"/>
                        <a:pt x="16023" y="11136"/>
                      </a:cubicBezTo>
                      <a:cubicBezTo>
                        <a:pt x="16023" y="11136"/>
                        <a:pt x="16111" y="11040"/>
                        <a:pt x="16200" y="11040"/>
                      </a:cubicBezTo>
                      <a:cubicBezTo>
                        <a:pt x="16377" y="11040"/>
                        <a:pt x="16554" y="11232"/>
                        <a:pt x="16731" y="11328"/>
                      </a:cubicBezTo>
                      <a:cubicBezTo>
                        <a:pt x="16908" y="11424"/>
                        <a:pt x="16908" y="11520"/>
                        <a:pt x="16997" y="11712"/>
                      </a:cubicBezTo>
                      <a:cubicBezTo>
                        <a:pt x="17085" y="11712"/>
                        <a:pt x="17085" y="11712"/>
                        <a:pt x="17085" y="11712"/>
                      </a:cubicBezTo>
                      <a:cubicBezTo>
                        <a:pt x="17174" y="11712"/>
                        <a:pt x="17351" y="11520"/>
                        <a:pt x="17616" y="11520"/>
                      </a:cubicBezTo>
                      <a:cubicBezTo>
                        <a:pt x="17616" y="11424"/>
                        <a:pt x="17705" y="11424"/>
                        <a:pt x="17705" y="11424"/>
                      </a:cubicBezTo>
                      <a:cubicBezTo>
                        <a:pt x="17882" y="11424"/>
                        <a:pt x="17882" y="11520"/>
                        <a:pt x="17882" y="11616"/>
                      </a:cubicBezTo>
                      <a:cubicBezTo>
                        <a:pt x="17882" y="11712"/>
                        <a:pt x="17970" y="11808"/>
                        <a:pt x="17970" y="12000"/>
                      </a:cubicBezTo>
                      <a:cubicBezTo>
                        <a:pt x="18059" y="12096"/>
                        <a:pt x="18059" y="12096"/>
                        <a:pt x="18148" y="12096"/>
                      </a:cubicBezTo>
                      <a:cubicBezTo>
                        <a:pt x="18236" y="12096"/>
                        <a:pt x="18236" y="12096"/>
                        <a:pt x="18325" y="12096"/>
                      </a:cubicBezTo>
                      <a:cubicBezTo>
                        <a:pt x="18413" y="12096"/>
                        <a:pt x="18413" y="12096"/>
                        <a:pt x="18502" y="12096"/>
                      </a:cubicBezTo>
                      <a:cubicBezTo>
                        <a:pt x="18590" y="12096"/>
                        <a:pt x="18590" y="12096"/>
                        <a:pt x="18679" y="11904"/>
                      </a:cubicBezTo>
                      <a:cubicBezTo>
                        <a:pt x="18856" y="11904"/>
                        <a:pt x="19121" y="11136"/>
                        <a:pt x="19210" y="10944"/>
                      </a:cubicBezTo>
                      <a:cubicBezTo>
                        <a:pt x="19387" y="10848"/>
                        <a:pt x="19387" y="10752"/>
                        <a:pt x="19387" y="10656"/>
                      </a:cubicBezTo>
                      <a:cubicBezTo>
                        <a:pt x="19387" y="10656"/>
                        <a:pt x="19387" y="10656"/>
                        <a:pt x="19387" y="10656"/>
                      </a:cubicBezTo>
                      <a:cubicBezTo>
                        <a:pt x="19387" y="10560"/>
                        <a:pt x="19387" y="10560"/>
                        <a:pt x="19387" y="10560"/>
                      </a:cubicBezTo>
                      <a:cubicBezTo>
                        <a:pt x="19387" y="10464"/>
                        <a:pt x="19387" y="10464"/>
                        <a:pt x="19475" y="10272"/>
                      </a:cubicBezTo>
                      <a:cubicBezTo>
                        <a:pt x="19475" y="10176"/>
                        <a:pt x="19564" y="10176"/>
                        <a:pt x="19652" y="10176"/>
                      </a:cubicBezTo>
                      <a:cubicBezTo>
                        <a:pt x="19741" y="10176"/>
                        <a:pt x="19741" y="10176"/>
                        <a:pt x="19830" y="10176"/>
                      </a:cubicBezTo>
                      <a:cubicBezTo>
                        <a:pt x="19918" y="10176"/>
                        <a:pt x="19918" y="10176"/>
                        <a:pt x="19918" y="10176"/>
                      </a:cubicBezTo>
                      <a:cubicBezTo>
                        <a:pt x="20007" y="10176"/>
                        <a:pt x="20007" y="10080"/>
                        <a:pt x="20007" y="10080"/>
                      </a:cubicBezTo>
                      <a:cubicBezTo>
                        <a:pt x="20007" y="10080"/>
                        <a:pt x="20007" y="10080"/>
                        <a:pt x="20095" y="10080"/>
                      </a:cubicBezTo>
                      <a:cubicBezTo>
                        <a:pt x="20184" y="10080"/>
                        <a:pt x="20095" y="10080"/>
                        <a:pt x="20184" y="10176"/>
                      </a:cubicBezTo>
                      <a:cubicBezTo>
                        <a:pt x="20184" y="10176"/>
                        <a:pt x="20184" y="10176"/>
                        <a:pt x="20272" y="10272"/>
                      </a:cubicBezTo>
                      <a:cubicBezTo>
                        <a:pt x="20272" y="10272"/>
                        <a:pt x="20272" y="10272"/>
                        <a:pt x="20272" y="10272"/>
                      </a:cubicBezTo>
                      <a:cubicBezTo>
                        <a:pt x="20272" y="10272"/>
                        <a:pt x="20272" y="10272"/>
                        <a:pt x="20272" y="10272"/>
                      </a:cubicBezTo>
                      <a:cubicBezTo>
                        <a:pt x="20361" y="10176"/>
                        <a:pt x="20361" y="10080"/>
                        <a:pt x="20361" y="10080"/>
                      </a:cubicBezTo>
                      <a:cubicBezTo>
                        <a:pt x="20361" y="10080"/>
                        <a:pt x="20361" y="9984"/>
                        <a:pt x="20361" y="9984"/>
                      </a:cubicBezTo>
                      <a:cubicBezTo>
                        <a:pt x="20361" y="9984"/>
                        <a:pt x="20361" y="9984"/>
                        <a:pt x="20361" y="9984"/>
                      </a:cubicBezTo>
                      <a:cubicBezTo>
                        <a:pt x="20361" y="9792"/>
                        <a:pt x="20449" y="9792"/>
                        <a:pt x="20538" y="9696"/>
                      </a:cubicBezTo>
                      <a:cubicBezTo>
                        <a:pt x="20538" y="9504"/>
                        <a:pt x="20449" y="9504"/>
                        <a:pt x="20538" y="9312"/>
                      </a:cubicBezTo>
                      <a:cubicBezTo>
                        <a:pt x="20626" y="9216"/>
                        <a:pt x="20626" y="9120"/>
                        <a:pt x="20626" y="9024"/>
                      </a:cubicBezTo>
                      <a:cubicBezTo>
                        <a:pt x="20715" y="8928"/>
                        <a:pt x="20892" y="8832"/>
                        <a:pt x="20892" y="8640"/>
                      </a:cubicBezTo>
                      <a:cubicBezTo>
                        <a:pt x="20980" y="8544"/>
                        <a:pt x="20980" y="8448"/>
                        <a:pt x="21157" y="8448"/>
                      </a:cubicBezTo>
                      <a:cubicBezTo>
                        <a:pt x="21157" y="8448"/>
                        <a:pt x="21246" y="8256"/>
                        <a:pt x="21511" y="8064"/>
                      </a:cubicBezTo>
                      <a:cubicBezTo>
                        <a:pt x="21600" y="8064"/>
                        <a:pt x="21600" y="8064"/>
                        <a:pt x="21600" y="7968"/>
                      </a:cubicBezTo>
                      <a:cubicBezTo>
                        <a:pt x="21600" y="7968"/>
                        <a:pt x="21423" y="7776"/>
                        <a:pt x="21246" y="768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69" name="Freeform 136"/>
                <p:cNvSpPr/>
                <p:nvPr/>
              </p:nvSpPr>
              <p:spPr>
                <a:xfrm>
                  <a:off x="2001720" y="3066056"/>
                  <a:ext cx="977242" cy="1020053"/>
                </a:xfrm>
                <a:custGeom>
                  <a:avLst/>
                  <a:gdLst/>
                  <a:ahLst/>
                  <a:cxnLst>
                    <a:cxn ang="0">
                      <a:pos x="wd2" y="hd2"/>
                    </a:cxn>
                    <a:cxn ang="5400000">
                      <a:pos x="wd2" y="hd2"/>
                    </a:cxn>
                    <a:cxn ang="10800000">
                      <a:pos x="wd2" y="hd2"/>
                    </a:cxn>
                    <a:cxn ang="16200000">
                      <a:pos x="wd2" y="hd2"/>
                    </a:cxn>
                  </a:cxnLst>
                  <a:rect l="0" t="0" r="r" b="b"/>
                  <a:pathLst>
                    <a:path w="21600" h="21600" extrusionOk="0">
                      <a:moveTo>
                        <a:pt x="21496" y="15329"/>
                      </a:moveTo>
                      <a:cubicBezTo>
                        <a:pt x="21600" y="15329"/>
                        <a:pt x="21600" y="15329"/>
                        <a:pt x="21600" y="15329"/>
                      </a:cubicBezTo>
                      <a:cubicBezTo>
                        <a:pt x="21600" y="15329"/>
                        <a:pt x="21600" y="15329"/>
                        <a:pt x="21600" y="15329"/>
                      </a:cubicBezTo>
                      <a:cubicBezTo>
                        <a:pt x="21600" y="15329"/>
                        <a:pt x="21496" y="15229"/>
                        <a:pt x="21496" y="15229"/>
                      </a:cubicBezTo>
                      <a:cubicBezTo>
                        <a:pt x="21392" y="15130"/>
                        <a:pt x="21392" y="15130"/>
                        <a:pt x="21392" y="15130"/>
                      </a:cubicBezTo>
                      <a:cubicBezTo>
                        <a:pt x="21392" y="15030"/>
                        <a:pt x="21392" y="15030"/>
                        <a:pt x="21288" y="15030"/>
                      </a:cubicBezTo>
                      <a:cubicBezTo>
                        <a:pt x="21185" y="14831"/>
                        <a:pt x="21185" y="14732"/>
                        <a:pt x="21185" y="14732"/>
                      </a:cubicBezTo>
                      <a:cubicBezTo>
                        <a:pt x="21185" y="14732"/>
                        <a:pt x="21185" y="14732"/>
                        <a:pt x="21185" y="14732"/>
                      </a:cubicBezTo>
                      <a:cubicBezTo>
                        <a:pt x="21081" y="14732"/>
                        <a:pt x="20977" y="14831"/>
                        <a:pt x="20977" y="14831"/>
                      </a:cubicBezTo>
                      <a:cubicBezTo>
                        <a:pt x="20977" y="14831"/>
                        <a:pt x="20977" y="14931"/>
                        <a:pt x="20873" y="14931"/>
                      </a:cubicBezTo>
                      <a:cubicBezTo>
                        <a:pt x="20873" y="14931"/>
                        <a:pt x="20873" y="14931"/>
                        <a:pt x="20873" y="14931"/>
                      </a:cubicBezTo>
                      <a:cubicBezTo>
                        <a:pt x="20873" y="14931"/>
                        <a:pt x="20873" y="14931"/>
                        <a:pt x="20769" y="14931"/>
                      </a:cubicBezTo>
                      <a:cubicBezTo>
                        <a:pt x="20769" y="14931"/>
                        <a:pt x="20769" y="14931"/>
                        <a:pt x="20665" y="14931"/>
                      </a:cubicBezTo>
                      <a:cubicBezTo>
                        <a:pt x="20665" y="14931"/>
                        <a:pt x="20562" y="14931"/>
                        <a:pt x="20562" y="14931"/>
                      </a:cubicBezTo>
                      <a:cubicBezTo>
                        <a:pt x="20562" y="14931"/>
                        <a:pt x="20562" y="14831"/>
                        <a:pt x="20562" y="14831"/>
                      </a:cubicBezTo>
                      <a:cubicBezTo>
                        <a:pt x="20562" y="14831"/>
                        <a:pt x="20458" y="14931"/>
                        <a:pt x="20354" y="14931"/>
                      </a:cubicBezTo>
                      <a:cubicBezTo>
                        <a:pt x="20354" y="14931"/>
                        <a:pt x="20354" y="14931"/>
                        <a:pt x="20250" y="14931"/>
                      </a:cubicBezTo>
                      <a:cubicBezTo>
                        <a:pt x="20146" y="14931"/>
                        <a:pt x="20146" y="14732"/>
                        <a:pt x="20146" y="14732"/>
                      </a:cubicBezTo>
                      <a:cubicBezTo>
                        <a:pt x="20146" y="14732"/>
                        <a:pt x="20042" y="14732"/>
                        <a:pt x="20042" y="14732"/>
                      </a:cubicBezTo>
                      <a:cubicBezTo>
                        <a:pt x="20042" y="14732"/>
                        <a:pt x="19938" y="14831"/>
                        <a:pt x="19938" y="14831"/>
                      </a:cubicBezTo>
                      <a:cubicBezTo>
                        <a:pt x="19938" y="14931"/>
                        <a:pt x="19835" y="14931"/>
                        <a:pt x="19731" y="14931"/>
                      </a:cubicBezTo>
                      <a:cubicBezTo>
                        <a:pt x="19731" y="14931"/>
                        <a:pt x="19627" y="14831"/>
                        <a:pt x="19523" y="14831"/>
                      </a:cubicBezTo>
                      <a:cubicBezTo>
                        <a:pt x="19523" y="14732"/>
                        <a:pt x="19523" y="14732"/>
                        <a:pt x="19419" y="14732"/>
                      </a:cubicBezTo>
                      <a:cubicBezTo>
                        <a:pt x="19419" y="14732"/>
                        <a:pt x="19419" y="14732"/>
                        <a:pt x="19315" y="14732"/>
                      </a:cubicBezTo>
                      <a:cubicBezTo>
                        <a:pt x="19315" y="14732"/>
                        <a:pt x="19315" y="14732"/>
                        <a:pt x="19212" y="14732"/>
                      </a:cubicBezTo>
                      <a:cubicBezTo>
                        <a:pt x="19212" y="14732"/>
                        <a:pt x="19108" y="14632"/>
                        <a:pt x="19108" y="14533"/>
                      </a:cubicBezTo>
                      <a:cubicBezTo>
                        <a:pt x="19108" y="14533"/>
                        <a:pt x="19108" y="14433"/>
                        <a:pt x="19212" y="14433"/>
                      </a:cubicBezTo>
                      <a:cubicBezTo>
                        <a:pt x="19212" y="14433"/>
                        <a:pt x="19108" y="14334"/>
                        <a:pt x="19108" y="14234"/>
                      </a:cubicBezTo>
                      <a:cubicBezTo>
                        <a:pt x="19108" y="14035"/>
                        <a:pt x="19004" y="14035"/>
                        <a:pt x="19004" y="13836"/>
                      </a:cubicBezTo>
                      <a:cubicBezTo>
                        <a:pt x="18900" y="13836"/>
                        <a:pt x="18900" y="13736"/>
                        <a:pt x="18796" y="13736"/>
                      </a:cubicBezTo>
                      <a:cubicBezTo>
                        <a:pt x="18796" y="13736"/>
                        <a:pt x="18692" y="13836"/>
                        <a:pt x="18692" y="13836"/>
                      </a:cubicBezTo>
                      <a:cubicBezTo>
                        <a:pt x="18692" y="13836"/>
                        <a:pt x="18588" y="13836"/>
                        <a:pt x="18588" y="13836"/>
                      </a:cubicBezTo>
                      <a:cubicBezTo>
                        <a:pt x="18381" y="13836"/>
                        <a:pt x="18277" y="13736"/>
                        <a:pt x="18173" y="13736"/>
                      </a:cubicBezTo>
                      <a:cubicBezTo>
                        <a:pt x="18069" y="13736"/>
                        <a:pt x="18069" y="13736"/>
                        <a:pt x="18069" y="13736"/>
                      </a:cubicBezTo>
                      <a:cubicBezTo>
                        <a:pt x="18069" y="13736"/>
                        <a:pt x="18069" y="13736"/>
                        <a:pt x="18069" y="13836"/>
                      </a:cubicBezTo>
                      <a:cubicBezTo>
                        <a:pt x="18069" y="13836"/>
                        <a:pt x="18069" y="13836"/>
                        <a:pt x="18069" y="13836"/>
                      </a:cubicBezTo>
                      <a:cubicBezTo>
                        <a:pt x="18069" y="13935"/>
                        <a:pt x="18069" y="14035"/>
                        <a:pt x="17965" y="14035"/>
                      </a:cubicBezTo>
                      <a:cubicBezTo>
                        <a:pt x="17862" y="14035"/>
                        <a:pt x="17758" y="13935"/>
                        <a:pt x="17758" y="13935"/>
                      </a:cubicBezTo>
                      <a:cubicBezTo>
                        <a:pt x="17550" y="13736"/>
                        <a:pt x="17550" y="13537"/>
                        <a:pt x="17446" y="13338"/>
                      </a:cubicBezTo>
                      <a:cubicBezTo>
                        <a:pt x="17446" y="13338"/>
                        <a:pt x="17446" y="13239"/>
                        <a:pt x="17446" y="13239"/>
                      </a:cubicBezTo>
                      <a:cubicBezTo>
                        <a:pt x="17446" y="13239"/>
                        <a:pt x="17342" y="13139"/>
                        <a:pt x="17342" y="13139"/>
                      </a:cubicBezTo>
                      <a:cubicBezTo>
                        <a:pt x="17342" y="13040"/>
                        <a:pt x="17446" y="12940"/>
                        <a:pt x="17446" y="12841"/>
                      </a:cubicBezTo>
                      <a:cubicBezTo>
                        <a:pt x="17446" y="12741"/>
                        <a:pt x="17446" y="12641"/>
                        <a:pt x="17758" y="12343"/>
                      </a:cubicBezTo>
                      <a:cubicBezTo>
                        <a:pt x="17862" y="12144"/>
                        <a:pt x="17965" y="12144"/>
                        <a:pt x="17965" y="12044"/>
                      </a:cubicBezTo>
                      <a:cubicBezTo>
                        <a:pt x="17965" y="12044"/>
                        <a:pt x="17965" y="12044"/>
                        <a:pt x="17862" y="12044"/>
                      </a:cubicBezTo>
                      <a:cubicBezTo>
                        <a:pt x="17862" y="12044"/>
                        <a:pt x="17862" y="12044"/>
                        <a:pt x="17862" y="11945"/>
                      </a:cubicBezTo>
                      <a:cubicBezTo>
                        <a:pt x="17862" y="11945"/>
                        <a:pt x="17862" y="11945"/>
                        <a:pt x="17862" y="11945"/>
                      </a:cubicBezTo>
                      <a:cubicBezTo>
                        <a:pt x="17862" y="11746"/>
                        <a:pt x="18069" y="11646"/>
                        <a:pt x="18069" y="11646"/>
                      </a:cubicBezTo>
                      <a:cubicBezTo>
                        <a:pt x="18069" y="11547"/>
                        <a:pt x="18173" y="11547"/>
                        <a:pt x="18173" y="11547"/>
                      </a:cubicBezTo>
                      <a:cubicBezTo>
                        <a:pt x="18173" y="11547"/>
                        <a:pt x="18173" y="11547"/>
                        <a:pt x="18173" y="11547"/>
                      </a:cubicBezTo>
                      <a:cubicBezTo>
                        <a:pt x="18173" y="11447"/>
                        <a:pt x="18069" y="11447"/>
                        <a:pt x="17965" y="11447"/>
                      </a:cubicBezTo>
                      <a:cubicBezTo>
                        <a:pt x="17758" y="11347"/>
                        <a:pt x="17862" y="11248"/>
                        <a:pt x="17758" y="11148"/>
                      </a:cubicBezTo>
                      <a:cubicBezTo>
                        <a:pt x="17758" y="11148"/>
                        <a:pt x="17654" y="11049"/>
                        <a:pt x="17654" y="10850"/>
                      </a:cubicBezTo>
                      <a:cubicBezTo>
                        <a:pt x="17654" y="10850"/>
                        <a:pt x="17654" y="10850"/>
                        <a:pt x="17654" y="10750"/>
                      </a:cubicBezTo>
                      <a:cubicBezTo>
                        <a:pt x="17654" y="10850"/>
                        <a:pt x="17654" y="10850"/>
                        <a:pt x="17550" y="10850"/>
                      </a:cubicBezTo>
                      <a:cubicBezTo>
                        <a:pt x="17550" y="10850"/>
                        <a:pt x="17550" y="10850"/>
                        <a:pt x="17446" y="10850"/>
                      </a:cubicBezTo>
                      <a:cubicBezTo>
                        <a:pt x="17342" y="10850"/>
                        <a:pt x="17342" y="10750"/>
                        <a:pt x="17342" y="10750"/>
                      </a:cubicBezTo>
                      <a:cubicBezTo>
                        <a:pt x="17342" y="10750"/>
                        <a:pt x="17342" y="10750"/>
                        <a:pt x="17342" y="10651"/>
                      </a:cubicBezTo>
                      <a:cubicBezTo>
                        <a:pt x="17446" y="10651"/>
                        <a:pt x="17342" y="10651"/>
                        <a:pt x="17135" y="10352"/>
                      </a:cubicBezTo>
                      <a:cubicBezTo>
                        <a:pt x="17135" y="10352"/>
                        <a:pt x="17135" y="10253"/>
                        <a:pt x="17135" y="10253"/>
                      </a:cubicBezTo>
                      <a:cubicBezTo>
                        <a:pt x="17135" y="10053"/>
                        <a:pt x="17342" y="10053"/>
                        <a:pt x="17342" y="9954"/>
                      </a:cubicBezTo>
                      <a:cubicBezTo>
                        <a:pt x="17342" y="9954"/>
                        <a:pt x="17446" y="9556"/>
                        <a:pt x="17446" y="9357"/>
                      </a:cubicBezTo>
                      <a:cubicBezTo>
                        <a:pt x="17550" y="9158"/>
                        <a:pt x="17654" y="9158"/>
                        <a:pt x="17758" y="8859"/>
                      </a:cubicBezTo>
                      <a:cubicBezTo>
                        <a:pt x="17758" y="8660"/>
                        <a:pt x="17862" y="8560"/>
                        <a:pt x="18069" y="8461"/>
                      </a:cubicBezTo>
                      <a:cubicBezTo>
                        <a:pt x="18069" y="8461"/>
                        <a:pt x="18069" y="8461"/>
                        <a:pt x="18069" y="8461"/>
                      </a:cubicBezTo>
                      <a:cubicBezTo>
                        <a:pt x="18069" y="8361"/>
                        <a:pt x="17965" y="8262"/>
                        <a:pt x="17965" y="8063"/>
                      </a:cubicBezTo>
                      <a:cubicBezTo>
                        <a:pt x="17862" y="7963"/>
                        <a:pt x="17862" y="7963"/>
                        <a:pt x="17758" y="7963"/>
                      </a:cubicBezTo>
                      <a:cubicBezTo>
                        <a:pt x="17550" y="7864"/>
                        <a:pt x="17550" y="7764"/>
                        <a:pt x="17550" y="7665"/>
                      </a:cubicBezTo>
                      <a:cubicBezTo>
                        <a:pt x="17550" y="7665"/>
                        <a:pt x="17550" y="7665"/>
                        <a:pt x="17550" y="7665"/>
                      </a:cubicBezTo>
                      <a:cubicBezTo>
                        <a:pt x="17550" y="7665"/>
                        <a:pt x="17446" y="7665"/>
                        <a:pt x="17446" y="7764"/>
                      </a:cubicBezTo>
                      <a:cubicBezTo>
                        <a:pt x="17446" y="7764"/>
                        <a:pt x="17342" y="7764"/>
                        <a:pt x="17342" y="7764"/>
                      </a:cubicBezTo>
                      <a:cubicBezTo>
                        <a:pt x="17342" y="7864"/>
                        <a:pt x="17238" y="7864"/>
                        <a:pt x="17238" y="7864"/>
                      </a:cubicBezTo>
                      <a:cubicBezTo>
                        <a:pt x="17135" y="7864"/>
                        <a:pt x="17031" y="7764"/>
                        <a:pt x="16927" y="7764"/>
                      </a:cubicBezTo>
                      <a:cubicBezTo>
                        <a:pt x="16823" y="7764"/>
                        <a:pt x="16823" y="7764"/>
                        <a:pt x="16823" y="7764"/>
                      </a:cubicBezTo>
                      <a:cubicBezTo>
                        <a:pt x="16823" y="7764"/>
                        <a:pt x="16719" y="7864"/>
                        <a:pt x="16719" y="7963"/>
                      </a:cubicBezTo>
                      <a:cubicBezTo>
                        <a:pt x="16719" y="8063"/>
                        <a:pt x="16615" y="8063"/>
                        <a:pt x="16512" y="8063"/>
                      </a:cubicBezTo>
                      <a:cubicBezTo>
                        <a:pt x="16408" y="8063"/>
                        <a:pt x="16200" y="8063"/>
                        <a:pt x="16096" y="8063"/>
                      </a:cubicBezTo>
                      <a:cubicBezTo>
                        <a:pt x="15992" y="8063"/>
                        <a:pt x="15888" y="7864"/>
                        <a:pt x="15888" y="7764"/>
                      </a:cubicBezTo>
                      <a:cubicBezTo>
                        <a:pt x="15888" y="7764"/>
                        <a:pt x="15888" y="7764"/>
                        <a:pt x="15888" y="7764"/>
                      </a:cubicBezTo>
                      <a:cubicBezTo>
                        <a:pt x="15888" y="7764"/>
                        <a:pt x="15888" y="7764"/>
                        <a:pt x="15888" y="7764"/>
                      </a:cubicBezTo>
                      <a:cubicBezTo>
                        <a:pt x="15888" y="7764"/>
                        <a:pt x="15888" y="7764"/>
                        <a:pt x="15888" y="7764"/>
                      </a:cubicBezTo>
                      <a:cubicBezTo>
                        <a:pt x="15888" y="7764"/>
                        <a:pt x="15888" y="7764"/>
                        <a:pt x="15888" y="7764"/>
                      </a:cubicBezTo>
                      <a:cubicBezTo>
                        <a:pt x="15888" y="7665"/>
                        <a:pt x="15888" y="7665"/>
                        <a:pt x="15888" y="7665"/>
                      </a:cubicBezTo>
                      <a:cubicBezTo>
                        <a:pt x="15888" y="7565"/>
                        <a:pt x="15888" y="7565"/>
                        <a:pt x="15888" y="7565"/>
                      </a:cubicBezTo>
                      <a:cubicBezTo>
                        <a:pt x="15888" y="7565"/>
                        <a:pt x="15888" y="7465"/>
                        <a:pt x="15888" y="7366"/>
                      </a:cubicBezTo>
                      <a:cubicBezTo>
                        <a:pt x="15785" y="7266"/>
                        <a:pt x="15785" y="7266"/>
                        <a:pt x="15785" y="7167"/>
                      </a:cubicBezTo>
                      <a:cubicBezTo>
                        <a:pt x="15785" y="7167"/>
                        <a:pt x="15785" y="7167"/>
                        <a:pt x="15785" y="7167"/>
                      </a:cubicBezTo>
                      <a:cubicBezTo>
                        <a:pt x="15785" y="7067"/>
                        <a:pt x="15888" y="6968"/>
                        <a:pt x="15992" y="6968"/>
                      </a:cubicBezTo>
                      <a:cubicBezTo>
                        <a:pt x="15992" y="6868"/>
                        <a:pt x="15992" y="6868"/>
                        <a:pt x="15992" y="6868"/>
                      </a:cubicBezTo>
                      <a:cubicBezTo>
                        <a:pt x="15992" y="6868"/>
                        <a:pt x="15888" y="6769"/>
                        <a:pt x="15888" y="6769"/>
                      </a:cubicBezTo>
                      <a:cubicBezTo>
                        <a:pt x="15888" y="6669"/>
                        <a:pt x="15888" y="6669"/>
                        <a:pt x="15785" y="6669"/>
                      </a:cubicBezTo>
                      <a:cubicBezTo>
                        <a:pt x="15785" y="6669"/>
                        <a:pt x="15785" y="6669"/>
                        <a:pt x="15681" y="6669"/>
                      </a:cubicBezTo>
                      <a:cubicBezTo>
                        <a:pt x="15681" y="6669"/>
                        <a:pt x="15577" y="6669"/>
                        <a:pt x="15577" y="6570"/>
                      </a:cubicBezTo>
                      <a:cubicBezTo>
                        <a:pt x="15577" y="6570"/>
                        <a:pt x="15577" y="6570"/>
                        <a:pt x="15577" y="6570"/>
                      </a:cubicBezTo>
                      <a:cubicBezTo>
                        <a:pt x="15577" y="6470"/>
                        <a:pt x="15681" y="6271"/>
                        <a:pt x="15785" y="6271"/>
                      </a:cubicBezTo>
                      <a:cubicBezTo>
                        <a:pt x="15888" y="6271"/>
                        <a:pt x="16096" y="5972"/>
                        <a:pt x="16304" y="5674"/>
                      </a:cubicBezTo>
                      <a:cubicBezTo>
                        <a:pt x="16304" y="5574"/>
                        <a:pt x="16408" y="5475"/>
                        <a:pt x="16512" y="5475"/>
                      </a:cubicBezTo>
                      <a:cubicBezTo>
                        <a:pt x="16719" y="5475"/>
                        <a:pt x="16719" y="5674"/>
                        <a:pt x="16823" y="5873"/>
                      </a:cubicBezTo>
                      <a:cubicBezTo>
                        <a:pt x="16927" y="5972"/>
                        <a:pt x="17031" y="6072"/>
                        <a:pt x="17031" y="6072"/>
                      </a:cubicBezTo>
                      <a:cubicBezTo>
                        <a:pt x="17031" y="6072"/>
                        <a:pt x="17135" y="5873"/>
                        <a:pt x="17342" y="5674"/>
                      </a:cubicBezTo>
                      <a:cubicBezTo>
                        <a:pt x="17446" y="5574"/>
                        <a:pt x="17446" y="5574"/>
                        <a:pt x="17550" y="5574"/>
                      </a:cubicBezTo>
                      <a:cubicBezTo>
                        <a:pt x="17654" y="5574"/>
                        <a:pt x="17758" y="5674"/>
                        <a:pt x="17862" y="5873"/>
                      </a:cubicBezTo>
                      <a:cubicBezTo>
                        <a:pt x="17965" y="5972"/>
                        <a:pt x="18069" y="5972"/>
                        <a:pt x="18173" y="5972"/>
                      </a:cubicBezTo>
                      <a:cubicBezTo>
                        <a:pt x="18277" y="5972"/>
                        <a:pt x="18381" y="5972"/>
                        <a:pt x="18381" y="5972"/>
                      </a:cubicBezTo>
                      <a:cubicBezTo>
                        <a:pt x="18485" y="5873"/>
                        <a:pt x="18485" y="5873"/>
                        <a:pt x="18485" y="5873"/>
                      </a:cubicBezTo>
                      <a:cubicBezTo>
                        <a:pt x="18692" y="5972"/>
                        <a:pt x="18692" y="5972"/>
                        <a:pt x="18692" y="5972"/>
                      </a:cubicBezTo>
                      <a:cubicBezTo>
                        <a:pt x="18692" y="5972"/>
                        <a:pt x="18692" y="5972"/>
                        <a:pt x="18692" y="5972"/>
                      </a:cubicBezTo>
                      <a:cubicBezTo>
                        <a:pt x="18796" y="5972"/>
                        <a:pt x="18900" y="5873"/>
                        <a:pt x="19108" y="5773"/>
                      </a:cubicBezTo>
                      <a:cubicBezTo>
                        <a:pt x="19212" y="5773"/>
                        <a:pt x="19212" y="5773"/>
                        <a:pt x="19315" y="5773"/>
                      </a:cubicBezTo>
                      <a:cubicBezTo>
                        <a:pt x="19419" y="5773"/>
                        <a:pt x="19523" y="5773"/>
                        <a:pt x="19523" y="5773"/>
                      </a:cubicBezTo>
                      <a:cubicBezTo>
                        <a:pt x="19523" y="5674"/>
                        <a:pt x="19731" y="5475"/>
                        <a:pt x="19731" y="5375"/>
                      </a:cubicBezTo>
                      <a:cubicBezTo>
                        <a:pt x="19731" y="5375"/>
                        <a:pt x="19731" y="5276"/>
                        <a:pt x="19731" y="5176"/>
                      </a:cubicBezTo>
                      <a:cubicBezTo>
                        <a:pt x="19731" y="5076"/>
                        <a:pt x="19731" y="4977"/>
                        <a:pt x="19731" y="4977"/>
                      </a:cubicBezTo>
                      <a:cubicBezTo>
                        <a:pt x="19731" y="4877"/>
                        <a:pt x="19627" y="4778"/>
                        <a:pt x="19627" y="4678"/>
                      </a:cubicBezTo>
                      <a:cubicBezTo>
                        <a:pt x="19627" y="4678"/>
                        <a:pt x="19627" y="4678"/>
                        <a:pt x="19627" y="4678"/>
                      </a:cubicBezTo>
                      <a:cubicBezTo>
                        <a:pt x="19627" y="4579"/>
                        <a:pt x="19731" y="4579"/>
                        <a:pt x="19731" y="4579"/>
                      </a:cubicBezTo>
                      <a:cubicBezTo>
                        <a:pt x="19731" y="4579"/>
                        <a:pt x="19731" y="4579"/>
                        <a:pt x="19731" y="4479"/>
                      </a:cubicBezTo>
                      <a:cubicBezTo>
                        <a:pt x="19731" y="4479"/>
                        <a:pt x="19731" y="4479"/>
                        <a:pt x="19731" y="4479"/>
                      </a:cubicBezTo>
                      <a:cubicBezTo>
                        <a:pt x="19835" y="4479"/>
                        <a:pt x="19835" y="4479"/>
                        <a:pt x="19835" y="4479"/>
                      </a:cubicBezTo>
                      <a:cubicBezTo>
                        <a:pt x="19731" y="4479"/>
                        <a:pt x="19731" y="4479"/>
                        <a:pt x="19731" y="4479"/>
                      </a:cubicBezTo>
                      <a:cubicBezTo>
                        <a:pt x="19731" y="4479"/>
                        <a:pt x="19731" y="4479"/>
                        <a:pt x="19627" y="4380"/>
                      </a:cubicBezTo>
                      <a:cubicBezTo>
                        <a:pt x="19523" y="4280"/>
                        <a:pt x="19731" y="4380"/>
                        <a:pt x="19419" y="4280"/>
                      </a:cubicBezTo>
                      <a:cubicBezTo>
                        <a:pt x="19315" y="4280"/>
                        <a:pt x="19315" y="4181"/>
                        <a:pt x="19315" y="4181"/>
                      </a:cubicBezTo>
                      <a:cubicBezTo>
                        <a:pt x="19315" y="4081"/>
                        <a:pt x="19315" y="4081"/>
                        <a:pt x="19315" y="4081"/>
                      </a:cubicBezTo>
                      <a:cubicBezTo>
                        <a:pt x="19315" y="4081"/>
                        <a:pt x="19315" y="4081"/>
                        <a:pt x="19315" y="4081"/>
                      </a:cubicBezTo>
                      <a:cubicBezTo>
                        <a:pt x="19212" y="4081"/>
                        <a:pt x="19108" y="4181"/>
                        <a:pt x="19004" y="4280"/>
                      </a:cubicBezTo>
                      <a:cubicBezTo>
                        <a:pt x="18900" y="4579"/>
                        <a:pt x="18588" y="4678"/>
                        <a:pt x="18277" y="4678"/>
                      </a:cubicBezTo>
                      <a:cubicBezTo>
                        <a:pt x="18173" y="4678"/>
                        <a:pt x="18069" y="4579"/>
                        <a:pt x="17965" y="4579"/>
                      </a:cubicBezTo>
                      <a:cubicBezTo>
                        <a:pt x="17758" y="4380"/>
                        <a:pt x="17446" y="4280"/>
                        <a:pt x="17446" y="4081"/>
                      </a:cubicBezTo>
                      <a:cubicBezTo>
                        <a:pt x="17446" y="4081"/>
                        <a:pt x="17446" y="3982"/>
                        <a:pt x="17550" y="3982"/>
                      </a:cubicBezTo>
                      <a:cubicBezTo>
                        <a:pt x="17654" y="3882"/>
                        <a:pt x="17654" y="3882"/>
                        <a:pt x="17654" y="3782"/>
                      </a:cubicBezTo>
                      <a:cubicBezTo>
                        <a:pt x="17654" y="3782"/>
                        <a:pt x="17654" y="3782"/>
                        <a:pt x="17654" y="3782"/>
                      </a:cubicBezTo>
                      <a:cubicBezTo>
                        <a:pt x="17654" y="3683"/>
                        <a:pt x="17654" y="3683"/>
                        <a:pt x="17654" y="3683"/>
                      </a:cubicBezTo>
                      <a:cubicBezTo>
                        <a:pt x="17654" y="3583"/>
                        <a:pt x="17758" y="3583"/>
                        <a:pt x="17758" y="3583"/>
                      </a:cubicBezTo>
                      <a:cubicBezTo>
                        <a:pt x="17758" y="3583"/>
                        <a:pt x="17758" y="3583"/>
                        <a:pt x="17758" y="3484"/>
                      </a:cubicBezTo>
                      <a:cubicBezTo>
                        <a:pt x="17654" y="3484"/>
                        <a:pt x="17654" y="3484"/>
                        <a:pt x="17550" y="3384"/>
                      </a:cubicBezTo>
                      <a:cubicBezTo>
                        <a:pt x="17550" y="3384"/>
                        <a:pt x="17550" y="3384"/>
                        <a:pt x="17550" y="3384"/>
                      </a:cubicBezTo>
                      <a:cubicBezTo>
                        <a:pt x="17446" y="3384"/>
                        <a:pt x="17446" y="3384"/>
                        <a:pt x="17446" y="3285"/>
                      </a:cubicBezTo>
                      <a:cubicBezTo>
                        <a:pt x="17342" y="3285"/>
                        <a:pt x="17342" y="3185"/>
                        <a:pt x="17342" y="3185"/>
                      </a:cubicBezTo>
                      <a:cubicBezTo>
                        <a:pt x="17342" y="3185"/>
                        <a:pt x="17342" y="3185"/>
                        <a:pt x="17342" y="3185"/>
                      </a:cubicBezTo>
                      <a:cubicBezTo>
                        <a:pt x="17342" y="3086"/>
                        <a:pt x="17342" y="3086"/>
                        <a:pt x="17342" y="3086"/>
                      </a:cubicBezTo>
                      <a:cubicBezTo>
                        <a:pt x="17342" y="2986"/>
                        <a:pt x="17342" y="2986"/>
                        <a:pt x="17342" y="2986"/>
                      </a:cubicBezTo>
                      <a:cubicBezTo>
                        <a:pt x="17342" y="2787"/>
                        <a:pt x="17342" y="2688"/>
                        <a:pt x="17550" y="2588"/>
                      </a:cubicBezTo>
                      <a:cubicBezTo>
                        <a:pt x="17654" y="2588"/>
                        <a:pt x="17654" y="2488"/>
                        <a:pt x="17654" y="2488"/>
                      </a:cubicBezTo>
                      <a:cubicBezTo>
                        <a:pt x="17654" y="2488"/>
                        <a:pt x="17654" y="2488"/>
                        <a:pt x="17654" y="2488"/>
                      </a:cubicBezTo>
                      <a:cubicBezTo>
                        <a:pt x="17550" y="2389"/>
                        <a:pt x="17550" y="2389"/>
                        <a:pt x="17550" y="2389"/>
                      </a:cubicBezTo>
                      <a:cubicBezTo>
                        <a:pt x="17550" y="2389"/>
                        <a:pt x="17550" y="2389"/>
                        <a:pt x="17550" y="2389"/>
                      </a:cubicBezTo>
                      <a:cubicBezTo>
                        <a:pt x="17550" y="2389"/>
                        <a:pt x="17446" y="2389"/>
                        <a:pt x="17446" y="2389"/>
                      </a:cubicBezTo>
                      <a:cubicBezTo>
                        <a:pt x="17342" y="2389"/>
                        <a:pt x="17342" y="2389"/>
                        <a:pt x="17342" y="2389"/>
                      </a:cubicBezTo>
                      <a:cubicBezTo>
                        <a:pt x="17238" y="2488"/>
                        <a:pt x="17031" y="2488"/>
                        <a:pt x="16927" y="2488"/>
                      </a:cubicBezTo>
                      <a:cubicBezTo>
                        <a:pt x="16719" y="2488"/>
                        <a:pt x="16615" y="2488"/>
                        <a:pt x="16512" y="2389"/>
                      </a:cubicBezTo>
                      <a:cubicBezTo>
                        <a:pt x="16512" y="2389"/>
                        <a:pt x="16512" y="2389"/>
                        <a:pt x="16512" y="2389"/>
                      </a:cubicBezTo>
                      <a:cubicBezTo>
                        <a:pt x="16512" y="2389"/>
                        <a:pt x="16512" y="2389"/>
                        <a:pt x="16512" y="2389"/>
                      </a:cubicBezTo>
                      <a:cubicBezTo>
                        <a:pt x="16512" y="2389"/>
                        <a:pt x="16512" y="2389"/>
                        <a:pt x="16512" y="2389"/>
                      </a:cubicBezTo>
                      <a:cubicBezTo>
                        <a:pt x="16512" y="2389"/>
                        <a:pt x="16512" y="2389"/>
                        <a:pt x="16512" y="2389"/>
                      </a:cubicBezTo>
                      <a:cubicBezTo>
                        <a:pt x="16408" y="2588"/>
                        <a:pt x="16304" y="2588"/>
                        <a:pt x="16304" y="2588"/>
                      </a:cubicBezTo>
                      <a:cubicBezTo>
                        <a:pt x="16304" y="2588"/>
                        <a:pt x="16408" y="2688"/>
                        <a:pt x="16512" y="2887"/>
                      </a:cubicBezTo>
                      <a:cubicBezTo>
                        <a:pt x="16512" y="2887"/>
                        <a:pt x="16615" y="2986"/>
                        <a:pt x="16615" y="3086"/>
                      </a:cubicBezTo>
                      <a:cubicBezTo>
                        <a:pt x="16615" y="3185"/>
                        <a:pt x="16512" y="3285"/>
                        <a:pt x="16408" y="3285"/>
                      </a:cubicBezTo>
                      <a:cubicBezTo>
                        <a:pt x="16304" y="3384"/>
                        <a:pt x="16200" y="3384"/>
                        <a:pt x="16096" y="3384"/>
                      </a:cubicBezTo>
                      <a:cubicBezTo>
                        <a:pt x="16096" y="3384"/>
                        <a:pt x="15992" y="3384"/>
                        <a:pt x="15888" y="3384"/>
                      </a:cubicBezTo>
                      <a:cubicBezTo>
                        <a:pt x="15888" y="3384"/>
                        <a:pt x="15888" y="3384"/>
                        <a:pt x="15888" y="3384"/>
                      </a:cubicBezTo>
                      <a:cubicBezTo>
                        <a:pt x="15785" y="3384"/>
                        <a:pt x="15681" y="3384"/>
                        <a:pt x="15577" y="3484"/>
                      </a:cubicBezTo>
                      <a:cubicBezTo>
                        <a:pt x="15473" y="3484"/>
                        <a:pt x="15473" y="3583"/>
                        <a:pt x="15473" y="3683"/>
                      </a:cubicBezTo>
                      <a:cubicBezTo>
                        <a:pt x="15473" y="3782"/>
                        <a:pt x="15473" y="3782"/>
                        <a:pt x="15577" y="3882"/>
                      </a:cubicBezTo>
                      <a:cubicBezTo>
                        <a:pt x="15577" y="3882"/>
                        <a:pt x="15681" y="3982"/>
                        <a:pt x="15681" y="4081"/>
                      </a:cubicBezTo>
                      <a:cubicBezTo>
                        <a:pt x="15681" y="4081"/>
                        <a:pt x="15681" y="4081"/>
                        <a:pt x="15681" y="4081"/>
                      </a:cubicBezTo>
                      <a:cubicBezTo>
                        <a:pt x="15681" y="4081"/>
                        <a:pt x="15681" y="4081"/>
                        <a:pt x="15681" y="4081"/>
                      </a:cubicBezTo>
                      <a:cubicBezTo>
                        <a:pt x="15681" y="4380"/>
                        <a:pt x="15265" y="4678"/>
                        <a:pt x="15058" y="4877"/>
                      </a:cubicBezTo>
                      <a:cubicBezTo>
                        <a:pt x="14954" y="4977"/>
                        <a:pt x="14850" y="5076"/>
                        <a:pt x="14850" y="5076"/>
                      </a:cubicBezTo>
                      <a:cubicBezTo>
                        <a:pt x="14850" y="5176"/>
                        <a:pt x="14746" y="5276"/>
                        <a:pt x="14642" y="5375"/>
                      </a:cubicBezTo>
                      <a:cubicBezTo>
                        <a:pt x="14642" y="5475"/>
                        <a:pt x="14435" y="5574"/>
                        <a:pt x="14331" y="5574"/>
                      </a:cubicBezTo>
                      <a:cubicBezTo>
                        <a:pt x="14331" y="5574"/>
                        <a:pt x="14331" y="5574"/>
                        <a:pt x="14331" y="5574"/>
                      </a:cubicBezTo>
                      <a:cubicBezTo>
                        <a:pt x="14227" y="5574"/>
                        <a:pt x="14227" y="5574"/>
                        <a:pt x="14227" y="5475"/>
                      </a:cubicBezTo>
                      <a:cubicBezTo>
                        <a:pt x="14123" y="5475"/>
                        <a:pt x="14123" y="5475"/>
                        <a:pt x="14123" y="5475"/>
                      </a:cubicBezTo>
                      <a:cubicBezTo>
                        <a:pt x="14123" y="5475"/>
                        <a:pt x="14123" y="5475"/>
                        <a:pt x="14123" y="5475"/>
                      </a:cubicBezTo>
                      <a:cubicBezTo>
                        <a:pt x="14123" y="5574"/>
                        <a:pt x="14019" y="5873"/>
                        <a:pt x="14019" y="5972"/>
                      </a:cubicBezTo>
                      <a:cubicBezTo>
                        <a:pt x="14019" y="5972"/>
                        <a:pt x="14019" y="5972"/>
                        <a:pt x="14019" y="6072"/>
                      </a:cubicBezTo>
                      <a:cubicBezTo>
                        <a:pt x="14019" y="6271"/>
                        <a:pt x="13915" y="6470"/>
                        <a:pt x="13915" y="6669"/>
                      </a:cubicBezTo>
                      <a:cubicBezTo>
                        <a:pt x="13915" y="6769"/>
                        <a:pt x="13915" y="6769"/>
                        <a:pt x="14019" y="6868"/>
                      </a:cubicBezTo>
                      <a:cubicBezTo>
                        <a:pt x="14123" y="6968"/>
                        <a:pt x="14123" y="7067"/>
                        <a:pt x="14123" y="7167"/>
                      </a:cubicBezTo>
                      <a:cubicBezTo>
                        <a:pt x="14123" y="7266"/>
                        <a:pt x="14123" y="7366"/>
                        <a:pt x="14123" y="7465"/>
                      </a:cubicBezTo>
                      <a:cubicBezTo>
                        <a:pt x="14123" y="7565"/>
                        <a:pt x="14123" y="7565"/>
                        <a:pt x="14123" y="7565"/>
                      </a:cubicBezTo>
                      <a:cubicBezTo>
                        <a:pt x="14227" y="7665"/>
                        <a:pt x="14227" y="7665"/>
                        <a:pt x="14227" y="7764"/>
                      </a:cubicBezTo>
                      <a:cubicBezTo>
                        <a:pt x="14227" y="7864"/>
                        <a:pt x="14123" y="7963"/>
                        <a:pt x="14123" y="7963"/>
                      </a:cubicBezTo>
                      <a:cubicBezTo>
                        <a:pt x="14123" y="7963"/>
                        <a:pt x="14123" y="7963"/>
                        <a:pt x="14123" y="8063"/>
                      </a:cubicBezTo>
                      <a:cubicBezTo>
                        <a:pt x="14123" y="8063"/>
                        <a:pt x="14123" y="8063"/>
                        <a:pt x="14123" y="8063"/>
                      </a:cubicBezTo>
                      <a:cubicBezTo>
                        <a:pt x="14123" y="8162"/>
                        <a:pt x="14123" y="8162"/>
                        <a:pt x="14019" y="8162"/>
                      </a:cubicBezTo>
                      <a:cubicBezTo>
                        <a:pt x="14019" y="8162"/>
                        <a:pt x="14019" y="8262"/>
                        <a:pt x="14019" y="8262"/>
                      </a:cubicBezTo>
                      <a:cubicBezTo>
                        <a:pt x="14019" y="8262"/>
                        <a:pt x="14019" y="8262"/>
                        <a:pt x="14019" y="8262"/>
                      </a:cubicBezTo>
                      <a:cubicBezTo>
                        <a:pt x="13812" y="8361"/>
                        <a:pt x="13500" y="8361"/>
                        <a:pt x="13396" y="8461"/>
                      </a:cubicBezTo>
                      <a:cubicBezTo>
                        <a:pt x="13292" y="8560"/>
                        <a:pt x="13292" y="8560"/>
                        <a:pt x="13188" y="8560"/>
                      </a:cubicBezTo>
                      <a:cubicBezTo>
                        <a:pt x="13085" y="8560"/>
                        <a:pt x="12981" y="8560"/>
                        <a:pt x="12981" y="8461"/>
                      </a:cubicBezTo>
                      <a:cubicBezTo>
                        <a:pt x="12981" y="8361"/>
                        <a:pt x="12981" y="8361"/>
                        <a:pt x="12981" y="8262"/>
                      </a:cubicBezTo>
                      <a:cubicBezTo>
                        <a:pt x="12981" y="8262"/>
                        <a:pt x="12981" y="8262"/>
                        <a:pt x="12981" y="8262"/>
                      </a:cubicBezTo>
                      <a:cubicBezTo>
                        <a:pt x="12981" y="8262"/>
                        <a:pt x="12981" y="8262"/>
                        <a:pt x="12981" y="8262"/>
                      </a:cubicBezTo>
                      <a:cubicBezTo>
                        <a:pt x="12981" y="8262"/>
                        <a:pt x="12877" y="8262"/>
                        <a:pt x="12877" y="8262"/>
                      </a:cubicBezTo>
                      <a:cubicBezTo>
                        <a:pt x="12773" y="8262"/>
                        <a:pt x="12565" y="8361"/>
                        <a:pt x="12358" y="8461"/>
                      </a:cubicBezTo>
                      <a:cubicBezTo>
                        <a:pt x="12254" y="8560"/>
                        <a:pt x="12150" y="8660"/>
                        <a:pt x="12046" y="8759"/>
                      </a:cubicBezTo>
                      <a:cubicBezTo>
                        <a:pt x="11942" y="8759"/>
                        <a:pt x="11942" y="8859"/>
                        <a:pt x="11735" y="8859"/>
                      </a:cubicBezTo>
                      <a:cubicBezTo>
                        <a:pt x="11735" y="8859"/>
                        <a:pt x="11735" y="8859"/>
                        <a:pt x="11735" y="8859"/>
                      </a:cubicBezTo>
                      <a:cubicBezTo>
                        <a:pt x="11735" y="8959"/>
                        <a:pt x="11735" y="8959"/>
                        <a:pt x="11735" y="8959"/>
                      </a:cubicBezTo>
                      <a:cubicBezTo>
                        <a:pt x="11735" y="8959"/>
                        <a:pt x="11631" y="8959"/>
                        <a:pt x="11631" y="8959"/>
                      </a:cubicBezTo>
                      <a:cubicBezTo>
                        <a:pt x="11423" y="8959"/>
                        <a:pt x="11319" y="8959"/>
                        <a:pt x="11215" y="8959"/>
                      </a:cubicBezTo>
                      <a:cubicBezTo>
                        <a:pt x="11112" y="8959"/>
                        <a:pt x="11008" y="8959"/>
                        <a:pt x="11008" y="8859"/>
                      </a:cubicBezTo>
                      <a:cubicBezTo>
                        <a:pt x="10904" y="8859"/>
                        <a:pt x="10904" y="8859"/>
                        <a:pt x="10800" y="8759"/>
                      </a:cubicBezTo>
                      <a:cubicBezTo>
                        <a:pt x="10800" y="8461"/>
                        <a:pt x="10696" y="8560"/>
                        <a:pt x="10696" y="8560"/>
                      </a:cubicBezTo>
                      <a:cubicBezTo>
                        <a:pt x="10592" y="8560"/>
                        <a:pt x="10592" y="8560"/>
                        <a:pt x="10592" y="8560"/>
                      </a:cubicBezTo>
                      <a:cubicBezTo>
                        <a:pt x="10592" y="8560"/>
                        <a:pt x="10592" y="8560"/>
                        <a:pt x="10592" y="8560"/>
                      </a:cubicBezTo>
                      <a:cubicBezTo>
                        <a:pt x="10488" y="8560"/>
                        <a:pt x="10488" y="8461"/>
                        <a:pt x="10488" y="8461"/>
                      </a:cubicBezTo>
                      <a:cubicBezTo>
                        <a:pt x="10488" y="8361"/>
                        <a:pt x="10385" y="8361"/>
                        <a:pt x="10385" y="8361"/>
                      </a:cubicBezTo>
                      <a:cubicBezTo>
                        <a:pt x="10385" y="8262"/>
                        <a:pt x="10488" y="8262"/>
                        <a:pt x="10488" y="8162"/>
                      </a:cubicBezTo>
                      <a:cubicBezTo>
                        <a:pt x="10488" y="8162"/>
                        <a:pt x="10592" y="8162"/>
                        <a:pt x="10592" y="8063"/>
                      </a:cubicBezTo>
                      <a:cubicBezTo>
                        <a:pt x="10592" y="8063"/>
                        <a:pt x="10592" y="7963"/>
                        <a:pt x="10488" y="7864"/>
                      </a:cubicBezTo>
                      <a:cubicBezTo>
                        <a:pt x="10281" y="7764"/>
                        <a:pt x="10073" y="7665"/>
                        <a:pt x="10073" y="7465"/>
                      </a:cubicBezTo>
                      <a:cubicBezTo>
                        <a:pt x="9969" y="7465"/>
                        <a:pt x="10073" y="7366"/>
                        <a:pt x="10073" y="7366"/>
                      </a:cubicBezTo>
                      <a:cubicBezTo>
                        <a:pt x="10177" y="7366"/>
                        <a:pt x="10177" y="7266"/>
                        <a:pt x="10177" y="7167"/>
                      </a:cubicBezTo>
                      <a:cubicBezTo>
                        <a:pt x="10281" y="7167"/>
                        <a:pt x="10281" y="7067"/>
                        <a:pt x="10281" y="7067"/>
                      </a:cubicBezTo>
                      <a:cubicBezTo>
                        <a:pt x="10281" y="7067"/>
                        <a:pt x="10177" y="7067"/>
                        <a:pt x="10177" y="7067"/>
                      </a:cubicBezTo>
                      <a:cubicBezTo>
                        <a:pt x="10073" y="7067"/>
                        <a:pt x="9969" y="7067"/>
                        <a:pt x="9969" y="6968"/>
                      </a:cubicBezTo>
                      <a:cubicBezTo>
                        <a:pt x="9969" y="6968"/>
                        <a:pt x="9969" y="6868"/>
                        <a:pt x="10073" y="6868"/>
                      </a:cubicBezTo>
                      <a:cubicBezTo>
                        <a:pt x="10073" y="6868"/>
                        <a:pt x="10073" y="6868"/>
                        <a:pt x="10073" y="6868"/>
                      </a:cubicBezTo>
                      <a:cubicBezTo>
                        <a:pt x="10073" y="6769"/>
                        <a:pt x="9762" y="6669"/>
                        <a:pt x="9658" y="6470"/>
                      </a:cubicBezTo>
                      <a:cubicBezTo>
                        <a:pt x="9658" y="6470"/>
                        <a:pt x="9554" y="6371"/>
                        <a:pt x="9554" y="6171"/>
                      </a:cubicBezTo>
                      <a:cubicBezTo>
                        <a:pt x="9554" y="6072"/>
                        <a:pt x="9554" y="5972"/>
                        <a:pt x="9554" y="5972"/>
                      </a:cubicBezTo>
                      <a:cubicBezTo>
                        <a:pt x="9554" y="5873"/>
                        <a:pt x="9554" y="5873"/>
                        <a:pt x="9554" y="5773"/>
                      </a:cubicBezTo>
                      <a:cubicBezTo>
                        <a:pt x="9554" y="5773"/>
                        <a:pt x="9554" y="5773"/>
                        <a:pt x="9554" y="5873"/>
                      </a:cubicBezTo>
                      <a:cubicBezTo>
                        <a:pt x="9554" y="5873"/>
                        <a:pt x="9554" y="5873"/>
                        <a:pt x="9450" y="5873"/>
                      </a:cubicBezTo>
                      <a:cubicBezTo>
                        <a:pt x="9242" y="5773"/>
                        <a:pt x="9346" y="5574"/>
                        <a:pt x="9242" y="5475"/>
                      </a:cubicBezTo>
                      <a:cubicBezTo>
                        <a:pt x="9242" y="5375"/>
                        <a:pt x="9242" y="5276"/>
                        <a:pt x="9242" y="5276"/>
                      </a:cubicBezTo>
                      <a:cubicBezTo>
                        <a:pt x="9138" y="5076"/>
                        <a:pt x="8931" y="4678"/>
                        <a:pt x="8931" y="4479"/>
                      </a:cubicBezTo>
                      <a:cubicBezTo>
                        <a:pt x="8931" y="4479"/>
                        <a:pt x="8723" y="4380"/>
                        <a:pt x="8723" y="4181"/>
                      </a:cubicBezTo>
                      <a:cubicBezTo>
                        <a:pt x="8723" y="4081"/>
                        <a:pt x="8619" y="4081"/>
                        <a:pt x="8619" y="3982"/>
                      </a:cubicBezTo>
                      <a:cubicBezTo>
                        <a:pt x="8619" y="3982"/>
                        <a:pt x="8619" y="3882"/>
                        <a:pt x="8619" y="3882"/>
                      </a:cubicBezTo>
                      <a:cubicBezTo>
                        <a:pt x="8619" y="3882"/>
                        <a:pt x="8619" y="3882"/>
                        <a:pt x="8619" y="3882"/>
                      </a:cubicBezTo>
                      <a:cubicBezTo>
                        <a:pt x="8515" y="3882"/>
                        <a:pt x="8515" y="3882"/>
                        <a:pt x="8515" y="3882"/>
                      </a:cubicBezTo>
                      <a:cubicBezTo>
                        <a:pt x="8515" y="3982"/>
                        <a:pt x="8412" y="3982"/>
                        <a:pt x="8308" y="3982"/>
                      </a:cubicBezTo>
                      <a:cubicBezTo>
                        <a:pt x="8308" y="3982"/>
                        <a:pt x="8204" y="3982"/>
                        <a:pt x="8204" y="3982"/>
                      </a:cubicBezTo>
                      <a:cubicBezTo>
                        <a:pt x="8204" y="3982"/>
                        <a:pt x="8100" y="3882"/>
                        <a:pt x="8100" y="3882"/>
                      </a:cubicBezTo>
                      <a:cubicBezTo>
                        <a:pt x="8100" y="3882"/>
                        <a:pt x="8100" y="3982"/>
                        <a:pt x="7996" y="3982"/>
                      </a:cubicBezTo>
                      <a:cubicBezTo>
                        <a:pt x="7996" y="4081"/>
                        <a:pt x="7892" y="4181"/>
                        <a:pt x="7788" y="4181"/>
                      </a:cubicBezTo>
                      <a:cubicBezTo>
                        <a:pt x="7685" y="4181"/>
                        <a:pt x="7581" y="4181"/>
                        <a:pt x="7581" y="4081"/>
                      </a:cubicBezTo>
                      <a:cubicBezTo>
                        <a:pt x="7581" y="3982"/>
                        <a:pt x="7685" y="3982"/>
                        <a:pt x="7685" y="3982"/>
                      </a:cubicBezTo>
                      <a:cubicBezTo>
                        <a:pt x="7685" y="3982"/>
                        <a:pt x="7685" y="3882"/>
                        <a:pt x="7685" y="3882"/>
                      </a:cubicBezTo>
                      <a:cubicBezTo>
                        <a:pt x="7685" y="3882"/>
                        <a:pt x="7685" y="3882"/>
                        <a:pt x="7581" y="3882"/>
                      </a:cubicBezTo>
                      <a:cubicBezTo>
                        <a:pt x="7373" y="3782"/>
                        <a:pt x="7477" y="3583"/>
                        <a:pt x="7373" y="3484"/>
                      </a:cubicBezTo>
                      <a:cubicBezTo>
                        <a:pt x="7165" y="3384"/>
                        <a:pt x="7062" y="3285"/>
                        <a:pt x="7062" y="3086"/>
                      </a:cubicBezTo>
                      <a:cubicBezTo>
                        <a:pt x="7062" y="2986"/>
                        <a:pt x="7165" y="2986"/>
                        <a:pt x="7165" y="2887"/>
                      </a:cubicBezTo>
                      <a:cubicBezTo>
                        <a:pt x="7373" y="2887"/>
                        <a:pt x="7581" y="2688"/>
                        <a:pt x="7477" y="2588"/>
                      </a:cubicBezTo>
                      <a:cubicBezTo>
                        <a:pt x="7477" y="2588"/>
                        <a:pt x="7477" y="2588"/>
                        <a:pt x="7477" y="2588"/>
                      </a:cubicBezTo>
                      <a:cubicBezTo>
                        <a:pt x="7477" y="2488"/>
                        <a:pt x="7477" y="2389"/>
                        <a:pt x="7373" y="2289"/>
                      </a:cubicBezTo>
                      <a:cubicBezTo>
                        <a:pt x="7373" y="2190"/>
                        <a:pt x="7373" y="2090"/>
                        <a:pt x="7269" y="2090"/>
                      </a:cubicBezTo>
                      <a:cubicBezTo>
                        <a:pt x="7269" y="2090"/>
                        <a:pt x="7269" y="2090"/>
                        <a:pt x="7269" y="2090"/>
                      </a:cubicBezTo>
                      <a:cubicBezTo>
                        <a:pt x="7269" y="2090"/>
                        <a:pt x="7269" y="2090"/>
                        <a:pt x="7269" y="2090"/>
                      </a:cubicBezTo>
                      <a:cubicBezTo>
                        <a:pt x="7269" y="2090"/>
                        <a:pt x="7269" y="2090"/>
                        <a:pt x="7269" y="2090"/>
                      </a:cubicBezTo>
                      <a:cubicBezTo>
                        <a:pt x="6958" y="2090"/>
                        <a:pt x="6854" y="1692"/>
                        <a:pt x="6646" y="1593"/>
                      </a:cubicBezTo>
                      <a:cubicBezTo>
                        <a:pt x="6542" y="1493"/>
                        <a:pt x="6542" y="1294"/>
                        <a:pt x="6542" y="1194"/>
                      </a:cubicBezTo>
                      <a:cubicBezTo>
                        <a:pt x="6542" y="1194"/>
                        <a:pt x="6438" y="1294"/>
                        <a:pt x="6335" y="1394"/>
                      </a:cubicBezTo>
                      <a:cubicBezTo>
                        <a:pt x="6127" y="1593"/>
                        <a:pt x="6231" y="1692"/>
                        <a:pt x="6023" y="1792"/>
                      </a:cubicBezTo>
                      <a:cubicBezTo>
                        <a:pt x="5815" y="1891"/>
                        <a:pt x="5815" y="1792"/>
                        <a:pt x="5815" y="1891"/>
                      </a:cubicBezTo>
                      <a:cubicBezTo>
                        <a:pt x="5815" y="1891"/>
                        <a:pt x="5815" y="1991"/>
                        <a:pt x="5815" y="1991"/>
                      </a:cubicBezTo>
                      <a:cubicBezTo>
                        <a:pt x="5815" y="1991"/>
                        <a:pt x="5815" y="1991"/>
                        <a:pt x="5815" y="1991"/>
                      </a:cubicBezTo>
                      <a:cubicBezTo>
                        <a:pt x="5815" y="2090"/>
                        <a:pt x="5815" y="2190"/>
                        <a:pt x="5815" y="2190"/>
                      </a:cubicBezTo>
                      <a:cubicBezTo>
                        <a:pt x="5815" y="2289"/>
                        <a:pt x="5815" y="2289"/>
                        <a:pt x="5815" y="2389"/>
                      </a:cubicBezTo>
                      <a:cubicBezTo>
                        <a:pt x="5712" y="2488"/>
                        <a:pt x="5712" y="2588"/>
                        <a:pt x="5608" y="2688"/>
                      </a:cubicBezTo>
                      <a:cubicBezTo>
                        <a:pt x="5608" y="2688"/>
                        <a:pt x="5608" y="2688"/>
                        <a:pt x="5608" y="2688"/>
                      </a:cubicBezTo>
                      <a:cubicBezTo>
                        <a:pt x="5504" y="2688"/>
                        <a:pt x="5504" y="2688"/>
                        <a:pt x="5504" y="2688"/>
                      </a:cubicBezTo>
                      <a:cubicBezTo>
                        <a:pt x="5504" y="2688"/>
                        <a:pt x="5504" y="2688"/>
                        <a:pt x="5504" y="2688"/>
                      </a:cubicBezTo>
                      <a:cubicBezTo>
                        <a:pt x="5400" y="2588"/>
                        <a:pt x="5400" y="2488"/>
                        <a:pt x="5400" y="2488"/>
                      </a:cubicBezTo>
                      <a:cubicBezTo>
                        <a:pt x="5296" y="2389"/>
                        <a:pt x="5296" y="2289"/>
                        <a:pt x="5192" y="2289"/>
                      </a:cubicBezTo>
                      <a:cubicBezTo>
                        <a:pt x="5192" y="2190"/>
                        <a:pt x="5192" y="2190"/>
                        <a:pt x="5192" y="2090"/>
                      </a:cubicBezTo>
                      <a:cubicBezTo>
                        <a:pt x="5088" y="1891"/>
                        <a:pt x="5088" y="1493"/>
                        <a:pt x="5088" y="1194"/>
                      </a:cubicBezTo>
                      <a:cubicBezTo>
                        <a:pt x="5088" y="995"/>
                        <a:pt x="5088" y="896"/>
                        <a:pt x="5088" y="896"/>
                      </a:cubicBezTo>
                      <a:cubicBezTo>
                        <a:pt x="5192" y="597"/>
                        <a:pt x="5192" y="299"/>
                        <a:pt x="5192" y="0"/>
                      </a:cubicBezTo>
                      <a:cubicBezTo>
                        <a:pt x="5192" y="0"/>
                        <a:pt x="5296" y="0"/>
                        <a:pt x="5296" y="0"/>
                      </a:cubicBezTo>
                      <a:cubicBezTo>
                        <a:pt x="5192" y="0"/>
                        <a:pt x="5192" y="0"/>
                        <a:pt x="5088" y="0"/>
                      </a:cubicBezTo>
                      <a:cubicBezTo>
                        <a:pt x="5088" y="0"/>
                        <a:pt x="5088" y="0"/>
                        <a:pt x="4985" y="0"/>
                      </a:cubicBezTo>
                      <a:cubicBezTo>
                        <a:pt x="4985" y="100"/>
                        <a:pt x="4985" y="100"/>
                        <a:pt x="4985" y="100"/>
                      </a:cubicBezTo>
                      <a:cubicBezTo>
                        <a:pt x="4985" y="199"/>
                        <a:pt x="5088" y="299"/>
                        <a:pt x="5088" y="398"/>
                      </a:cubicBezTo>
                      <a:cubicBezTo>
                        <a:pt x="5088" y="498"/>
                        <a:pt x="4985" y="498"/>
                        <a:pt x="4881" y="498"/>
                      </a:cubicBezTo>
                      <a:cubicBezTo>
                        <a:pt x="4881" y="498"/>
                        <a:pt x="4881" y="498"/>
                        <a:pt x="4881" y="498"/>
                      </a:cubicBezTo>
                      <a:cubicBezTo>
                        <a:pt x="4777" y="498"/>
                        <a:pt x="4777" y="597"/>
                        <a:pt x="4777" y="697"/>
                      </a:cubicBezTo>
                      <a:cubicBezTo>
                        <a:pt x="4777" y="796"/>
                        <a:pt x="4777" y="995"/>
                        <a:pt x="4673" y="1095"/>
                      </a:cubicBezTo>
                      <a:cubicBezTo>
                        <a:pt x="4673" y="1095"/>
                        <a:pt x="4569" y="1095"/>
                        <a:pt x="4569" y="1095"/>
                      </a:cubicBezTo>
                      <a:cubicBezTo>
                        <a:pt x="4465" y="995"/>
                        <a:pt x="4465" y="896"/>
                        <a:pt x="4465" y="796"/>
                      </a:cubicBezTo>
                      <a:cubicBezTo>
                        <a:pt x="4465" y="597"/>
                        <a:pt x="4465" y="597"/>
                        <a:pt x="4362" y="597"/>
                      </a:cubicBezTo>
                      <a:cubicBezTo>
                        <a:pt x="4362" y="597"/>
                        <a:pt x="4362" y="597"/>
                        <a:pt x="4362" y="597"/>
                      </a:cubicBezTo>
                      <a:cubicBezTo>
                        <a:pt x="4258" y="597"/>
                        <a:pt x="4154" y="597"/>
                        <a:pt x="4154" y="597"/>
                      </a:cubicBezTo>
                      <a:cubicBezTo>
                        <a:pt x="4154" y="597"/>
                        <a:pt x="4050" y="896"/>
                        <a:pt x="4050" y="1194"/>
                      </a:cubicBezTo>
                      <a:cubicBezTo>
                        <a:pt x="4050" y="1394"/>
                        <a:pt x="4050" y="1493"/>
                        <a:pt x="4050" y="1593"/>
                      </a:cubicBezTo>
                      <a:cubicBezTo>
                        <a:pt x="4050" y="1692"/>
                        <a:pt x="4050" y="1792"/>
                        <a:pt x="4050" y="1792"/>
                      </a:cubicBezTo>
                      <a:cubicBezTo>
                        <a:pt x="4050" y="1792"/>
                        <a:pt x="4154" y="1991"/>
                        <a:pt x="4154" y="2190"/>
                      </a:cubicBezTo>
                      <a:cubicBezTo>
                        <a:pt x="4154" y="2389"/>
                        <a:pt x="4050" y="2588"/>
                        <a:pt x="3842" y="2688"/>
                      </a:cubicBezTo>
                      <a:cubicBezTo>
                        <a:pt x="3427" y="2688"/>
                        <a:pt x="3427" y="2688"/>
                        <a:pt x="3427" y="2688"/>
                      </a:cubicBezTo>
                      <a:cubicBezTo>
                        <a:pt x="3427" y="2787"/>
                        <a:pt x="3323" y="2787"/>
                        <a:pt x="3323" y="2787"/>
                      </a:cubicBezTo>
                      <a:cubicBezTo>
                        <a:pt x="3219" y="2787"/>
                        <a:pt x="3219" y="2688"/>
                        <a:pt x="3219" y="2588"/>
                      </a:cubicBezTo>
                      <a:cubicBezTo>
                        <a:pt x="3219" y="2588"/>
                        <a:pt x="3115" y="2488"/>
                        <a:pt x="3115" y="2389"/>
                      </a:cubicBezTo>
                      <a:cubicBezTo>
                        <a:pt x="3115" y="2190"/>
                        <a:pt x="3115" y="1991"/>
                        <a:pt x="3012" y="1991"/>
                      </a:cubicBezTo>
                      <a:cubicBezTo>
                        <a:pt x="3012" y="1991"/>
                        <a:pt x="3012" y="1991"/>
                        <a:pt x="3012" y="1991"/>
                      </a:cubicBezTo>
                      <a:cubicBezTo>
                        <a:pt x="3012" y="1991"/>
                        <a:pt x="3012" y="2090"/>
                        <a:pt x="3012" y="2190"/>
                      </a:cubicBezTo>
                      <a:cubicBezTo>
                        <a:pt x="3012" y="2190"/>
                        <a:pt x="3012" y="2190"/>
                        <a:pt x="3012" y="2190"/>
                      </a:cubicBezTo>
                      <a:cubicBezTo>
                        <a:pt x="3012" y="2190"/>
                        <a:pt x="3012" y="2289"/>
                        <a:pt x="3012" y="2289"/>
                      </a:cubicBezTo>
                      <a:cubicBezTo>
                        <a:pt x="2908" y="2389"/>
                        <a:pt x="2804" y="2389"/>
                        <a:pt x="2804" y="2389"/>
                      </a:cubicBezTo>
                      <a:cubicBezTo>
                        <a:pt x="2804" y="2488"/>
                        <a:pt x="2804" y="2488"/>
                        <a:pt x="2804" y="2488"/>
                      </a:cubicBezTo>
                      <a:cubicBezTo>
                        <a:pt x="2804" y="2488"/>
                        <a:pt x="2804" y="2488"/>
                        <a:pt x="2804" y="2488"/>
                      </a:cubicBezTo>
                      <a:cubicBezTo>
                        <a:pt x="2804" y="2588"/>
                        <a:pt x="2700" y="2688"/>
                        <a:pt x="2700" y="2688"/>
                      </a:cubicBezTo>
                      <a:cubicBezTo>
                        <a:pt x="2700" y="2688"/>
                        <a:pt x="2700" y="2688"/>
                        <a:pt x="2700" y="2688"/>
                      </a:cubicBezTo>
                      <a:cubicBezTo>
                        <a:pt x="2700" y="2688"/>
                        <a:pt x="2700" y="2688"/>
                        <a:pt x="2700" y="2688"/>
                      </a:cubicBezTo>
                      <a:cubicBezTo>
                        <a:pt x="2700" y="2688"/>
                        <a:pt x="2700" y="2688"/>
                        <a:pt x="2700" y="2688"/>
                      </a:cubicBezTo>
                      <a:cubicBezTo>
                        <a:pt x="2700" y="2688"/>
                        <a:pt x="2700" y="2787"/>
                        <a:pt x="2700" y="2787"/>
                      </a:cubicBezTo>
                      <a:cubicBezTo>
                        <a:pt x="2700" y="2787"/>
                        <a:pt x="2700" y="2787"/>
                        <a:pt x="2700" y="2787"/>
                      </a:cubicBezTo>
                      <a:cubicBezTo>
                        <a:pt x="2700" y="2887"/>
                        <a:pt x="2804" y="2887"/>
                        <a:pt x="2804" y="2986"/>
                      </a:cubicBezTo>
                      <a:cubicBezTo>
                        <a:pt x="2804" y="3086"/>
                        <a:pt x="2804" y="3086"/>
                        <a:pt x="2804" y="3086"/>
                      </a:cubicBezTo>
                      <a:cubicBezTo>
                        <a:pt x="2804" y="3185"/>
                        <a:pt x="2804" y="3185"/>
                        <a:pt x="2804" y="3185"/>
                      </a:cubicBezTo>
                      <a:cubicBezTo>
                        <a:pt x="2804" y="3185"/>
                        <a:pt x="2804" y="3185"/>
                        <a:pt x="2804" y="3185"/>
                      </a:cubicBezTo>
                      <a:cubicBezTo>
                        <a:pt x="2804" y="3285"/>
                        <a:pt x="2804" y="3384"/>
                        <a:pt x="2908" y="3484"/>
                      </a:cubicBezTo>
                      <a:cubicBezTo>
                        <a:pt x="2908" y="3484"/>
                        <a:pt x="2908" y="3583"/>
                        <a:pt x="2908" y="3583"/>
                      </a:cubicBezTo>
                      <a:cubicBezTo>
                        <a:pt x="2908" y="3583"/>
                        <a:pt x="2908" y="3782"/>
                        <a:pt x="2908" y="3882"/>
                      </a:cubicBezTo>
                      <a:cubicBezTo>
                        <a:pt x="2908" y="3982"/>
                        <a:pt x="3012" y="3982"/>
                        <a:pt x="3012" y="4081"/>
                      </a:cubicBezTo>
                      <a:cubicBezTo>
                        <a:pt x="3012" y="4081"/>
                        <a:pt x="3012" y="4081"/>
                        <a:pt x="3012" y="4081"/>
                      </a:cubicBezTo>
                      <a:cubicBezTo>
                        <a:pt x="3012" y="4081"/>
                        <a:pt x="3012" y="4081"/>
                        <a:pt x="3012" y="4081"/>
                      </a:cubicBezTo>
                      <a:cubicBezTo>
                        <a:pt x="3012" y="4081"/>
                        <a:pt x="3012" y="4081"/>
                        <a:pt x="3012" y="4081"/>
                      </a:cubicBezTo>
                      <a:cubicBezTo>
                        <a:pt x="3115" y="4081"/>
                        <a:pt x="3115" y="4081"/>
                        <a:pt x="3115" y="4081"/>
                      </a:cubicBezTo>
                      <a:cubicBezTo>
                        <a:pt x="3115" y="4081"/>
                        <a:pt x="3115" y="4081"/>
                        <a:pt x="3115" y="3982"/>
                      </a:cubicBezTo>
                      <a:cubicBezTo>
                        <a:pt x="3115" y="3982"/>
                        <a:pt x="3115" y="3882"/>
                        <a:pt x="3115" y="3882"/>
                      </a:cubicBezTo>
                      <a:cubicBezTo>
                        <a:pt x="3115" y="3782"/>
                        <a:pt x="3219" y="3683"/>
                        <a:pt x="3323" y="3683"/>
                      </a:cubicBezTo>
                      <a:cubicBezTo>
                        <a:pt x="3323" y="3683"/>
                        <a:pt x="3323" y="3782"/>
                        <a:pt x="3323" y="3782"/>
                      </a:cubicBezTo>
                      <a:cubicBezTo>
                        <a:pt x="3427" y="3782"/>
                        <a:pt x="3427" y="3782"/>
                        <a:pt x="3531" y="3782"/>
                      </a:cubicBezTo>
                      <a:cubicBezTo>
                        <a:pt x="3531" y="3782"/>
                        <a:pt x="3635" y="3882"/>
                        <a:pt x="3635" y="3982"/>
                      </a:cubicBezTo>
                      <a:cubicBezTo>
                        <a:pt x="3635" y="3982"/>
                        <a:pt x="3635" y="3982"/>
                        <a:pt x="3635" y="3982"/>
                      </a:cubicBezTo>
                      <a:cubicBezTo>
                        <a:pt x="3635" y="3982"/>
                        <a:pt x="3738" y="3982"/>
                        <a:pt x="3738" y="3882"/>
                      </a:cubicBezTo>
                      <a:cubicBezTo>
                        <a:pt x="3738" y="3882"/>
                        <a:pt x="3842" y="3982"/>
                        <a:pt x="3842" y="3982"/>
                      </a:cubicBezTo>
                      <a:cubicBezTo>
                        <a:pt x="3842" y="3982"/>
                        <a:pt x="3946" y="4081"/>
                        <a:pt x="3946" y="4081"/>
                      </a:cubicBezTo>
                      <a:cubicBezTo>
                        <a:pt x="3946" y="4181"/>
                        <a:pt x="3946" y="4181"/>
                        <a:pt x="3946" y="4280"/>
                      </a:cubicBezTo>
                      <a:cubicBezTo>
                        <a:pt x="3842" y="4280"/>
                        <a:pt x="3842" y="4280"/>
                        <a:pt x="3842" y="4380"/>
                      </a:cubicBezTo>
                      <a:cubicBezTo>
                        <a:pt x="3842" y="4380"/>
                        <a:pt x="3946" y="4479"/>
                        <a:pt x="3946" y="4479"/>
                      </a:cubicBezTo>
                      <a:cubicBezTo>
                        <a:pt x="3946" y="4479"/>
                        <a:pt x="3946" y="4678"/>
                        <a:pt x="3946" y="4877"/>
                      </a:cubicBezTo>
                      <a:cubicBezTo>
                        <a:pt x="3946" y="4877"/>
                        <a:pt x="3946" y="4877"/>
                        <a:pt x="3946" y="4877"/>
                      </a:cubicBezTo>
                      <a:cubicBezTo>
                        <a:pt x="3946" y="5076"/>
                        <a:pt x="3842" y="5176"/>
                        <a:pt x="3842" y="5276"/>
                      </a:cubicBezTo>
                      <a:cubicBezTo>
                        <a:pt x="3842" y="5276"/>
                        <a:pt x="3842" y="5276"/>
                        <a:pt x="3842" y="5276"/>
                      </a:cubicBezTo>
                      <a:cubicBezTo>
                        <a:pt x="3842" y="5276"/>
                        <a:pt x="3842" y="5375"/>
                        <a:pt x="3842" y="5375"/>
                      </a:cubicBezTo>
                      <a:cubicBezTo>
                        <a:pt x="3946" y="5475"/>
                        <a:pt x="3946" y="5475"/>
                        <a:pt x="3946" y="5574"/>
                      </a:cubicBezTo>
                      <a:cubicBezTo>
                        <a:pt x="3946" y="5574"/>
                        <a:pt x="3946" y="5674"/>
                        <a:pt x="3946" y="5674"/>
                      </a:cubicBezTo>
                      <a:cubicBezTo>
                        <a:pt x="3842" y="5773"/>
                        <a:pt x="3842" y="5773"/>
                        <a:pt x="3842" y="5773"/>
                      </a:cubicBezTo>
                      <a:cubicBezTo>
                        <a:pt x="3842" y="5873"/>
                        <a:pt x="3842" y="5972"/>
                        <a:pt x="3842" y="5972"/>
                      </a:cubicBezTo>
                      <a:cubicBezTo>
                        <a:pt x="3842" y="5972"/>
                        <a:pt x="3842" y="5972"/>
                        <a:pt x="3842" y="5972"/>
                      </a:cubicBezTo>
                      <a:cubicBezTo>
                        <a:pt x="3842" y="6072"/>
                        <a:pt x="3842" y="6072"/>
                        <a:pt x="3842" y="6171"/>
                      </a:cubicBezTo>
                      <a:cubicBezTo>
                        <a:pt x="3842" y="6171"/>
                        <a:pt x="3842" y="6271"/>
                        <a:pt x="3842" y="6271"/>
                      </a:cubicBezTo>
                      <a:cubicBezTo>
                        <a:pt x="3842" y="6371"/>
                        <a:pt x="3842" y="6371"/>
                        <a:pt x="3842" y="6371"/>
                      </a:cubicBezTo>
                      <a:cubicBezTo>
                        <a:pt x="3842" y="6371"/>
                        <a:pt x="3842" y="6470"/>
                        <a:pt x="3842" y="6470"/>
                      </a:cubicBezTo>
                      <a:cubicBezTo>
                        <a:pt x="3842" y="6470"/>
                        <a:pt x="3842" y="6470"/>
                        <a:pt x="3842" y="6570"/>
                      </a:cubicBezTo>
                      <a:cubicBezTo>
                        <a:pt x="3842" y="6570"/>
                        <a:pt x="3842" y="6669"/>
                        <a:pt x="3738" y="6769"/>
                      </a:cubicBezTo>
                      <a:cubicBezTo>
                        <a:pt x="3738" y="6769"/>
                        <a:pt x="3738" y="6868"/>
                        <a:pt x="3738" y="6868"/>
                      </a:cubicBezTo>
                      <a:cubicBezTo>
                        <a:pt x="3738" y="6868"/>
                        <a:pt x="3738" y="6868"/>
                        <a:pt x="3738" y="6868"/>
                      </a:cubicBezTo>
                      <a:cubicBezTo>
                        <a:pt x="3738" y="6968"/>
                        <a:pt x="3738" y="6968"/>
                        <a:pt x="3738" y="6968"/>
                      </a:cubicBezTo>
                      <a:cubicBezTo>
                        <a:pt x="3738" y="7067"/>
                        <a:pt x="3738" y="7167"/>
                        <a:pt x="3738" y="7266"/>
                      </a:cubicBezTo>
                      <a:cubicBezTo>
                        <a:pt x="3635" y="7266"/>
                        <a:pt x="3635" y="7465"/>
                        <a:pt x="3531" y="7465"/>
                      </a:cubicBezTo>
                      <a:cubicBezTo>
                        <a:pt x="3531" y="7565"/>
                        <a:pt x="3531" y="7565"/>
                        <a:pt x="3531" y="7565"/>
                      </a:cubicBezTo>
                      <a:cubicBezTo>
                        <a:pt x="3531" y="7565"/>
                        <a:pt x="3531" y="7565"/>
                        <a:pt x="3531" y="7565"/>
                      </a:cubicBezTo>
                      <a:cubicBezTo>
                        <a:pt x="3531" y="7565"/>
                        <a:pt x="3531" y="7665"/>
                        <a:pt x="3531" y="7764"/>
                      </a:cubicBezTo>
                      <a:cubicBezTo>
                        <a:pt x="3635" y="7764"/>
                        <a:pt x="3635" y="7764"/>
                        <a:pt x="3635" y="7764"/>
                      </a:cubicBezTo>
                      <a:cubicBezTo>
                        <a:pt x="3635" y="7864"/>
                        <a:pt x="3531" y="7963"/>
                        <a:pt x="3427" y="8063"/>
                      </a:cubicBezTo>
                      <a:cubicBezTo>
                        <a:pt x="3427" y="8063"/>
                        <a:pt x="3427" y="8063"/>
                        <a:pt x="3323" y="8063"/>
                      </a:cubicBezTo>
                      <a:cubicBezTo>
                        <a:pt x="3219" y="8063"/>
                        <a:pt x="3219" y="7963"/>
                        <a:pt x="3219" y="7963"/>
                      </a:cubicBezTo>
                      <a:cubicBezTo>
                        <a:pt x="3219" y="7963"/>
                        <a:pt x="3219" y="7963"/>
                        <a:pt x="3219" y="7963"/>
                      </a:cubicBezTo>
                      <a:cubicBezTo>
                        <a:pt x="3219" y="7963"/>
                        <a:pt x="3219" y="7963"/>
                        <a:pt x="3219" y="7963"/>
                      </a:cubicBezTo>
                      <a:cubicBezTo>
                        <a:pt x="3219" y="7963"/>
                        <a:pt x="3219" y="7963"/>
                        <a:pt x="3219" y="7963"/>
                      </a:cubicBezTo>
                      <a:cubicBezTo>
                        <a:pt x="3219" y="7963"/>
                        <a:pt x="3219" y="8063"/>
                        <a:pt x="3219" y="8063"/>
                      </a:cubicBezTo>
                      <a:cubicBezTo>
                        <a:pt x="3219" y="8162"/>
                        <a:pt x="3219" y="8162"/>
                        <a:pt x="3219" y="8262"/>
                      </a:cubicBezTo>
                      <a:cubicBezTo>
                        <a:pt x="3219" y="8262"/>
                        <a:pt x="3323" y="8361"/>
                        <a:pt x="3427" y="8361"/>
                      </a:cubicBezTo>
                      <a:cubicBezTo>
                        <a:pt x="3427" y="8461"/>
                        <a:pt x="3427" y="8461"/>
                        <a:pt x="3427" y="8560"/>
                      </a:cubicBezTo>
                      <a:cubicBezTo>
                        <a:pt x="3427" y="8560"/>
                        <a:pt x="3427" y="8660"/>
                        <a:pt x="3427" y="8660"/>
                      </a:cubicBezTo>
                      <a:cubicBezTo>
                        <a:pt x="3427" y="8759"/>
                        <a:pt x="3323" y="8859"/>
                        <a:pt x="3219" y="8859"/>
                      </a:cubicBezTo>
                      <a:cubicBezTo>
                        <a:pt x="3115" y="8859"/>
                        <a:pt x="3115" y="8859"/>
                        <a:pt x="3012" y="8759"/>
                      </a:cubicBezTo>
                      <a:cubicBezTo>
                        <a:pt x="2908" y="8660"/>
                        <a:pt x="3012" y="8759"/>
                        <a:pt x="2908" y="8759"/>
                      </a:cubicBezTo>
                      <a:cubicBezTo>
                        <a:pt x="2908" y="8759"/>
                        <a:pt x="2908" y="8759"/>
                        <a:pt x="2908" y="8759"/>
                      </a:cubicBezTo>
                      <a:cubicBezTo>
                        <a:pt x="2908" y="8759"/>
                        <a:pt x="2908" y="8759"/>
                        <a:pt x="2908" y="8759"/>
                      </a:cubicBezTo>
                      <a:cubicBezTo>
                        <a:pt x="2804" y="8859"/>
                        <a:pt x="2804" y="8859"/>
                        <a:pt x="2804" y="8959"/>
                      </a:cubicBezTo>
                      <a:cubicBezTo>
                        <a:pt x="2700" y="9058"/>
                        <a:pt x="2596" y="9058"/>
                        <a:pt x="2596" y="9158"/>
                      </a:cubicBezTo>
                      <a:cubicBezTo>
                        <a:pt x="2492" y="9357"/>
                        <a:pt x="2492" y="9456"/>
                        <a:pt x="2388" y="9456"/>
                      </a:cubicBezTo>
                      <a:cubicBezTo>
                        <a:pt x="2285" y="9456"/>
                        <a:pt x="2181" y="9357"/>
                        <a:pt x="2181" y="9357"/>
                      </a:cubicBezTo>
                      <a:cubicBezTo>
                        <a:pt x="2077" y="9257"/>
                        <a:pt x="2077" y="9257"/>
                        <a:pt x="1973" y="9257"/>
                      </a:cubicBezTo>
                      <a:cubicBezTo>
                        <a:pt x="1973" y="9257"/>
                        <a:pt x="1973" y="9357"/>
                        <a:pt x="1973" y="9357"/>
                      </a:cubicBezTo>
                      <a:cubicBezTo>
                        <a:pt x="1973" y="9357"/>
                        <a:pt x="1973" y="9357"/>
                        <a:pt x="1973" y="9456"/>
                      </a:cubicBezTo>
                      <a:cubicBezTo>
                        <a:pt x="1973" y="9456"/>
                        <a:pt x="1973" y="9456"/>
                        <a:pt x="1973" y="9456"/>
                      </a:cubicBezTo>
                      <a:cubicBezTo>
                        <a:pt x="1973" y="9456"/>
                        <a:pt x="1973" y="9456"/>
                        <a:pt x="1973" y="9556"/>
                      </a:cubicBezTo>
                      <a:cubicBezTo>
                        <a:pt x="1973" y="9556"/>
                        <a:pt x="1869" y="9655"/>
                        <a:pt x="1765" y="9755"/>
                      </a:cubicBezTo>
                      <a:cubicBezTo>
                        <a:pt x="1765" y="9755"/>
                        <a:pt x="1765" y="9755"/>
                        <a:pt x="1765" y="9755"/>
                      </a:cubicBezTo>
                      <a:cubicBezTo>
                        <a:pt x="1765" y="9854"/>
                        <a:pt x="1662" y="9954"/>
                        <a:pt x="1558" y="9954"/>
                      </a:cubicBezTo>
                      <a:cubicBezTo>
                        <a:pt x="1558" y="9954"/>
                        <a:pt x="1558" y="9954"/>
                        <a:pt x="1454" y="10053"/>
                      </a:cubicBezTo>
                      <a:cubicBezTo>
                        <a:pt x="1454" y="10053"/>
                        <a:pt x="1454" y="10153"/>
                        <a:pt x="1246" y="10253"/>
                      </a:cubicBezTo>
                      <a:cubicBezTo>
                        <a:pt x="1142" y="10253"/>
                        <a:pt x="1142" y="10153"/>
                        <a:pt x="1038" y="10153"/>
                      </a:cubicBezTo>
                      <a:cubicBezTo>
                        <a:pt x="1038" y="10153"/>
                        <a:pt x="1038" y="10153"/>
                        <a:pt x="1038" y="10153"/>
                      </a:cubicBezTo>
                      <a:cubicBezTo>
                        <a:pt x="1038" y="10153"/>
                        <a:pt x="1038" y="10153"/>
                        <a:pt x="1038" y="10253"/>
                      </a:cubicBezTo>
                      <a:cubicBezTo>
                        <a:pt x="935" y="10253"/>
                        <a:pt x="935" y="10452"/>
                        <a:pt x="831" y="10452"/>
                      </a:cubicBezTo>
                      <a:cubicBezTo>
                        <a:pt x="831" y="10452"/>
                        <a:pt x="831" y="10452"/>
                        <a:pt x="831" y="10452"/>
                      </a:cubicBezTo>
                      <a:cubicBezTo>
                        <a:pt x="831" y="10452"/>
                        <a:pt x="831" y="10551"/>
                        <a:pt x="831" y="10551"/>
                      </a:cubicBezTo>
                      <a:cubicBezTo>
                        <a:pt x="831" y="10551"/>
                        <a:pt x="831" y="10551"/>
                        <a:pt x="727" y="10651"/>
                      </a:cubicBezTo>
                      <a:cubicBezTo>
                        <a:pt x="727" y="10651"/>
                        <a:pt x="727" y="10750"/>
                        <a:pt x="727" y="10750"/>
                      </a:cubicBezTo>
                      <a:cubicBezTo>
                        <a:pt x="727" y="10750"/>
                        <a:pt x="727" y="10750"/>
                        <a:pt x="727" y="10750"/>
                      </a:cubicBezTo>
                      <a:cubicBezTo>
                        <a:pt x="623" y="10750"/>
                        <a:pt x="623" y="10750"/>
                        <a:pt x="623" y="10750"/>
                      </a:cubicBezTo>
                      <a:cubicBezTo>
                        <a:pt x="727" y="10750"/>
                        <a:pt x="727" y="10750"/>
                        <a:pt x="727" y="10750"/>
                      </a:cubicBezTo>
                      <a:cubicBezTo>
                        <a:pt x="727" y="10750"/>
                        <a:pt x="727" y="10850"/>
                        <a:pt x="727" y="10850"/>
                      </a:cubicBezTo>
                      <a:cubicBezTo>
                        <a:pt x="727" y="10850"/>
                        <a:pt x="727" y="10850"/>
                        <a:pt x="727" y="10850"/>
                      </a:cubicBezTo>
                      <a:cubicBezTo>
                        <a:pt x="727" y="10850"/>
                        <a:pt x="727" y="10850"/>
                        <a:pt x="727" y="10850"/>
                      </a:cubicBezTo>
                      <a:cubicBezTo>
                        <a:pt x="727" y="10850"/>
                        <a:pt x="727" y="10850"/>
                        <a:pt x="727" y="10850"/>
                      </a:cubicBezTo>
                      <a:cubicBezTo>
                        <a:pt x="831" y="10949"/>
                        <a:pt x="831" y="11049"/>
                        <a:pt x="831" y="11049"/>
                      </a:cubicBezTo>
                      <a:cubicBezTo>
                        <a:pt x="831" y="11049"/>
                        <a:pt x="831" y="11049"/>
                        <a:pt x="831" y="11049"/>
                      </a:cubicBezTo>
                      <a:cubicBezTo>
                        <a:pt x="831" y="11049"/>
                        <a:pt x="831" y="11148"/>
                        <a:pt x="831" y="11148"/>
                      </a:cubicBezTo>
                      <a:cubicBezTo>
                        <a:pt x="727" y="11148"/>
                        <a:pt x="727" y="11248"/>
                        <a:pt x="727" y="11248"/>
                      </a:cubicBezTo>
                      <a:cubicBezTo>
                        <a:pt x="623" y="11148"/>
                        <a:pt x="519" y="11148"/>
                        <a:pt x="519" y="11148"/>
                      </a:cubicBezTo>
                      <a:cubicBezTo>
                        <a:pt x="415" y="11248"/>
                        <a:pt x="312" y="11248"/>
                        <a:pt x="312" y="11347"/>
                      </a:cubicBezTo>
                      <a:cubicBezTo>
                        <a:pt x="312" y="11347"/>
                        <a:pt x="312" y="11347"/>
                        <a:pt x="208" y="11447"/>
                      </a:cubicBezTo>
                      <a:cubicBezTo>
                        <a:pt x="208" y="11447"/>
                        <a:pt x="208" y="11646"/>
                        <a:pt x="208" y="11746"/>
                      </a:cubicBezTo>
                      <a:cubicBezTo>
                        <a:pt x="208" y="11746"/>
                        <a:pt x="104" y="11845"/>
                        <a:pt x="104" y="11945"/>
                      </a:cubicBezTo>
                      <a:cubicBezTo>
                        <a:pt x="104" y="11945"/>
                        <a:pt x="104" y="11945"/>
                        <a:pt x="104" y="11945"/>
                      </a:cubicBezTo>
                      <a:cubicBezTo>
                        <a:pt x="104" y="11945"/>
                        <a:pt x="104" y="11945"/>
                        <a:pt x="208" y="12044"/>
                      </a:cubicBezTo>
                      <a:cubicBezTo>
                        <a:pt x="208" y="12044"/>
                        <a:pt x="208" y="12044"/>
                        <a:pt x="208" y="12044"/>
                      </a:cubicBezTo>
                      <a:cubicBezTo>
                        <a:pt x="208" y="12044"/>
                        <a:pt x="208" y="12044"/>
                        <a:pt x="208" y="11945"/>
                      </a:cubicBezTo>
                      <a:cubicBezTo>
                        <a:pt x="312" y="12044"/>
                        <a:pt x="415" y="12044"/>
                        <a:pt x="415" y="12044"/>
                      </a:cubicBezTo>
                      <a:cubicBezTo>
                        <a:pt x="415" y="12044"/>
                        <a:pt x="415" y="12144"/>
                        <a:pt x="519" y="12243"/>
                      </a:cubicBezTo>
                      <a:cubicBezTo>
                        <a:pt x="519" y="12243"/>
                        <a:pt x="519" y="12243"/>
                        <a:pt x="519" y="12343"/>
                      </a:cubicBezTo>
                      <a:cubicBezTo>
                        <a:pt x="519" y="12343"/>
                        <a:pt x="415" y="12442"/>
                        <a:pt x="415" y="12442"/>
                      </a:cubicBezTo>
                      <a:cubicBezTo>
                        <a:pt x="519" y="12442"/>
                        <a:pt x="519" y="12542"/>
                        <a:pt x="519" y="12641"/>
                      </a:cubicBezTo>
                      <a:cubicBezTo>
                        <a:pt x="519" y="12641"/>
                        <a:pt x="519" y="12641"/>
                        <a:pt x="519" y="12641"/>
                      </a:cubicBezTo>
                      <a:cubicBezTo>
                        <a:pt x="519" y="12641"/>
                        <a:pt x="519" y="12641"/>
                        <a:pt x="519" y="12741"/>
                      </a:cubicBezTo>
                      <a:cubicBezTo>
                        <a:pt x="519" y="12741"/>
                        <a:pt x="519" y="12741"/>
                        <a:pt x="519" y="12841"/>
                      </a:cubicBezTo>
                      <a:cubicBezTo>
                        <a:pt x="519" y="12841"/>
                        <a:pt x="519" y="12841"/>
                        <a:pt x="519" y="12841"/>
                      </a:cubicBezTo>
                      <a:cubicBezTo>
                        <a:pt x="519" y="12940"/>
                        <a:pt x="415" y="13040"/>
                        <a:pt x="415" y="13040"/>
                      </a:cubicBezTo>
                      <a:cubicBezTo>
                        <a:pt x="312" y="13139"/>
                        <a:pt x="208" y="13139"/>
                        <a:pt x="208" y="13139"/>
                      </a:cubicBezTo>
                      <a:cubicBezTo>
                        <a:pt x="208" y="13139"/>
                        <a:pt x="208" y="13139"/>
                        <a:pt x="208" y="13139"/>
                      </a:cubicBezTo>
                      <a:cubicBezTo>
                        <a:pt x="208" y="13338"/>
                        <a:pt x="104" y="13338"/>
                        <a:pt x="0" y="13338"/>
                      </a:cubicBezTo>
                      <a:cubicBezTo>
                        <a:pt x="0" y="13338"/>
                        <a:pt x="0" y="13338"/>
                        <a:pt x="0" y="13438"/>
                      </a:cubicBezTo>
                      <a:cubicBezTo>
                        <a:pt x="0" y="13537"/>
                        <a:pt x="0" y="13537"/>
                        <a:pt x="0" y="13537"/>
                      </a:cubicBezTo>
                      <a:cubicBezTo>
                        <a:pt x="104" y="13537"/>
                        <a:pt x="104" y="13438"/>
                        <a:pt x="208" y="13438"/>
                      </a:cubicBezTo>
                      <a:cubicBezTo>
                        <a:pt x="312" y="13438"/>
                        <a:pt x="312" y="13338"/>
                        <a:pt x="415" y="13338"/>
                      </a:cubicBezTo>
                      <a:cubicBezTo>
                        <a:pt x="519" y="13239"/>
                        <a:pt x="727" y="13139"/>
                        <a:pt x="935" y="13139"/>
                      </a:cubicBezTo>
                      <a:cubicBezTo>
                        <a:pt x="935" y="13139"/>
                        <a:pt x="1038" y="13139"/>
                        <a:pt x="1142" y="13139"/>
                      </a:cubicBezTo>
                      <a:cubicBezTo>
                        <a:pt x="1142" y="13139"/>
                        <a:pt x="1142" y="13139"/>
                        <a:pt x="1142" y="13139"/>
                      </a:cubicBezTo>
                      <a:cubicBezTo>
                        <a:pt x="1142" y="13139"/>
                        <a:pt x="1142" y="13139"/>
                        <a:pt x="1142" y="13139"/>
                      </a:cubicBezTo>
                      <a:cubicBezTo>
                        <a:pt x="1142" y="13139"/>
                        <a:pt x="1142" y="13139"/>
                        <a:pt x="1142" y="13139"/>
                      </a:cubicBezTo>
                      <a:cubicBezTo>
                        <a:pt x="1142" y="13139"/>
                        <a:pt x="1246" y="13139"/>
                        <a:pt x="1246" y="13139"/>
                      </a:cubicBezTo>
                      <a:cubicBezTo>
                        <a:pt x="1350" y="13040"/>
                        <a:pt x="1454" y="13040"/>
                        <a:pt x="1454" y="13040"/>
                      </a:cubicBezTo>
                      <a:cubicBezTo>
                        <a:pt x="1558" y="13040"/>
                        <a:pt x="1558" y="13040"/>
                        <a:pt x="1558" y="13040"/>
                      </a:cubicBezTo>
                      <a:cubicBezTo>
                        <a:pt x="1662" y="13040"/>
                        <a:pt x="1765" y="13040"/>
                        <a:pt x="1765" y="13040"/>
                      </a:cubicBezTo>
                      <a:cubicBezTo>
                        <a:pt x="1869" y="13139"/>
                        <a:pt x="1869" y="13139"/>
                        <a:pt x="1973" y="13139"/>
                      </a:cubicBezTo>
                      <a:cubicBezTo>
                        <a:pt x="1973" y="13139"/>
                        <a:pt x="1973" y="13139"/>
                        <a:pt x="1973" y="13139"/>
                      </a:cubicBezTo>
                      <a:cubicBezTo>
                        <a:pt x="2077" y="13139"/>
                        <a:pt x="2181" y="13040"/>
                        <a:pt x="2181" y="13040"/>
                      </a:cubicBezTo>
                      <a:cubicBezTo>
                        <a:pt x="2285" y="13040"/>
                        <a:pt x="2285" y="13040"/>
                        <a:pt x="2285" y="13040"/>
                      </a:cubicBezTo>
                      <a:cubicBezTo>
                        <a:pt x="2285" y="13040"/>
                        <a:pt x="2285" y="13040"/>
                        <a:pt x="2285" y="13040"/>
                      </a:cubicBezTo>
                      <a:cubicBezTo>
                        <a:pt x="2388" y="13040"/>
                        <a:pt x="2492" y="13139"/>
                        <a:pt x="2492" y="13139"/>
                      </a:cubicBezTo>
                      <a:cubicBezTo>
                        <a:pt x="2492" y="13139"/>
                        <a:pt x="2596" y="13239"/>
                        <a:pt x="2596" y="13239"/>
                      </a:cubicBezTo>
                      <a:cubicBezTo>
                        <a:pt x="2596" y="13239"/>
                        <a:pt x="2596" y="13239"/>
                        <a:pt x="2596" y="13239"/>
                      </a:cubicBezTo>
                      <a:cubicBezTo>
                        <a:pt x="2492" y="13239"/>
                        <a:pt x="2492" y="13239"/>
                        <a:pt x="2492" y="13239"/>
                      </a:cubicBezTo>
                      <a:cubicBezTo>
                        <a:pt x="2596" y="13239"/>
                        <a:pt x="2596" y="13239"/>
                        <a:pt x="2596" y="13239"/>
                      </a:cubicBezTo>
                      <a:cubicBezTo>
                        <a:pt x="2596" y="13239"/>
                        <a:pt x="2596" y="13239"/>
                        <a:pt x="2700" y="13239"/>
                      </a:cubicBezTo>
                      <a:cubicBezTo>
                        <a:pt x="2700" y="13239"/>
                        <a:pt x="2700" y="13239"/>
                        <a:pt x="2804" y="13239"/>
                      </a:cubicBezTo>
                      <a:cubicBezTo>
                        <a:pt x="2908" y="13239"/>
                        <a:pt x="3012" y="13239"/>
                        <a:pt x="3012" y="13239"/>
                      </a:cubicBezTo>
                      <a:cubicBezTo>
                        <a:pt x="3012" y="13239"/>
                        <a:pt x="3012" y="13239"/>
                        <a:pt x="3012" y="13239"/>
                      </a:cubicBezTo>
                      <a:cubicBezTo>
                        <a:pt x="3012" y="13139"/>
                        <a:pt x="3115" y="13139"/>
                        <a:pt x="3115" y="13139"/>
                      </a:cubicBezTo>
                      <a:cubicBezTo>
                        <a:pt x="3115" y="13139"/>
                        <a:pt x="3115" y="13139"/>
                        <a:pt x="3219" y="13139"/>
                      </a:cubicBezTo>
                      <a:cubicBezTo>
                        <a:pt x="3323" y="13139"/>
                        <a:pt x="3323" y="13139"/>
                        <a:pt x="3323" y="13239"/>
                      </a:cubicBezTo>
                      <a:cubicBezTo>
                        <a:pt x="3323" y="13239"/>
                        <a:pt x="3323" y="13239"/>
                        <a:pt x="3323" y="13239"/>
                      </a:cubicBezTo>
                      <a:cubicBezTo>
                        <a:pt x="3323" y="13338"/>
                        <a:pt x="3323" y="13338"/>
                        <a:pt x="3323" y="13338"/>
                      </a:cubicBezTo>
                      <a:cubicBezTo>
                        <a:pt x="3323" y="13438"/>
                        <a:pt x="3323" y="13537"/>
                        <a:pt x="3219" y="13537"/>
                      </a:cubicBezTo>
                      <a:cubicBezTo>
                        <a:pt x="3115" y="13537"/>
                        <a:pt x="3115" y="13537"/>
                        <a:pt x="3115" y="13637"/>
                      </a:cubicBezTo>
                      <a:cubicBezTo>
                        <a:pt x="3012" y="13637"/>
                        <a:pt x="2908" y="13637"/>
                        <a:pt x="2908" y="13637"/>
                      </a:cubicBezTo>
                      <a:cubicBezTo>
                        <a:pt x="2804" y="13637"/>
                        <a:pt x="2804" y="13637"/>
                        <a:pt x="2804" y="13736"/>
                      </a:cubicBezTo>
                      <a:cubicBezTo>
                        <a:pt x="2804" y="13736"/>
                        <a:pt x="2804" y="13736"/>
                        <a:pt x="2804" y="13836"/>
                      </a:cubicBezTo>
                      <a:cubicBezTo>
                        <a:pt x="2804" y="13836"/>
                        <a:pt x="2804" y="13935"/>
                        <a:pt x="2700" y="14035"/>
                      </a:cubicBezTo>
                      <a:cubicBezTo>
                        <a:pt x="2700" y="14035"/>
                        <a:pt x="2700" y="14035"/>
                        <a:pt x="2700" y="14035"/>
                      </a:cubicBezTo>
                      <a:cubicBezTo>
                        <a:pt x="2700" y="14035"/>
                        <a:pt x="2804" y="14035"/>
                        <a:pt x="2804" y="14035"/>
                      </a:cubicBezTo>
                      <a:cubicBezTo>
                        <a:pt x="2804" y="14035"/>
                        <a:pt x="2804" y="14035"/>
                        <a:pt x="2804" y="14035"/>
                      </a:cubicBezTo>
                      <a:cubicBezTo>
                        <a:pt x="2908" y="14035"/>
                        <a:pt x="3012" y="14135"/>
                        <a:pt x="3012" y="14234"/>
                      </a:cubicBezTo>
                      <a:cubicBezTo>
                        <a:pt x="3012" y="14234"/>
                        <a:pt x="3012" y="14234"/>
                        <a:pt x="3012" y="14234"/>
                      </a:cubicBezTo>
                      <a:cubicBezTo>
                        <a:pt x="3012" y="14234"/>
                        <a:pt x="3115" y="14433"/>
                        <a:pt x="3115" y="14533"/>
                      </a:cubicBezTo>
                      <a:cubicBezTo>
                        <a:pt x="3115" y="14533"/>
                        <a:pt x="3115" y="14533"/>
                        <a:pt x="3115" y="14632"/>
                      </a:cubicBezTo>
                      <a:cubicBezTo>
                        <a:pt x="3115" y="14732"/>
                        <a:pt x="3115" y="14732"/>
                        <a:pt x="3115" y="14732"/>
                      </a:cubicBezTo>
                      <a:cubicBezTo>
                        <a:pt x="3115" y="14831"/>
                        <a:pt x="3012" y="14831"/>
                        <a:pt x="3012" y="14831"/>
                      </a:cubicBezTo>
                      <a:cubicBezTo>
                        <a:pt x="3012" y="14831"/>
                        <a:pt x="3012" y="14831"/>
                        <a:pt x="3012" y="14831"/>
                      </a:cubicBezTo>
                      <a:cubicBezTo>
                        <a:pt x="3115" y="14831"/>
                        <a:pt x="3219" y="14931"/>
                        <a:pt x="3219" y="15130"/>
                      </a:cubicBezTo>
                      <a:cubicBezTo>
                        <a:pt x="3219" y="15130"/>
                        <a:pt x="3219" y="15229"/>
                        <a:pt x="3219" y="15229"/>
                      </a:cubicBezTo>
                      <a:cubicBezTo>
                        <a:pt x="3219" y="15229"/>
                        <a:pt x="3323" y="15329"/>
                        <a:pt x="3323" y="15429"/>
                      </a:cubicBezTo>
                      <a:cubicBezTo>
                        <a:pt x="3323" y="15528"/>
                        <a:pt x="3219" y="15528"/>
                        <a:pt x="3219" y="15628"/>
                      </a:cubicBezTo>
                      <a:cubicBezTo>
                        <a:pt x="3115" y="15628"/>
                        <a:pt x="3115" y="15628"/>
                        <a:pt x="3115" y="15628"/>
                      </a:cubicBezTo>
                      <a:cubicBezTo>
                        <a:pt x="3115" y="15628"/>
                        <a:pt x="3115" y="15628"/>
                        <a:pt x="3115" y="15628"/>
                      </a:cubicBezTo>
                      <a:cubicBezTo>
                        <a:pt x="3219" y="15628"/>
                        <a:pt x="3219" y="15628"/>
                        <a:pt x="3219" y="15628"/>
                      </a:cubicBezTo>
                      <a:cubicBezTo>
                        <a:pt x="3219" y="15628"/>
                        <a:pt x="3323" y="15628"/>
                        <a:pt x="3323" y="15628"/>
                      </a:cubicBezTo>
                      <a:cubicBezTo>
                        <a:pt x="3323" y="15628"/>
                        <a:pt x="3531" y="15628"/>
                        <a:pt x="3531" y="15827"/>
                      </a:cubicBezTo>
                      <a:cubicBezTo>
                        <a:pt x="3531" y="15827"/>
                        <a:pt x="3531" y="15827"/>
                        <a:pt x="3531" y="15827"/>
                      </a:cubicBezTo>
                      <a:cubicBezTo>
                        <a:pt x="3531" y="15827"/>
                        <a:pt x="3531" y="15827"/>
                        <a:pt x="3531" y="15827"/>
                      </a:cubicBezTo>
                      <a:cubicBezTo>
                        <a:pt x="3531" y="15827"/>
                        <a:pt x="3531" y="15827"/>
                        <a:pt x="3531" y="15827"/>
                      </a:cubicBezTo>
                      <a:cubicBezTo>
                        <a:pt x="3531" y="15827"/>
                        <a:pt x="3531" y="15827"/>
                        <a:pt x="3531" y="15926"/>
                      </a:cubicBezTo>
                      <a:cubicBezTo>
                        <a:pt x="3531" y="15926"/>
                        <a:pt x="3531" y="15926"/>
                        <a:pt x="3531" y="15926"/>
                      </a:cubicBezTo>
                      <a:cubicBezTo>
                        <a:pt x="3531" y="15926"/>
                        <a:pt x="3635" y="15926"/>
                        <a:pt x="3635" y="15827"/>
                      </a:cubicBezTo>
                      <a:cubicBezTo>
                        <a:pt x="3635" y="15827"/>
                        <a:pt x="3635" y="15827"/>
                        <a:pt x="3738" y="15827"/>
                      </a:cubicBezTo>
                      <a:cubicBezTo>
                        <a:pt x="3738" y="15827"/>
                        <a:pt x="3842" y="15926"/>
                        <a:pt x="3842" y="15926"/>
                      </a:cubicBezTo>
                      <a:cubicBezTo>
                        <a:pt x="3946" y="15926"/>
                        <a:pt x="3946" y="15926"/>
                        <a:pt x="3946" y="15926"/>
                      </a:cubicBezTo>
                      <a:cubicBezTo>
                        <a:pt x="3946" y="15926"/>
                        <a:pt x="3946" y="15926"/>
                        <a:pt x="3946" y="15926"/>
                      </a:cubicBezTo>
                      <a:cubicBezTo>
                        <a:pt x="3946" y="15926"/>
                        <a:pt x="3946" y="15926"/>
                        <a:pt x="3946" y="15926"/>
                      </a:cubicBezTo>
                      <a:cubicBezTo>
                        <a:pt x="3946" y="15926"/>
                        <a:pt x="3946" y="15926"/>
                        <a:pt x="3946" y="15926"/>
                      </a:cubicBezTo>
                      <a:cubicBezTo>
                        <a:pt x="4050" y="15926"/>
                        <a:pt x="4050" y="15926"/>
                        <a:pt x="4154" y="15827"/>
                      </a:cubicBezTo>
                      <a:cubicBezTo>
                        <a:pt x="4154" y="15827"/>
                        <a:pt x="4258" y="15926"/>
                        <a:pt x="4258" y="15926"/>
                      </a:cubicBezTo>
                      <a:cubicBezTo>
                        <a:pt x="4258" y="15926"/>
                        <a:pt x="4258" y="15926"/>
                        <a:pt x="4362" y="16026"/>
                      </a:cubicBezTo>
                      <a:cubicBezTo>
                        <a:pt x="4362" y="16026"/>
                        <a:pt x="4362" y="15926"/>
                        <a:pt x="4362" y="16026"/>
                      </a:cubicBezTo>
                      <a:cubicBezTo>
                        <a:pt x="4465" y="16026"/>
                        <a:pt x="4465" y="16026"/>
                        <a:pt x="4465" y="16026"/>
                      </a:cubicBezTo>
                      <a:cubicBezTo>
                        <a:pt x="4465" y="16026"/>
                        <a:pt x="4673" y="16026"/>
                        <a:pt x="4673" y="16225"/>
                      </a:cubicBezTo>
                      <a:cubicBezTo>
                        <a:pt x="4673" y="16225"/>
                        <a:pt x="4673" y="16225"/>
                        <a:pt x="4673" y="16225"/>
                      </a:cubicBezTo>
                      <a:cubicBezTo>
                        <a:pt x="4673" y="16225"/>
                        <a:pt x="4673" y="16324"/>
                        <a:pt x="4673" y="16324"/>
                      </a:cubicBezTo>
                      <a:cubicBezTo>
                        <a:pt x="4673" y="16324"/>
                        <a:pt x="4673" y="16324"/>
                        <a:pt x="4673" y="16324"/>
                      </a:cubicBezTo>
                      <a:cubicBezTo>
                        <a:pt x="4673" y="16424"/>
                        <a:pt x="4673" y="16424"/>
                        <a:pt x="4673" y="16524"/>
                      </a:cubicBezTo>
                      <a:cubicBezTo>
                        <a:pt x="4673" y="16623"/>
                        <a:pt x="4673" y="16723"/>
                        <a:pt x="4569" y="16723"/>
                      </a:cubicBezTo>
                      <a:cubicBezTo>
                        <a:pt x="4465" y="16723"/>
                        <a:pt x="4465" y="16723"/>
                        <a:pt x="4465" y="16723"/>
                      </a:cubicBezTo>
                      <a:cubicBezTo>
                        <a:pt x="4362" y="16723"/>
                        <a:pt x="4362" y="16822"/>
                        <a:pt x="4258" y="16922"/>
                      </a:cubicBezTo>
                      <a:cubicBezTo>
                        <a:pt x="4258" y="16922"/>
                        <a:pt x="4154" y="16922"/>
                        <a:pt x="4154" y="17021"/>
                      </a:cubicBezTo>
                      <a:cubicBezTo>
                        <a:pt x="4050" y="17021"/>
                        <a:pt x="4050" y="17021"/>
                        <a:pt x="4050" y="17021"/>
                      </a:cubicBezTo>
                      <a:cubicBezTo>
                        <a:pt x="4050" y="17021"/>
                        <a:pt x="4050" y="17021"/>
                        <a:pt x="4050" y="17021"/>
                      </a:cubicBezTo>
                      <a:cubicBezTo>
                        <a:pt x="4050" y="17021"/>
                        <a:pt x="4050" y="17021"/>
                        <a:pt x="4050" y="17021"/>
                      </a:cubicBezTo>
                      <a:cubicBezTo>
                        <a:pt x="4050" y="17121"/>
                        <a:pt x="4154" y="17121"/>
                        <a:pt x="4154" y="17320"/>
                      </a:cubicBezTo>
                      <a:cubicBezTo>
                        <a:pt x="4154" y="17419"/>
                        <a:pt x="4154" y="17419"/>
                        <a:pt x="4154" y="17419"/>
                      </a:cubicBezTo>
                      <a:cubicBezTo>
                        <a:pt x="4154" y="17419"/>
                        <a:pt x="4154" y="17419"/>
                        <a:pt x="4154" y="17419"/>
                      </a:cubicBezTo>
                      <a:cubicBezTo>
                        <a:pt x="4154" y="17419"/>
                        <a:pt x="4154" y="17618"/>
                        <a:pt x="4050" y="17718"/>
                      </a:cubicBezTo>
                      <a:cubicBezTo>
                        <a:pt x="3842" y="17818"/>
                        <a:pt x="3842" y="17818"/>
                        <a:pt x="3842" y="17917"/>
                      </a:cubicBezTo>
                      <a:cubicBezTo>
                        <a:pt x="3842" y="18116"/>
                        <a:pt x="3738" y="18216"/>
                        <a:pt x="3635" y="18315"/>
                      </a:cubicBezTo>
                      <a:cubicBezTo>
                        <a:pt x="3531" y="18315"/>
                        <a:pt x="3531" y="18415"/>
                        <a:pt x="3427" y="18415"/>
                      </a:cubicBezTo>
                      <a:cubicBezTo>
                        <a:pt x="3427" y="18415"/>
                        <a:pt x="3427" y="18415"/>
                        <a:pt x="3427" y="18415"/>
                      </a:cubicBezTo>
                      <a:cubicBezTo>
                        <a:pt x="3427" y="18415"/>
                        <a:pt x="3531" y="18514"/>
                        <a:pt x="3531" y="18514"/>
                      </a:cubicBezTo>
                      <a:cubicBezTo>
                        <a:pt x="3635" y="18514"/>
                        <a:pt x="3738" y="18514"/>
                        <a:pt x="3842" y="18514"/>
                      </a:cubicBezTo>
                      <a:cubicBezTo>
                        <a:pt x="3946" y="18514"/>
                        <a:pt x="3946" y="18514"/>
                        <a:pt x="3946" y="18514"/>
                      </a:cubicBezTo>
                      <a:cubicBezTo>
                        <a:pt x="4050" y="18514"/>
                        <a:pt x="4050" y="18514"/>
                        <a:pt x="4050" y="18514"/>
                      </a:cubicBezTo>
                      <a:cubicBezTo>
                        <a:pt x="4050" y="18514"/>
                        <a:pt x="4154" y="18514"/>
                        <a:pt x="4154" y="18514"/>
                      </a:cubicBezTo>
                      <a:cubicBezTo>
                        <a:pt x="4258" y="18514"/>
                        <a:pt x="4258" y="18514"/>
                        <a:pt x="4362" y="18514"/>
                      </a:cubicBezTo>
                      <a:cubicBezTo>
                        <a:pt x="4362" y="18614"/>
                        <a:pt x="4569" y="18614"/>
                        <a:pt x="4569" y="18614"/>
                      </a:cubicBezTo>
                      <a:cubicBezTo>
                        <a:pt x="4673" y="18713"/>
                        <a:pt x="4777" y="18713"/>
                        <a:pt x="4777" y="18813"/>
                      </a:cubicBezTo>
                      <a:cubicBezTo>
                        <a:pt x="4777" y="18813"/>
                        <a:pt x="4777" y="18713"/>
                        <a:pt x="4777" y="18713"/>
                      </a:cubicBezTo>
                      <a:cubicBezTo>
                        <a:pt x="4881" y="18713"/>
                        <a:pt x="4881" y="18713"/>
                        <a:pt x="4881" y="18713"/>
                      </a:cubicBezTo>
                      <a:cubicBezTo>
                        <a:pt x="4985" y="18713"/>
                        <a:pt x="4985" y="18813"/>
                        <a:pt x="5088" y="18813"/>
                      </a:cubicBezTo>
                      <a:cubicBezTo>
                        <a:pt x="5088" y="18813"/>
                        <a:pt x="5088" y="18813"/>
                        <a:pt x="5088" y="18813"/>
                      </a:cubicBezTo>
                      <a:cubicBezTo>
                        <a:pt x="5192" y="18813"/>
                        <a:pt x="5192" y="18813"/>
                        <a:pt x="5192" y="18813"/>
                      </a:cubicBezTo>
                      <a:cubicBezTo>
                        <a:pt x="5296" y="18813"/>
                        <a:pt x="5296" y="18813"/>
                        <a:pt x="5296" y="18813"/>
                      </a:cubicBezTo>
                      <a:cubicBezTo>
                        <a:pt x="5504" y="18912"/>
                        <a:pt x="5504" y="19012"/>
                        <a:pt x="5504" y="19112"/>
                      </a:cubicBezTo>
                      <a:cubicBezTo>
                        <a:pt x="5504" y="19112"/>
                        <a:pt x="5504" y="19211"/>
                        <a:pt x="5504" y="19211"/>
                      </a:cubicBezTo>
                      <a:cubicBezTo>
                        <a:pt x="5504" y="19311"/>
                        <a:pt x="5400" y="19410"/>
                        <a:pt x="5400" y="19410"/>
                      </a:cubicBezTo>
                      <a:cubicBezTo>
                        <a:pt x="5400" y="19410"/>
                        <a:pt x="5400" y="19410"/>
                        <a:pt x="5400" y="19510"/>
                      </a:cubicBezTo>
                      <a:cubicBezTo>
                        <a:pt x="5400" y="19510"/>
                        <a:pt x="5400" y="19510"/>
                        <a:pt x="5400" y="19510"/>
                      </a:cubicBezTo>
                      <a:cubicBezTo>
                        <a:pt x="5400" y="19609"/>
                        <a:pt x="5400" y="19709"/>
                        <a:pt x="5400" y="19709"/>
                      </a:cubicBezTo>
                      <a:cubicBezTo>
                        <a:pt x="5504" y="19808"/>
                        <a:pt x="5504" y="19908"/>
                        <a:pt x="5504" y="19908"/>
                      </a:cubicBezTo>
                      <a:cubicBezTo>
                        <a:pt x="5504" y="19908"/>
                        <a:pt x="5504" y="19908"/>
                        <a:pt x="5504" y="19908"/>
                      </a:cubicBezTo>
                      <a:cubicBezTo>
                        <a:pt x="5608" y="19908"/>
                        <a:pt x="5608" y="19808"/>
                        <a:pt x="5712" y="19808"/>
                      </a:cubicBezTo>
                      <a:cubicBezTo>
                        <a:pt x="5712" y="19808"/>
                        <a:pt x="5712" y="19808"/>
                        <a:pt x="5815" y="19808"/>
                      </a:cubicBezTo>
                      <a:cubicBezTo>
                        <a:pt x="5815" y="19808"/>
                        <a:pt x="5919" y="19908"/>
                        <a:pt x="5919" y="19908"/>
                      </a:cubicBezTo>
                      <a:cubicBezTo>
                        <a:pt x="5919" y="19908"/>
                        <a:pt x="5919" y="20007"/>
                        <a:pt x="5919" y="20007"/>
                      </a:cubicBezTo>
                      <a:cubicBezTo>
                        <a:pt x="5919" y="20107"/>
                        <a:pt x="5919" y="20107"/>
                        <a:pt x="5815" y="20206"/>
                      </a:cubicBezTo>
                      <a:cubicBezTo>
                        <a:pt x="5815" y="20206"/>
                        <a:pt x="5815" y="20306"/>
                        <a:pt x="5815" y="20306"/>
                      </a:cubicBezTo>
                      <a:cubicBezTo>
                        <a:pt x="5815" y="20306"/>
                        <a:pt x="5712" y="20306"/>
                        <a:pt x="5815" y="20306"/>
                      </a:cubicBezTo>
                      <a:cubicBezTo>
                        <a:pt x="5815" y="20306"/>
                        <a:pt x="5815" y="20306"/>
                        <a:pt x="5919" y="20306"/>
                      </a:cubicBezTo>
                      <a:cubicBezTo>
                        <a:pt x="5919" y="20306"/>
                        <a:pt x="6023" y="20306"/>
                        <a:pt x="6023" y="20406"/>
                      </a:cubicBezTo>
                      <a:cubicBezTo>
                        <a:pt x="6127" y="20206"/>
                        <a:pt x="6335" y="20206"/>
                        <a:pt x="6335" y="20206"/>
                      </a:cubicBezTo>
                      <a:cubicBezTo>
                        <a:pt x="6335" y="20206"/>
                        <a:pt x="6438" y="20206"/>
                        <a:pt x="6438" y="20206"/>
                      </a:cubicBezTo>
                      <a:cubicBezTo>
                        <a:pt x="6542" y="20206"/>
                        <a:pt x="6646" y="20406"/>
                        <a:pt x="6646" y="20505"/>
                      </a:cubicBezTo>
                      <a:cubicBezTo>
                        <a:pt x="6646" y="20505"/>
                        <a:pt x="6646" y="20505"/>
                        <a:pt x="6646" y="20505"/>
                      </a:cubicBezTo>
                      <a:cubicBezTo>
                        <a:pt x="6750" y="20505"/>
                        <a:pt x="6750" y="20505"/>
                        <a:pt x="6854" y="20505"/>
                      </a:cubicBezTo>
                      <a:cubicBezTo>
                        <a:pt x="6854" y="20505"/>
                        <a:pt x="6854" y="20505"/>
                        <a:pt x="6854" y="20505"/>
                      </a:cubicBezTo>
                      <a:cubicBezTo>
                        <a:pt x="6854" y="20505"/>
                        <a:pt x="6958" y="20505"/>
                        <a:pt x="6958" y="20505"/>
                      </a:cubicBezTo>
                      <a:cubicBezTo>
                        <a:pt x="6958" y="20505"/>
                        <a:pt x="7165" y="20406"/>
                        <a:pt x="7165" y="20406"/>
                      </a:cubicBezTo>
                      <a:cubicBezTo>
                        <a:pt x="7269" y="20306"/>
                        <a:pt x="7269" y="20306"/>
                        <a:pt x="7269" y="20306"/>
                      </a:cubicBezTo>
                      <a:cubicBezTo>
                        <a:pt x="7269" y="20306"/>
                        <a:pt x="7373" y="20206"/>
                        <a:pt x="7477" y="20107"/>
                      </a:cubicBezTo>
                      <a:cubicBezTo>
                        <a:pt x="7477" y="20107"/>
                        <a:pt x="7581" y="20007"/>
                        <a:pt x="7685" y="20007"/>
                      </a:cubicBezTo>
                      <a:cubicBezTo>
                        <a:pt x="7685" y="20007"/>
                        <a:pt x="7685" y="20007"/>
                        <a:pt x="7788" y="20007"/>
                      </a:cubicBezTo>
                      <a:cubicBezTo>
                        <a:pt x="7788" y="20007"/>
                        <a:pt x="7788" y="20007"/>
                        <a:pt x="7788" y="20007"/>
                      </a:cubicBezTo>
                      <a:cubicBezTo>
                        <a:pt x="7788" y="20007"/>
                        <a:pt x="7892" y="20007"/>
                        <a:pt x="7892" y="20007"/>
                      </a:cubicBezTo>
                      <a:cubicBezTo>
                        <a:pt x="7996" y="20007"/>
                        <a:pt x="8100" y="19908"/>
                        <a:pt x="8204" y="19908"/>
                      </a:cubicBezTo>
                      <a:cubicBezTo>
                        <a:pt x="8204" y="19908"/>
                        <a:pt x="8204" y="19908"/>
                        <a:pt x="8204" y="19908"/>
                      </a:cubicBezTo>
                      <a:cubicBezTo>
                        <a:pt x="8204" y="19908"/>
                        <a:pt x="8204" y="19908"/>
                        <a:pt x="8308" y="19908"/>
                      </a:cubicBezTo>
                      <a:cubicBezTo>
                        <a:pt x="8308" y="19908"/>
                        <a:pt x="8412" y="19908"/>
                        <a:pt x="8412" y="19908"/>
                      </a:cubicBezTo>
                      <a:cubicBezTo>
                        <a:pt x="8412" y="19908"/>
                        <a:pt x="8412" y="19908"/>
                        <a:pt x="8412" y="19908"/>
                      </a:cubicBezTo>
                      <a:cubicBezTo>
                        <a:pt x="8308" y="20007"/>
                        <a:pt x="8308" y="20007"/>
                        <a:pt x="8308" y="20007"/>
                      </a:cubicBezTo>
                      <a:cubicBezTo>
                        <a:pt x="8412" y="19908"/>
                        <a:pt x="8412" y="19908"/>
                        <a:pt x="8412" y="19908"/>
                      </a:cubicBezTo>
                      <a:cubicBezTo>
                        <a:pt x="8515" y="20007"/>
                        <a:pt x="8619" y="20107"/>
                        <a:pt x="8619" y="20206"/>
                      </a:cubicBezTo>
                      <a:cubicBezTo>
                        <a:pt x="8619" y="20306"/>
                        <a:pt x="8515" y="20306"/>
                        <a:pt x="8515" y="20406"/>
                      </a:cubicBezTo>
                      <a:cubicBezTo>
                        <a:pt x="8515" y="20406"/>
                        <a:pt x="8619" y="20406"/>
                        <a:pt x="8619" y="20505"/>
                      </a:cubicBezTo>
                      <a:cubicBezTo>
                        <a:pt x="8619" y="20605"/>
                        <a:pt x="8619" y="20605"/>
                        <a:pt x="8619" y="20704"/>
                      </a:cubicBezTo>
                      <a:cubicBezTo>
                        <a:pt x="8619" y="20704"/>
                        <a:pt x="8619" y="20704"/>
                        <a:pt x="8619" y="20704"/>
                      </a:cubicBezTo>
                      <a:cubicBezTo>
                        <a:pt x="8619" y="20704"/>
                        <a:pt x="8619" y="20704"/>
                        <a:pt x="8619" y="20704"/>
                      </a:cubicBezTo>
                      <a:cubicBezTo>
                        <a:pt x="8619" y="20804"/>
                        <a:pt x="8619" y="20804"/>
                        <a:pt x="8619" y="20804"/>
                      </a:cubicBezTo>
                      <a:cubicBezTo>
                        <a:pt x="8619" y="20903"/>
                        <a:pt x="8515" y="20903"/>
                        <a:pt x="8515" y="20903"/>
                      </a:cubicBezTo>
                      <a:cubicBezTo>
                        <a:pt x="8515" y="20903"/>
                        <a:pt x="8515" y="21003"/>
                        <a:pt x="8515" y="21003"/>
                      </a:cubicBezTo>
                      <a:cubicBezTo>
                        <a:pt x="8515" y="21003"/>
                        <a:pt x="8515" y="21003"/>
                        <a:pt x="8619" y="21003"/>
                      </a:cubicBezTo>
                      <a:cubicBezTo>
                        <a:pt x="8619" y="21102"/>
                        <a:pt x="8723" y="21102"/>
                        <a:pt x="8723" y="21202"/>
                      </a:cubicBezTo>
                      <a:cubicBezTo>
                        <a:pt x="8723" y="21202"/>
                        <a:pt x="8619" y="21301"/>
                        <a:pt x="8619" y="21301"/>
                      </a:cubicBezTo>
                      <a:cubicBezTo>
                        <a:pt x="8619" y="21301"/>
                        <a:pt x="8619" y="21301"/>
                        <a:pt x="8619" y="21401"/>
                      </a:cubicBezTo>
                      <a:cubicBezTo>
                        <a:pt x="8619" y="21401"/>
                        <a:pt x="8619" y="21401"/>
                        <a:pt x="8619" y="21401"/>
                      </a:cubicBezTo>
                      <a:cubicBezTo>
                        <a:pt x="8723" y="21401"/>
                        <a:pt x="8723" y="21401"/>
                        <a:pt x="8723" y="21401"/>
                      </a:cubicBezTo>
                      <a:cubicBezTo>
                        <a:pt x="8723" y="21401"/>
                        <a:pt x="8827" y="21401"/>
                        <a:pt x="8827" y="21301"/>
                      </a:cubicBezTo>
                      <a:cubicBezTo>
                        <a:pt x="8931" y="21301"/>
                        <a:pt x="8931" y="21301"/>
                        <a:pt x="8931" y="21301"/>
                      </a:cubicBezTo>
                      <a:cubicBezTo>
                        <a:pt x="9035" y="21301"/>
                        <a:pt x="9035" y="21301"/>
                        <a:pt x="9035" y="21301"/>
                      </a:cubicBezTo>
                      <a:cubicBezTo>
                        <a:pt x="9035" y="21301"/>
                        <a:pt x="9035" y="21301"/>
                        <a:pt x="9035" y="21301"/>
                      </a:cubicBezTo>
                      <a:cubicBezTo>
                        <a:pt x="9138" y="21301"/>
                        <a:pt x="9138" y="21301"/>
                        <a:pt x="9138" y="21301"/>
                      </a:cubicBezTo>
                      <a:cubicBezTo>
                        <a:pt x="9346" y="21301"/>
                        <a:pt x="9450" y="21401"/>
                        <a:pt x="9450" y="21401"/>
                      </a:cubicBezTo>
                      <a:cubicBezTo>
                        <a:pt x="9450" y="21401"/>
                        <a:pt x="9658" y="21500"/>
                        <a:pt x="9762" y="21600"/>
                      </a:cubicBezTo>
                      <a:cubicBezTo>
                        <a:pt x="9762" y="21600"/>
                        <a:pt x="9762" y="21600"/>
                        <a:pt x="9762" y="21600"/>
                      </a:cubicBezTo>
                      <a:cubicBezTo>
                        <a:pt x="9762" y="21600"/>
                        <a:pt x="9762" y="21600"/>
                        <a:pt x="9762" y="21600"/>
                      </a:cubicBezTo>
                      <a:cubicBezTo>
                        <a:pt x="9762" y="21600"/>
                        <a:pt x="9762" y="21600"/>
                        <a:pt x="9865" y="21600"/>
                      </a:cubicBezTo>
                      <a:cubicBezTo>
                        <a:pt x="9865" y="21500"/>
                        <a:pt x="9865" y="21401"/>
                        <a:pt x="9969" y="21401"/>
                      </a:cubicBezTo>
                      <a:cubicBezTo>
                        <a:pt x="9969" y="21401"/>
                        <a:pt x="9969" y="21401"/>
                        <a:pt x="9969" y="21401"/>
                      </a:cubicBezTo>
                      <a:cubicBezTo>
                        <a:pt x="9969" y="21401"/>
                        <a:pt x="9969" y="21401"/>
                        <a:pt x="9969" y="21401"/>
                      </a:cubicBezTo>
                      <a:cubicBezTo>
                        <a:pt x="9969" y="21401"/>
                        <a:pt x="9865" y="21401"/>
                        <a:pt x="9865" y="21401"/>
                      </a:cubicBezTo>
                      <a:cubicBezTo>
                        <a:pt x="9865" y="21401"/>
                        <a:pt x="9762" y="21401"/>
                        <a:pt x="9762" y="21301"/>
                      </a:cubicBezTo>
                      <a:cubicBezTo>
                        <a:pt x="9658" y="21202"/>
                        <a:pt x="9658" y="21202"/>
                        <a:pt x="9658" y="21102"/>
                      </a:cubicBezTo>
                      <a:cubicBezTo>
                        <a:pt x="9658" y="21102"/>
                        <a:pt x="9762" y="21003"/>
                        <a:pt x="9762" y="20903"/>
                      </a:cubicBezTo>
                      <a:cubicBezTo>
                        <a:pt x="9762" y="20903"/>
                        <a:pt x="9762" y="20804"/>
                        <a:pt x="9762" y="20704"/>
                      </a:cubicBezTo>
                      <a:cubicBezTo>
                        <a:pt x="9762" y="20704"/>
                        <a:pt x="9762" y="20704"/>
                        <a:pt x="9762" y="20704"/>
                      </a:cubicBezTo>
                      <a:cubicBezTo>
                        <a:pt x="9762" y="20704"/>
                        <a:pt x="9762" y="20704"/>
                        <a:pt x="9762" y="20704"/>
                      </a:cubicBezTo>
                      <a:cubicBezTo>
                        <a:pt x="9762" y="20605"/>
                        <a:pt x="9762" y="20605"/>
                        <a:pt x="9762" y="20605"/>
                      </a:cubicBezTo>
                      <a:cubicBezTo>
                        <a:pt x="9762" y="20605"/>
                        <a:pt x="9762" y="20505"/>
                        <a:pt x="9865" y="20505"/>
                      </a:cubicBezTo>
                      <a:cubicBezTo>
                        <a:pt x="9865" y="20406"/>
                        <a:pt x="9865" y="20406"/>
                        <a:pt x="9969" y="20406"/>
                      </a:cubicBezTo>
                      <a:cubicBezTo>
                        <a:pt x="9865" y="20306"/>
                        <a:pt x="9865" y="20206"/>
                        <a:pt x="9865" y="20206"/>
                      </a:cubicBezTo>
                      <a:cubicBezTo>
                        <a:pt x="9865" y="20206"/>
                        <a:pt x="9865" y="20206"/>
                        <a:pt x="9865" y="20107"/>
                      </a:cubicBezTo>
                      <a:cubicBezTo>
                        <a:pt x="9865" y="20007"/>
                        <a:pt x="9865" y="20007"/>
                        <a:pt x="9865" y="19908"/>
                      </a:cubicBezTo>
                      <a:cubicBezTo>
                        <a:pt x="9865" y="19908"/>
                        <a:pt x="9865" y="19908"/>
                        <a:pt x="9865" y="19908"/>
                      </a:cubicBezTo>
                      <a:cubicBezTo>
                        <a:pt x="9865" y="19808"/>
                        <a:pt x="9762" y="19709"/>
                        <a:pt x="9658" y="19709"/>
                      </a:cubicBezTo>
                      <a:cubicBezTo>
                        <a:pt x="9658" y="19609"/>
                        <a:pt x="9658" y="19609"/>
                        <a:pt x="9658" y="19609"/>
                      </a:cubicBezTo>
                      <a:cubicBezTo>
                        <a:pt x="9658" y="19609"/>
                        <a:pt x="9554" y="19510"/>
                        <a:pt x="9554" y="19410"/>
                      </a:cubicBezTo>
                      <a:cubicBezTo>
                        <a:pt x="9554" y="19410"/>
                        <a:pt x="9554" y="19410"/>
                        <a:pt x="9554" y="19410"/>
                      </a:cubicBezTo>
                      <a:cubicBezTo>
                        <a:pt x="9554" y="19410"/>
                        <a:pt x="9554" y="19410"/>
                        <a:pt x="9554" y="19311"/>
                      </a:cubicBezTo>
                      <a:cubicBezTo>
                        <a:pt x="9554" y="19311"/>
                        <a:pt x="9554" y="19311"/>
                        <a:pt x="9554" y="19211"/>
                      </a:cubicBezTo>
                      <a:cubicBezTo>
                        <a:pt x="9554" y="19211"/>
                        <a:pt x="9450" y="19211"/>
                        <a:pt x="9450" y="19112"/>
                      </a:cubicBezTo>
                      <a:cubicBezTo>
                        <a:pt x="9450" y="19012"/>
                        <a:pt x="9554" y="19012"/>
                        <a:pt x="9554" y="19012"/>
                      </a:cubicBezTo>
                      <a:cubicBezTo>
                        <a:pt x="9554" y="19012"/>
                        <a:pt x="9554" y="19012"/>
                        <a:pt x="9554" y="19012"/>
                      </a:cubicBezTo>
                      <a:cubicBezTo>
                        <a:pt x="9554" y="19012"/>
                        <a:pt x="9554" y="18912"/>
                        <a:pt x="9450" y="18912"/>
                      </a:cubicBezTo>
                      <a:cubicBezTo>
                        <a:pt x="9450" y="18813"/>
                        <a:pt x="9450" y="18813"/>
                        <a:pt x="9450" y="18713"/>
                      </a:cubicBezTo>
                      <a:cubicBezTo>
                        <a:pt x="9450" y="18713"/>
                        <a:pt x="9450" y="18614"/>
                        <a:pt x="9450" y="18614"/>
                      </a:cubicBezTo>
                      <a:cubicBezTo>
                        <a:pt x="9554" y="18614"/>
                        <a:pt x="9554" y="18514"/>
                        <a:pt x="9658" y="18514"/>
                      </a:cubicBezTo>
                      <a:cubicBezTo>
                        <a:pt x="9658" y="18514"/>
                        <a:pt x="9658" y="18514"/>
                        <a:pt x="9658" y="18614"/>
                      </a:cubicBezTo>
                      <a:cubicBezTo>
                        <a:pt x="9658" y="18614"/>
                        <a:pt x="9658" y="18614"/>
                        <a:pt x="9658" y="18614"/>
                      </a:cubicBezTo>
                      <a:cubicBezTo>
                        <a:pt x="9658" y="18614"/>
                        <a:pt x="9658" y="18614"/>
                        <a:pt x="9658" y="18614"/>
                      </a:cubicBezTo>
                      <a:cubicBezTo>
                        <a:pt x="9658" y="18514"/>
                        <a:pt x="9658" y="18514"/>
                        <a:pt x="9658" y="18514"/>
                      </a:cubicBezTo>
                      <a:cubicBezTo>
                        <a:pt x="9762" y="18415"/>
                        <a:pt x="9762" y="18415"/>
                        <a:pt x="9762" y="18315"/>
                      </a:cubicBezTo>
                      <a:cubicBezTo>
                        <a:pt x="9762" y="18315"/>
                        <a:pt x="9762" y="18216"/>
                        <a:pt x="9762" y="18116"/>
                      </a:cubicBezTo>
                      <a:cubicBezTo>
                        <a:pt x="9865" y="18116"/>
                        <a:pt x="9865" y="18017"/>
                        <a:pt x="9969" y="18017"/>
                      </a:cubicBezTo>
                      <a:cubicBezTo>
                        <a:pt x="9969" y="18017"/>
                        <a:pt x="10073" y="18017"/>
                        <a:pt x="10073" y="18017"/>
                      </a:cubicBezTo>
                      <a:cubicBezTo>
                        <a:pt x="10177" y="18017"/>
                        <a:pt x="10281" y="18116"/>
                        <a:pt x="10281" y="18216"/>
                      </a:cubicBezTo>
                      <a:cubicBezTo>
                        <a:pt x="10385" y="18216"/>
                        <a:pt x="10385" y="18315"/>
                        <a:pt x="10385" y="18315"/>
                      </a:cubicBezTo>
                      <a:cubicBezTo>
                        <a:pt x="10385" y="18315"/>
                        <a:pt x="10385" y="18315"/>
                        <a:pt x="10385" y="18315"/>
                      </a:cubicBezTo>
                      <a:cubicBezTo>
                        <a:pt x="10385" y="18315"/>
                        <a:pt x="10385" y="18315"/>
                        <a:pt x="10385" y="18315"/>
                      </a:cubicBezTo>
                      <a:cubicBezTo>
                        <a:pt x="10385" y="18315"/>
                        <a:pt x="10385" y="18315"/>
                        <a:pt x="10385" y="18315"/>
                      </a:cubicBezTo>
                      <a:cubicBezTo>
                        <a:pt x="10488" y="18216"/>
                        <a:pt x="10592" y="18216"/>
                        <a:pt x="10696" y="18216"/>
                      </a:cubicBezTo>
                      <a:cubicBezTo>
                        <a:pt x="10800" y="18216"/>
                        <a:pt x="10800" y="18216"/>
                        <a:pt x="10800" y="18216"/>
                      </a:cubicBezTo>
                      <a:cubicBezTo>
                        <a:pt x="10904" y="18216"/>
                        <a:pt x="11008" y="18216"/>
                        <a:pt x="11112" y="18315"/>
                      </a:cubicBezTo>
                      <a:cubicBezTo>
                        <a:pt x="11112" y="18315"/>
                        <a:pt x="11112" y="18315"/>
                        <a:pt x="11112" y="18315"/>
                      </a:cubicBezTo>
                      <a:cubicBezTo>
                        <a:pt x="11112" y="18315"/>
                        <a:pt x="11112" y="18315"/>
                        <a:pt x="11112" y="18315"/>
                      </a:cubicBezTo>
                      <a:cubicBezTo>
                        <a:pt x="11112" y="18315"/>
                        <a:pt x="11112" y="18315"/>
                        <a:pt x="11215" y="18315"/>
                      </a:cubicBezTo>
                      <a:cubicBezTo>
                        <a:pt x="11215" y="18315"/>
                        <a:pt x="11215" y="18315"/>
                        <a:pt x="11215" y="18315"/>
                      </a:cubicBezTo>
                      <a:cubicBezTo>
                        <a:pt x="11319" y="18315"/>
                        <a:pt x="11319" y="18315"/>
                        <a:pt x="11319" y="18315"/>
                      </a:cubicBezTo>
                      <a:cubicBezTo>
                        <a:pt x="11319" y="18315"/>
                        <a:pt x="11319" y="18315"/>
                        <a:pt x="11319" y="18315"/>
                      </a:cubicBezTo>
                      <a:cubicBezTo>
                        <a:pt x="11319" y="18116"/>
                        <a:pt x="11423" y="18116"/>
                        <a:pt x="11423" y="18017"/>
                      </a:cubicBezTo>
                      <a:cubicBezTo>
                        <a:pt x="11631" y="17917"/>
                        <a:pt x="11631" y="17917"/>
                        <a:pt x="11631" y="17917"/>
                      </a:cubicBezTo>
                      <a:cubicBezTo>
                        <a:pt x="11631" y="17818"/>
                        <a:pt x="11631" y="17818"/>
                        <a:pt x="11631" y="17818"/>
                      </a:cubicBezTo>
                      <a:cubicBezTo>
                        <a:pt x="11631" y="17718"/>
                        <a:pt x="11631" y="17718"/>
                        <a:pt x="11631" y="17718"/>
                      </a:cubicBezTo>
                      <a:cubicBezTo>
                        <a:pt x="11735" y="17618"/>
                        <a:pt x="11735" y="17618"/>
                        <a:pt x="11838" y="17618"/>
                      </a:cubicBezTo>
                      <a:cubicBezTo>
                        <a:pt x="11838" y="17618"/>
                        <a:pt x="11838" y="17618"/>
                        <a:pt x="11838" y="17618"/>
                      </a:cubicBezTo>
                      <a:cubicBezTo>
                        <a:pt x="11838" y="17618"/>
                        <a:pt x="11838" y="17618"/>
                        <a:pt x="11838" y="17618"/>
                      </a:cubicBezTo>
                      <a:cubicBezTo>
                        <a:pt x="11838" y="17618"/>
                        <a:pt x="11838" y="17618"/>
                        <a:pt x="11838" y="17618"/>
                      </a:cubicBezTo>
                      <a:cubicBezTo>
                        <a:pt x="11838" y="17618"/>
                        <a:pt x="11838" y="17419"/>
                        <a:pt x="12046" y="17419"/>
                      </a:cubicBezTo>
                      <a:cubicBezTo>
                        <a:pt x="12046" y="17419"/>
                        <a:pt x="12046" y="17419"/>
                        <a:pt x="12046" y="17419"/>
                      </a:cubicBezTo>
                      <a:cubicBezTo>
                        <a:pt x="12150" y="17419"/>
                        <a:pt x="12254" y="17519"/>
                        <a:pt x="12254" y="17618"/>
                      </a:cubicBezTo>
                      <a:cubicBezTo>
                        <a:pt x="12254" y="17618"/>
                        <a:pt x="12254" y="17618"/>
                        <a:pt x="12254" y="17618"/>
                      </a:cubicBezTo>
                      <a:cubicBezTo>
                        <a:pt x="12254" y="17618"/>
                        <a:pt x="12254" y="17618"/>
                        <a:pt x="12254" y="17618"/>
                      </a:cubicBezTo>
                      <a:cubicBezTo>
                        <a:pt x="12254" y="17618"/>
                        <a:pt x="12254" y="17618"/>
                        <a:pt x="12254" y="17618"/>
                      </a:cubicBezTo>
                      <a:cubicBezTo>
                        <a:pt x="12254" y="17618"/>
                        <a:pt x="12358" y="17618"/>
                        <a:pt x="12358" y="17618"/>
                      </a:cubicBezTo>
                      <a:cubicBezTo>
                        <a:pt x="12462" y="17618"/>
                        <a:pt x="12565" y="17718"/>
                        <a:pt x="12669" y="17718"/>
                      </a:cubicBezTo>
                      <a:cubicBezTo>
                        <a:pt x="12669" y="17818"/>
                        <a:pt x="12877" y="17917"/>
                        <a:pt x="12981" y="17917"/>
                      </a:cubicBezTo>
                      <a:cubicBezTo>
                        <a:pt x="12981" y="18017"/>
                        <a:pt x="13085" y="18116"/>
                        <a:pt x="13085" y="18216"/>
                      </a:cubicBezTo>
                      <a:cubicBezTo>
                        <a:pt x="13085" y="18315"/>
                        <a:pt x="13085" y="18216"/>
                        <a:pt x="13188" y="18315"/>
                      </a:cubicBezTo>
                      <a:cubicBezTo>
                        <a:pt x="13292" y="18315"/>
                        <a:pt x="13292" y="18415"/>
                        <a:pt x="13292" y="18415"/>
                      </a:cubicBezTo>
                      <a:cubicBezTo>
                        <a:pt x="13292" y="18415"/>
                        <a:pt x="13292" y="18415"/>
                        <a:pt x="13292" y="18415"/>
                      </a:cubicBezTo>
                      <a:cubicBezTo>
                        <a:pt x="13396" y="18415"/>
                        <a:pt x="13396" y="18415"/>
                        <a:pt x="13396" y="18415"/>
                      </a:cubicBezTo>
                      <a:cubicBezTo>
                        <a:pt x="13396" y="18315"/>
                        <a:pt x="13500" y="18216"/>
                        <a:pt x="13604" y="18216"/>
                      </a:cubicBezTo>
                      <a:cubicBezTo>
                        <a:pt x="13604" y="18216"/>
                        <a:pt x="13604" y="18216"/>
                        <a:pt x="13604" y="18216"/>
                      </a:cubicBezTo>
                      <a:cubicBezTo>
                        <a:pt x="13604" y="18216"/>
                        <a:pt x="13604" y="18216"/>
                        <a:pt x="13604" y="18216"/>
                      </a:cubicBezTo>
                      <a:cubicBezTo>
                        <a:pt x="13604" y="18116"/>
                        <a:pt x="13708" y="18017"/>
                        <a:pt x="13812" y="17917"/>
                      </a:cubicBezTo>
                      <a:cubicBezTo>
                        <a:pt x="13812" y="17917"/>
                        <a:pt x="13915" y="17917"/>
                        <a:pt x="13915" y="17818"/>
                      </a:cubicBezTo>
                      <a:cubicBezTo>
                        <a:pt x="14019" y="17818"/>
                        <a:pt x="14019" y="17818"/>
                        <a:pt x="14019" y="17818"/>
                      </a:cubicBezTo>
                      <a:cubicBezTo>
                        <a:pt x="14019" y="17818"/>
                        <a:pt x="14019" y="17818"/>
                        <a:pt x="14019" y="17818"/>
                      </a:cubicBezTo>
                      <a:cubicBezTo>
                        <a:pt x="14019" y="17718"/>
                        <a:pt x="14019" y="17718"/>
                        <a:pt x="14019" y="17718"/>
                      </a:cubicBezTo>
                      <a:cubicBezTo>
                        <a:pt x="14019" y="17718"/>
                        <a:pt x="14019" y="17618"/>
                        <a:pt x="14227" y="17519"/>
                      </a:cubicBezTo>
                      <a:cubicBezTo>
                        <a:pt x="14227" y="17519"/>
                        <a:pt x="14331" y="17519"/>
                        <a:pt x="14331" y="17618"/>
                      </a:cubicBezTo>
                      <a:cubicBezTo>
                        <a:pt x="14435" y="17618"/>
                        <a:pt x="14538" y="17718"/>
                        <a:pt x="14538" y="17917"/>
                      </a:cubicBezTo>
                      <a:cubicBezTo>
                        <a:pt x="14538" y="18017"/>
                        <a:pt x="14642" y="18116"/>
                        <a:pt x="14642" y="18116"/>
                      </a:cubicBezTo>
                      <a:cubicBezTo>
                        <a:pt x="14746" y="18017"/>
                        <a:pt x="14746" y="17718"/>
                        <a:pt x="14954" y="17618"/>
                      </a:cubicBezTo>
                      <a:cubicBezTo>
                        <a:pt x="14954" y="17618"/>
                        <a:pt x="14954" y="17618"/>
                        <a:pt x="15058" y="17618"/>
                      </a:cubicBezTo>
                      <a:cubicBezTo>
                        <a:pt x="15162" y="17618"/>
                        <a:pt x="15162" y="17718"/>
                        <a:pt x="15162" y="17818"/>
                      </a:cubicBezTo>
                      <a:cubicBezTo>
                        <a:pt x="15265" y="17917"/>
                        <a:pt x="15162" y="17818"/>
                        <a:pt x="15369" y="17917"/>
                      </a:cubicBezTo>
                      <a:cubicBezTo>
                        <a:pt x="15473" y="18116"/>
                        <a:pt x="15681" y="18216"/>
                        <a:pt x="15785" y="18315"/>
                      </a:cubicBezTo>
                      <a:cubicBezTo>
                        <a:pt x="15785" y="18315"/>
                        <a:pt x="15785" y="18315"/>
                        <a:pt x="15785" y="18315"/>
                      </a:cubicBezTo>
                      <a:cubicBezTo>
                        <a:pt x="15785" y="18315"/>
                        <a:pt x="15785" y="18315"/>
                        <a:pt x="15785" y="18315"/>
                      </a:cubicBezTo>
                      <a:cubicBezTo>
                        <a:pt x="15785" y="18216"/>
                        <a:pt x="15785" y="18216"/>
                        <a:pt x="15785" y="18216"/>
                      </a:cubicBezTo>
                      <a:cubicBezTo>
                        <a:pt x="15785" y="17917"/>
                        <a:pt x="15992" y="17718"/>
                        <a:pt x="16096" y="17718"/>
                      </a:cubicBezTo>
                      <a:cubicBezTo>
                        <a:pt x="16096" y="17618"/>
                        <a:pt x="16096" y="17618"/>
                        <a:pt x="16096" y="17618"/>
                      </a:cubicBezTo>
                      <a:cubicBezTo>
                        <a:pt x="16200" y="17618"/>
                        <a:pt x="16304" y="17618"/>
                        <a:pt x="16304" y="17618"/>
                      </a:cubicBezTo>
                      <a:cubicBezTo>
                        <a:pt x="16408" y="17519"/>
                        <a:pt x="16615" y="17519"/>
                        <a:pt x="16615" y="17519"/>
                      </a:cubicBezTo>
                      <a:cubicBezTo>
                        <a:pt x="16615" y="17519"/>
                        <a:pt x="16615" y="17519"/>
                        <a:pt x="16615" y="17519"/>
                      </a:cubicBezTo>
                      <a:cubicBezTo>
                        <a:pt x="16615" y="17519"/>
                        <a:pt x="16719" y="17519"/>
                        <a:pt x="16719" y="17618"/>
                      </a:cubicBezTo>
                      <a:cubicBezTo>
                        <a:pt x="16719" y="17718"/>
                        <a:pt x="16719" y="17718"/>
                        <a:pt x="16719" y="17718"/>
                      </a:cubicBezTo>
                      <a:cubicBezTo>
                        <a:pt x="16719" y="17718"/>
                        <a:pt x="16719" y="17718"/>
                        <a:pt x="16719" y="17818"/>
                      </a:cubicBezTo>
                      <a:cubicBezTo>
                        <a:pt x="16719" y="17818"/>
                        <a:pt x="16719" y="17917"/>
                        <a:pt x="16719" y="17917"/>
                      </a:cubicBezTo>
                      <a:cubicBezTo>
                        <a:pt x="16719" y="17917"/>
                        <a:pt x="16719" y="17917"/>
                        <a:pt x="16823" y="17917"/>
                      </a:cubicBezTo>
                      <a:cubicBezTo>
                        <a:pt x="16823" y="17917"/>
                        <a:pt x="16823" y="17917"/>
                        <a:pt x="16823" y="17917"/>
                      </a:cubicBezTo>
                      <a:cubicBezTo>
                        <a:pt x="16823" y="17917"/>
                        <a:pt x="16823" y="17917"/>
                        <a:pt x="16823" y="17917"/>
                      </a:cubicBezTo>
                      <a:cubicBezTo>
                        <a:pt x="16927" y="17917"/>
                        <a:pt x="16927" y="17818"/>
                        <a:pt x="17031" y="17818"/>
                      </a:cubicBezTo>
                      <a:cubicBezTo>
                        <a:pt x="17031" y="17818"/>
                        <a:pt x="17135" y="17718"/>
                        <a:pt x="17238" y="17718"/>
                      </a:cubicBezTo>
                      <a:cubicBezTo>
                        <a:pt x="17238" y="17718"/>
                        <a:pt x="17238" y="17618"/>
                        <a:pt x="17446" y="17618"/>
                      </a:cubicBezTo>
                      <a:cubicBezTo>
                        <a:pt x="17446" y="17618"/>
                        <a:pt x="17446" y="17618"/>
                        <a:pt x="17550" y="17618"/>
                      </a:cubicBezTo>
                      <a:cubicBezTo>
                        <a:pt x="17550" y="17618"/>
                        <a:pt x="17550" y="17618"/>
                        <a:pt x="17550" y="17618"/>
                      </a:cubicBezTo>
                      <a:cubicBezTo>
                        <a:pt x="17654" y="17618"/>
                        <a:pt x="17654" y="17618"/>
                        <a:pt x="17654" y="17618"/>
                      </a:cubicBezTo>
                      <a:cubicBezTo>
                        <a:pt x="17654" y="17618"/>
                        <a:pt x="17654" y="17618"/>
                        <a:pt x="17654" y="17618"/>
                      </a:cubicBezTo>
                      <a:cubicBezTo>
                        <a:pt x="17758" y="17618"/>
                        <a:pt x="17758" y="17618"/>
                        <a:pt x="17758" y="17618"/>
                      </a:cubicBezTo>
                      <a:cubicBezTo>
                        <a:pt x="17758" y="17519"/>
                        <a:pt x="17758" y="17519"/>
                        <a:pt x="17758" y="17519"/>
                      </a:cubicBezTo>
                      <a:cubicBezTo>
                        <a:pt x="17862" y="17519"/>
                        <a:pt x="17965" y="17419"/>
                        <a:pt x="18069" y="17419"/>
                      </a:cubicBezTo>
                      <a:cubicBezTo>
                        <a:pt x="18069" y="17419"/>
                        <a:pt x="18069" y="17419"/>
                        <a:pt x="18069" y="17419"/>
                      </a:cubicBezTo>
                      <a:cubicBezTo>
                        <a:pt x="17965" y="17320"/>
                        <a:pt x="17965" y="17320"/>
                        <a:pt x="17965" y="17320"/>
                      </a:cubicBezTo>
                      <a:cubicBezTo>
                        <a:pt x="17965" y="17220"/>
                        <a:pt x="17965" y="17220"/>
                        <a:pt x="17965" y="17121"/>
                      </a:cubicBezTo>
                      <a:cubicBezTo>
                        <a:pt x="17965" y="17121"/>
                        <a:pt x="17965" y="17121"/>
                        <a:pt x="17965" y="17121"/>
                      </a:cubicBezTo>
                      <a:cubicBezTo>
                        <a:pt x="17965" y="16922"/>
                        <a:pt x="18069" y="16922"/>
                        <a:pt x="18173" y="16922"/>
                      </a:cubicBezTo>
                      <a:cubicBezTo>
                        <a:pt x="18173" y="16922"/>
                        <a:pt x="18173" y="16822"/>
                        <a:pt x="18277" y="16822"/>
                      </a:cubicBezTo>
                      <a:cubicBezTo>
                        <a:pt x="18381" y="16822"/>
                        <a:pt x="18381" y="16822"/>
                        <a:pt x="18381" y="16822"/>
                      </a:cubicBezTo>
                      <a:cubicBezTo>
                        <a:pt x="18381" y="16822"/>
                        <a:pt x="18381" y="16822"/>
                        <a:pt x="18381" y="16822"/>
                      </a:cubicBezTo>
                      <a:cubicBezTo>
                        <a:pt x="18381" y="16822"/>
                        <a:pt x="18485" y="16723"/>
                        <a:pt x="18485" y="16723"/>
                      </a:cubicBezTo>
                      <a:cubicBezTo>
                        <a:pt x="18485" y="16723"/>
                        <a:pt x="18485" y="16723"/>
                        <a:pt x="18485" y="16723"/>
                      </a:cubicBezTo>
                      <a:cubicBezTo>
                        <a:pt x="18588" y="16623"/>
                        <a:pt x="18692" y="16623"/>
                        <a:pt x="18796" y="16623"/>
                      </a:cubicBezTo>
                      <a:cubicBezTo>
                        <a:pt x="18796" y="16623"/>
                        <a:pt x="18796" y="16623"/>
                        <a:pt x="18796" y="16623"/>
                      </a:cubicBezTo>
                      <a:cubicBezTo>
                        <a:pt x="18796" y="16524"/>
                        <a:pt x="18900" y="16524"/>
                        <a:pt x="18900" y="16524"/>
                      </a:cubicBezTo>
                      <a:cubicBezTo>
                        <a:pt x="18900" y="16524"/>
                        <a:pt x="18900" y="16524"/>
                        <a:pt x="19004" y="16524"/>
                      </a:cubicBezTo>
                      <a:cubicBezTo>
                        <a:pt x="19004" y="16524"/>
                        <a:pt x="19004" y="16524"/>
                        <a:pt x="19004" y="16524"/>
                      </a:cubicBezTo>
                      <a:cubicBezTo>
                        <a:pt x="19004" y="16524"/>
                        <a:pt x="19004" y="16524"/>
                        <a:pt x="19004" y="16524"/>
                      </a:cubicBezTo>
                      <a:cubicBezTo>
                        <a:pt x="19004" y="16524"/>
                        <a:pt x="19108" y="16524"/>
                        <a:pt x="19108" y="16623"/>
                      </a:cubicBezTo>
                      <a:cubicBezTo>
                        <a:pt x="19108" y="16623"/>
                        <a:pt x="19108" y="16524"/>
                        <a:pt x="19108" y="16524"/>
                      </a:cubicBezTo>
                      <a:cubicBezTo>
                        <a:pt x="19108" y="16524"/>
                        <a:pt x="19212" y="16424"/>
                        <a:pt x="19212" y="16424"/>
                      </a:cubicBezTo>
                      <a:cubicBezTo>
                        <a:pt x="19315" y="16324"/>
                        <a:pt x="19315" y="16324"/>
                        <a:pt x="19419" y="16324"/>
                      </a:cubicBezTo>
                      <a:cubicBezTo>
                        <a:pt x="19419" y="16324"/>
                        <a:pt x="19419" y="16324"/>
                        <a:pt x="19523" y="16324"/>
                      </a:cubicBezTo>
                      <a:cubicBezTo>
                        <a:pt x="19523" y="16324"/>
                        <a:pt x="19523" y="16424"/>
                        <a:pt x="19523" y="16424"/>
                      </a:cubicBezTo>
                      <a:cubicBezTo>
                        <a:pt x="19627" y="16424"/>
                        <a:pt x="19627" y="16524"/>
                        <a:pt x="19627" y="16524"/>
                      </a:cubicBezTo>
                      <a:cubicBezTo>
                        <a:pt x="19627" y="16524"/>
                        <a:pt x="19731" y="16524"/>
                        <a:pt x="19731" y="16524"/>
                      </a:cubicBezTo>
                      <a:cubicBezTo>
                        <a:pt x="19835" y="16524"/>
                        <a:pt x="19835" y="16623"/>
                        <a:pt x="19835" y="16623"/>
                      </a:cubicBezTo>
                      <a:cubicBezTo>
                        <a:pt x="19835" y="16723"/>
                        <a:pt x="19835" y="16723"/>
                        <a:pt x="19835" y="16723"/>
                      </a:cubicBezTo>
                      <a:cubicBezTo>
                        <a:pt x="19835" y="16723"/>
                        <a:pt x="19835" y="16723"/>
                        <a:pt x="19835" y="16723"/>
                      </a:cubicBezTo>
                      <a:cubicBezTo>
                        <a:pt x="19835" y="16723"/>
                        <a:pt x="19835" y="16822"/>
                        <a:pt x="19835" y="16822"/>
                      </a:cubicBezTo>
                      <a:cubicBezTo>
                        <a:pt x="19938" y="16723"/>
                        <a:pt x="20146" y="16723"/>
                        <a:pt x="20250" y="16723"/>
                      </a:cubicBezTo>
                      <a:cubicBezTo>
                        <a:pt x="20250" y="16623"/>
                        <a:pt x="20250" y="16623"/>
                        <a:pt x="20250" y="16623"/>
                      </a:cubicBezTo>
                      <a:cubicBezTo>
                        <a:pt x="20250" y="16623"/>
                        <a:pt x="20250" y="16623"/>
                        <a:pt x="20250" y="16623"/>
                      </a:cubicBezTo>
                      <a:cubicBezTo>
                        <a:pt x="20250" y="16623"/>
                        <a:pt x="20250" y="16623"/>
                        <a:pt x="20250" y="16623"/>
                      </a:cubicBezTo>
                      <a:cubicBezTo>
                        <a:pt x="20250" y="16623"/>
                        <a:pt x="20250" y="16623"/>
                        <a:pt x="20250" y="16524"/>
                      </a:cubicBezTo>
                      <a:cubicBezTo>
                        <a:pt x="20250" y="16424"/>
                        <a:pt x="20354" y="16424"/>
                        <a:pt x="20458" y="16424"/>
                      </a:cubicBezTo>
                      <a:cubicBezTo>
                        <a:pt x="20458" y="16424"/>
                        <a:pt x="20562" y="16324"/>
                        <a:pt x="20562" y="16324"/>
                      </a:cubicBezTo>
                      <a:cubicBezTo>
                        <a:pt x="20665" y="16225"/>
                        <a:pt x="20665" y="16125"/>
                        <a:pt x="20769" y="16125"/>
                      </a:cubicBezTo>
                      <a:cubicBezTo>
                        <a:pt x="20873" y="16125"/>
                        <a:pt x="20873" y="16225"/>
                        <a:pt x="20977" y="16225"/>
                      </a:cubicBezTo>
                      <a:cubicBezTo>
                        <a:pt x="21081" y="16225"/>
                        <a:pt x="21081" y="16225"/>
                        <a:pt x="21185" y="16225"/>
                      </a:cubicBezTo>
                      <a:cubicBezTo>
                        <a:pt x="21185" y="16225"/>
                        <a:pt x="21185" y="16225"/>
                        <a:pt x="21185" y="16225"/>
                      </a:cubicBezTo>
                      <a:cubicBezTo>
                        <a:pt x="21185" y="16225"/>
                        <a:pt x="21288" y="16225"/>
                        <a:pt x="21392" y="16125"/>
                      </a:cubicBezTo>
                      <a:cubicBezTo>
                        <a:pt x="21392" y="16125"/>
                        <a:pt x="21392" y="16026"/>
                        <a:pt x="21392" y="16026"/>
                      </a:cubicBezTo>
                      <a:cubicBezTo>
                        <a:pt x="21392" y="15926"/>
                        <a:pt x="21496" y="15827"/>
                        <a:pt x="21496" y="15628"/>
                      </a:cubicBezTo>
                      <a:cubicBezTo>
                        <a:pt x="21496" y="15628"/>
                        <a:pt x="21496" y="15628"/>
                        <a:pt x="21496" y="15628"/>
                      </a:cubicBezTo>
                      <a:cubicBezTo>
                        <a:pt x="21496" y="15528"/>
                        <a:pt x="21496" y="15528"/>
                        <a:pt x="21496" y="15429"/>
                      </a:cubicBezTo>
                      <a:cubicBezTo>
                        <a:pt x="21496" y="15429"/>
                        <a:pt x="21496" y="15429"/>
                        <a:pt x="21496" y="15329"/>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70" name="Freeform 137"/>
                <p:cNvSpPr/>
                <p:nvPr/>
              </p:nvSpPr>
              <p:spPr>
                <a:xfrm>
                  <a:off x="1730100" y="1325623"/>
                  <a:ext cx="1545577" cy="1356155"/>
                </a:xfrm>
                <a:custGeom>
                  <a:avLst/>
                  <a:gdLst/>
                  <a:ahLst/>
                  <a:cxnLst>
                    <a:cxn ang="0">
                      <a:pos x="wd2" y="hd2"/>
                    </a:cxn>
                    <a:cxn ang="5400000">
                      <a:pos x="wd2" y="hd2"/>
                    </a:cxn>
                    <a:cxn ang="10800000">
                      <a:pos x="wd2" y="hd2"/>
                    </a:cxn>
                    <a:cxn ang="16200000">
                      <a:pos x="wd2" y="hd2"/>
                    </a:cxn>
                  </a:cxnLst>
                  <a:rect l="0" t="0" r="r" b="b"/>
                  <a:pathLst>
                    <a:path w="21600" h="21546" extrusionOk="0">
                      <a:moveTo>
                        <a:pt x="21600" y="14799"/>
                      </a:moveTo>
                      <a:cubicBezTo>
                        <a:pt x="21600" y="14724"/>
                        <a:pt x="21600" y="14649"/>
                        <a:pt x="21600" y="14649"/>
                      </a:cubicBezTo>
                      <a:cubicBezTo>
                        <a:pt x="21600" y="14500"/>
                        <a:pt x="21600" y="14425"/>
                        <a:pt x="21600" y="14201"/>
                      </a:cubicBezTo>
                      <a:cubicBezTo>
                        <a:pt x="21534" y="14051"/>
                        <a:pt x="21534" y="14051"/>
                        <a:pt x="21469" y="14051"/>
                      </a:cubicBezTo>
                      <a:cubicBezTo>
                        <a:pt x="21469" y="14051"/>
                        <a:pt x="21403" y="14051"/>
                        <a:pt x="21403" y="14051"/>
                      </a:cubicBezTo>
                      <a:cubicBezTo>
                        <a:pt x="21403" y="14126"/>
                        <a:pt x="21403" y="14126"/>
                        <a:pt x="21337" y="14126"/>
                      </a:cubicBezTo>
                      <a:cubicBezTo>
                        <a:pt x="21272" y="14126"/>
                        <a:pt x="21272" y="14051"/>
                        <a:pt x="21206" y="13976"/>
                      </a:cubicBezTo>
                      <a:cubicBezTo>
                        <a:pt x="21206" y="13976"/>
                        <a:pt x="21206" y="13976"/>
                        <a:pt x="21075" y="13827"/>
                      </a:cubicBezTo>
                      <a:cubicBezTo>
                        <a:pt x="21009" y="13827"/>
                        <a:pt x="21009" y="13752"/>
                        <a:pt x="20943" y="13752"/>
                      </a:cubicBezTo>
                      <a:cubicBezTo>
                        <a:pt x="20943" y="13752"/>
                        <a:pt x="20878" y="13827"/>
                        <a:pt x="20878" y="13827"/>
                      </a:cubicBezTo>
                      <a:cubicBezTo>
                        <a:pt x="20878" y="13827"/>
                        <a:pt x="20812" y="13827"/>
                        <a:pt x="20812" y="13827"/>
                      </a:cubicBezTo>
                      <a:cubicBezTo>
                        <a:pt x="20681" y="13752"/>
                        <a:pt x="20681" y="13678"/>
                        <a:pt x="20615" y="13603"/>
                      </a:cubicBezTo>
                      <a:cubicBezTo>
                        <a:pt x="20550" y="13453"/>
                        <a:pt x="20484" y="13379"/>
                        <a:pt x="20287" y="13304"/>
                      </a:cubicBezTo>
                      <a:cubicBezTo>
                        <a:pt x="20221" y="13304"/>
                        <a:pt x="20156" y="13304"/>
                        <a:pt x="20156" y="13304"/>
                      </a:cubicBezTo>
                      <a:cubicBezTo>
                        <a:pt x="20090" y="13304"/>
                        <a:pt x="20024" y="13229"/>
                        <a:pt x="20024" y="13229"/>
                      </a:cubicBezTo>
                      <a:cubicBezTo>
                        <a:pt x="20024" y="13154"/>
                        <a:pt x="20024" y="13154"/>
                        <a:pt x="19893" y="13080"/>
                      </a:cubicBezTo>
                      <a:cubicBezTo>
                        <a:pt x="19827" y="13080"/>
                        <a:pt x="19696" y="13080"/>
                        <a:pt x="19696" y="12930"/>
                      </a:cubicBezTo>
                      <a:cubicBezTo>
                        <a:pt x="19696" y="12930"/>
                        <a:pt x="19696" y="12930"/>
                        <a:pt x="19696" y="12930"/>
                      </a:cubicBezTo>
                      <a:cubicBezTo>
                        <a:pt x="19696" y="12930"/>
                        <a:pt x="19696" y="12930"/>
                        <a:pt x="19696" y="12930"/>
                      </a:cubicBezTo>
                      <a:cubicBezTo>
                        <a:pt x="19696" y="12930"/>
                        <a:pt x="19696" y="12930"/>
                        <a:pt x="19696" y="12855"/>
                      </a:cubicBezTo>
                      <a:cubicBezTo>
                        <a:pt x="19696" y="12781"/>
                        <a:pt x="19630" y="12706"/>
                        <a:pt x="19630" y="12706"/>
                      </a:cubicBezTo>
                      <a:cubicBezTo>
                        <a:pt x="19630" y="12706"/>
                        <a:pt x="19565" y="12631"/>
                        <a:pt x="19565" y="12631"/>
                      </a:cubicBezTo>
                      <a:cubicBezTo>
                        <a:pt x="19565" y="12631"/>
                        <a:pt x="19565" y="12631"/>
                        <a:pt x="19565" y="12631"/>
                      </a:cubicBezTo>
                      <a:cubicBezTo>
                        <a:pt x="19499" y="12706"/>
                        <a:pt x="19499" y="12706"/>
                        <a:pt x="19499" y="12706"/>
                      </a:cubicBezTo>
                      <a:cubicBezTo>
                        <a:pt x="19433" y="12706"/>
                        <a:pt x="19433" y="12706"/>
                        <a:pt x="19368" y="12706"/>
                      </a:cubicBezTo>
                      <a:cubicBezTo>
                        <a:pt x="19368" y="12706"/>
                        <a:pt x="19302" y="12706"/>
                        <a:pt x="19236" y="12631"/>
                      </a:cubicBezTo>
                      <a:cubicBezTo>
                        <a:pt x="19171" y="12631"/>
                        <a:pt x="19171" y="12631"/>
                        <a:pt x="19171" y="12631"/>
                      </a:cubicBezTo>
                      <a:cubicBezTo>
                        <a:pt x="19105" y="12631"/>
                        <a:pt x="19105" y="12706"/>
                        <a:pt x="18974" y="12706"/>
                      </a:cubicBezTo>
                      <a:cubicBezTo>
                        <a:pt x="18974" y="12706"/>
                        <a:pt x="18974" y="12706"/>
                        <a:pt x="18908" y="12706"/>
                      </a:cubicBezTo>
                      <a:cubicBezTo>
                        <a:pt x="18908" y="12706"/>
                        <a:pt x="18908" y="12631"/>
                        <a:pt x="18908" y="12631"/>
                      </a:cubicBezTo>
                      <a:cubicBezTo>
                        <a:pt x="18908" y="12706"/>
                        <a:pt x="18908" y="12706"/>
                        <a:pt x="18908" y="12781"/>
                      </a:cubicBezTo>
                      <a:cubicBezTo>
                        <a:pt x="18908" y="12855"/>
                        <a:pt x="18908" y="12930"/>
                        <a:pt x="18843" y="12930"/>
                      </a:cubicBezTo>
                      <a:cubicBezTo>
                        <a:pt x="18843" y="13005"/>
                        <a:pt x="18777" y="13005"/>
                        <a:pt x="18777" y="13005"/>
                      </a:cubicBezTo>
                      <a:cubicBezTo>
                        <a:pt x="18777" y="13080"/>
                        <a:pt x="18843" y="13154"/>
                        <a:pt x="18908" y="13229"/>
                      </a:cubicBezTo>
                      <a:cubicBezTo>
                        <a:pt x="18908" y="13229"/>
                        <a:pt x="18908" y="13304"/>
                        <a:pt x="18908" y="13304"/>
                      </a:cubicBezTo>
                      <a:cubicBezTo>
                        <a:pt x="18908" y="13453"/>
                        <a:pt x="18711" y="13453"/>
                        <a:pt x="18646" y="13528"/>
                      </a:cubicBezTo>
                      <a:cubicBezTo>
                        <a:pt x="18646" y="13603"/>
                        <a:pt x="18514" y="13752"/>
                        <a:pt x="18514" y="13752"/>
                      </a:cubicBezTo>
                      <a:cubicBezTo>
                        <a:pt x="18514" y="13827"/>
                        <a:pt x="18514" y="13752"/>
                        <a:pt x="18580" y="13827"/>
                      </a:cubicBezTo>
                      <a:cubicBezTo>
                        <a:pt x="18646" y="13827"/>
                        <a:pt x="18711" y="13902"/>
                        <a:pt x="18711" y="14051"/>
                      </a:cubicBezTo>
                      <a:cubicBezTo>
                        <a:pt x="18711" y="14051"/>
                        <a:pt x="18646" y="14126"/>
                        <a:pt x="18646" y="14201"/>
                      </a:cubicBezTo>
                      <a:cubicBezTo>
                        <a:pt x="18646" y="14201"/>
                        <a:pt x="18646" y="14201"/>
                        <a:pt x="18646" y="14201"/>
                      </a:cubicBezTo>
                      <a:cubicBezTo>
                        <a:pt x="18646" y="14275"/>
                        <a:pt x="18711" y="14275"/>
                        <a:pt x="18711" y="14275"/>
                      </a:cubicBezTo>
                      <a:cubicBezTo>
                        <a:pt x="18777" y="14275"/>
                        <a:pt x="18777" y="14275"/>
                        <a:pt x="18777" y="14275"/>
                      </a:cubicBezTo>
                      <a:cubicBezTo>
                        <a:pt x="18843" y="14275"/>
                        <a:pt x="18843" y="14275"/>
                        <a:pt x="18908" y="14350"/>
                      </a:cubicBezTo>
                      <a:cubicBezTo>
                        <a:pt x="18908" y="14350"/>
                        <a:pt x="18908" y="14350"/>
                        <a:pt x="18908" y="14350"/>
                      </a:cubicBezTo>
                      <a:cubicBezTo>
                        <a:pt x="18908" y="14350"/>
                        <a:pt x="18908" y="14350"/>
                        <a:pt x="18974" y="14350"/>
                      </a:cubicBezTo>
                      <a:cubicBezTo>
                        <a:pt x="18974" y="14350"/>
                        <a:pt x="19040" y="14425"/>
                        <a:pt x="19105" y="14425"/>
                      </a:cubicBezTo>
                      <a:cubicBezTo>
                        <a:pt x="19171" y="14425"/>
                        <a:pt x="19171" y="14500"/>
                        <a:pt x="19236" y="14500"/>
                      </a:cubicBezTo>
                      <a:cubicBezTo>
                        <a:pt x="19236" y="14574"/>
                        <a:pt x="19236" y="14649"/>
                        <a:pt x="19236" y="14649"/>
                      </a:cubicBezTo>
                      <a:cubicBezTo>
                        <a:pt x="19236" y="14724"/>
                        <a:pt x="19302" y="14724"/>
                        <a:pt x="19302" y="14799"/>
                      </a:cubicBezTo>
                      <a:cubicBezTo>
                        <a:pt x="19302" y="14873"/>
                        <a:pt x="19236" y="14948"/>
                        <a:pt x="19236" y="14948"/>
                      </a:cubicBezTo>
                      <a:cubicBezTo>
                        <a:pt x="19236" y="15023"/>
                        <a:pt x="19236" y="15098"/>
                        <a:pt x="19236" y="15098"/>
                      </a:cubicBezTo>
                      <a:cubicBezTo>
                        <a:pt x="19236" y="15172"/>
                        <a:pt x="19236" y="15172"/>
                        <a:pt x="19236" y="15172"/>
                      </a:cubicBezTo>
                      <a:cubicBezTo>
                        <a:pt x="19236" y="15247"/>
                        <a:pt x="19236" y="15247"/>
                        <a:pt x="19236" y="15247"/>
                      </a:cubicBezTo>
                      <a:cubicBezTo>
                        <a:pt x="19236" y="15247"/>
                        <a:pt x="19236" y="15247"/>
                        <a:pt x="19236" y="15247"/>
                      </a:cubicBezTo>
                      <a:cubicBezTo>
                        <a:pt x="19236" y="15322"/>
                        <a:pt x="19171" y="15322"/>
                        <a:pt x="19171" y="15397"/>
                      </a:cubicBezTo>
                      <a:cubicBezTo>
                        <a:pt x="19105" y="15397"/>
                        <a:pt x="19105" y="15397"/>
                        <a:pt x="19105" y="15471"/>
                      </a:cubicBezTo>
                      <a:cubicBezTo>
                        <a:pt x="19040" y="15471"/>
                        <a:pt x="18974" y="15546"/>
                        <a:pt x="18974" y="15546"/>
                      </a:cubicBezTo>
                      <a:cubicBezTo>
                        <a:pt x="18843" y="15546"/>
                        <a:pt x="18711" y="15471"/>
                        <a:pt x="18646" y="15471"/>
                      </a:cubicBezTo>
                      <a:cubicBezTo>
                        <a:pt x="18646" y="15471"/>
                        <a:pt x="18646" y="15471"/>
                        <a:pt x="18646" y="15471"/>
                      </a:cubicBezTo>
                      <a:cubicBezTo>
                        <a:pt x="18580" y="15471"/>
                        <a:pt x="18580" y="15471"/>
                        <a:pt x="18580" y="15546"/>
                      </a:cubicBezTo>
                      <a:cubicBezTo>
                        <a:pt x="18580" y="15546"/>
                        <a:pt x="18646" y="15621"/>
                        <a:pt x="18646" y="15696"/>
                      </a:cubicBezTo>
                      <a:cubicBezTo>
                        <a:pt x="18646" y="15696"/>
                        <a:pt x="18646" y="15696"/>
                        <a:pt x="18646" y="15696"/>
                      </a:cubicBezTo>
                      <a:cubicBezTo>
                        <a:pt x="18646" y="15770"/>
                        <a:pt x="18580" y="15770"/>
                        <a:pt x="18580" y="15845"/>
                      </a:cubicBezTo>
                      <a:cubicBezTo>
                        <a:pt x="18580" y="15845"/>
                        <a:pt x="18580" y="15845"/>
                        <a:pt x="18646" y="15920"/>
                      </a:cubicBezTo>
                      <a:cubicBezTo>
                        <a:pt x="18646" y="15920"/>
                        <a:pt x="18711" y="15994"/>
                        <a:pt x="18711" y="15994"/>
                      </a:cubicBezTo>
                      <a:cubicBezTo>
                        <a:pt x="18711" y="16144"/>
                        <a:pt x="18646" y="16219"/>
                        <a:pt x="18514" y="16368"/>
                      </a:cubicBezTo>
                      <a:cubicBezTo>
                        <a:pt x="18514" y="16368"/>
                        <a:pt x="18449" y="16443"/>
                        <a:pt x="18449" y="16443"/>
                      </a:cubicBezTo>
                      <a:cubicBezTo>
                        <a:pt x="18449" y="16443"/>
                        <a:pt x="18449" y="16443"/>
                        <a:pt x="18449" y="16443"/>
                      </a:cubicBezTo>
                      <a:cubicBezTo>
                        <a:pt x="18449" y="16443"/>
                        <a:pt x="18449" y="16443"/>
                        <a:pt x="18449" y="16443"/>
                      </a:cubicBezTo>
                      <a:cubicBezTo>
                        <a:pt x="18317" y="16368"/>
                        <a:pt x="18317" y="16293"/>
                        <a:pt x="18252" y="16219"/>
                      </a:cubicBezTo>
                      <a:cubicBezTo>
                        <a:pt x="18252" y="16144"/>
                        <a:pt x="18186" y="16144"/>
                        <a:pt x="18186" y="16069"/>
                      </a:cubicBezTo>
                      <a:cubicBezTo>
                        <a:pt x="18186" y="16069"/>
                        <a:pt x="18186" y="16069"/>
                        <a:pt x="18186" y="16069"/>
                      </a:cubicBezTo>
                      <a:cubicBezTo>
                        <a:pt x="18186" y="16069"/>
                        <a:pt x="18186" y="16069"/>
                        <a:pt x="18186" y="16069"/>
                      </a:cubicBezTo>
                      <a:cubicBezTo>
                        <a:pt x="18186" y="16069"/>
                        <a:pt x="18186" y="16069"/>
                        <a:pt x="18186" y="16144"/>
                      </a:cubicBezTo>
                      <a:cubicBezTo>
                        <a:pt x="18186" y="16144"/>
                        <a:pt x="18120" y="16144"/>
                        <a:pt x="18120" y="16144"/>
                      </a:cubicBezTo>
                      <a:cubicBezTo>
                        <a:pt x="18055" y="16144"/>
                        <a:pt x="17989" y="16069"/>
                        <a:pt x="17989" y="15994"/>
                      </a:cubicBezTo>
                      <a:cubicBezTo>
                        <a:pt x="17989" y="15920"/>
                        <a:pt x="17923" y="15920"/>
                        <a:pt x="17858" y="15845"/>
                      </a:cubicBezTo>
                      <a:cubicBezTo>
                        <a:pt x="17858" y="15845"/>
                        <a:pt x="17858" y="15845"/>
                        <a:pt x="17858" y="15845"/>
                      </a:cubicBezTo>
                      <a:cubicBezTo>
                        <a:pt x="17792" y="15845"/>
                        <a:pt x="17792" y="15845"/>
                        <a:pt x="17726" y="15845"/>
                      </a:cubicBezTo>
                      <a:cubicBezTo>
                        <a:pt x="17726" y="15845"/>
                        <a:pt x="17661" y="15845"/>
                        <a:pt x="17661" y="15845"/>
                      </a:cubicBezTo>
                      <a:cubicBezTo>
                        <a:pt x="17595" y="15770"/>
                        <a:pt x="17529" y="15621"/>
                        <a:pt x="17529" y="15546"/>
                      </a:cubicBezTo>
                      <a:cubicBezTo>
                        <a:pt x="17529" y="15471"/>
                        <a:pt x="17529" y="15471"/>
                        <a:pt x="17529" y="15471"/>
                      </a:cubicBezTo>
                      <a:cubicBezTo>
                        <a:pt x="17464" y="15471"/>
                        <a:pt x="17398" y="15546"/>
                        <a:pt x="17333" y="15546"/>
                      </a:cubicBezTo>
                      <a:cubicBezTo>
                        <a:pt x="17201" y="15546"/>
                        <a:pt x="17070" y="15397"/>
                        <a:pt x="17004" y="15247"/>
                      </a:cubicBezTo>
                      <a:cubicBezTo>
                        <a:pt x="17004" y="15172"/>
                        <a:pt x="16939" y="15098"/>
                        <a:pt x="16939" y="15023"/>
                      </a:cubicBezTo>
                      <a:cubicBezTo>
                        <a:pt x="16939" y="14948"/>
                        <a:pt x="17004" y="14948"/>
                        <a:pt x="17004" y="14873"/>
                      </a:cubicBezTo>
                      <a:cubicBezTo>
                        <a:pt x="17070" y="14724"/>
                        <a:pt x="17136" y="14649"/>
                        <a:pt x="17267" y="14574"/>
                      </a:cubicBezTo>
                      <a:cubicBezTo>
                        <a:pt x="17267" y="14574"/>
                        <a:pt x="17267" y="14574"/>
                        <a:pt x="17267" y="14574"/>
                      </a:cubicBezTo>
                      <a:cubicBezTo>
                        <a:pt x="17267" y="14500"/>
                        <a:pt x="17201" y="14425"/>
                        <a:pt x="17201" y="14350"/>
                      </a:cubicBezTo>
                      <a:cubicBezTo>
                        <a:pt x="17201" y="14201"/>
                        <a:pt x="17201" y="14201"/>
                        <a:pt x="17136" y="14051"/>
                      </a:cubicBezTo>
                      <a:cubicBezTo>
                        <a:pt x="17136" y="13976"/>
                        <a:pt x="17070" y="13827"/>
                        <a:pt x="17004" y="13827"/>
                      </a:cubicBezTo>
                      <a:cubicBezTo>
                        <a:pt x="16939" y="13752"/>
                        <a:pt x="16939" y="13752"/>
                        <a:pt x="16873" y="13603"/>
                      </a:cubicBezTo>
                      <a:cubicBezTo>
                        <a:pt x="16873" y="13528"/>
                        <a:pt x="16873" y="13453"/>
                        <a:pt x="16873" y="13453"/>
                      </a:cubicBezTo>
                      <a:cubicBezTo>
                        <a:pt x="16873" y="13304"/>
                        <a:pt x="17004" y="13229"/>
                        <a:pt x="17070" y="13229"/>
                      </a:cubicBezTo>
                      <a:cubicBezTo>
                        <a:pt x="17070" y="13229"/>
                        <a:pt x="17070" y="13229"/>
                        <a:pt x="17070" y="13229"/>
                      </a:cubicBezTo>
                      <a:cubicBezTo>
                        <a:pt x="17070" y="13229"/>
                        <a:pt x="17004" y="13080"/>
                        <a:pt x="16939" y="13005"/>
                      </a:cubicBezTo>
                      <a:cubicBezTo>
                        <a:pt x="16939" y="13005"/>
                        <a:pt x="16873" y="12930"/>
                        <a:pt x="16873" y="12930"/>
                      </a:cubicBezTo>
                      <a:cubicBezTo>
                        <a:pt x="16873" y="12930"/>
                        <a:pt x="16873" y="12930"/>
                        <a:pt x="16873" y="12855"/>
                      </a:cubicBezTo>
                      <a:cubicBezTo>
                        <a:pt x="16873" y="12855"/>
                        <a:pt x="16873" y="12855"/>
                        <a:pt x="16873" y="12855"/>
                      </a:cubicBezTo>
                      <a:cubicBezTo>
                        <a:pt x="16873" y="12781"/>
                        <a:pt x="16807" y="12781"/>
                        <a:pt x="16742" y="12781"/>
                      </a:cubicBezTo>
                      <a:cubicBezTo>
                        <a:pt x="16742" y="12781"/>
                        <a:pt x="16742" y="12781"/>
                        <a:pt x="16742" y="12781"/>
                      </a:cubicBezTo>
                      <a:cubicBezTo>
                        <a:pt x="16742" y="12781"/>
                        <a:pt x="16742" y="12781"/>
                        <a:pt x="16742" y="12781"/>
                      </a:cubicBezTo>
                      <a:cubicBezTo>
                        <a:pt x="16610" y="12781"/>
                        <a:pt x="16479" y="12556"/>
                        <a:pt x="16413" y="12407"/>
                      </a:cubicBezTo>
                      <a:cubicBezTo>
                        <a:pt x="16413" y="12332"/>
                        <a:pt x="16413" y="12332"/>
                        <a:pt x="16413" y="12332"/>
                      </a:cubicBezTo>
                      <a:cubicBezTo>
                        <a:pt x="16348" y="12332"/>
                        <a:pt x="16348" y="12332"/>
                        <a:pt x="16282" y="12407"/>
                      </a:cubicBezTo>
                      <a:cubicBezTo>
                        <a:pt x="16282" y="12407"/>
                        <a:pt x="16282" y="12407"/>
                        <a:pt x="16282" y="12407"/>
                      </a:cubicBezTo>
                      <a:cubicBezTo>
                        <a:pt x="16151" y="12332"/>
                        <a:pt x="16151" y="12257"/>
                        <a:pt x="16085" y="12257"/>
                      </a:cubicBezTo>
                      <a:cubicBezTo>
                        <a:pt x="16085" y="12183"/>
                        <a:pt x="16085" y="12183"/>
                        <a:pt x="16085" y="12183"/>
                      </a:cubicBezTo>
                      <a:cubicBezTo>
                        <a:pt x="16085" y="12183"/>
                        <a:pt x="16085" y="12183"/>
                        <a:pt x="16085" y="12183"/>
                      </a:cubicBezTo>
                      <a:cubicBezTo>
                        <a:pt x="16019" y="12183"/>
                        <a:pt x="16019" y="12183"/>
                        <a:pt x="16019" y="12183"/>
                      </a:cubicBezTo>
                      <a:cubicBezTo>
                        <a:pt x="16019" y="12183"/>
                        <a:pt x="16019" y="12183"/>
                        <a:pt x="16019" y="12183"/>
                      </a:cubicBezTo>
                      <a:cubicBezTo>
                        <a:pt x="16019" y="12108"/>
                        <a:pt x="16085" y="12108"/>
                        <a:pt x="16085" y="12108"/>
                      </a:cubicBezTo>
                      <a:cubicBezTo>
                        <a:pt x="16151" y="12033"/>
                        <a:pt x="16151" y="12033"/>
                        <a:pt x="16216" y="12033"/>
                      </a:cubicBezTo>
                      <a:cubicBezTo>
                        <a:pt x="16216" y="12033"/>
                        <a:pt x="16216" y="12033"/>
                        <a:pt x="16216" y="12033"/>
                      </a:cubicBezTo>
                      <a:cubicBezTo>
                        <a:pt x="16216" y="11958"/>
                        <a:pt x="16216" y="11958"/>
                        <a:pt x="16151" y="11958"/>
                      </a:cubicBezTo>
                      <a:cubicBezTo>
                        <a:pt x="16151" y="11958"/>
                        <a:pt x="16151" y="11958"/>
                        <a:pt x="16151" y="11958"/>
                      </a:cubicBezTo>
                      <a:cubicBezTo>
                        <a:pt x="16151" y="11958"/>
                        <a:pt x="16085" y="11958"/>
                        <a:pt x="16085" y="11884"/>
                      </a:cubicBezTo>
                      <a:cubicBezTo>
                        <a:pt x="16019" y="11884"/>
                        <a:pt x="15954" y="11884"/>
                        <a:pt x="15822" y="11884"/>
                      </a:cubicBezTo>
                      <a:cubicBezTo>
                        <a:pt x="15822" y="11884"/>
                        <a:pt x="15822" y="11884"/>
                        <a:pt x="15822" y="11884"/>
                      </a:cubicBezTo>
                      <a:cubicBezTo>
                        <a:pt x="15822" y="11884"/>
                        <a:pt x="15822" y="11884"/>
                        <a:pt x="15757" y="11884"/>
                      </a:cubicBezTo>
                      <a:cubicBezTo>
                        <a:pt x="15757" y="11884"/>
                        <a:pt x="15757" y="11884"/>
                        <a:pt x="15757" y="11884"/>
                      </a:cubicBezTo>
                      <a:cubicBezTo>
                        <a:pt x="15757" y="11884"/>
                        <a:pt x="15757" y="11884"/>
                        <a:pt x="15691" y="11884"/>
                      </a:cubicBezTo>
                      <a:cubicBezTo>
                        <a:pt x="15691" y="11884"/>
                        <a:pt x="15691" y="11884"/>
                        <a:pt x="15626" y="11884"/>
                      </a:cubicBezTo>
                      <a:cubicBezTo>
                        <a:pt x="15560" y="11884"/>
                        <a:pt x="15429" y="11734"/>
                        <a:pt x="15297" y="11660"/>
                      </a:cubicBezTo>
                      <a:cubicBezTo>
                        <a:pt x="15166" y="11585"/>
                        <a:pt x="14903" y="11286"/>
                        <a:pt x="14772" y="11136"/>
                      </a:cubicBezTo>
                      <a:cubicBezTo>
                        <a:pt x="14706" y="10987"/>
                        <a:pt x="14444" y="10987"/>
                        <a:pt x="14378" y="10763"/>
                      </a:cubicBezTo>
                      <a:cubicBezTo>
                        <a:pt x="14378" y="10688"/>
                        <a:pt x="14378" y="10613"/>
                        <a:pt x="14378" y="10613"/>
                      </a:cubicBezTo>
                      <a:cubicBezTo>
                        <a:pt x="14378" y="10464"/>
                        <a:pt x="14444" y="10314"/>
                        <a:pt x="14575" y="10314"/>
                      </a:cubicBezTo>
                      <a:cubicBezTo>
                        <a:pt x="14641" y="10314"/>
                        <a:pt x="14641" y="10239"/>
                        <a:pt x="14641" y="10239"/>
                      </a:cubicBezTo>
                      <a:cubicBezTo>
                        <a:pt x="14641" y="10165"/>
                        <a:pt x="14575" y="10015"/>
                        <a:pt x="14575" y="9940"/>
                      </a:cubicBezTo>
                      <a:cubicBezTo>
                        <a:pt x="14509" y="9866"/>
                        <a:pt x="14509" y="9791"/>
                        <a:pt x="14509" y="9791"/>
                      </a:cubicBezTo>
                      <a:cubicBezTo>
                        <a:pt x="14509" y="9642"/>
                        <a:pt x="14641" y="9567"/>
                        <a:pt x="14772" y="9567"/>
                      </a:cubicBezTo>
                      <a:cubicBezTo>
                        <a:pt x="14838" y="9492"/>
                        <a:pt x="15166" y="9268"/>
                        <a:pt x="15232" y="9193"/>
                      </a:cubicBezTo>
                      <a:cubicBezTo>
                        <a:pt x="15232" y="9118"/>
                        <a:pt x="15232" y="9118"/>
                        <a:pt x="15232" y="9118"/>
                      </a:cubicBezTo>
                      <a:cubicBezTo>
                        <a:pt x="15232" y="9118"/>
                        <a:pt x="15232" y="9118"/>
                        <a:pt x="15232" y="9118"/>
                      </a:cubicBezTo>
                      <a:cubicBezTo>
                        <a:pt x="15297" y="9044"/>
                        <a:pt x="15363" y="8894"/>
                        <a:pt x="15494" y="8819"/>
                      </a:cubicBezTo>
                      <a:cubicBezTo>
                        <a:pt x="15560" y="8745"/>
                        <a:pt x="15626" y="8670"/>
                        <a:pt x="15626" y="8520"/>
                      </a:cubicBezTo>
                      <a:cubicBezTo>
                        <a:pt x="15626" y="8446"/>
                        <a:pt x="15560" y="8296"/>
                        <a:pt x="15560" y="8221"/>
                      </a:cubicBezTo>
                      <a:cubicBezTo>
                        <a:pt x="15494" y="8147"/>
                        <a:pt x="15494" y="8072"/>
                        <a:pt x="15494" y="8072"/>
                      </a:cubicBezTo>
                      <a:cubicBezTo>
                        <a:pt x="15494" y="7997"/>
                        <a:pt x="15494" y="7997"/>
                        <a:pt x="15494" y="7922"/>
                      </a:cubicBezTo>
                      <a:cubicBezTo>
                        <a:pt x="15494" y="7922"/>
                        <a:pt x="15494" y="7922"/>
                        <a:pt x="15494" y="7922"/>
                      </a:cubicBezTo>
                      <a:cubicBezTo>
                        <a:pt x="15494" y="7848"/>
                        <a:pt x="15494" y="7848"/>
                        <a:pt x="15429" y="7773"/>
                      </a:cubicBezTo>
                      <a:cubicBezTo>
                        <a:pt x="15429" y="7773"/>
                        <a:pt x="15363" y="7773"/>
                        <a:pt x="15297" y="7773"/>
                      </a:cubicBezTo>
                      <a:cubicBezTo>
                        <a:pt x="15166" y="7773"/>
                        <a:pt x="15035" y="7773"/>
                        <a:pt x="14838" y="7848"/>
                      </a:cubicBezTo>
                      <a:cubicBezTo>
                        <a:pt x="14575" y="7922"/>
                        <a:pt x="14312" y="8072"/>
                        <a:pt x="14247" y="8221"/>
                      </a:cubicBezTo>
                      <a:cubicBezTo>
                        <a:pt x="14181" y="8296"/>
                        <a:pt x="14116" y="8296"/>
                        <a:pt x="14050" y="8296"/>
                      </a:cubicBezTo>
                      <a:cubicBezTo>
                        <a:pt x="14050" y="8296"/>
                        <a:pt x="13984" y="8296"/>
                        <a:pt x="13919" y="8296"/>
                      </a:cubicBezTo>
                      <a:cubicBezTo>
                        <a:pt x="13853" y="8296"/>
                        <a:pt x="13459" y="8147"/>
                        <a:pt x="13393" y="7997"/>
                      </a:cubicBezTo>
                      <a:cubicBezTo>
                        <a:pt x="13393" y="7997"/>
                        <a:pt x="13393" y="7997"/>
                        <a:pt x="13393" y="7997"/>
                      </a:cubicBezTo>
                      <a:cubicBezTo>
                        <a:pt x="13328" y="7997"/>
                        <a:pt x="13131" y="8072"/>
                        <a:pt x="12802" y="8147"/>
                      </a:cubicBezTo>
                      <a:cubicBezTo>
                        <a:pt x="12737" y="8147"/>
                        <a:pt x="12671" y="8147"/>
                        <a:pt x="12671" y="8147"/>
                      </a:cubicBezTo>
                      <a:cubicBezTo>
                        <a:pt x="12671" y="8221"/>
                        <a:pt x="12671" y="8221"/>
                        <a:pt x="12671" y="8221"/>
                      </a:cubicBezTo>
                      <a:cubicBezTo>
                        <a:pt x="12671" y="8221"/>
                        <a:pt x="12737" y="8296"/>
                        <a:pt x="12802" y="8446"/>
                      </a:cubicBezTo>
                      <a:cubicBezTo>
                        <a:pt x="12802" y="8446"/>
                        <a:pt x="12802" y="8520"/>
                        <a:pt x="12802" y="8520"/>
                      </a:cubicBezTo>
                      <a:cubicBezTo>
                        <a:pt x="12802" y="8595"/>
                        <a:pt x="12802" y="8670"/>
                        <a:pt x="12802" y="8670"/>
                      </a:cubicBezTo>
                      <a:cubicBezTo>
                        <a:pt x="12671" y="8819"/>
                        <a:pt x="12540" y="9044"/>
                        <a:pt x="12540" y="9044"/>
                      </a:cubicBezTo>
                      <a:cubicBezTo>
                        <a:pt x="12540" y="9118"/>
                        <a:pt x="12474" y="9193"/>
                        <a:pt x="12409" y="9193"/>
                      </a:cubicBezTo>
                      <a:cubicBezTo>
                        <a:pt x="12343" y="9118"/>
                        <a:pt x="12277" y="9118"/>
                        <a:pt x="12277" y="9118"/>
                      </a:cubicBezTo>
                      <a:cubicBezTo>
                        <a:pt x="12146" y="9118"/>
                        <a:pt x="12080" y="9044"/>
                        <a:pt x="11949" y="8894"/>
                      </a:cubicBezTo>
                      <a:cubicBezTo>
                        <a:pt x="11883" y="8819"/>
                        <a:pt x="11818" y="8819"/>
                        <a:pt x="11818" y="8745"/>
                      </a:cubicBezTo>
                      <a:cubicBezTo>
                        <a:pt x="11818" y="8745"/>
                        <a:pt x="11818" y="8670"/>
                        <a:pt x="11818" y="8670"/>
                      </a:cubicBezTo>
                      <a:cubicBezTo>
                        <a:pt x="11818" y="8670"/>
                        <a:pt x="11818" y="8670"/>
                        <a:pt x="11818" y="8670"/>
                      </a:cubicBezTo>
                      <a:cubicBezTo>
                        <a:pt x="11883" y="8670"/>
                        <a:pt x="11752" y="8595"/>
                        <a:pt x="11752" y="8446"/>
                      </a:cubicBezTo>
                      <a:cubicBezTo>
                        <a:pt x="11752" y="8446"/>
                        <a:pt x="11752" y="8371"/>
                        <a:pt x="11752" y="8371"/>
                      </a:cubicBezTo>
                      <a:cubicBezTo>
                        <a:pt x="11686" y="8371"/>
                        <a:pt x="11686" y="8371"/>
                        <a:pt x="11686" y="8446"/>
                      </a:cubicBezTo>
                      <a:cubicBezTo>
                        <a:pt x="11621" y="8446"/>
                        <a:pt x="11555" y="8446"/>
                        <a:pt x="11424" y="8446"/>
                      </a:cubicBezTo>
                      <a:cubicBezTo>
                        <a:pt x="11424" y="8446"/>
                        <a:pt x="11358" y="8446"/>
                        <a:pt x="11358" y="8371"/>
                      </a:cubicBezTo>
                      <a:cubicBezTo>
                        <a:pt x="11358" y="8371"/>
                        <a:pt x="11358" y="8371"/>
                        <a:pt x="11227" y="8296"/>
                      </a:cubicBezTo>
                      <a:cubicBezTo>
                        <a:pt x="11227" y="8296"/>
                        <a:pt x="11161" y="8221"/>
                        <a:pt x="11161" y="8147"/>
                      </a:cubicBezTo>
                      <a:cubicBezTo>
                        <a:pt x="11161" y="8072"/>
                        <a:pt x="11227" y="8072"/>
                        <a:pt x="11227" y="7997"/>
                      </a:cubicBezTo>
                      <a:cubicBezTo>
                        <a:pt x="11227" y="7997"/>
                        <a:pt x="11227" y="7773"/>
                        <a:pt x="11292" y="7549"/>
                      </a:cubicBezTo>
                      <a:cubicBezTo>
                        <a:pt x="11292" y="7549"/>
                        <a:pt x="11292" y="7549"/>
                        <a:pt x="11292" y="7549"/>
                      </a:cubicBezTo>
                      <a:cubicBezTo>
                        <a:pt x="11292" y="7474"/>
                        <a:pt x="11227" y="7474"/>
                        <a:pt x="11161" y="7474"/>
                      </a:cubicBezTo>
                      <a:cubicBezTo>
                        <a:pt x="11161" y="7474"/>
                        <a:pt x="11095" y="7474"/>
                        <a:pt x="11030" y="7474"/>
                      </a:cubicBezTo>
                      <a:cubicBezTo>
                        <a:pt x="11030" y="7474"/>
                        <a:pt x="10964" y="7474"/>
                        <a:pt x="10964" y="7474"/>
                      </a:cubicBezTo>
                      <a:cubicBezTo>
                        <a:pt x="10767" y="7399"/>
                        <a:pt x="10833" y="7250"/>
                        <a:pt x="10767" y="7250"/>
                      </a:cubicBezTo>
                      <a:cubicBezTo>
                        <a:pt x="10636" y="7100"/>
                        <a:pt x="10636" y="7026"/>
                        <a:pt x="10636" y="6876"/>
                      </a:cubicBezTo>
                      <a:cubicBezTo>
                        <a:pt x="10636" y="6801"/>
                        <a:pt x="10505" y="6801"/>
                        <a:pt x="10439" y="6727"/>
                      </a:cubicBezTo>
                      <a:cubicBezTo>
                        <a:pt x="10373" y="6727"/>
                        <a:pt x="10242" y="6577"/>
                        <a:pt x="10111" y="6428"/>
                      </a:cubicBezTo>
                      <a:cubicBezTo>
                        <a:pt x="10045" y="6278"/>
                        <a:pt x="10045" y="6353"/>
                        <a:pt x="9717" y="6278"/>
                      </a:cubicBezTo>
                      <a:cubicBezTo>
                        <a:pt x="9717" y="6278"/>
                        <a:pt x="9651" y="6278"/>
                        <a:pt x="9651" y="6278"/>
                      </a:cubicBezTo>
                      <a:cubicBezTo>
                        <a:pt x="9651" y="6278"/>
                        <a:pt x="9585" y="6203"/>
                        <a:pt x="9585" y="6203"/>
                      </a:cubicBezTo>
                      <a:cubicBezTo>
                        <a:pt x="9585" y="6203"/>
                        <a:pt x="9585" y="6203"/>
                        <a:pt x="9585" y="6203"/>
                      </a:cubicBezTo>
                      <a:cubicBezTo>
                        <a:pt x="9651" y="6054"/>
                        <a:pt x="9782" y="6054"/>
                        <a:pt x="9848" y="6054"/>
                      </a:cubicBezTo>
                      <a:cubicBezTo>
                        <a:pt x="9979" y="5979"/>
                        <a:pt x="10045" y="5904"/>
                        <a:pt x="10176" y="5830"/>
                      </a:cubicBezTo>
                      <a:cubicBezTo>
                        <a:pt x="10176" y="5830"/>
                        <a:pt x="10176" y="5830"/>
                        <a:pt x="10242" y="5755"/>
                      </a:cubicBezTo>
                      <a:cubicBezTo>
                        <a:pt x="10242" y="5680"/>
                        <a:pt x="10308" y="5606"/>
                        <a:pt x="10439" y="5531"/>
                      </a:cubicBezTo>
                      <a:cubicBezTo>
                        <a:pt x="10505" y="5381"/>
                        <a:pt x="10570" y="5381"/>
                        <a:pt x="10570" y="5307"/>
                      </a:cubicBezTo>
                      <a:cubicBezTo>
                        <a:pt x="10570" y="5232"/>
                        <a:pt x="10570" y="5157"/>
                        <a:pt x="10702" y="4933"/>
                      </a:cubicBezTo>
                      <a:cubicBezTo>
                        <a:pt x="10767" y="4783"/>
                        <a:pt x="10767" y="4634"/>
                        <a:pt x="10767" y="4634"/>
                      </a:cubicBezTo>
                      <a:cubicBezTo>
                        <a:pt x="10767" y="4634"/>
                        <a:pt x="10767" y="4634"/>
                        <a:pt x="10767" y="4634"/>
                      </a:cubicBezTo>
                      <a:cubicBezTo>
                        <a:pt x="10767" y="4559"/>
                        <a:pt x="10767" y="4559"/>
                        <a:pt x="10636" y="4410"/>
                      </a:cubicBezTo>
                      <a:cubicBezTo>
                        <a:pt x="10505" y="4185"/>
                        <a:pt x="10373" y="4111"/>
                        <a:pt x="10242" y="4111"/>
                      </a:cubicBezTo>
                      <a:cubicBezTo>
                        <a:pt x="10176" y="4111"/>
                        <a:pt x="10176" y="4111"/>
                        <a:pt x="10111" y="4111"/>
                      </a:cubicBezTo>
                      <a:cubicBezTo>
                        <a:pt x="10045" y="4111"/>
                        <a:pt x="9782" y="4335"/>
                        <a:pt x="9651" y="4335"/>
                      </a:cubicBezTo>
                      <a:cubicBezTo>
                        <a:pt x="9651" y="4335"/>
                        <a:pt x="9651" y="4335"/>
                        <a:pt x="9651" y="4335"/>
                      </a:cubicBezTo>
                      <a:cubicBezTo>
                        <a:pt x="9585" y="4335"/>
                        <a:pt x="9520" y="4260"/>
                        <a:pt x="9520" y="4335"/>
                      </a:cubicBezTo>
                      <a:cubicBezTo>
                        <a:pt x="9520" y="4260"/>
                        <a:pt x="9520" y="4260"/>
                        <a:pt x="9454" y="4410"/>
                      </a:cubicBezTo>
                      <a:cubicBezTo>
                        <a:pt x="9454" y="4484"/>
                        <a:pt x="9388" y="4559"/>
                        <a:pt x="9323" y="4559"/>
                      </a:cubicBezTo>
                      <a:cubicBezTo>
                        <a:pt x="9191" y="4559"/>
                        <a:pt x="9191" y="4410"/>
                        <a:pt x="9126" y="4410"/>
                      </a:cubicBezTo>
                      <a:cubicBezTo>
                        <a:pt x="9126" y="4335"/>
                        <a:pt x="9126" y="4335"/>
                        <a:pt x="9126" y="4335"/>
                      </a:cubicBezTo>
                      <a:cubicBezTo>
                        <a:pt x="9060" y="4335"/>
                        <a:pt x="8995" y="4484"/>
                        <a:pt x="8929" y="4559"/>
                      </a:cubicBezTo>
                      <a:cubicBezTo>
                        <a:pt x="8929" y="4559"/>
                        <a:pt x="8929" y="4634"/>
                        <a:pt x="8863" y="4634"/>
                      </a:cubicBezTo>
                      <a:cubicBezTo>
                        <a:pt x="8798" y="4634"/>
                        <a:pt x="8732" y="4484"/>
                        <a:pt x="8732" y="4410"/>
                      </a:cubicBezTo>
                      <a:cubicBezTo>
                        <a:pt x="8732" y="4410"/>
                        <a:pt x="8732" y="4410"/>
                        <a:pt x="8732" y="4410"/>
                      </a:cubicBezTo>
                      <a:cubicBezTo>
                        <a:pt x="8732" y="4410"/>
                        <a:pt x="8732" y="4410"/>
                        <a:pt x="8732" y="4410"/>
                      </a:cubicBezTo>
                      <a:cubicBezTo>
                        <a:pt x="8732" y="4410"/>
                        <a:pt x="8732" y="4410"/>
                        <a:pt x="8732" y="4410"/>
                      </a:cubicBezTo>
                      <a:cubicBezTo>
                        <a:pt x="8732" y="4410"/>
                        <a:pt x="8732" y="4410"/>
                        <a:pt x="8732" y="4410"/>
                      </a:cubicBezTo>
                      <a:cubicBezTo>
                        <a:pt x="8732" y="4410"/>
                        <a:pt x="8732" y="4410"/>
                        <a:pt x="8732" y="4410"/>
                      </a:cubicBezTo>
                      <a:cubicBezTo>
                        <a:pt x="8732" y="4410"/>
                        <a:pt x="8732" y="4484"/>
                        <a:pt x="8732" y="4484"/>
                      </a:cubicBezTo>
                      <a:cubicBezTo>
                        <a:pt x="8732" y="4484"/>
                        <a:pt x="8732" y="4484"/>
                        <a:pt x="8732" y="4484"/>
                      </a:cubicBezTo>
                      <a:cubicBezTo>
                        <a:pt x="8732" y="4559"/>
                        <a:pt x="8666" y="4634"/>
                        <a:pt x="8601" y="4709"/>
                      </a:cubicBezTo>
                      <a:cubicBezTo>
                        <a:pt x="8601" y="4709"/>
                        <a:pt x="8535" y="4709"/>
                        <a:pt x="8535" y="4709"/>
                      </a:cubicBezTo>
                      <a:cubicBezTo>
                        <a:pt x="8535" y="4709"/>
                        <a:pt x="8469" y="4709"/>
                        <a:pt x="8469" y="4709"/>
                      </a:cubicBezTo>
                      <a:cubicBezTo>
                        <a:pt x="8469" y="4709"/>
                        <a:pt x="8469" y="4709"/>
                        <a:pt x="8404" y="4709"/>
                      </a:cubicBezTo>
                      <a:cubicBezTo>
                        <a:pt x="8404" y="4709"/>
                        <a:pt x="8404" y="4709"/>
                        <a:pt x="8338" y="4709"/>
                      </a:cubicBezTo>
                      <a:cubicBezTo>
                        <a:pt x="8272" y="4709"/>
                        <a:pt x="8272" y="4634"/>
                        <a:pt x="8272" y="4559"/>
                      </a:cubicBezTo>
                      <a:cubicBezTo>
                        <a:pt x="8272" y="4410"/>
                        <a:pt x="8272" y="4260"/>
                        <a:pt x="8272" y="4111"/>
                      </a:cubicBezTo>
                      <a:cubicBezTo>
                        <a:pt x="8272" y="4111"/>
                        <a:pt x="8272" y="4111"/>
                        <a:pt x="8272" y="4111"/>
                      </a:cubicBezTo>
                      <a:cubicBezTo>
                        <a:pt x="8272" y="3887"/>
                        <a:pt x="8207" y="3812"/>
                        <a:pt x="8141" y="3737"/>
                      </a:cubicBezTo>
                      <a:cubicBezTo>
                        <a:pt x="8075" y="3662"/>
                        <a:pt x="8010" y="3588"/>
                        <a:pt x="7944" y="3588"/>
                      </a:cubicBezTo>
                      <a:cubicBezTo>
                        <a:pt x="7878" y="3588"/>
                        <a:pt x="7813" y="3438"/>
                        <a:pt x="7747" y="3289"/>
                      </a:cubicBezTo>
                      <a:cubicBezTo>
                        <a:pt x="7616" y="3139"/>
                        <a:pt x="7550" y="2990"/>
                        <a:pt x="7484" y="2915"/>
                      </a:cubicBezTo>
                      <a:cubicBezTo>
                        <a:pt x="7484" y="2915"/>
                        <a:pt x="7484" y="2915"/>
                        <a:pt x="7484" y="2840"/>
                      </a:cubicBezTo>
                      <a:cubicBezTo>
                        <a:pt x="7484" y="2765"/>
                        <a:pt x="7484" y="2765"/>
                        <a:pt x="7550" y="2765"/>
                      </a:cubicBezTo>
                      <a:cubicBezTo>
                        <a:pt x="7616" y="2691"/>
                        <a:pt x="7681" y="2616"/>
                        <a:pt x="7813" y="2541"/>
                      </a:cubicBezTo>
                      <a:cubicBezTo>
                        <a:pt x="7878" y="2541"/>
                        <a:pt x="7878" y="2541"/>
                        <a:pt x="7878" y="2466"/>
                      </a:cubicBezTo>
                      <a:cubicBezTo>
                        <a:pt x="7878" y="2466"/>
                        <a:pt x="7813" y="2392"/>
                        <a:pt x="7813" y="2317"/>
                      </a:cubicBezTo>
                      <a:cubicBezTo>
                        <a:pt x="7747" y="2018"/>
                        <a:pt x="7616" y="1719"/>
                        <a:pt x="7550" y="1345"/>
                      </a:cubicBezTo>
                      <a:cubicBezTo>
                        <a:pt x="7419" y="897"/>
                        <a:pt x="7288" y="523"/>
                        <a:pt x="7222" y="75"/>
                      </a:cubicBezTo>
                      <a:cubicBezTo>
                        <a:pt x="7156" y="75"/>
                        <a:pt x="7091" y="75"/>
                        <a:pt x="7091" y="75"/>
                      </a:cubicBezTo>
                      <a:cubicBezTo>
                        <a:pt x="7025" y="75"/>
                        <a:pt x="6959" y="75"/>
                        <a:pt x="6894" y="75"/>
                      </a:cubicBezTo>
                      <a:cubicBezTo>
                        <a:pt x="6894" y="75"/>
                        <a:pt x="6828" y="75"/>
                        <a:pt x="6828" y="75"/>
                      </a:cubicBezTo>
                      <a:cubicBezTo>
                        <a:pt x="6828" y="75"/>
                        <a:pt x="6828" y="75"/>
                        <a:pt x="6828" y="75"/>
                      </a:cubicBezTo>
                      <a:cubicBezTo>
                        <a:pt x="6697" y="75"/>
                        <a:pt x="6631" y="75"/>
                        <a:pt x="6565" y="75"/>
                      </a:cubicBezTo>
                      <a:cubicBezTo>
                        <a:pt x="6500" y="75"/>
                        <a:pt x="6434" y="75"/>
                        <a:pt x="6368" y="75"/>
                      </a:cubicBezTo>
                      <a:cubicBezTo>
                        <a:pt x="6303" y="75"/>
                        <a:pt x="6303" y="75"/>
                        <a:pt x="6237" y="0"/>
                      </a:cubicBezTo>
                      <a:cubicBezTo>
                        <a:pt x="6106" y="75"/>
                        <a:pt x="5909" y="224"/>
                        <a:pt x="5843" y="299"/>
                      </a:cubicBezTo>
                      <a:cubicBezTo>
                        <a:pt x="5843" y="374"/>
                        <a:pt x="5778" y="374"/>
                        <a:pt x="5778" y="374"/>
                      </a:cubicBezTo>
                      <a:cubicBezTo>
                        <a:pt x="5712" y="448"/>
                        <a:pt x="5646" y="523"/>
                        <a:pt x="5646" y="523"/>
                      </a:cubicBezTo>
                      <a:cubicBezTo>
                        <a:pt x="5646" y="523"/>
                        <a:pt x="5646" y="523"/>
                        <a:pt x="5646" y="523"/>
                      </a:cubicBezTo>
                      <a:cubicBezTo>
                        <a:pt x="5646" y="523"/>
                        <a:pt x="5646" y="523"/>
                        <a:pt x="5646" y="523"/>
                      </a:cubicBezTo>
                      <a:cubicBezTo>
                        <a:pt x="5646" y="523"/>
                        <a:pt x="5646" y="523"/>
                        <a:pt x="5646" y="523"/>
                      </a:cubicBezTo>
                      <a:cubicBezTo>
                        <a:pt x="5646" y="523"/>
                        <a:pt x="5646" y="523"/>
                        <a:pt x="5646" y="523"/>
                      </a:cubicBezTo>
                      <a:cubicBezTo>
                        <a:pt x="5646" y="523"/>
                        <a:pt x="5646" y="523"/>
                        <a:pt x="5646" y="523"/>
                      </a:cubicBezTo>
                      <a:cubicBezTo>
                        <a:pt x="5646" y="523"/>
                        <a:pt x="5646" y="523"/>
                        <a:pt x="5646" y="523"/>
                      </a:cubicBezTo>
                      <a:cubicBezTo>
                        <a:pt x="5646" y="523"/>
                        <a:pt x="5646" y="523"/>
                        <a:pt x="5646" y="523"/>
                      </a:cubicBezTo>
                      <a:cubicBezTo>
                        <a:pt x="5646" y="523"/>
                        <a:pt x="5712" y="598"/>
                        <a:pt x="5712" y="673"/>
                      </a:cubicBezTo>
                      <a:cubicBezTo>
                        <a:pt x="5712" y="673"/>
                        <a:pt x="5712" y="747"/>
                        <a:pt x="5712" y="747"/>
                      </a:cubicBezTo>
                      <a:cubicBezTo>
                        <a:pt x="5778" y="747"/>
                        <a:pt x="5778" y="822"/>
                        <a:pt x="5778" y="897"/>
                      </a:cubicBezTo>
                      <a:cubicBezTo>
                        <a:pt x="5778" y="897"/>
                        <a:pt x="5778" y="972"/>
                        <a:pt x="5712" y="1046"/>
                      </a:cubicBezTo>
                      <a:cubicBezTo>
                        <a:pt x="5712" y="1046"/>
                        <a:pt x="5712" y="1046"/>
                        <a:pt x="5712" y="1121"/>
                      </a:cubicBezTo>
                      <a:cubicBezTo>
                        <a:pt x="5712" y="1121"/>
                        <a:pt x="5712" y="1196"/>
                        <a:pt x="5712" y="1271"/>
                      </a:cubicBezTo>
                      <a:cubicBezTo>
                        <a:pt x="5712" y="1271"/>
                        <a:pt x="5712" y="1345"/>
                        <a:pt x="5712" y="1345"/>
                      </a:cubicBezTo>
                      <a:cubicBezTo>
                        <a:pt x="5646" y="1420"/>
                        <a:pt x="5581" y="1495"/>
                        <a:pt x="5581" y="1570"/>
                      </a:cubicBezTo>
                      <a:cubicBezTo>
                        <a:pt x="5515" y="1719"/>
                        <a:pt x="5384" y="1719"/>
                        <a:pt x="5187" y="1719"/>
                      </a:cubicBezTo>
                      <a:cubicBezTo>
                        <a:pt x="5187" y="1719"/>
                        <a:pt x="5121" y="1794"/>
                        <a:pt x="5121" y="1794"/>
                      </a:cubicBezTo>
                      <a:cubicBezTo>
                        <a:pt x="4990" y="1794"/>
                        <a:pt x="4661" y="1794"/>
                        <a:pt x="4596" y="1943"/>
                      </a:cubicBezTo>
                      <a:cubicBezTo>
                        <a:pt x="4530" y="2018"/>
                        <a:pt x="4530" y="2093"/>
                        <a:pt x="4464" y="2093"/>
                      </a:cubicBezTo>
                      <a:cubicBezTo>
                        <a:pt x="4333" y="2093"/>
                        <a:pt x="4333" y="1943"/>
                        <a:pt x="4333" y="1869"/>
                      </a:cubicBezTo>
                      <a:cubicBezTo>
                        <a:pt x="4333" y="1794"/>
                        <a:pt x="4267" y="1794"/>
                        <a:pt x="4267" y="1794"/>
                      </a:cubicBezTo>
                      <a:cubicBezTo>
                        <a:pt x="4267" y="1794"/>
                        <a:pt x="4202" y="1794"/>
                        <a:pt x="4202" y="1794"/>
                      </a:cubicBezTo>
                      <a:cubicBezTo>
                        <a:pt x="4202" y="1794"/>
                        <a:pt x="3939" y="1943"/>
                        <a:pt x="3874" y="2018"/>
                      </a:cubicBezTo>
                      <a:cubicBezTo>
                        <a:pt x="3874" y="2093"/>
                        <a:pt x="3874" y="2093"/>
                        <a:pt x="3611" y="2242"/>
                      </a:cubicBezTo>
                      <a:cubicBezTo>
                        <a:pt x="3414" y="2317"/>
                        <a:pt x="2954" y="2541"/>
                        <a:pt x="2757" y="2915"/>
                      </a:cubicBezTo>
                      <a:cubicBezTo>
                        <a:pt x="2692" y="2990"/>
                        <a:pt x="2692" y="3064"/>
                        <a:pt x="2626" y="3139"/>
                      </a:cubicBezTo>
                      <a:cubicBezTo>
                        <a:pt x="2232" y="3588"/>
                        <a:pt x="2232" y="3588"/>
                        <a:pt x="2232" y="3588"/>
                      </a:cubicBezTo>
                      <a:cubicBezTo>
                        <a:pt x="2232" y="3662"/>
                        <a:pt x="2167" y="3662"/>
                        <a:pt x="2101" y="3662"/>
                      </a:cubicBezTo>
                      <a:cubicBezTo>
                        <a:pt x="1970" y="3662"/>
                        <a:pt x="1904" y="3588"/>
                        <a:pt x="1838" y="3588"/>
                      </a:cubicBezTo>
                      <a:cubicBezTo>
                        <a:pt x="1838" y="3588"/>
                        <a:pt x="1838" y="3588"/>
                        <a:pt x="1838" y="3588"/>
                      </a:cubicBezTo>
                      <a:cubicBezTo>
                        <a:pt x="1838" y="3588"/>
                        <a:pt x="1773" y="3588"/>
                        <a:pt x="1773" y="3588"/>
                      </a:cubicBezTo>
                      <a:cubicBezTo>
                        <a:pt x="1576" y="3588"/>
                        <a:pt x="1444" y="3588"/>
                        <a:pt x="1247" y="3588"/>
                      </a:cubicBezTo>
                      <a:cubicBezTo>
                        <a:pt x="1182" y="3588"/>
                        <a:pt x="1182" y="3588"/>
                        <a:pt x="1116" y="3513"/>
                      </a:cubicBezTo>
                      <a:cubicBezTo>
                        <a:pt x="1116" y="3513"/>
                        <a:pt x="1050" y="3513"/>
                        <a:pt x="1050" y="3513"/>
                      </a:cubicBezTo>
                      <a:cubicBezTo>
                        <a:pt x="1050" y="3513"/>
                        <a:pt x="1050" y="3513"/>
                        <a:pt x="1050" y="3513"/>
                      </a:cubicBezTo>
                      <a:cubicBezTo>
                        <a:pt x="1050" y="3588"/>
                        <a:pt x="1050" y="3588"/>
                        <a:pt x="1050" y="3588"/>
                      </a:cubicBezTo>
                      <a:cubicBezTo>
                        <a:pt x="1050" y="3662"/>
                        <a:pt x="1050" y="3662"/>
                        <a:pt x="1050" y="3662"/>
                      </a:cubicBezTo>
                      <a:cubicBezTo>
                        <a:pt x="1050" y="3737"/>
                        <a:pt x="1050" y="3812"/>
                        <a:pt x="1050" y="3812"/>
                      </a:cubicBezTo>
                      <a:cubicBezTo>
                        <a:pt x="1050" y="4036"/>
                        <a:pt x="722" y="4709"/>
                        <a:pt x="591" y="5157"/>
                      </a:cubicBezTo>
                      <a:cubicBezTo>
                        <a:pt x="525" y="5680"/>
                        <a:pt x="263" y="5904"/>
                        <a:pt x="66" y="6054"/>
                      </a:cubicBezTo>
                      <a:cubicBezTo>
                        <a:pt x="0" y="6054"/>
                        <a:pt x="0" y="6129"/>
                        <a:pt x="0" y="6203"/>
                      </a:cubicBezTo>
                      <a:cubicBezTo>
                        <a:pt x="0" y="6203"/>
                        <a:pt x="0" y="6203"/>
                        <a:pt x="0" y="6203"/>
                      </a:cubicBezTo>
                      <a:cubicBezTo>
                        <a:pt x="0" y="6203"/>
                        <a:pt x="0" y="6353"/>
                        <a:pt x="66" y="6428"/>
                      </a:cubicBezTo>
                      <a:cubicBezTo>
                        <a:pt x="66" y="6428"/>
                        <a:pt x="66" y="6428"/>
                        <a:pt x="66" y="6428"/>
                      </a:cubicBezTo>
                      <a:cubicBezTo>
                        <a:pt x="66" y="6428"/>
                        <a:pt x="131" y="6428"/>
                        <a:pt x="131" y="6428"/>
                      </a:cubicBezTo>
                      <a:cubicBezTo>
                        <a:pt x="131" y="6428"/>
                        <a:pt x="131" y="6428"/>
                        <a:pt x="131" y="6428"/>
                      </a:cubicBezTo>
                      <a:cubicBezTo>
                        <a:pt x="197" y="6353"/>
                        <a:pt x="197" y="6353"/>
                        <a:pt x="263" y="6353"/>
                      </a:cubicBezTo>
                      <a:cubicBezTo>
                        <a:pt x="328" y="6353"/>
                        <a:pt x="328" y="6353"/>
                        <a:pt x="394" y="6353"/>
                      </a:cubicBezTo>
                      <a:cubicBezTo>
                        <a:pt x="591" y="6353"/>
                        <a:pt x="788" y="6353"/>
                        <a:pt x="919" y="6428"/>
                      </a:cubicBezTo>
                      <a:cubicBezTo>
                        <a:pt x="985" y="6428"/>
                        <a:pt x="985" y="6428"/>
                        <a:pt x="985" y="6428"/>
                      </a:cubicBezTo>
                      <a:cubicBezTo>
                        <a:pt x="985" y="6428"/>
                        <a:pt x="1050" y="6428"/>
                        <a:pt x="1050" y="6428"/>
                      </a:cubicBezTo>
                      <a:cubicBezTo>
                        <a:pt x="1116" y="6428"/>
                        <a:pt x="1116" y="6502"/>
                        <a:pt x="1116" y="6577"/>
                      </a:cubicBezTo>
                      <a:cubicBezTo>
                        <a:pt x="1182" y="6652"/>
                        <a:pt x="1182" y="6652"/>
                        <a:pt x="1182" y="6652"/>
                      </a:cubicBezTo>
                      <a:cubicBezTo>
                        <a:pt x="1182" y="6801"/>
                        <a:pt x="1116" y="6876"/>
                        <a:pt x="1116" y="6951"/>
                      </a:cubicBezTo>
                      <a:cubicBezTo>
                        <a:pt x="1116" y="7026"/>
                        <a:pt x="1116" y="7026"/>
                        <a:pt x="1182" y="7026"/>
                      </a:cubicBezTo>
                      <a:cubicBezTo>
                        <a:pt x="1313" y="7026"/>
                        <a:pt x="1510" y="7026"/>
                        <a:pt x="1641" y="7100"/>
                      </a:cubicBezTo>
                      <a:cubicBezTo>
                        <a:pt x="1838" y="7175"/>
                        <a:pt x="1970" y="7100"/>
                        <a:pt x="1970" y="7250"/>
                      </a:cubicBezTo>
                      <a:cubicBezTo>
                        <a:pt x="1970" y="7250"/>
                        <a:pt x="1970" y="7250"/>
                        <a:pt x="1970" y="7250"/>
                      </a:cubicBezTo>
                      <a:cubicBezTo>
                        <a:pt x="1970" y="7250"/>
                        <a:pt x="1970" y="7250"/>
                        <a:pt x="1970" y="7250"/>
                      </a:cubicBezTo>
                      <a:cubicBezTo>
                        <a:pt x="1970" y="7250"/>
                        <a:pt x="1970" y="7250"/>
                        <a:pt x="1970" y="7250"/>
                      </a:cubicBezTo>
                      <a:cubicBezTo>
                        <a:pt x="1970" y="7399"/>
                        <a:pt x="1904" y="7399"/>
                        <a:pt x="1904" y="7399"/>
                      </a:cubicBezTo>
                      <a:cubicBezTo>
                        <a:pt x="1904" y="7399"/>
                        <a:pt x="1904" y="7399"/>
                        <a:pt x="1970" y="7474"/>
                      </a:cubicBezTo>
                      <a:cubicBezTo>
                        <a:pt x="2035" y="7549"/>
                        <a:pt x="2232" y="7549"/>
                        <a:pt x="2364" y="7549"/>
                      </a:cubicBezTo>
                      <a:cubicBezTo>
                        <a:pt x="2495" y="7549"/>
                        <a:pt x="2626" y="7549"/>
                        <a:pt x="2692" y="7698"/>
                      </a:cubicBezTo>
                      <a:cubicBezTo>
                        <a:pt x="2692" y="7922"/>
                        <a:pt x="2757" y="8446"/>
                        <a:pt x="2889" y="8446"/>
                      </a:cubicBezTo>
                      <a:cubicBezTo>
                        <a:pt x="2889" y="8446"/>
                        <a:pt x="2954" y="8446"/>
                        <a:pt x="2954" y="8446"/>
                      </a:cubicBezTo>
                      <a:cubicBezTo>
                        <a:pt x="3020" y="8371"/>
                        <a:pt x="3151" y="8371"/>
                        <a:pt x="3217" y="8371"/>
                      </a:cubicBezTo>
                      <a:cubicBezTo>
                        <a:pt x="3414" y="8371"/>
                        <a:pt x="3545" y="8446"/>
                        <a:pt x="3677" y="8520"/>
                      </a:cubicBezTo>
                      <a:cubicBezTo>
                        <a:pt x="3742" y="8670"/>
                        <a:pt x="3874" y="8745"/>
                        <a:pt x="4005" y="8745"/>
                      </a:cubicBezTo>
                      <a:cubicBezTo>
                        <a:pt x="4071" y="8745"/>
                        <a:pt x="4071" y="8745"/>
                        <a:pt x="4136" y="8670"/>
                      </a:cubicBezTo>
                      <a:cubicBezTo>
                        <a:pt x="4202" y="8670"/>
                        <a:pt x="4202" y="8595"/>
                        <a:pt x="4267" y="8595"/>
                      </a:cubicBezTo>
                      <a:cubicBezTo>
                        <a:pt x="4399" y="8595"/>
                        <a:pt x="4464" y="8670"/>
                        <a:pt x="4530" y="8819"/>
                      </a:cubicBezTo>
                      <a:cubicBezTo>
                        <a:pt x="4596" y="8969"/>
                        <a:pt x="4858" y="9193"/>
                        <a:pt x="4990" y="9193"/>
                      </a:cubicBezTo>
                      <a:cubicBezTo>
                        <a:pt x="4990" y="9193"/>
                        <a:pt x="4990" y="9193"/>
                        <a:pt x="4990" y="9193"/>
                      </a:cubicBezTo>
                      <a:cubicBezTo>
                        <a:pt x="5055" y="9118"/>
                        <a:pt x="5055" y="8969"/>
                        <a:pt x="5252" y="8969"/>
                      </a:cubicBezTo>
                      <a:cubicBezTo>
                        <a:pt x="5252" y="8969"/>
                        <a:pt x="5318" y="8969"/>
                        <a:pt x="5318" y="8969"/>
                      </a:cubicBezTo>
                      <a:cubicBezTo>
                        <a:pt x="5449" y="9044"/>
                        <a:pt x="5449" y="9044"/>
                        <a:pt x="5449" y="9044"/>
                      </a:cubicBezTo>
                      <a:cubicBezTo>
                        <a:pt x="5449" y="9044"/>
                        <a:pt x="5449" y="8969"/>
                        <a:pt x="5449" y="8969"/>
                      </a:cubicBezTo>
                      <a:cubicBezTo>
                        <a:pt x="5515" y="8819"/>
                        <a:pt x="5581" y="8595"/>
                        <a:pt x="5646" y="8595"/>
                      </a:cubicBezTo>
                      <a:cubicBezTo>
                        <a:pt x="5712" y="8595"/>
                        <a:pt x="5712" y="8446"/>
                        <a:pt x="5843" y="8446"/>
                      </a:cubicBezTo>
                      <a:cubicBezTo>
                        <a:pt x="5909" y="8446"/>
                        <a:pt x="5909" y="8446"/>
                        <a:pt x="5974" y="8446"/>
                      </a:cubicBezTo>
                      <a:cubicBezTo>
                        <a:pt x="5974" y="8446"/>
                        <a:pt x="6040" y="8520"/>
                        <a:pt x="6040" y="8520"/>
                      </a:cubicBezTo>
                      <a:cubicBezTo>
                        <a:pt x="6040" y="8520"/>
                        <a:pt x="6106" y="8446"/>
                        <a:pt x="6106" y="8296"/>
                      </a:cubicBezTo>
                      <a:cubicBezTo>
                        <a:pt x="6106" y="8296"/>
                        <a:pt x="6106" y="8221"/>
                        <a:pt x="6106" y="8221"/>
                      </a:cubicBezTo>
                      <a:cubicBezTo>
                        <a:pt x="6106" y="7997"/>
                        <a:pt x="6040" y="7922"/>
                        <a:pt x="6040" y="7773"/>
                      </a:cubicBezTo>
                      <a:cubicBezTo>
                        <a:pt x="6040" y="7698"/>
                        <a:pt x="6040" y="7624"/>
                        <a:pt x="6106" y="7549"/>
                      </a:cubicBezTo>
                      <a:cubicBezTo>
                        <a:pt x="6106" y="7474"/>
                        <a:pt x="6106" y="7399"/>
                        <a:pt x="6106" y="7325"/>
                      </a:cubicBezTo>
                      <a:cubicBezTo>
                        <a:pt x="6106" y="7250"/>
                        <a:pt x="6171" y="7175"/>
                        <a:pt x="6237" y="7175"/>
                      </a:cubicBezTo>
                      <a:cubicBezTo>
                        <a:pt x="6303" y="7175"/>
                        <a:pt x="6303" y="7250"/>
                        <a:pt x="6368" y="7250"/>
                      </a:cubicBezTo>
                      <a:cubicBezTo>
                        <a:pt x="6631" y="7325"/>
                        <a:pt x="6959" y="7474"/>
                        <a:pt x="7091" y="7698"/>
                      </a:cubicBezTo>
                      <a:cubicBezTo>
                        <a:pt x="7222" y="7848"/>
                        <a:pt x="7550" y="8221"/>
                        <a:pt x="7616" y="8221"/>
                      </a:cubicBezTo>
                      <a:cubicBezTo>
                        <a:pt x="7616" y="8147"/>
                        <a:pt x="7616" y="8147"/>
                        <a:pt x="7616" y="8147"/>
                      </a:cubicBezTo>
                      <a:cubicBezTo>
                        <a:pt x="7747" y="8072"/>
                        <a:pt x="7813" y="7922"/>
                        <a:pt x="7813" y="7848"/>
                      </a:cubicBezTo>
                      <a:cubicBezTo>
                        <a:pt x="7813" y="7848"/>
                        <a:pt x="7813" y="7848"/>
                        <a:pt x="7813" y="7848"/>
                      </a:cubicBezTo>
                      <a:cubicBezTo>
                        <a:pt x="7813" y="7848"/>
                        <a:pt x="7813" y="7848"/>
                        <a:pt x="7813" y="7848"/>
                      </a:cubicBezTo>
                      <a:cubicBezTo>
                        <a:pt x="7813" y="7773"/>
                        <a:pt x="7878" y="7773"/>
                        <a:pt x="7944" y="7773"/>
                      </a:cubicBezTo>
                      <a:cubicBezTo>
                        <a:pt x="8010" y="7773"/>
                        <a:pt x="8075" y="7773"/>
                        <a:pt x="8141" y="7848"/>
                      </a:cubicBezTo>
                      <a:cubicBezTo>
                        <a:pt x="8207" y="7922"/>
                        <a:pt x="8207" y="7922"/>
                        <a:pt x="8272" y="7922"/>
                      </a:cubicBezTo>
                      <a:cubicBezTo>
                        <a:pt x="8272" y="7922"/>
                        <a:pt x="8338" y="7922"/>
                        <a:pt x="8404" y="7848"/>
                      </a:cubicBezTo>
                      <a:cubicBezTo>
                        <a:pt x="8469" y="7848"/>
                        <a:pt x="8469" y="7698"/>
                        <a:pt x="8535" y="7698"/>
                      </a:cubicBezTo>
                      <a:cubicBezTo>
                        <a:pt x="8601" y="7698"/>
                        <a:pt x="8666" y="7773"/>
                        <a:pt x="8798" y="7922"/>
                      </a:cubicBezTo>
                      <a:cubicBezTo>
                        <a:pt x="9060" y="8221"/>
                        <a:pt x="8929" y="8072"/>
                        <a:pt x="9060" y="8296"/>
                      </a:cubicBezTo>
                      <a:cubicBezTo>
                        <a:pt x="9257" y="8520"/>
                        <a:pt x="9454" y="8745"/>
                        <a:pt x="9585" y="8969"/>
                      </a:cubicBezTo>
                      <a:cubicBezTo>
                        <a:pt x="9717" y="9118"/>
                        <a:pt x="9914" y="9268"/>
                        <a:pt x="10045" y="9417"/>
                      </a:cubicBezTo>
                      <a:cubicBezTo>
                        <a:pt x="10045" y="9417"/>
                        <a:pt x="10111" y="9417"/>
                        <a:pt x="10111" y="9492"/>
                      </a:cubicBezTo>
                      <a:cubicBezTo>
                        <a:pt x="10111" y="9492"/>
                        <a:pt x="10111" y="9492"/>
                        <a:pt x="10111" y="9417"/>
                      </a:cubicBezTo>
                      <a:cubicBezTo>
                        <a:pt x="10111" y="9417"/>
                        <a:pt x="10176" y="9417"/>
                        <a:pt x="10176" y="9417"/>
                      </a:cubicBezTo>
                      <a:cubicBezTo>
                        <a:pt x="10111" y="9343"/>
                        <a:pt x="10045" y="9268"/>
                        <a:pt x="10045" y="9193"/>
                      </a:cubicBezTo>
                      <a:cubicBezTo>
                        <a:pt x="9979" y="9118"/>
                        <a:pt x="9979" y="9118"/>
                        <a:pt x="9979" y="9044"/>
                      </a:cubicBezTo>
                      <a:cubicBezTo>
                        <a:pt x="9979" y="9044"/>
                        <a:pt x="10045" y="8969"/>
                        <a:pt x="10045" y="8969"/>
                      </a:cubicBezTo>
                      <a:cubicBezTo>
                        <a:pt x="10045" y="8969"/>
                        <a:pt x="10045" y="8969"/>
                        <a:pt x="10045" y="8969"/>
                      </a:cubicBezTo>
                      <a:cubicBezTo>
                        <a:pt x="10111" y="8969"/>
                        <a:pt x="10111" y="9044"/>
                        <a:pt x="10176" y="9044"/>
                      </a:cubicBezTo>
                      <a:cubicBezTo>
                        <a:pt x="10439" y="9193"/>
                        <a:pt x="10373" y="9343"/>
                        <a:pt x="10439" y="9417"/>
                      </a:cubicBezTo>
                      <a:cubicBezTo>
                        <a:pt x="10570" y="9567"/>
                        <a:pt x="10636" y="9642"/>
                        <a:pt x="10702" y="9642"/>
                      </a:cubicBezTo>
                      <a:cubicBezTo>
                        <a:pt x="10767" y="9642"/>
                        <a:pt x="10964" y="9642"/>
                        <a:pt x="11030" y="9791"/>
                      </a:cubicBezTo>
                      <a:cubicBezTo>
                        <a:pt x="11030" y="9866"/>
                        <a:pt x="11030" y="9866"/>
                        <a:pt x="11095" y="9866"/>
                      </a:cubicBezTo>
                      <a:cubicBezTo>
                        <a:pt x="11095" y="9866"/>
                        <a:pt x="11161" y="9940"/>
                        <a:pt x="11161" y="10015"/>
                      </a:cubicBezTo>
                      <a:cubicBezTo>
                        <a:pt x="11161" y="10015"/>
                        <a:pt x="11161" y="10015"/>
                        <a:pt x="11161" y="10090"/>
                      </a:cubicBezTo>
                      <a:cubicBezTo>
                        <a:pt x="11161" y="10090"/>
                        <a:pt x="11161" y="10165"/>
                        <a:pt x="11161" y="10165"/>
                      </a:cubicBezTo>
                      <a:cubicBezTo>
                        <a:pt x="11161" y="10239"/>
                        <a:pt x="11161" y="10239"/>
                        <a:pt x="11227" y="10239"/>
                      </a:cubicBezTo>
                      <a:cubicBezTo>
                        <a:pt x="11292" y="10314"/>
                        <a:pt x="11358" y="10464"/>
                        <a:pt x="11489" y="10613"/>
                      </a:cubicBezTo>
                      <a:cubicBezTo>
                        <a:pt x="11489" y="10613"/>
                        <a:pt x="11621" y="10464"/>
                        <a:pt x="11752" y="10464"/>
                      </a:cubicBezTo>
                      <a:cubicBezTo>
                        <a:pt x="11752" y="10464"/>
                        <a:pt x="11818" y="10464"/>
                        <a:pt x="11818" y="10464"/>
                      </a:cubicBezTo>
                      <a:cubicBezTo>
                        <a:pt x="11883" y="10613"/>
                        <a:pt x="12080" y="10837"/>
                        <a:pt x="12080" y="10837"/>
                      </a:cubicBezTo>
                      <a:cubicBezTo>
                        <a:pt x="12146" y="10837"/>
                        <a:pt x="12146" y="10837"/>
                        <a:pt x="12146" y="10837"/>
                      </a:cubicBezTo>
                      <a:cubicBezTo>
                        <a:pt x="12146" y="10837"/>
                        <a:pt x="12146" y="10837"/>
                        <a:pt x="12146" y="10837"/>
                      </a:cubicBezTo>
                      <a:cubicBezTo>
                        <a:pt x="12146" y="10763"/>
                        <a:pt x="12212" y="10763"/>
                        <a:pt x="12277" y="10763"/>
                      </a:cubicBezTo>
                      <a:cubicBezTo>
                        <a:pt x="12277" y="10763"/>
                        <a:pt x="12277" y="10763"/>
                        <a:pt x="12277" y="10763"/>
                      </a:cubicBezTo>
                      <a:cubicBezTo>
                        <a:pt x="12277" y="10763"/>
                        <a:pt x="12277" y="10763"/>
                        <a:pt x="12277" y="10763"/>
                      </a:cubicBezTo>
                      <a:cubicBezTo>
                        <a:pt x="12409" y="10763"/>
                        <a:pt x="12540" y="10837"/>
                        <a:pt x="12605" y="10912"/>
                      </a:cubicBezTo>
                      <a:cubicBezTo>
                        <a:pt x="12605" y="10987"/>
                        <a:pt x="12671" y="10987"/>
                        <a:pt x="12671" y="10987"/>
                      </a:cubicBezTo>
                      <a:cubicBezTo>
                        <a:pt x="12671" y="10987"/>
                        <a:pt x="12671" y="10987"/>
                        <a:pt x="12671" y="11062"/>
                      </a:cubicBezTo>
                      <a:cubicBezTo>
                        <a:pt x="12671" y="11062"/>
                        <a:pt x="12737" y="11136"/>
                        <a:pt x="12737" y="11211"/>
                      </a:cubicBezTo>
                      <a:cubicBezTo>
                        <a:pt x="12802" y="11510"/>
                        <a:pt x="12737" y="11660"/>
                        <a:pt x="12868" y="11734"/>
                      </a:cubicBezTo>
                      <a:cubicBezTo>
                        <a:pt x="12999" y="11809"/>
                        <a:pt x="13131" y="11809"/>
                        <a:pt x="13131" y="11958"/>
                      </a:cubicBezTo>
                      <a:cubicBezTo>
                        <a:pt x="13131" y="11958"/>
                        <a:pt x="13131" y="11958"/>
                        <a:pt x="13196" y="11958"/>
                      </a:cubicBezTo>
                      <a:cubicBezTo>
                        <a:pt x="13196" y="11958"/>
                        <a:pt x="13196" y="11958"/>
                        <a:pt x="13196" y="11958"/>
                      </a:cubicBezTo>
                      <a:cubicBezTo>
                        <a:pt x="13196" y="11958"/>
                        <a:pt x="13262" y="11958"/>
                        <a:pt x="13262" y="12108"/>
                      </a:cubicBezTo>
                      <a:cubicBezTo>
                        <a:pt x="13262" y="12108"/>
                        <a:pt x="13328" y="12183"/>
                        <a:pt x="13393" y="12257"/>
                      </a:cubicBezTo>
                      <a:cubicBezTo>
                        <a:pt x="13393" y="12332"/>
                        <a:pt x="13328" y="12407"/>
                        <a:pt x="13262" y="12407"/>
                      </a:cubicBezTo>
                      <a:cubicBezTo>
                        <a:pt x="13196" y="12407"/>
                        <a:pt x="13196" y="12407"/>
                        <a:pt x="13196" y="12407"/>
                      </a:cubicBezTo>
                      <a:cubicBezTo>
                        <a:pt x="13196" y="12407"/>
                        <a:pt x="13196" y="12407"/>
                        <a:pt x="13196" y="12482"/>
                      </a:cubicBezTo>
                      <a:cubicBezTo>
                        <a:pt x="13196" y="12482"/>
                        <a:pt x="13196" y="12482"/>
                        <a:pt x="13196" y="12482"/>
                      </a:cubicBezTo>
                      <a:cubicBezTo>
                        <a:pt x="13262" y="12556"/>
                        <a:pt x="13262" y="12556"/>
                        <a:pt x="13262" y="12631"/>
                      </a:cubicBezTo>
                      <a:cubicBezTo>
                        <a:pt x="13262" y="12631"/>
                        <a:pt x="13262" y="12631"/>
                        <a:pt x="13262" y="12631"/>
                      </a:cubicBezTo>
                      <a:cubicBezTo>
                        <a:pt x="13262" y="12706"/>
                        <a:pt x="13262" y="12781"/>
                        <a:pt x="13262" y="12855"/>
                      </a:cubicBezTo>
                      <a:cubicBezTo>
                        <a:pt x="13262" y="12855"/>
                        <a:pt x="13262" y="12855"/>
                        <a:pt x="13262" y="12855"/>
                      </a:cubicBezTo>
                      <a:cubicBezTo>
                        <a:pt x="13262" y="12930"/>
                        <a:pt x="13262" y="13005"/>
                        <a:pt x="13328" y="13005"/>
                      </a:cubicBezTo>
                      <a:cubicBezTo>
                        <a:pt x="13328" y="13080"/>
                        <a:pt x="13328" y="13154"/>
                        <a:pt x="13393" y="13154"/>
                      </a:cubicBezTo>
                      <a:cubicBezTo>
                        <a:pt x="13393" y="13154"/>
                        <a:pt x="13459" y="13154"/>
                        <a:pt x="13525" y="13229"/>
                      </a:cubicBezTo>
                      <a:cubicBezTo>
                        <a:pt x="13525" y="13304"/>
                        <a:pt x="13590" y="13304"/>
                        <a:pt x="13590" y="13379"/>
                      </a:cubicBezTo>
                      <a:cubicBezTo>
                        <a:pt x="13590" y="13379"/>
                        <a:pt x="13590" y="13453"/>
                        <a:pt x="13525" y="13453"/>
                      </a:cubicBezTo>
                      <a:cubicBezTo>
                        <a:pt x="13525" y="13528"/>
                        <a:pt x="13525" y="13603"/>
                        <a:pt x="13525" y="13603"/>
                      </a:cubicBezTo>
                      <a:cubicBezTo>
                        <a:pt x="13525" y="13603"/>
                        <a:pt x="13459" y="13603"/>
                        <a:pt x="13459" y="13678"/>
                      </a:cubicBezTo>
                      <a:cubicBezTo>
                        <a:pt x="13459" y="13678"/>
                        <a:pt x="13459" y="13752"/>
                        <a:pt x="13525" y="13752"/>
                      </a:cubicBezTo>
                      <a:cubicBezTo>
                        <a:pt x="13525" y="13752"/>
                        <a:pt x="13525" y="13827"/>
                        <a:pt x="13525" y="13827"/>
                      </a:cubicBezTo>
                      <a:cubicBezTo>
                        <a:pt x="13525" y="13827"/>
                        <a:pt x="13525" y="13827"/>
                        <a:pt x="13525" y="13827"/>
                      </a:cubicBezTo>
                      <a:cubicBezTo>
                        <a:pt x="13525" y="13827"/>
                        <a:pt x="13525" y="13827"/>
                        <a:pt x="13525" y="13827"/>
                      </a:cubicBezTo>
                      <a:cubicBezTo>
                        <a:pt x="13525" y="13827"/>
                        <a:pt x="13525" y="13827"/>
                        <a:pt x="13525" y="13827"/>
                      </a:cubicBezTo>
                      <a:cubicBezTo>
                        <a:pt x="13590" y="13827"/>
                        <a:pt x="13590" y="13827"/>
                        <a:pt x="13590" y="13827"/>
                      </a:cubicBezTo>
                      <a:cubicBezTo>
                        <a:pt x="13656" y="13827"/>
                        <a:pt x="13656" y="13827"/>
                        <a:pt x="13656" y="13827"/>
                      </a:cubicBezTo>
                      <a:cubicBezTo>
                        <a:pt x="13722" y="13902"/>
                        <a:pt x="13787" y="13976"/>
                        <a:pt x="13787" y="14051"/>
                      </a:cubicBezTo>
                      <a:cubicBezTo>
                        <a:pt x="13787" y="14051"/>
                        <a:pt x="13787" y="14051"/>
                        <a:pt x="13787" y="14051"/>
                      </a:cubicBezTo>
                      <a:cubicBezTo>
                        <a:pt x="13787" y="14201"/>
                        <a:pt x="13722" y="14275"/>
                        <a:pt x="13722" y="14350"/>
                      </a:cubicBezTo>
                      <a:cubicBezTo>
                        <a:pt x="13722" y="14350"/>
                        <a:pt x="13722" y="14350"/>
                        <a:pt x="13722" y="14350"/>
                      </a:cubicBezTo>
                      <a:cubicBezTo>
                        <a:pt x="13722" y="14425"/>
                        <a:pt x="13722" y="14425"/>
                        <a:pt x="13722" y="14425"/>
                      </a:cubicBezTo>
                      <a:cubicBezTo>
                        <a:pt x="13722" y="14500"/>
                        <a:pt x="13722" y="14574"/>
                        <a:pt x="13722" y="14649"/>
                      </a:cubicBezTo>
                      <a:cubicBezTo>
                        <a:pt x="13722" y="14724"/>
                        <a:pt x="13722" y="14799"/>
                        <a:pt x="13722" y="14873"/>
                      </a:cubicBezTo>
                      <a:cubicBezTo>
                        <a:pt x="13722" y="14873"/>
                        <a:pt x="13656" y="14873"/>
                        <a:pt x="13656" y="14873"/>
                      </a:cubicBezTo>
                      <a:cubicBezTo>
                        <a:pt x="13656" y="14873"/>
                        <a:pt x="13590" y="14873"/>
                        <a:pt x="13590" y="14873"/>
                      </a:cubicBezTo>
                      <a:cubicBezTo>
                        <a:pt x="13590" y="14873"/>
                        <a:pt x="13590" y="14873"/>
                        <a:pt x="13525" y="14873"/>
                      </a:cubicBezTo>
                      <a:cubicBezTo>
                        <a:pt x="13525" y="14873"/>
                        <a:pt x="13525" y="14873"/>
                        <a:pt x="13459" y="14873"/>
                      </a:cubicBezTo>
                      <a:cubicBezTo>
                        <a:pt x="13459" y="14873"/>
                        <a:pt x="13459" y="14873"/>
                        <a:pt x="13459" y="14873"/>
                      </a:cubicBezTo>
                      <a:cubicBezTo>
                        <a:pt x="13459" y="14873"/>
                        <a:pt x="13459" y="14873"/>
                        <a:pt x="13459" y="14873"/>
                      </a:cubicBezTo>
                      <a:cubicBezTo>
                        <a:pt x="13459" y="14873"/>
                        <a:pt x="13459" y="14873"/>
                        <a:pt x="13459" y="14873"/>
                      </a:cubicBezTo>
                      <a:cubicBezTo>
                        <a:pt x="13459" y="14873"/>
                        <a:pt x="13459" y="14873"/>
                        <a:pt x="13459" y="14873"/>
                      </a:cubicBezTo>
                      <a:cubicBezTo>
                        <a:pt x="13459" y="14873"/>
                        <a:pt x="13393" y="14948"/>
                        <a:pt x="13393" y="15023"/>
                      </a:cubicBezTo>
                      <a:cubicBezTo>
                        <a:pt x="13393" y="15098"/>
                        <a:pt x="13393" y="15172"/>
                        <a:pt x="13393" y="15172"/>
                      </a:cubicBezTo>
                      <a:cubicBezTo>
                        <a:pt x="13393" y="15247"/>
                        <a:pt x="13393" y="15247"/>
                        <a:pt x="13393" y="15247"/>
                      </a:cubicBezTo>
                      <a:cubicBezTo>
                        <a:pt x="13459" y="15322"/>
                        <a:pt x="13459" y="15322"/>
                        <a:pt x="13459" y="15397"/>
                      </a:cubicBezTo>
                      <a:cubicBezTo>
                        <a:pt x="13459" y="15397"/>
                        <a:pt x="13459" y="15397"/>
                        <a:pt x="13393" y="15397"/>
                      </a:cubicBezTo>
                      <a:cubicBezTo>
                        <a:pt x="13393" y="15471"/>
                        <a:pt x="13393" y="15471"/>
                        <a:pt x="13328" y="15471"/>
                      </a:cubicBezTo>
                      <a:cubicBezTo>
                        <a:pt x="13328" y="15471"/>
                        <a:pt x="13328" y="15471"/>
                        <a:pt x="13262" y="15471"/>
                      </a:cubicBezTo>
                      <a:cubicBezTo>
                        <a:pt x="13196" y="15397"/>
                        <a:pt x="13196" y="15397"/>
                        <a:pt x="13131" y="15397"/>
                      </a:cubicBezTo>
                      <a:cubicBezTo>
                        <a:pt x="13065" y="15397"/>
                        <a:pt x="13065" y="15471"/>
                        <a:pt x="12999" y="15546"/>
                      </a:cubicBezTo>
                      <a:cubicBezTo>
                        <a:pt x="12999" y="15546"/>
                        <a:pt x="12999" y="15546"/>
                        <a:pt x="12999" y="15546"/>
                      </a:cubicBezTo>
                      <a:cubicBezTo>
                        <a:pt x="12999" y="15546"/>
                        <a:pt x="12999" y="15546"/>
                        <a:pt x="12999" y="15546"/>
                      </a:cubicBezTo>
                      <a:cubicBezTo>
                        <a:pt x="13065" y="15621"/>
                        <a:pt x="12999" y="15621"/>
                        <a:pt x="12999" y="15696"/>
                      </a:cubicBezTo>
                      <a:cubicBezTo>
                        <a:pt x="12934" y="15696"/>
                        <a:pt x="12934" y="15696"/>
                        <a:pt x="12934" y="15696"/>
                      </a:cubicBezTo>
                      <a:cubicBezTo>
                        <a:pt x="12934" y="15696"/>
                        <a:pt x="12802" y="15621"/>
                        <a:pt x="12802" y="15621"/>
                      </a:cubicBezTo>
                      <a:cubicBezTo>
                        <a:pt x="12802" y="15696"/>
                        <a:pt x="12868" y="15845"/>
                        <a:pt x="12868" y="15994"/>
                      </a:cubicBezTo>
                      <a:cubicBezTo>
                        <a:pt x="12868" y="15994"/>
                        <a:pt x="12868" y="15994"/>
                        <a:pt x="12868" y="15994"/>
                      </a:cubicBezTo>
                      <a:cubicBezTo>
                        <a:pt x="12868" y="16069"/>
                        <a:pt x="12802" y="16293"/>
                        <a:pt x="12605" y="16443"/>
                      </a:cubicBezTo>
                      <a:cubicBezTo>
                        <a:pt x="12540" y="16443"/>
                        <a:pt x="12474" y="16518"/>
                        <a:pt x="12474" y="16518"/>
                      </a:cubicBezTo>
                      <a:cubicBezTo>
                        <a:pt x="12343" y="16592"/>
                        <a:pt x="12277" y="16667"/>
                        <a:pt x="12277" y="16742"/>
                      </a:cubicBezTo>
                      <a:cubicBezTo>
                        <a:pt x="12277" y="16891"/>
                        <a:pt x="12277" y="16966"/>
                        <a:pt x="12277" y="16966"/>
                      </a:cubicBezTo>
                      <a:cubicBezTo>
                        <a:pt x="12212" y="16966"/>
                        <a:pt x="12277" y="17041"/>
                        <a:pt x="12343" y="17190"/>
                      </a:cubicBezTo>
                      <a:cubicBezTo>
                        <a:pt x="12343" y="17265"/>
                        <a:pt x="12409" y="17265"/>
                        <a:pt x="12540" y="17564"/>
                      </a:cubicBezTo>
                      <a:cubicBezTo>
                        <a:pt x="12540" y="17564"/>
                        <a:pt x="12540" y="17564"/>
                        <a:pt x="12605" y="17639"/>
                      </a:cubicBezTo>
                      <a:cubicBezTo>
                        <a:pt x="12605" y="17639"/>
                        <a:pt x="12605" y="17639"/>
                        <a:pt x="12605" y="17713"/>
                      </a:cubicBezTo>
                      <a:cubicBezTo>
                        <a:pt x="12605" y="17788"/>
                        <a:pt x="12605" y="17863"/>
                        <a:pt x="12474" y="17863"/>
                      </a:cubicBezTo>
                      <a:cubicBezTo>
                        <a:pt x="12343" y="17938"/>
                        <a:pt x="12146" y="18087"/>
                        <a:pt x="12146" y="18087"/>
                      </a:cubicBezTo>
                      <a:cubicBezTo>
                        <a:pt x="12146" y="18162"/>
                        <a:pt x="12080" y="18237"/>
                        <a:pt x="12015" y="18162"/>
                      </a:cubicBezTo>
                      <a:cubicBezTo>
                        <a:pt x="12015" y="18162"/>
                        <a:pt x="11949" y="18162"/>
                        <a:pt x="11883" y="18162"/>
                      </a:cubicBezTo>
                      <a:cubicBezTo>
                        <a:pt x="11883" y="18162"/>
                        <a:pt x="11883" y="18162"/>
                        <a:pt x="11883" y="18162"/>
                      </a:cubicBezTo>
                      <a:cubicBezTo>
                        <a:pt x="11883" y="18162"/>
                        <a:pt x="11818" y="18237"/>
                        <a:pt x="11752" y="18237"/>
                      </a:cubicBezTo>
                      <a:cubicBezTo>
                        <a:pt x="11752" y="18237"/>
                        <a:pt x="11686" y="18237"/>
                        <a:pt x="11686" y="18162"/>
                      </a:cubicBezTo>
                      <a:cubicBezTo>
                        <a:pt x="11621" y="18087"/>
                        <a:pt x="11555" y="18012"/>
                        <a:pt x="11555" y="18012"/>
                      </a:cubicBezTo>
                      <a:cubicBezTo>
                        <a:pt x="11489" y="18012"/>
                        <a:pt x="11358" y="17938"/>
                        <a:pt x="11227" y="17863"/>
                      </a:cubicBezTo>
                      <a:cubicBezTo>
                        <a:pt x="11161" y="17863"/>
                        <a:pt x="11095" y="17788"/>
                        <a:pt x="11095" y="17788"/>
                      </a:cubicBezTo>
                      <a:cubicBezTo>
                        <a:pt x="11030" y="17713"/>
                        <a:pt x="10964" y="17713"/>
                        <a:pt x="10964" y="17713"/>
                      </a:cubicBezTo>
                      <a:cubicBezTo>
                        <a:pt x="10833" y="17713"/>
                        <a:pt x="10702" y="17639"/>
                        <a:pt x="10636" y="17564"/>
                      </a:cubicBezTo>
                      <a:cubicBezTo>
                        <a:pt x="10636" y="17564"/>
                        <a:pt x="10636" y="17564"/>
                        <a:pt x="10636" y="17564"/>
                      </a:cubicBezTo>
                      <a:cubicBezTo>
                        <a:pt x="10570" y="17564"/>
                        <a:pt x="10505" y="17639"/>
                        <a:pt x="10505" y="17788"/>
                      </a:cubicBezTo>
                      <a:cubicBezTo>
                        <a:pt x="10505" y="17788"/>
                        <a:pt x="10505" y="17788"/>
                        <a:pt x="10505" y="17788"/>
                      </a:cubicBezTo>
                      <a:cubicBezTo>
                        <a:pt x="10439" y="17788"/>
                        <a:pt x="10439" y="17788"/>
                        <a:pt x="10439" y="17788"/>
                      </a:cubicBezTo>
                      <a:cubicBezTo>
                        <a:pt x="10505" y="17788"/>
                        <a:pt x="10505" y="17788"/>
                        <a:pt x="10505" y="17788"/>
                      </a:cubicBezTo>
                      <a:cubicBezTo>
                        <a:pt x="10505" y="17863"/>
                        <a:pt x="10505" y="17863"/>
                        <a:pt x="10505" y="17863"/>
                      </a:cubicBezTo>
                      <a:cubicBezTo>
                        <a:pt x="10505" y="17938"/>
                        <a:pt x="10505" y="18012"/>
                        <a:pt x="10505" y="18012"/>
                      </a:cubicBezTo>
                      <a:cubicBezTo>
                        <a:pt x="10570" y="18162"/>
                        <a:pt x="10636" y="18237"/>
                        <a:pt x="10636" y="18386"/>
                      </a:cubicBezTo>
                      <a:cubicBezTo>
                        <a:pt x="10702" y="18461"/>
                        <a:pt x="10702" y="18461"/>
                        <a:pt x="10767" y="18461"/>
                      </a:cubicBezTo>
                      <a:cubicBezTo>
                        <a:pt x="10767" y="18461"/>
                        <a:pt x="10767" y="18461"/>
                        <a:pt x="10767" y="18461"/>
                      </a:cubicBezTo>
                      <a:cubicBezTo>
                        <a:pt x="10767" y="18461"/>
                        <a:pt x="10767" y="18461"/>
                        <a:pt x="10767" y="18461"/>
                      </a:cubicBezTo>
                      <a:cubicBezTo>
                        <a:pt x="10767" y="18461"/>
                        <a:pt x="10767" y="18461"/>
                        <a:pt x="10767" y="18461"/>
                      </a:cubicBezTo>
                      <a:cubicBezTo>
                        <a:pt x="10767" y="18461"/>
                        <a:pt x="10833" y="18536"/>
                        <a:pt x="10898" y="18536"/>
                      </a:cubicBezTo>
                      <a:cubicBezTo>
                        <a:pt x="10898" y="18536"/>
                        <a:pt x="10964" y="18610"/>
                        <a:pt x="10964" y="18685"/>
                      </a:cubicBezTo>
                      <a:cubicBezTo>
                        <a:pt x="10964" y="18685"/>
                        <a:pt x="11030" y="18685"/>
                        <a:pt x="11030" y="18760"/>
                      </a:cubicBezTo>
                      <a:cubicBezTo>
                        <a:pt x="11030" y="18760"/>
                        <a:pt x="11030" y="18760"/>
                        <a:pt x="11030" y="18760"/>
                      </a:cubicBezTo>
                      <a:cubicBezTo>
                        <a:pt x="11030" y="18835"/>
                        <a:pt x="10964" y="18909"/>
                        <a:pt x="10964" y="18909"/>
                      </a:cubicBezTo>
                      <a:cubicBezTo>
                        <a:pt x="10964" y="18909"/>
                        <a:pt x="10964" y="18909"/>
                        <a:pt x="10964" y="18984"/>
                      </a:cubicBezTo>
                      <a:cubicBezTo>
                        <a:pt x="10964" y="18984"/>
                        <a:pt x="10964" y="18984"/>
                        <a:pt x="11030" y="18984"/>
                      </a:cubicBezTo>
                      <a:cubicBezTo>
                        <a:pt x="11095" y="18984"/>
                        <a:pt x="11095" y="18984"/>
                        <a:pt x="11095" y="18984"/>
                      </a:cubicBezTo>
                      <a:cubicBezTo>
                        <a:pt x="11095" y="18984"/>
                        <a:pt x="11161" y="18984"/>
                        <a:pt x="11227" y="18984"/>
                      </a:cubicBezTo>
                      <a:cubicBezTo>
                        <a:pt x="11227" y="18984"/>
                        <a:pt x="11227" y="18984"/>
                        <a:pt x="11292" y="18984"/>
                      </a:cubicBezTo>
                      <a:cubicBezTo>
                        <a:pt x="11292" y="18984"/>
                        <a:pt x="11292" y="18984"/>
                        <a:pt x="11292" y="18984"/>
                      </a:cubicBezTo>
                      <a:cubicBezTo>
                        <a:pt x="11292" y="18984"/>
                        <a:pt x="11292" y="18984"/>
                        <a:pt x="11292" y="18984"/>
                      </a:cubicBezTo>
                      <a:cubicBezTo>
                        <a:pt x="11358" y="18909"/>
                        <a:pt x="11358" y="18909"/>
                        <a:pt x="11358" y="18909"/>
                      </a:cubicBezTo>
                      <a:cubicBezTo>
                        <a:pt x="11424" y="18909"/>
                        <a:pt x="11489" y="18984"/>
                        <a:pt x="11555" y="19059"/>
                      </a:cubicBezTo>
                      <a:cubicBezTo>
                        <a:pt x="11555" y="19059"/>
                        <a:pt x="11555" y="19134"/>
                        <a:pt x="11555" y="19208"/>
                      </a:cubicBezTo>
                      <a:cubicBezTo>
                        <a:pt x="11555" y="19208"/>
                        <a:pt x="11555" y="19208"/>
                        <a:pt x="11555" y="19283"/>
                      </a:cubicBezTo>
                      <a:cubicBezTo>
                        <a:pt x="11555" y="19283"/>
                        <a:pt x="11555" y="19283"/>
                        <a:pt x="11555" y="19283"/>
                      </a:cubicBezTo>
                      <a:cubicBezTo>
                        <a:pt x="11555" y="19283"/>
                        <a:pt x="11555" y="19283"/>
                        <a:pt x="11555" y="19283"/>
                      </a:cubicBezTo>
                      <a:cubicBezTo>
                        <a:pt x="11555" y="19358"/>
                        <a:pt x="11621" y="19358"/>
                        <a:pt x="11621" y="19358"/>
                      </a:cubicBezTo>
                      <a:cubicBezTo>
                        <a:pt x="11621" y="19358"/>
                        <a:pt x="11621" y="19358"/>
                        <a:pt x="11621" y="19358"/>
                      </a:cubicBezTo>
                      <a:cubicBezTo>
                        <a:pt x="11686" y="19283"/>
                        <a:pt x="11752" y="19283"/>
                        <a:pt x="11752" y="19208"/>
                      </a:cubicBezTo>
                      <a:cubicBezTo>
                        <a:pt x="11752" y="19208"/>
                        <a:pt x="11752" y="19208"/>
                        <a:pt x="11752" y="19208"/>
                      </a:cubicBezTo>
                      <a:cubicBezTo>
                        <a:pt x="11818" y="19208"/>
                        <a:pt x="11818" y="19208"/>
                        <a:pt x="11883" y="19208"/>
                      </a:cubicBezTo>
                      <a:cubicBezTo>
                        <a:pt x="11883" y="19208"/>
                        <a:pt x="11883" y="19208"/>
                        <a:pt x="11883" y="19208"/>
                      </a:cubicBezTo>
                      <a:cubicBezTo>
                        <a:pt x="11883" y="19208"/>
                        <a:pt x="11883" y="19208"/>
                        <a:pt x="11883" y="19208"/>
                      </a:cubicBezTo>
                      <a:cubicBezTo>
                        <a:pt x="11949" y="19208"/>
                        <a:pt x="11949" y="19208"/>
                        <a:pt x="11949" y="19208"/>
                      </a:cubicBezTo>
                      <a:cubicBezTo>
                        <a:pt x="11949" y="19283"/>
                        <a:pt x="12015" y="19283"/>
                        <a:pt x="12015" y="19358"/>
                      </a:cubicBezTo>
                      <a:cubicBezTo>
                        <a:pt x="12015" y="19433"/>
                        <a:pt x="12015" y="19433"/>
                        <a:pt x="12015" y="19433"/>
                      </a:cubicBezTo>
                      <a:cubicBezTo>
                        <a:pt x="12015" y="19433"/>
                        <a:pt x="12015" y="19433"/>
                        <a:pt x="12015" y="19433"/>
                      </a:cubicBezTo>
                      <a:cubicBezTo>
                        <a:pt x="12015" y="19433"/>
                        <a:pt x="12015" y="19507"/>
                        <a:pt x="12015" y="19507"/>
                      </a:cubicBezTo>
                      <a:cubicBezTo>
                        <a:pt x="12015" y="19507"/>
                        <a:pt x="12015" y="19507"/>
                        <a:pt x="12015" y="19507"/>
                      </a:cubicBezTo>
                      <a:cubicBezTo>
                        <a:pt x="11949" y="19657"/>
                        <a:pt x="11883" y="19806"/>
                        <a:pt x="11818" y="19881"/>
                      </a:cubicBezTo>
                      <a:cubicBezTo>
                        <a:pt x="11752" y="19956"/>
                        <a:pt x="11752" y="19956"/>
                        <a:pt x="11752" y="19956"/>
                      </a:cubicBezTo>
                      <a:cubicBezTo>
                        <a:pt x="11752" y="19956"/>
                        <a:pt x="11818" y="20030"/>
                        <a:pt x="11883" y="20105"/>
                      </a:cubicBezTo>
                      <a:cubicBezTo>
                        <a:pt x="11883" y="20105"/>
                        <a:pt x="11883" y="20105"/>
                        <a:pt x="11883" y="20105"/>
                      </a:cubicBezTo>
                      <a:cubicBezTo>
                        <a:pt x="11883" y="20105"/>
                        <a:pt x="11883" y="20105"/>
                        <a:pt x="11883" y="20105"/>
                      </a:cubicBezTo>
                      <a:cubicBezTo>
                        <a:pt x="11883" y="20105"/>
                        <a:pt x="11883" y="20105"/>
                        <a:pt x="11883" y="20105"/>
                      </a:cubicBezTo>
                      <a:cubicBezTo>
                        <a:pt x="11883" y="20105"/>
                        <a:pt x="11883" y="20105"/>
                        <a:pt x="11883" y="20105"/>
                      </a:cubicBezTo>
                      <a:cubicBezTo>
                        <a:pt x="11883" y="20105"/>
                        <a:pt x="11883" y="20030"/>
                        <a:pt x="11949" y="20030"/>
                      </a:cubicBezTo>
                      <a:cubicBezTo>
                        <a:pt x="11949" y="20030"/>
                        <a:pt x="12015" y="20030"/>
                        <a:pt x="12015" y="20030"/>
                      </a:cubicBezTo>
                      <a:cubicBezTo>
                        <a:pt x="12015" y="20030"/>
                        <a:pt x="12080" y="20105"/>
                        <a:pt x="12080" y="20105"/>
                      </a:cubicBezTo>
                      <a:cubicBezTo>
                        <a:pt x="12080" y="20105"/>
                        <a:pt x="12080" y="20105"/>
                        <a:pt x="12080" y="20105"/>
                      </a:cubicBezTo>
                      <a:cubicBezTo>
                        <a:pt x="12080" y="20105"/>
                        <a:pt x="12080" y="20105"/>
                        <a:pt x="12080" y="20105"/>
                      </a:cubicBezTo>
                      <a:cubicBezTo>
                        <a:pt x="12080" y="20030"/>
                        <a:pt x="12080" y="19956"/>
                        <a:pt x="12146" y="19956"/>
                      </a:cubicBezTo>
                      <a:cubicBezTo>
                        <a:pt x="12212" y="19956"/>
                        <a:pt x="12212" y="19956"/>
                        <a:pt x="12277" y="20030"/>
                      </a:cubicBezTo>
                      <a:cubicBezTo>
                        <a:pt x="12277" y="20030"/>
                        <a:pt x="12277" y="20030"/>
                        <a:pt x="12277" y="20030"/>
                      </a:cubicBezTo>
                      <a:cubicBezTo>
                        <a:pt x="12277" y="20030"/>
                        <a:pt x="12277" y="19956"/>
                        <a:pt x="12277" y="19956"/>
                      </a:cubicBezTo>
                      <a:cubicBezTo>
                        <a:pt x="12277" y="19881"/>
                        <a:pt x="12277" y="19881"/>
                        <a:pt x="12343" y="19731"/>
                      </a:cubicBezTo>
                      <a:cubicBezTo>
                        <a:pt x="12343" y="19731"/>
                        <a:pt x="12343" y="19731"/>
                        <a:pt x="12343" y="19731"/>
                      </a:cubicBezTo>
                      <a:cubicBezTo>
                        <a:pt x="12343" y="19731"/>
                        <a:pt x="12343" y="19731"/>
                        <a:pt x="12343" y="19731"/>
                      </a:cubicBezTo>
                      <a:cubicBezTo>
                        <a:pt x="12343" y="19657"/>
                        <a:pt x="12409" y="19657"/>
                        <a:pt x="12474" y="19657"/>
                      </a:cubicBezTo>
                      <a:cubicBezTo>
                        <a:pt x="12474" y="19657"/>
                        <a:pt x="12474" y="19657"/>
                        <a:pt x="12540" y="19657"/>
                      </a:cubicBezTo>
                      <a:cubicBezTo>
                        <a:pt x="12540" y="19657"/>
                        <a:pt x="12540" y="19657"/>
                        <a:pt x="12540" y="19657"/>
                      </a:cubicBezTo>
                      <a:cubicBezTo>
                        <a:pt x="12605" y="19657"/>
                        <a:pt x="12671" y="19582"/>
                        <a:pt x="12671" y="19433"/>
                      </a:cubicBezTo>
                      <a:cubicBezTo>
                        <a:pt x="12671" y="19433"/>
                        <a:pt x="12671" y="19358"/>
                        <a:pt x="12671" y="19358"/>
                      </a:cubicBezTo>
                      <a:cubicBezTo>
                        <a:pt x="12540" y="19283"/>
                        <a:pt x="12540" y="19208"/>
                        <a:pt x="12540" y="19059"/>
                      </a:cubicBezTo>
                      <a:cubicBezTo>
                        <a:pt x="12474" y="18984"/>
                        <a:pt x="12409" y="18835"/>
                        <a:pt x="12409" y="18835"/>
                      </a:cubicBezTo>
                      <a:cubicBezTo>
                        <a:pt x="12409" y="18760"/>
                        <a:pt x="12409" y="18685"/>
                        <a:pt x="12409" y="18685"/>
                      </a:cubicBezTo>
                      <a:cubicBezTo>
                        <a:pt x="12409" y="18685"/>
                        <a:pt x="12409" y="18685"/>
                        <a:pt x="12409" y="18610"/>
                      </a:cubicBezTo>
                      <a:cubicBezTo>
                        <a:pt x="12409" y="18610"/>
                        <a:pt x="12409" y="18536"/>
                        <a:pt x="12409" y="18536"/>
                      </a:cubicBezTo>
                      <a:cubicBezTo>
                        <a:pt x="12474" y="18536"/>
                        <a:pt x="12474" y="18536"/>
                        <a:pt x="12474" y="18536"/>
                      </a:cubicBezTo>
                      <a:cubicBezTo>
                        <a:pt x="12540" y="18536"/>
                        <a:pt x="12540" y="18536"/>
                        <a:pt x="12540" y="18536"/>
                      </a:cubicBezTo>
                      <a:cubicBezTo>
                        <a:pt x="12540" y="18536"/>
                        <a:pt x="12540" y="18536"/>
                        <a:pt x="12540" y="18536"/>
                      </a:cubicBezTo>
                      <a:cubicBezTo>
                        <a:pt x="12605" y="18536"/>
                        <a:pt x="12605" y="18536"/>
                        <a:pt x="12605" y="18461"/>
                      </a:cubicBezTo>
                      <a:cubicBezTo>
                        <a:pt x="12605" y="18461"/>
                        <a:pt x="12605" y="18461"/>
                        <a:pt x="12671" y="18386"/>
                      </a:cubicBezTo>
                      <a:cubicBezTo>
                        <a:pt x="12671" y="18386"/>
                        <a:pt x="12737" y="18386"/>
                        <a:pt x="12802" y="18386"/>
                      </a:cubicBezTo>
                      <a:cubicBezTo>
                        <a:pt x="12868" y="18386"/>
                        <a:pt x="12934" y="18311"/>
                        <a:pt x="12934" y="18311"/>
                      </a:cubicBezTo>
                      <a:cubicBezTo>
                        <a:pt x="12934" y="18311"/>
                        <a:pt x="12934" y="18311"/>
                        <a:pt x="12934" y="18237"/>
                      </a:cubicBezTo>
                      <a:cubicBezTo>
                        <a:pt x="12934" y="18162"/>
                        <a:pt x="13065" y="18162"/>
                        <a:pt x="13196" y="18012"/>
                      </a:cubicBezTo>
                      <a:cubicBezTo>
                        <a:pt x="13328" y="17938"/>
                        <a:pt x="13393" y="17938"/>
                        <a:pt x="13459" y="17938"/>
                      </a:cubicBezTo>
                      <a:cubicBezTo>
                        <a:pt x="13525" y="17938"/>
                        <a:pt x="13525" y="18012"/>
                        <a:pt x="13525" y="18012"/>
                      </a:cubicBezTo>
                      <a:cubicBezTo>
                        <a:pt x="13525" y="18087"/>
                        <a:pt x="13590" y="18162"/>
                        <a:pt x="13656" y="18162"/>
                      </a:cubicBezTo>
                      <a:cubicBezTo>
                        <a:pt x="13787" y="18237"/>
                        <a:pt x="13787" y="18311"/>
                        <a:pt x="13787" y="18386"/>
                      </a:cubicBezTo>
                      <a:cubicBezTo>
                        <a:pt x="13787" y="18386"/>
                        <a:pt x="13787" y="18461"/>
                        <a:pt x="13787" y="18461"/>
                      </a:cubicBezTo>
                      <a:cubicBezTo>
                        <a:pt x="13787" y="18536"/>
                        <a:pt x="13787" y="18610"/>
                        <a:pt x="13787" y="18610"/>
                      </a:cubicBezTo>
                      <a:cubicBezTo>
                        <a:pt x="13853" y="18685"/>
                        <a:pt x="13787" y="18835"/>
                        <a:pt x="13787" y="18984"/>
                      </a:cubicBezTo>
                      <a:cubicBezTo>
                        <a:pt x="13787" y="18984"/>
                        <a:pt x="13919" y="19059"/>
                        <a:pt x="14050" y="19059"/>
                      </a:cubicBezTo>
                      <a:cubicBezTo>
                        <a:pt x="14050" y="19059"/>
                        <a:pt x="14116" y="19059"/>
                        <a:pt x="14116" y="19059"/>
                      </a:cubicBezTo>
                      <a:cubicBezTo>
                        <a:pt x="14116" y="18984"/>
                        <a:pt x="14181" y="18984"/>
                        <a:pt x="14181" y="18984"/>
                      </a:cubicBezTo>
                      <a:cubicBezTo>
                        <a:pt x="14247" y="18984"/>
                        <a:pt x="14312" y="19059"/>
                        <a:pt x="14312" y="19059"/>
                      </a:cubicBezTo>
                      <a:cubicBezTo>
                        <a:pt x="14312" y="19134"/>
                        <a:pt x="14312" y="19208"/>
                        <a:pt x="14312" y="19208"/>
                      </a:cubicBezTo>
                      <a:cubicBezTo>
                        <a:pt x="14378" y="19208"/>
                        <a:pt x="14378" y="19208"/>
                        <a:pt x="14378" y="19208"/>
                      </a:cubicBezTo>
                      <a:cubicBezTo>
                        <a:pt x="14444" y="19208"/>
                        <a:pt x="14509" y="19208"/>
                        <a:pt x="14575" y="19283"/>
                      </a:cubicBezTo>
                      <a:cubicBezTo>
                        <a:pt x="14575" y="19283"/>
                        <a:pt x="14641" y="19283"/>
                        <a:pt x="14706" y="19283"/>
                      </a:cubicBezTo>
                      <a:cubicBezTo>
                        <a:pt x="14772" y="19283"/>
                        <a:pt x="14838" y="19283"/>
                        <a:pt x="14838" y="19283"/>
                      </a:cubicBezTo>
                      <a:cubicBezTo>
                        <a:pt x="14903" y="19283"/>
                        <a:pt x="14903" y="19283"/>
                        <a:pt x="14903" y="19283"/>
                      </a:cubicBezTo>
                      <a:cubicBezTo>
                        <a:pt x="15035" y="19283"/>
                        <a:pt x="15232" y="19433"/>
                        <a:pt x="15232" y="19507"/>
                      </a:cubicBezTo>
                      <a:cubicBezTo>
                        <a:pt x="15232" y="19507"/>
                        <a:pt x="15232" y="19582"/>
                        <a:pt x="15232" y="19582"/>
                      </a:cubicBezTo>
                      <a:cubicBezTo>
                        <a:pt x="15232" y="19582"/>
                        <a:pt x="15232" y="19582"/>
                        <a:pt x="15232" y="19582"/>
                      </a:cubicBezTo>
                      <a:cubicBezTo>
                        <a:pt x="15232" y="19657"/>
                        <a:pt x="15232" y="19731"/>
                        <a:pt x="15297" y="19731"/>
                      </a:cubicBezTo>
                      <a:cubicBezTo>
                        <a:pt x="15297" y="19881"/>
                        <a:pt x="15363" y="19956"/>
                        <a:pt x="15429" y="20030"/>
                      </a:cubicBezTo>
                      <a:cubicBezTo>
                        <a:pt x="15494" y="20030"/>
                        <a:pt x="15560" y="20030"/>
                        <a:pt x="15560" y="20105"/>
                      </a:cubicBezTo>
                      <a:cubicBezTo>
                        <a:pt x="15560" y="20180"/>
                        <a:pt x="15494" y="20180"/>
                        <a:pt x="15494" y="20180"/>
                      </a:cubicBezTo>
                      <a:cubicBezTo>
                        <a:pt x="15429" y="20180"/>
                        <a:pt x="15429" y="20255"/>
                        <a:pt x="15429" y="20255"/>
                      </a:cubicBezTo>
                      <a:cubicBezTo>
                        <a:pt x="15429" y="20180"/>
                        <a:pt x="15363" y="20180"/>
                        <a:pt x="15363" y="20180"/>
                      </a:cubicBezTo>
                      <a:cubicBezTo>
                        <a:pt x="15363" y="20180"/>
                        <a:pt x="15363" y="20180"/>
                        <a:pt x="15363" y="20255"/>
                      </a:cubicBezTo>
                      <a:cubicBezTo>
                        <a:pt x="15363" y="20329"/>
                        <a:pt x="15429" y="20554"/>
                        <a:pt x="15429" y="20628"/>
                      </a:cubicBezTo>
                      <a:cubicBezTo>
                        <a:pt x="15429" y="20628"/>
                        <a:pt x="15494" y="20703"/>
                        <a:pt x="15494" y="20703"/>
                      </a:cubicBezTo>
                      <a:cubicBezTo>
                        <a:pt x="15494" y="20778"/>
                        <a:pt x="15429" y="20927"/>
                        <a:pt x="15297" y="20927"/>
                      </a:cubicBezTo>
                      <a:cubicBezTo>
                        <a:pt x="15297" y="20927"/>
                        <a:pt x="15363" y="21002"/>
                        <a:pt x="15363" y="21002"/>
                      </a:cubicBezTo>
                      <a:cubicBezTo>
                        <a:pt x="15363" y="21002"/>
                        <a:pt x="15363" y="21077"/>
                        <a:pt x="15363" y="21077"/>
                      </a:cubicBezTo>
                      <a:cubicBezTo>
                        <a:pt x="15363" y="21077"/>
                        <a:pt x="15429" y="21077"/>
                        <a:pt x="15494" y="21152"/>
                      </a:cubicBezTo>
                      <a:cubicBezTo>
                        <a:pt x="15560" y="21152"/>
                        <a:pt x="15626" y="21226"/>
                        <a:pt x="15691" y="21301"/>
                      </a:cubicBezTo>
                      <a:cubicBezTo>
                        <a:pt x="15691" y="21301"/>
                        <a:pt x="15954" y="21451"/>
                        <a:pt x="16019" y="21451"/>
                      </a:cubicBezTo>
                      <a:cubicBezTo>
                        <a:pt x="16151" y="21451"/>
                        <a:pt x="16216" y="21525"/>
                        <a:pt x="16282" y="21525"/>
                      </a:cubicBezTo>
                      <a:cubicBezTo>
                        <a:pt x="16282" y="21525"/>
                        <a:pt x="16348" y="21525"/>
                        <a:pt x="16348" y="21525"/>
                      </a:cubicBezTo>
                      <a:cubicBezTo>
                        <a:pt x="16348" y="21525"/>
                        <a:pt x="16413" y="21525"/>
                        <a:pt x="16413" y="21525"/>
                      </a:cubicBezTo>
                      <a:cubicBezTo>
                        <a:pt x="16479" y="21525"/>
                        <a:pt x="16545" y="21525"/>
                        <a:pt x="16610" y="21525"/>
                      </a:cubicBezTo>
                      <a:cubicBezTo>
                        <a:pt x="16610" y="21525"/>
                        <a:pt x="16610" y="21525"/>
                        <a:pt x="16610" y="21525"/>
                      </a:cubicBezTo>
                      <a:cubicBezTo>
                        <a:pt x="16610" y="21600"/>
                        <a:pt x="16676" y="21451"/>
                        <a:pt x="16873" y="21376"/>
                      </a:cubicBezTo>
                      <a:cubicBezTo>
                        <a:pt x="16873" y="21376"/>
                        <a:pt x="16873" y="21376"/>
                        <a:pt x="16873" y="21376"/>
                      </a:cubicBezTo>
                      <a:cubicBezTo>
                        <a:pt x="16939" y="21376"/>
                        <a:pt x="16939" y="21376"/>
                        <a:pt x="16939" y="21301"/>
                      </a:cubicBezTo>
                      <a:cubicBezTo>
                        <a:pt x="16939" y="21301"/>
                        <a:pt x="16939" y="21301"/>
                        <a:pt x="16873" y="21226"/>
                      </a:cubicBezTo>
                      <a:cubicBezTo>
                        <a:pt x="16873" y="21226"/>
                        <a:pt x="16873" y="21152"/>
                        <a:pt x="16873" y="21152"/>
                      </a:cubicBezTo>
                      <a:cubicBezTo>
                        <a:pt x="16873" y="21002"/>
                        <a:pt x="16939" y="21002"/>
                        <a:pt x="16939" y="20927"/>
                      </a:cubicBezTo>
                      <a:cubicBezTo>
                        <a:pt x="17004" y="20927"/>
                        <a:pt x="17004" y="20927"/>
                        <a:pt x="17004" y="20927"/>
                      </a:cubicBezTo>
                      <a:cubicBezTo>
                        <a:pt x="17004" y="20927"/>
                        <a:pt x="17070" y="20927"/>
                        <a:pt x="17070" y="20927"/>
                      </a:cubicBezTo>
                      <a:cubicBezTo>
                        <a:pt x="17136" y="21002"/>
                        <a:pt x="17201" y="21002"/>
                        <a:pt x="17267" y="21002"/>
                      </a:cubicBezTo>
                      <a:cubicBezTo>
                        <a:pt x="17267" y="21002"/>
                        <a:pt x="17333" y="21002"/>
                        <a:pt x="17333" y="21002"/>
                      </a:cubicBezTo>
                      <a:cubicBezTo>
                        <a:pt x="17333" y="21002"/>
                        <a:pt x="17333" y="21002"/>
                        <a:pt x="17333" y="21002"/>
                      </a:cubicBezTo>
                      <a:cubicBezTo>
                        <a:pt x="17333" y="21002"/>
                        <a:pt x="17333" y="21002"/>
                        <a:pt x="17398" y="21002"/>
                      </a:cubicBezTo>
                      <a:cubicBezTo>
                        <a:pt x="17464" y="20927"/>
                        <a:pt x="17529" y="20853"/>
                        <a:pt x="17529" y="20853"/>
                      </a:cubicBezTo>
                      <a:cubicBezTo>
                        <a:pt x="17529" y="20778"/>
                        <a:pt x="17529" y="20628"/>
                        <a:pt x="17529" y="20554"/>
                      </a:cubicBezTo>
                      <a:cubicBezTo>
                        <a:pt x="17529" y="20479"/>
                        <a:pt x="17529" y="20479"/>
                        <a:pt x="17595" y="20404"/>
                      </a:cubicBezTo>
                      <a:cubicBezTo>
                        <a:pt x="17595" y="20404"/>
                        <a:pt x="17595" y="20404"/>
                        <a:pt x="17595" y="20404"/>
                      </a:cubicBezTo>
                      <a:cubicBezTo>
                        <a:pt x="17529" y="20404"/>
                        <a:pt x="17464" y="20404"/>
                        <a:pt x="17398" y="20329"/>
                      </a:cubicBezTo>
                      <a:cubicBezTo>
                        <a:pt x="17333" y="20329"/>
                        <a:pt x="17267" y="20255"/>
                        <a:pt x="17267" y="20180"/>
                      </a:cubicBezTo>
                      <a:cubicBezTo>
                        <a:pt x="17333" y="20105"/>
                        <a:pt x="17398" y="20030"/>
                        <a:pt x="17464" y="20030"/>
                      </a:cubicBezTo>
                      <a:cubicBezTo>
                        <a:pt x="17464" y="20030"/>
                        <a:pt x="17464" y="20030"/>
                        <a:pt x="17464" y="20030"/>
                      </a:cubicBezTo>
                      <a:cubicBezTo>
                        <a:pt x="17464" y="19956"/>
                        <a:pt x="17464" y="19881"/>
                        <a:pt x="17529" y="19806"/>
                      </a:cubicBezTo>
                      <a:cubicBezTo>
                        <a:pt x="17595" y="19731"/>
                        <a:pt x="17726" y="19657"/>
                        <a:pt x="17858" y="19657"/>
                      </a:cubicBezTo>
                      <a:cubicBezTo>
                        <a:pt x="17858" y="19657"/>
                        <a:pt x="17923" y="19657"/>
                        <a:pt x="17923" y="19731"/>
                      </a:cubicBezTo>
                      <a:cubicBezTo>
                        <a:pt x="17923" y="19731"/>
                        <a:pt x="17989" y="19731"/>
                        <a:pt x="18055" y="19731"/>
                      </a:cubicBezTo>
                      <a:cubicBezTo>
                        <a:pt x="18120" y="19731"/>
                        <a:pt x="18186" y="19731"/>
                        <a:pt x="18317" y="19657"/>
                      </a:cubicBezTo>
                      <a:cubicBezTo>
                        <a:pt x="18317" y="19657"/>
                        <a:pt x="18317" y="19657"/>
                        <a:pt x="18383" y="19657"/>
                      </a:cubicBezTo>
                      <a:cubicBezTo>
                        <a:pt x="18449" y="19657"/>
                        <a:pt x="18514" y="19806"/>
                        <a:pt x="18514" y="19806"/>
                      </a:cubicBezTo>
                      <a:cubicBezTo>
                        <a:pt x="18514" y="19806"/>
                        <a:pt x="18580" y="19731"/>
                        <a:pt x="18580" y="19731"/>
                      </a:cubicBezTo>
                      <a:cubicBezTo>
                        <a:pt x="18580" y="19657"/>
                        <a:pt x="18580" y="19657"/>
                        <a:pt x="18580" y="19657"/>
                      </a:cubicBezTo>
                      <a:cubicBezTo>
                        <a:pt x="18514" y="19507"/>
                        <a:pt x="18449" y="19507"/>
                        <a:pt x="18449" y="19433"/>
                      </a:cubicBezTo>
                      <a:cubicBezTo>
                        <a:pt x="18449" y="19433"/>
                        <a:pt x="18449" y="19433"/>
                        <a:pt x="18449" y="19433"/>
                      </a:cubicBezTo>
                      <a:cubicBezTo>
                        <a:pt x="18449" y="19358"/>
                        <a:pt x="18449" y="19358"/>
                        <a:pt x="18449" y="19358"/>
                      </a:cubicBezTo>
                      <a:cubicBezTo>
                        <a:pt x="18449" y="19283"/>
                        <a:pt x="18449" y="19208"/>
                        <a:pt x="18449" y="19208"/>
                      </a:cubicBezTo>
                      <a:cubicBezTo>
                        <a:pt x="18449" y="19134"/>
                        <a:pt x="18383" y="19134"/>
                        <a:pt x="18383" y="19134"/>
                      </a:cubicBezTo>
                      <a:cubicBezTo>
                        <a:pt x="18449" y="18984"/>
                        <a:pt x="18514" y="18909"/>
                        <a:pt x="18580" y="18760"/>
                      </a:cubicBezTo>
                      <a:cubicBezTo>
                        <a:pt x="18646" y="18685"/>
                        <a:pt x="18646" y="18610"/>
                        <a:pt x="18646" y="18610"/>
                      </a:cubicBezTo>
                      <a:cubicBezTo>
                        <a:pt x="18646" y="18610"/>
                        <a:pt x="18646" y="18610"/>
                        <a:pt x="18580" y="18610"/>
                      </a:cubicBezTo>
                      <a:cubicBezTo>
                        <a:pt x="18580" y="18610"/>
                        <a:pt x="18580" y="18536"/>
                        <a:pt x="18580" y="18536"/>
                      </a:cubicBezTo>
                      <a:cubicBezTo>
                        <a:pt x="18580" y="18461"/>
                        <a:pt x="18646" y="18386"/>
                        <a:pt x="18711" y="18311"/>
                      </a:cubicBezTo>
                      <a:cubicBezTo>
                        <a:pt x="18777" y="18311"/>
                        <a:pt x="18777" y="18311"/>
                        <a:pt x="18777" y="18311"/>
                      </a:cubicBezTo>
                      <a:cubicBezTo>
                        <a:pt x="18777" y="18311"/>
                        <a:pt x="18777" y="18311"/>
                        <a:pt x="18777" y="18237"/>
                      </a:cubicBezTo>
                      <a:cubicBezTo>
                        <a:pt x="18777" y="18237"/>
                        <a:pt x="18777" y="18237"/>
                        <a:pt x="18777" y="18237"/>
                      </a:cubicBezTo>
                      <a:cubicBezTo>
                        <a:pt x="18777" y="18237"/>
                        <a:pt x="18777" y="18237"/>
                        <a:pt x="18777" y="18237"/>
                      </a:cubicBezTo>
                      <a:cubicBezTo>
                        <a:pt x="18777" y="18237"/>
                        <a:pt x="18777" y="18237"/>
                        <a:pt x="18777" y="18237"/>
                      </a:cubicBezTo>
                      <a:cubicBezTo>
                        <a:pt x="18777" y="18237"/>
                        <a:pt x="18777" y="18237"/>
                        <a:pt x="18777" y="18237"/>
                      </a:cubicBezTo>
                      <a:cubicBezTo>
                        <a:pt x="18777" y="18237"/>
                        <a:pt x="18777" y="18237"/>
                        <a:pt x="18777" y="18237"/>
                      </a:cubicBezTo>
                      <a:cubicBezTo>
                        <a:pt x="18711" y="18162"/>
                        <a:pt x="18711" y="18087"/>
                        <a:pt x="18711" y="18087"/>
                      </a:cubicBezTo>
                      <a:cubicBezTo>
                        <a:pt x="18646" y="18012"/>
                        <a:pt x="18646" y="17938"/>
                        <a:pt x="18580" y="17938"/>
                      </a:cubicBezTo>
                      <a:cubicBezTo>
                        <a:pt x="18580" y="17938"/>
                        <a:pt x="18514" y="17863"/>
                        <a:pt x="18514" y="17863"/>
                      </a:cubicBezTo>
                      <a:cubicBezTo>
                        <a:pt x="18449" y="17863"/>
                        <a:pt x="18383" y="17938"/>
                        <a:pt x="18317" y="17863"/>
                      </a:cubicBezTo>
                      <a:cubicBezTo>
                        <a:pt x="18317" y="17863"/>
                        <a:pt x="18317" y="17788"/>
                        <a:pt x="18317" y="17788"/>
                      </a:cubicBezTo>
                      <a:cubicBezTo>
                        <a:pt x="18317" y="17713"/>
                        <a:pt x="18383" y="17713"/>
                        <a:pt x="18383" y="17639"/>
                      </a:cubicBezTo>
                      <a:cubicBezTo>
                        <a:pt x="18514" y="17564"/>
                        <a:pt x="18514" y="17415"/>
                        <a:pt x="18646" y="17340"/>
                      </a:cubicBezTo>
                      <a:cubicBezTo>
                        <a:pt x="18646" y="17265"/>
                        <a:pt x="18646" y="17265"/>
                        <a:pt x="18646" y="17265"/>
                      </a:cubicBezTo>
                      <a:cubicBezTo>
                        <a:pt x="18711" y="17190"/>
                        <a:pt x="18580" y="17116"/>
                        <a:pt x="18580" y="16966"/>
                      </a:cubicBezTo>
                      <a:cubicBezTo>
                        <a:pt x="18580" y="16966"/>
                        <a:pt x="18580" y="16966"/>
                        <a:pt x="18580" y="16966"/>
                      </a:cubicBezTo>
                      <a:cubicBezTo>
                        <a:pt x="18580" y="16742"/>
                        <a:pt x="18711" y="16667"/>
                        <a:pt x="18777" y="16667"/>
                      </a:cubicBezTo>
                      <a:cubicBezTo>
                        <a:pt x="18843" y="16667"/>
                        <a:pt x="18843" y="16667"/>
                        <a:pt x="18843" y="16667"/>
                      </a:cubicBezTo>
                      <a:cubicBezTo>
                        <a:pt x="18974" y="16667"/>
                        <a:pt x="19040" y="16667"/>
                        <a:pt x="19105" y="16667"/>
                      </a:cubicBezTo>
                      <a:cubicBezTo>
                        <a:pt x="19171" y="16742"/>
                        <a:pt x="19368" y="16817"/>
                        <a:pt x="19433" y="16966"/>
                      </a:cubicBezTo>
                      <a:cubicBezTo>
                        <a:pt x="19499" y="17041"/>
                        <a:pt x="19565" y="17116"/>
                        <a:pt x="19565" y="17116"/>
                      </a:cubicBezTo>
                      <a:cubicBezTo>
                        <a:pt x="19630" y="17041"/>
                        <a:pt x="19696" y="17041"/>
                        <a:pt x="19762" y="17041"/>
                      </a:cubicBezTo>
                      <a:cubicBezTo>
                        <a:pt x="19762" y="17041"/>
                        <a:pt x="19762" y="17041"/>
                        <a:pt x="19827" y="17041"/>
                      </a:cubicBezTo>
                      <a:cubicBezTo>
                        <a:pt x="19827" y="17041"/>
                        <a:pt x="19827" y="17041"/>
                        <a:pt x="19893" y="17041"/>
                      </a:cubicBezTo>
                      <a:cubicBezTo>
                        <a:pt x="19959" y="17041"/>
                        <a:pt x="20090" y="16966"/>
                        <a:pt x="20090" y="16966"/>
                      </a:cubicBezTo>
                      <a:cubicBezTo>
                        <a:pt x="20090" y="16966"/>
                        <a:pt x="20156" y="16966"/>
                        <a:pt x="20156" y="16966"/>
                      </a:cubicBezTo>
                      <a:cubicBezTo>
                        <a:pt x="20221" y="16966"/>
                        <a:pt x="20221" y="16966"/>
                        <a:pt x="20287" y="16966"/>
                      </a:cubicBezTo>
                      <a:cubicBezTo>
                        <a:pt x="20353" y="16966"/>
                        <a:pt x="20353" y="16966"/>
                        <a:pt x="20353" y="16966"/>
                      </a:cubicBezTo>
                      <a:cubicBezTo>
                        <a:pt x="20353" y="16966"/>
                        <a:pt x="20353" y="16966"/>
                        <a:pt x="20353" y="16966"/>
                      </a:cubicBezTo>
                      <a:cubicBezTo>
                        <a:pt x="20418" y="16891"/>
                        <a:pt x="20221" y="16667"/>
                        <a:pt x="20156" y="16592"/>
                      </a:cubicBezTo>
                      <a:cubicBezTo>
                        <a:pt x="20156" y="16518"/>
                        <a:pt x="20156" y="16518"/>
                        <a:pt x="20156" y="16443"/>
                      </a:cubicBezTo>
                      <a:cubicBezTo>
                        <a:pt x="20156" y="16368"/>
                        <a:pt x="20221" y="16368"/>
                        <a:pt x="20221" y="16368"/>
                      </a:cubicBezTo>
                      <a:cubicBezTo>
                        <a:pt x="20221" y="16368"/>
                        <a:pt x="20221" y="16368"/>
                        <a:pt x="20221" y="16368"/>
                      </a:cubicBezTo>
                      <a:cubicBezTo>
                        <a:pt x="20287" y="16293"/>
                        <a:pt x="20287" y="16293"/>
                        <a:pt x="20287" y="16293"/>
                      </a:cubicBezTo>
                      <a:cubicBezTo>
                        <a:pt x="20287" y="16293"/>
                        <a:pt x="20353" y="16293"/>
                        <a:pt x="20353" y="16293"/>
                      </a:cubicBezTo>
                      <a:cubicBezTo>
                        <a:pt x="20418" y="16368"/>
                        <a:pt x="20484" y="16443"/>
                        <a:pt x="20615" y="16443"/>
                      </a:cubicBezTo>
                      <a:cubicBezTo>
                        <a:pt x="20615" y="16443"/>
                        <a:pt x="20615" y="16368"/>
                        <a:pt x="20681" y="16368"/>
                      </a:cubicBezTo>
                      <a:cubicBezTo>
                        <a:pt x="20747" y="16368"/>
                        <a:pt x="20812" y="16293"/>
                        <a:pt x="20878" y="16293"/>
                      </a:cubicBezTo>
                      <a:cubicBezTo>
                        <a:pt x="20943" y="16293"/>
                        <a:pt x="21075" y="16368"/>
                        <a:pt x="21206" y="16368"/>
                      </a:cubicBezTo>
                      <a:cubicBezTo>
                        <a:pt x="21206" y="16368"/>
                        <a:pt x="21206" y="16368"/>
                        <a:pt x="21206" y="16368"/>
                      </a:cubicBezTo>
                      <a:cubicBezTo>
                        <a:pt x="21337" y="16368"/>
                        <a:pt x="21469" y="16144"/>
                        <a:pt x="21469" y="16069"/>
                      </a:cubicBezTo>
                      <a:cubicBezTo>
                        <a:pt x="21469" y="16069"/>
                        <a:pt x="21469" y="16069"/>
                        <a:pt x="21469" y="16069"/>
                      </a:cubicBezTo>
                      <a:cubicBezTo>
                        <a:pt x="21469" y="15920"/>
                        <a:pt x="21403" y="15696"/>
                        <a:pt x="21403" y="15621"/>
                      </a:cubicBezTo>
                      <a:cubicBezTo>
                        <a:pt x="21337" y="15471"/>
                        <a:pt x="21337" y="15397"/>
                        <a:pt x="21337" y="15322"/>
                      </a:cubicBezTo>
                      <a:cubicBezTo>
                        <a:pt x="21337" y="15247"/>
                        <a:pt x="21337" y="15247"/>
                        <a:pt x="21403" y="15172"/>
                      </a:cubicBezTo>
                      <a:cubicBezTo>
                        <a:pt x="21469" y="15098"/>
                        <a:pt x="21600" y="14948"/>
                        <a:pt x="21600" y="14799"/>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71" name="Freeform 138"/>
                <p:cNvSpPr/>
                <p:nvPr/>
              </p:nvSpPr>
              <p:spPr>
                <a:xfrm>
                  <a:off x="3919298" y="1598718"/>
                  <a:ext cx="179300" cy="202241"/>
                </a:xfrm>
                <a:custGeom>
                  <a:avLst/>
                  <a:gdLst/>
                  <a:ahLst/>
                  <a:cxnLst>
                    <a:cxn ang="0">
                      <a:pos x="wd2" y="hd2"/>
                    </a:cxn>
                    <a:cxn ang="5400000">
                      <a:pos x="wd2" y="hd2"/>
                    </a:cxn>
                    <a:cxn ang="10800000">
                      <a:pos x="wd2" y="hd2"/>
                    </a:cxn>
                    <a:cxn ang="16200000">
                      <a:pos x="wd2" y="hd2"/>
                    </a:cxn>
                  </a:cxnLst>
                  <a:rect l="0" t="0" r="r" b="b"/>
                  <a:pathLst>
                    <a:path w="21158" h="21600" extrusionOk="0">
                      <a:moveTo>
                        <a:pt x="16062" y="17581"/>
                      </a:moveTo>
                      <a:cubicBezTo>
                        <a:pt x="15508" y="17581"/>
                        <a:pt x="14954" y="17079"/>
                        <a:pt x="14400" y="16074"/>
                      </a:cubicBezTo>
                      <a:cubicBezTo>
                        <a:pt x="14400" y="15572"/>
                        <a:pt x="14400" y="15070"/>
                        <a:pt x="14400" y="15070"/>
                      </a:cubicBezTo>
                      <a:cubicBezTo>
                        <a:pt x="14400" y="15070"/>
                        <a:pt x="14400" y="15070"/>
                        <a:pt x="14400" y="15070"/>
                      </a:cubicBezTo>
                      <a:cubicBezTo>
                        <a:pt x="14400" y="15070"/>
                        <a:pt x="14400" y="15070"/>
                        <a:pt x="14400" y="14567"/>
                      </a:cubicBezTo>
                      <a:cubicBezTo>
                        <a:pt x="14400" y="14065"/>
                        <a:pt x="14400" y="13563"/>
                        <a:pt x="14954" y="13563"/>
                      </a:cubicBezTo>
                      <a:cubicBezTo>
                        <a:pt x="14954" y="13060"/>
                        <a:pt x="15508" y="12558"/>
                        <a:pt x="16062" y="12558"/>
                      </a:cubicBezTo>
                      <a:cubicBezTo>
                        <a:pt x="16062" y="12558"/>
                        <a:pt x="16615" y="12558"/>
                        <a:pt x="16615" y="12558"/>
                      </a:cubicBezTo>
                      <a:cubicBezTo>
                        <a:pt x="16615" y="13060"/>
                        <a:pt x="17169" y="13060"/>
                        <a:pt x="17169" y="13060"/>
                      </a:cubicBezTo>
                      <a:cubicBezTo>
                        <a:pt x="17723" y="13060"/>
                        <a:pt x="18277" y="12558"/>
                        <a:pt x="18277" y="12558"/>
                      </a:cubicBezTo>
                      <a:cubicBezTo>
                        <a:pt x="18831" y="12558"/>
                        <a:pt x="19938" y="12056"/>
                        <a:pt x="21046" y="11051"/>
                      </a:cubicBezTo>
                      <a:cubicBezTo>
                        <a:pt x="21046" y="11051"/>
                        <a:pt x="21046" y="11051"/>
                        <a:pt x="21046" y="11051"/>
                      </a:cubicBezTo>
                      <a:cubicBezTo>
                        <a:pt x="21600" y="10549"/>
                        <a:pt x="19938" y="10047"/>
                        <a:pt x="19385" y="9042"/>
                      </a:cubicBezTo>
                      <a:cubicBezTo>
                        <a:pt x="19385" y="8037"/>
                        <a:pt x="18831" y="7535"/>
                        <a:pt x="18831" y="7033"/>
                      </a:cubicBezTo>
                      <a:cubicBezTo>
                        <a:pt x="18831" y="7033"/>
                        <a:pt x="18831" y="6530"/>
                        <a:pt x="18831" y="6530"/>
                      </a:cubicBezTo>
                      <a:cubicBezTo>
                        <a:pt x="19385" y="5526"/>
                        <a:pt x="19938" y="5526"/>
                        <a:pt x="21046" y="5526"/>
                      </a:cubicBezTo>
                      <a:cubicBezTo>
                        <a:pt x="21046" y="5526"/>
                        <a:pt x="21046" y="5526"/>
                        <a:pt x="21046" y="5526"/>
                      </a:cubicBezTo>
                      <a:cubicBezTo>
                        <a:pt x="21046" y="5526"/>
                        <a:pt x="21046" y="5023"/>
                        <a:pt x="21046" y="5023"/>
                      </a:cubicBezTo>
                      <a:cubicBezTo>
                        <a:pt x="21046" y="5023"/>
                        <a:pt x="21046" y="4521"/>
                        <a:pt x="21046" y="4521"/>
                      </a:cubicBezTo>
                      <a:cubicBezTo>
                        <a:pt x="21046" y="4521"/>
                        <a:pt x="20492" y="4521"/>
                        <a:pt x="19938" y="4521"/>
                      </a:cubicBezTo>
                      <a:cubicBezTo>
                        <a:pt x="19938" y="4521"/>
                        <a:pt x="19938" y="4521"/>
                        <a:pt x="19938" y="4521"/>
                      </a:cubicBezTo>
                      <a:cubicBezTo>
                        <a:pt x="18831" y="4521"/>
                        <a:pt x="17723" y="4521"/>
                        <a:pt x="17169" y="4521"/>
                      </a:cubicBezTo>
                      <a:cubicBezTo>
                        <a:pt x="17169" y="4521"/>
                        <a:pt x="16615" y="4521"/>
                        <a:pt x="16615" y="4521"/>
                      </a:cubicBezTo>
                      <a:cubicBezTo>
                        <a:pt x="16615" y="4521"/>
                        <a:pt x="16615" y="4521"/>
                        <a:pt x="16615" y="4521"/>
                      </a:cubicBezTo>
                      <a:cubicBezTo>
                        <a:pt x="15508" y="4521"/>
                        <a:pt x="14954" y="3014"/>
                        <a:pt x="13846" y="2512"/>
                      </a:cubicBezTo>
                      <a:cubicBezTo>
                        <a:pt x="12738" y="1507"/>
                        <a:pt x="12185" y="502"/>
                        <a:pt x="12185" y="0"/>
                      </a:cubicBezTo>
                      <a:cubicBezTo>
                        <a:pt x="12185" y="0"/>
                        <a:pt x="12185" y="0"/>
                        <a:pt x="12185" y="0"/>
                      </a:cubicBezTo>
                      <a:cubicBezTo>
                        <a:pt x="12185" y="0"/>
                        <a:pt x="12185" y="502"/>
                        <a:pt x="12185" y="502"/>
                      </a:cubicBezTo>
                      <a:cubicBezTo>
                        <a:pt x="11077" y="1005"/>
                        <a:pt x="10523" y="1005"/>
                        <a:pt x="10523" y="1005"/>
                      </a:cubicBezTo>
                      <a:cubicBezTo>
                        <a:pt x="10523" y="1507"/>
                        <a:pt x="10523" y="1507"/>
                        <a:pt x="11077" y="1507"/>
                      </a:cubicBezTo>
                      <a:cubicBezTo>
                        <a:pt x="11077" y="1507"/>
                        <a:pt x="11077" y="1507"/>
                        <a:pt x="11077" y="1507"/>
                      </a:cubicBezTo>
                      <a:cubicBezTo>
                        <a:pt x="11077" y="2009"/>
                        <a:pt x="11077" y="2009"/>
                        <a:pt x="10523" y="2009"/>
                      </a:cubicBezTo>
                      <a:cubicBezTo>
                        <a:pt x="10523" y="2009"/>
                        <a:pt x="10523" y="2512"/>
                        <a:pt x="9969" y="2512"/>
                      </a:cubicBezTo>
                      <a:cubicBezTo>
                        <a:pt x="9969" y="2512"/>
                        <a:pt x="9969" y="2009"/>
                        <a:pt x="9969" y="2009"/>
                      </a:cubicBezTo>
                      <a:cubicBezTo>
                        <a:pt x="9969" y="2512"/>
                        <a:pt x="9969" y="2512"/>
                        <a:pt x="10523" y="2512"/>
                      </a:cubicBezTo>
                      <a:cubicBezTo>
                        <a:pt x="10523" y="3014"/>
                        <a:pt x="10523" y="3014"/>
                        <a:pt x="10523" y="3516"/>
                      </a:cubicBezTo>
                      <a:cubicBezTo>
                        <a:pt x="10523" y="4019"/>
                        <a:pt x="9415" y="4019"/>
                        <a:pt x="8862" y="4019"/>
                      </a:cubicBezTo>
                      <a:cubicBezTo>
                        <a:pt x="8308" y="4019"/>
                        <a:pt x="7200" y="5526"/>
                        <a:pt x="6646" y="6028"/>
                      </a:cubicBezTo>
                      <a:cubicBezTo>
                        <a:pt x="6092" y="7033"/>
                        <a:pt x="4431" y="7033"/>
                        <a:pt x="3877" y="7033"/>
                      </a:cubicBezTo>
                      <a:cubicBezTo>
                        <a:pt x="3877" y="7033"/>
                        <a:pt x="3877" y="7535"/>
                        <a:pt x="3877" y="8037"/>
                      </a:cubicBezTo>
                      <a:cubicBezTo>
                        <a:pt x="3877" y="8037"/>
                        <a:pt x="3877" y="8540"/>
                        <a:pt x="3877" y="8540"/>
                      </a:cubicBezTo>
                      <a:cubicBezTo>
                        <a:pt x="4431" y="9544"/>
                        <a:pt x="5538" y="10047"/>
                        <a:pt x="5538" y="11051"/>
                      </a:cubicBezTo>
                      <a:cubicBezTo>
                        <a:pt x="5538" y="11051"/>
                        <a:pt x="5538" y="11051"/>
                        <a:pt x="5538" y="11051"/>
                      </a:cubicBezTo>
                      <a:cubicBezTo>
                        <a:pt x="4985" y="12056"/>
                        <a:pt x="4985" y="12558"/>
                        <a:pt x="4431" y="13060"/>
                      </a:cubicBezTo>
                      <a:cubicBezTo>
                        <a:pt x="3877" y="13060"/>
                        <a:pt x="3877" y="13060"/>
                        <a:pt x="3877" y="12558"/>
                      </a:cubicBezTo>
                      <a:cubicBezTo>
                        <a:pt x="3877" y="12558"/>
                        <a:pt x="3877" y="13060"/>
                        <a:pt x="3877" y="13060"/>
                      </a:cubicBezTo>
                      <a:cubicBezTo>
                        <a:pt x="3323" y="13060"/>
                        <a:pt x="3323" y="13060"/>
                        <a:pt x="2769" y="13563"/>
                      </a:cubicBezTo>
                      <a:cubicBezTo>
                        <a:pt x="2215" y="13563"/>
                        <a:pt x="1108" y="14567"/>
                        <a:pt x="1108" y="14567"/>
                      </a:cubicBezTo>
                      <a:cubicBezTo>
                        <a:pt x="554" y="14567"/>
                        <a:pt x="554" y="15070"/>
                        <a:pt x="554" y="15070"/>
                      </a:cubicBezTo>
                      <a:cubicBezTo>
                        <a:pt x="554" y="15070"/>
                        <a:pt x="0" y="15070"/>
                        <a:pt x="0" y="15070"/>
                      </a:cubicBezTo>
                      <a:cubicBezTo>
                        <a:pt x="0" y="15572"/>
                        <a:pt x="554" y="16074"/>
                        <a:pt x="1108" y="16074"/>
                      </a:cubicBezTo>
                      <a:cubicBezTo>
                        <a:pt x="1108" y="16577"/>
                        <a:pt x="1662" y="17079"/>
                        <a:pt x="1662" y="17079"/>
                      </a:cubicBezTo>
                      <a:cubicBezTo>
                        <a:pt x="1662" y="17581"/>
                        <a:pt x="1108" y="18084"/>
                        <a:pt x="554" y="18084"/>
                      </a:cubicBezTo>
                      <a:cubicBezTo>
                        <a:pt x="554" y="18586"/>
                        <a:pt x="554" y="18586"/>
                        <a:pt x="554" y="18586"/>
                      </a:cubicBezTo>
                      <a:cubicBezTo>
                        <a:pt x="1108" y="18586"/>
                        <a:pt x="1108" y="19088"/>
                        <a:pt x="1108" y="19088"/>
                      </a:cubicBezTo>
                      <a:cubicBezTo>
                        <a:pt x="1108" y="19591"/>
                        <a:pt x="1662" y="20093"/>
                        <a:pt x="1662" y="20093"/>
                      </a:cubicBezTo>
                      <a:cubicBezTo>
                        <a:pt x="1662" y="20093"/>
                        <a:pt x="2215" y="20093"/>
                        <a:pt x="2215" y="20093"/>
                      </a:cubicBezTo>
                      <a:cubicBezTo>
                        <a:pt x="2215" y="20093"/>
                        <a:pt x="2215" y="20093"/>
                        <a:pt x="2215" y="20093"/>
                      </a:cubicBezTo>
                      <a:cubicBezTo>
                        <a:pt x="2769" y="20093"/>
                        <a:pt x="3323" y="20595"/>
                        <a:pt x="3877" y="20595"/>
                      </a:cubicBezTo>
                      <a:cubicBezTo>
                        <a:pt x="3877" y="21098"/>
                        <a:pt x="3877" y="21098"/>
                        <a:pt x="3877" y="21098"/>
                      </a:cubicBezTo>
                      <a:cubicBezTo>
                        <a:pt x="3877" y="21098"/>
                        <a:pt x="4431" y="20595"/>
                        <a:pt x="4985" y="20093"/>
                      </a:cubicBezTo>
                      <a:cubicBezTo>
                        <a:pt x="4985" y="20093"/>
                        <a:pt x="5538" y="20093"/>
                        <a:pt x="6092" y="20093"/>
                      </a:cubicBezTo>
                      <a:cubicBezTo>
                        <a:pt x="6646" y="20093"/>
                        <a:pt x="6646" y="20093"/>
                        <a:pt x="7200" y="20093"/>
                      </a:cubicBezTo>
                      <a:cubicBezTo>
                        <a:pt x="7200" y="20093"/>
                        <a:pt x="7754" y="20093"/>
                        <a:pt x="7754" y="20093"/>
                      </a:cubicBezTo>
                      <a:cubicBezTo>
                        <a:pt x="8308" y="19591"/>
                        <a:pt x="8308" y="19591"/>
                        <a:pt x="8308" y="19591"/>
                      </a:cubicBezTo>
                      <a:cubicBezTo>
                        <a:pt x="9415" y="20093"/>
                        <a:pt x="9969" y="21098"/>
                        <a:pt x="10523" y="21600"/>
                      </a:cubicBezTo>
                      <a:cubicBezTo>
                        <a:pt x="10523" y="21600"/>
                        <a:pt x="10523" y="21600"/>
                        <a:pt x="10523" y="21600"/>
                      </a:cubicBezTo>
                      <a:cubicBezTo>
                        <a:pt x="10523" y="21600"/>
                        <a:pt x="11077" y="21600"/>
                        <a:pt x="11077" y="21600"/>
                      </a:cubicBezTo>
                      <a:cubicBezTo>
                        <a:pt x="11077" y="21600"/>
                        <a:pt x="11077" y="21600"/>
                        <a:pt x="11077" y="21600"/>
                      </a:cubicBezTo>
                      <a:cubicBezTo>
                        <a:pt x="11077" y="21600"/>
                        <a:pt x="11077" y="21098"/>
                        <a:pt x="11077" y="21098"/>
                      </a:cubicBezTo>
                      <a:cubicBezTo>
                        <a:pt x="11077" y="20595"/>
                        <a:pt x="11631" y="20595"/>
                        <a:pt x="12185" y="19591"/>
                      </a:cubicBezTo>
                      <a:cubicBezTo>
                        <a:pt x="12185" y="19088"/>
                        <a:pt x="13292" y="19088"/>
                        <a:pt x="13846" y="19088"/>
                      </a:cubicBezTo>
                      <a:cubicBezTo>
                        <a:pt x="14400" y="19088"/>
                        <a:pt x="14954" y="19088"/>
                        <a:pt x="15508" y="19088"/>
                      </a:cubicBezTo>
                      <a:cubicBezTo>
                        <a:pt x="15508" y="19088"/>
                        <a:pt x="15508" y="19088"/>
                        <a:pt x="15508" y="19088"/>
                      </a:cubicBezTo>
                      <a:cubicBezTo>
                        <a:pt x="15508" y="19088"/>
                        <a:pt x="15508" y="19088"/>
                        <a:pt x="15508" y="19088"/>
                      </a:cubicBezTo>
                      <a:cubicBezTo>
                        <a:pt x="15508" y="19088"/>
                        <a:pt x="15508" y="19088"/>
                        <a:pt x="15508" y="18586"/>
                      </a:cubicBezTo>
                      <a:cubicBezTo>
                        <a:pt x="15508" y="18586"/>
                        <a:pt x="16062" y="18084"/>
                        <a:pt x="16062" y="17581"/>
                      </a:cubicBezTo>
                      <a:cubicBezTo>
                        <a:pt x="16062" y="17581"/>
                        <a:pt x="16062" y="17581"/>
                        <a:pt x="16062" y="17581"/>
                      </a:cubicBezTo>
                      <a:cubicBezTo>
                        <a:pt x="16062" y="17581"/>
                        <a:pt x="16062" y="17581"/>
                        <a:pt x="16062" y="17581"/>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72" name="Freeform 139"/>
                <p:cNvSpPr/>
                <p:nvPr/>
              </p:nvSpPr>
              <p:spPr>
                <a:xfrm>
                  <a:off x="4050679" y="1697624"/>
                  <a:ext cx="118096" cy="206668"/>
                </a:xfrm>
                <a:custGeom>
                  <a:avLst/>
                  <a:gdLst/>
                  <a:ahLst/>
                  <a:cxnLst>
                    <a:cxn ang="0">
                      <a:pos x="wd2" y="hd2"/>
                    </a:cxn>
                    <a:cxn ang="5400000">
                      <a:pos x="wd2" y="hd2"/>
                    </a:cxn>
                    <a:cxn ang="10800000">
                      <a:pos x="wd2" y="hd2"/>
                    </a:cxn>
                    <a:cxn ang="16200000">
                      <a:pos x="wd2" y="hd2"/>
                    </a:cxn>
                  </a:cxnLst>
                  <a:rect l="0" t="0" r="r" b="b"/>
                  <a:pathLst>
                    <a:path w="21600" h="21600" extrusionOk="0">
                      <a:moveTo>
                        <a:pt x="21600" y="12273"/>
                      </a:moveTo>
                      <a:cubicBezTo>
                        <a:pt x="20736" y="12273"/>
                        <a:pt x="19872" y="12273"/>
                        <a:pt x="19872" y="11782"/>
                      </a:cubicBezTo>
                      <a:cubicBezTo>
                        <a:pt x="18144" y="11782"/>
                        <a:pt x="18144" y="11291"/>
                        <a:pt x="18144" y="10800"/>
                      </a:cubicBezTo>
                      <a:cubicBezTo>
                        <a:pt x="18144" y="10309"/>
                        <a:pt x="18144" y="9818"/>
                        <a:pt x="19008" y="9327"/>
                      </a:cubicBezTo>
                      <a:cubicBezTo>
                        <a:pt x="19008" y="8836"/>
                        <a:pt x="19008" y="8836"/>
                        <a:pt x="19008" y="8836"/>
                      </a:cubicBezTo>
                      <a:cubicBezTo>
                        <a:pt x="19008" y="8345"/>
                        <a:pt x="19008" y="8345"/>
                        <a:pt x="18144" y="8345"/>
                      </a:cubicBezTo>
                      <a:cubicBezTo>
                        <a:pt x="18144" y="8345"/>
                        <a:pt x="18144" y="8345"/>
                        <a:pt x="18144" y="8345"/>
                      </a:cubicBezTo>
                      <a:cubicBezTo>
                        <a:pt x="17280" y="8345"/>
                        <a:pt x="17280" y="8345"/>
                        <a:pt x="16416" y="8836"/>
                      </a:cubicBezTo>
                      <a:cubicBezTo>
                        <a:pt x="16416" y="8836"/>
                        <a:pt x="16416" y="8836"/>
                        <a:pt x="15552" y="8836"/>
                      </a:cubicBezTo>
                      <a:cubicBezTo>
                        <a:pt x="14688" y="8836"/>
                        <a:pt x="13824" y="8345"/>
                        <a:pt x="13824" y="7855"/>
                      </a:cubicBezTo>
                      <a:cubicBezTo>
                        <a:pt x="13824" y="6873"/>
                        <a:pt x="13824" y="7364"/>
                        <a:pt x="12960" y="6873"/>
                      </a:cubicBezTo>
                      <a:cubicBezTo>
                        <a:pt x="12096" y="6382"/>
                        <a:pt x="12096" y="4909"/>
                        <a:pt x="11232" y="3927"/>
                      </a:cubicBezTo>
                      <a:cubicBezTo>
                        <a:pt x="11232" y="3927"/>
                        <a:pt x="11232" y="3927"/>
                        <a:pt x="11232" y="3927"/>
                      </a:cubicBezTo>
                      <a:cubicBezTo>
                        <a:pt x="11232" y="2945"/>
                        <a:pt x="13824" y="2945"/>
                        <a:pt x="14688" y="2945"/>
                      </a:cubicBezTo>
                      <a:cubicBezTo>
                        <a:pt x="14688" y="2945"/>
                        <a:pt x="14688" y="2945"/>
                        <a:pt x="15552" y="2945"/>
                      </a:cubicBezTo>
                      <a:cubicBezTo>
                        <a:pt x="14688" y="2455"/>
                        <a:pt x="13824" y="2455"/>
                        <a:pt x="13824" y="1964"/>
                      </a:cubicBezTo>
                      <a:cubicBezTo>
                        <a:pt x="13824" y="1964"/>
                        <a:pt x="13824" y="1473"/>
                        <a:pt x="12960" y="1473"/>
                      </a:cubicBezTo>
                      <a:cubicBezTo>
                        <a:pt x="12096" y="982"/>
                        <a:pt x="11232" y="491"/>
                        <a:pt x="11232" y="0"/>
                      </a:cubicBezTo>
                      <a:cubicBezTo>
                        <a:pt x="11232" y="0"/>
                        <a:pt x="11232" y="0"/>
                        <a:pt x="10368" y="0"/>
                      </a:cubicBezTo>
                      <a:cubicBezTo>
                        <a:pt x="10368" y="0"/>
                        <a:pt x="10368" y="0"/>
                        <a:pt x="10368" y="0"/>
                      </a:cubicBezTo>
                      <a:cubicBezTo>
                        <a:pt x="10368" y="0"/>
                        <a:pt x="10368" y="0"/>
                        <a:pt x="9504" y="0"/>
                      </a:cubicBezTo>
                      <a:cubicBezTo>
                        <a:pt x="10368" y="0"/>
                        <a:pt x="10368" y="0"/>
                        <a:pt x="10368" y="491"/>
                      </a:cubicBezTo>
                      <a:cubicBezTo>
                        <a:pt x="10368" y="491"/>
                        <a:pt x="9504" y="982"/>
                        <a:pt x="9504" y="982"/>
                      </a:cubicBezTo>
                      <a:cubicBezTo>
                        <a:pt x="8640" y="1473"/>
                        <a:pt x="7776" y="1964"/>
                        <a:pt x="6912" y="1964"/>
                      </a:cubicBezTo>
                      <a:cubicBezTo>
                        <a:pt x="6912" y="2455"/>
                        <a:pt x="6912" y="3436"/>
                        <a:pt x="6048" y="3927"/>
                      </a:cubicBezTo>
                      <a:cubicBezTo>
                        <a:pt x="6048" y="3927"/>
                        <a:pt x="6048" y="4418"/>
                        <a:pt x="6048" y="4418"/>
                      </a:cubicBezTo>
                      <a:cubicBezTo>
                        <a:pt x="6048" y="4418"/>
                        <a:pt x="6048" y="4418"/>
                        <a:pt x="6912" y="4909"/>
                      </a:cubicBezTo>
                      <a:cubicBezTo>
                        <a:pt x="6912" y="4909"/>
                        <a:pt x="6912" y="4909"/>
                        <a:pt x="6912" y="5400"/>
                      </a:cubicBezTo>
                      <a:cubicBezTo>
                        <a:pt x="6912" y="5891"/>
                        <a:pt x="6912" y="5891"/>
                        <a:pt x="6912" y="5891"/>
                      </a:cubicBezTo>
                      <a:cubicBezTo>
                        <a:pt x="6912" y="6382"/>
                        <a:pt x="6912" y="6873"/>
                        <a:pt x="6912" y="6873"/>
                      </a:cubicBezTo>
                      <a:cubicBezTo>
                        <a:pt x="6912" y="7364"/>
                        <a:pt x="6912" y="7364"/>
                        <a:pt x="6912" y="7364"/>
                      </a:cubicBezTo>
                      <a:cubicBezTo>
                        <a:pt x="6912" y="7855"/>
                        <a:pt x="6912" y="7855"/>
                        <a:pt x="6912" y="7855"/>
                      </a:cubicBezTo>
                      <a:cubicBezTo>
                        <a:pt x="6912" y="8345"/>
                        <a:pt x="6912" y="8836"/>
                        <a:pt x="6048" y="8836"/>
                      </a:cubicBezTo>
                      <a:cubicBezTo>
                        <a:pt x="5184" y="8836"/>
                        <a:pt x="5184" y="8345"/>
                        <a:pt x="4320" y="8345"/>
                      </a:cubicBezTo>
                      <a:cubicBezTo>
                        <a:pt x="4320" y="8345"/>
                        <a:pt x="4320" y="8345"/>
                        <a:pt x="4320" y="8345"/>
                      </a:cubicBezTo>
                      <a:cubicBezTo>
                        <a:pt x="3456" y="8345"/>
                        <a:pt x="3456" y="8345"/>
                        <a:pt x="3456" y="8345"/>
                      </a:cubicBezTo>
                      <a:cubicBezTo>
                        <a:pt x="3456" y="8345"/>
                        <a:pt x="3456" y="8345"/>
                        <a:pt x="2592" y="8345"/>
                      </a:cubicBezTo>
                      <a:cubicBezTo>
                        <a:pt x="1728" y="8345"/>
                        <a:pt x="1728" y="7855"/>
                        <a:pt x="1728" y="7855"/>
                      </a:cubicBezTo>
                      <a:cubicBezTo>
                        <a:pt x="1728" y="7855"/>
                        <a:pt x="1728" y="7855"/>
                        <a:pt x="1728" y="7855"/>
                      </a:cubicBezTo>
                      <a:cubicBezTo>
                        <a:pt x="1728" y="7855"/>
                        <a:pt x="864" y="8345"/>
                        <a:pt x="864" y="8836"/>
                      </a:cubicBezTo>
                      <a:cubicBezTo>
                        <a:pt x="864" y="8836"/>
                        <a:pt x="864" y="8836"/>
                        <a:pt x="864" y="8836"/>
                      </a:cubicBezTo>
                      <a:cubicBezTo>
                        <a:pt x="864" y="9327"/>
                        <a:pt x="864" y="9818"/>
                        <a:pt x="864" y="10309"/>
                      </a:cubicBezTo>
                      <a:cubicBezTo>
                        <a:pt x="1728" y="10309"/>
                        <a:pt x="1728" y="10800"/>
                        <a:pt x="1728" y="11291"/>
                      </a:cubicBezTo>
                      <a:cubicBezTo>
                        <a:pt x="1728" y="11291"/>
                        <a:pt x="1728" y="11291"/>
                        <a:pt x="1728" y="11291"/>
                      </a:cubicBezTo>
                      <a:cubicBezTo>
                        <a:pt x="1728" y="11291"/>
                        <a:pt x="1728" y="11291"/>
                        <a:pt x="1728" y="11291"/>
                      </a:cubicBezTo>
                      <a:cubicBezTo>
                        <a:pt x="1728" y="11782"/>
                        <a:pt x="1728" y="11782"/>
                        <a:pt x="2592" y="12764"/>
                      </a:cubicBezTo>
                      <a:cubicBezTo>
                        <a:pt x="2592" y="12764"/>
                        <a:pt x="2592" y="12764"/>
                        <a:pt x="2592" y="12764"/>
                      </a:cubicBezTo>
                      <a:cubicBezTo>
                        <a:pt x="2592" y="13255"/>
                        <a:pt x="1728" y="13745"/>
                        <a:pt x="1728" y="14236"/>
                      </a:cubicBezTo>
                      <a:cubicBezTo>
                        <a:pt x="1728" y="14236"/>
                        <a:pt x="1728" y="14236"/>
                        <a:pt x="2592" y="14236"/>
                      </a:cubicBezTo>
                      <a:cubicBezTo>
                        <a:pt x="2592" y="14727"/>
                        <a:pt x="2592" y="14727"/>
                        <a:pt x="3456" y="15218"/>
                      </a:cubicBezTo>
                      <a:cubicBezTo>
                        <a:pt x="3456" y="15709"/>
                        <a:pt x="2592" y="16200"/>
                        <a:pt x="1728" y="16200"/>
                      </a:cubicBezTo>
                      <a:cubicBezTo>
                        <a:pt x="0" y="16691"/>
                        <a:pt x="0" y="16691"/>
                        <a:pt x="0" y="17673"/>
                      </a:cubicBezTo>
                      <a:cubicBezTo>
                        <a:pt x="0" y="17673"/>
                        <a:pt x="0" y="18164"/>
                        <a:pt x="0" y="18164"/>
                      </a:cubicBezTo>
                      <a:cubicBezTo>
                        <a:pt x="0" y="19145"/>
                        <a:pt x="0" y="19636"/>
                        <a:pt x="864" y="19636"/>
                      </a:cubicBezTo>
                      <a:cubicBezTo>
                        <a:pt x="864" y="19636"/>
                        <a:pt x="864" y="19636"/>
                        <a:pt x="864" y="19636"/>
                      </a:cubicBezTo>
                      <a:cubicBezTo>
                        <a:pt x="1728" y="19636"/>
                        <a:pt x="2592" y="19636"/>
                        <a:pt x="2592" y="20618"/>
                      </a:cubicBezTo>
                      <a:cubicBezTo>
                        <a:pt x="3456" y="20618"/>
                        <a:pt x="3456" y="20618"/>
                        <a:pt x="3456" y="20618"/>
                      </a:cubicBezTo>
                      <a:cubicBezTo>
                        <a:pt x="3456" y="20618"/>
                        <a:pt x="3456" y="20618"/>
                        <a:pt x="3456" y="20618"/>
                      </a:cubicBezTo>
                      <a:cubicBezTo>
                        <a:pt x="4320" y="20127"/>
                        <a:pt x="4320" y="20127"/>
                        <a:pt x="4320" y="20127"/>
                      </a:cubicBezTo>
                      <a:cubicBezTo>
                        <a:pt x="5184" y="20127"/>
                        <a:pt x="6048" y="20618"/>
                        <a:pt x="6048" y="21109"/>
                      </a:cubicBezTo>
                      <a:cubicBezTo>
                        <a:pt x="6048" y="21600"/>
                        <a:pt x="6912" y="21600"/>
                        <a:pt x="6912" y="21600"/>
                      </a:cubicBezTo>
                      <a:cubicBezTo>
                        <a:pt x="6912" y="21600"/>
                        <a:pt x="6912" y="21600"/>
                        <a:pt x="6912" y="21600"/>
                      </a:cubicBezTo>
                      <a:cubicBezTo>
                        <a:pt x="7776" y="21109"/>
                        <a:pt x="7776" y="21109"/>
                        <a:pt x="8640" y="21109"/>
                      </a:cubicBezTo>
                      <a:cubicBezTo>
                        <a:pt x="9504" y="21109"/>
                        <a:pt x="9504" y="21109"/>
                        <a:pt x="10368" y="21600"/>
                      </a:cubicBezTo>
                      <a:cubicBezTo>
                        <a:pt x="10368" y="21600"/>
                        <a:pt x="10368" y="21600"/>
                        <a:pt x="10368" y="21600"/>
                      </a:cubicBezTo>
                      <a:cubicBezTo>
                        <a:pt x="10368" y="21600"/>
                        <a:pt x="10368" y="21600"/>
                        <a:pt x="11232" y="21600"/>
                      </a:cubicBezTo>
                      <a:cubicBezTo>
                        <a:pt x="12096" y="21109"/>
                        <a:pt x="13824" y="21109"/>
                        <a:pt x="13824" y="21109"/>
                      </a:cubicBezTo>
                      <a:cubicBezTo>
                        <a:pt x="13824" y="21109"/>
                        <a:pt x="13824" y="21109"/>
                        <a:pt x="13824" y="21109"/>
                      </a:cubicBezTo>
                      <a:cubicBezTo>
                        <a:pt x="14688" y="21109"/>
                        <a:pt x="14688" y="21109"/>
                        <a:pt x="14688" y="21109"/>
                      </a:cubicBezTo>
                      <a:cubicBezTo>
                        <a:pt x="14688" y="21109"/>
                        <a:pt x="14688" y="21109"/>
                        <a:pt x="14688" y="21109"/>
                      </a:cubicBezTo>
                      <a:cubicBezTo>
                        <a:pt x="14688" y="21109"/>
                        <a:pt x="14688" y="21109"/>
                        <a:pt x="14688" y="21109"/>
                      </a:cubicBezTo>
                      <a:cubicBezTo>
                        <a:pt x="14688" y="21109"/>
                        <a:pt x="14688" y="21109"/>
                        <a:pt x="14688" y="21109"/>
                      </a:cubicBezTo>
                      <a:cubicBezTo>
                        <a:pt x="14688" y="20618"/>
                        <a:pt x="14688" y="20618"/>
                        <a:pt x="14688" y="20618"/>
                      </a:cubicBezTo>
                      <a:cubicBezTo>
                        <a:pt x="14688" y="20618"/>
                        <a:pt x="14688" y="20618"/>
                        <a:pt x="14688" y="20618"/>
                      </a:cubicBezTo>
                      <a:cubicBezTo>
                        <a:pt x="14688" y="20127"/>
                        <a:pt x="14688" y="20127"/>
                        <a:pt x="14688" y="20127"/>
                      </a:cubicBezTo>
                      <a:cubicBezTo>
                        <a:pt x="15552" y="19636"/>
                        <a:pt x="15552" y="19145"/>
                        <a:pt x="15552" y="19145"/>
                      </a:cubicBezTo>
                      <a:cubicBezTo>
                        <a:pt x="15552" y="18655"/>
                        <a:pt x="15552" y="18655"/>
                        <a:pt x="15552" y="18655"/>
                      </a:cubicBezTo>
                      <a:cubicBezTo>
                        <a:pt x="16416" y="17182"/>
                        <a:pt x="17280" y="16691"/>
                        <a:pt x="17280" y="15709"/>
                      </a:cubicBezTo>
                      <a:cubicBezTo>
                        <a:pt x="17280" y="14727"/>
                        <a:pt x="17280" y="13255"/>
                        <a:pt x="19872" y="12764"/>
                      </a:cubicBezTo>
                      <a:cubicBezTo>
                        <a:pt x="20736" y="12764"/>
                        <a:pt x="21600" y="12273"/>
                        <a:pt x="21600" y="12273"/>
                      </a:cubicBezTo>
                      <a:cubicBezTo>
                        <a:pt x="21600" y="12273"/>
                        <a:pt x="21600" y="12273"/>
                        <a:pt x="21600" y="12273"/>
                      </a:cubicBezTo>
                      <a:cubicBezTo>
                        <a:pt x="21600" y="12273"/>
                        <a:pt x="21600" y="12273"/>
                        <a:pt x="21600" y="12273"/>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73" name="Freeform 140"/>
                <p:cNvSpPr/>
                <p:nvPr/>
              </p:nvSpPr>
              <p:spPr>
                <a:xfrm>
                  <a:off x="1349242" y="1730100"/>
                  <a:ext cx="1358100" cy="992004"/>
                </a:xfrm>
                <a:custGeom>
                  <a:avLst/>
                  <a:gdLst/>
                  <a:ahLst/>
                  <a:cxnLst>
                    <a:cxn ang="0">
                      <a:pos x="wd2" y="hd2"/>
                    </a:cxn>
                    <a:cxn ang="5400000">
                      <a:pos x="wd2" y="hd2"/>
                    </a:cxn>
                    <a:cxn ang="10800000">
                      <a:pos x="wd2" y="hd2"/>
                    </a:cxn>
                    <a:cxn ang="16200000">
                      <a:pos x="wd2" y="hd2"/>
                    </a:cxn>
                  </a:cxnLst>
                  <a:rect l="0" t="0" r="r" b="b"/>
                  <a:pathLst>
                    <a:path w="21600" h="21600" extrusionOk="0">
                      <a:moveTo>
                        <a:pt x="21600" y="10442"/>
                      </a:moveTo>
                      <a:cubicBezTo>
                        <a:pt x="21600" y="10339"/>
                        <a:pt x="21600" y="10339"/>
                        <a:pt x="21525" y="10237"/>
                      </a:cubicBezTo>
                      <a:cubicBezTo>
                        <a:pt x="21525" y="10237"/>
                        <a:pt x="21525" y="10237"/>
                        <a:pt x="21525" y="10237"/>
                      </a:cubicBezTo>
                      <a:cubicBezTo>
                        <a:pt x="21525" y="10237"/>
                        <a:pt x="21525" y="10237"/>
                        <a:pt x="21525" y="10237"/>
                      </a:cubicBezTo>
                      <a:cubicBezTo>
                        <a:pt x="21525" y="10237"/>
                        <a:pt x="21525" y="10237"/>
                        <a:pt x="21451" y="10339"/>
                      </a:cubicBezTo>
                      <a:cubicBezTo>
                        <a:pt x="21451" y="10339"/>
                        <a:pt x="21451" y="10339"/>
                        <a:pt x="21451" y="10339"/>
                      </a:cubicBezTo>
                      <a:cubicBezTo>
                        <a:pt x="21376" y="10339"/>
                        <a:pt x="21376" y="10237"/>
                        <a:pt x="21301" y="10135"/>
                      </a:cubicBezTo>
                      <a:cubicBezTo>
                        <a:pt x="21301" y="10135"/>
                        <a:pt x="21301" y="10135"/>
                        <a:pt x="21301" y="10135"/>
                      </a:cubicBezTo>
                      <a:cubicBezTo>
                        <a:pt x="21301" y="10135"/>
                        <a:pt x="21301" y="10135"/>
                        <a:pt x="21301" y="10135"/>
                      </a:cubicBezTo>
                      <a:cubicBezTo>
                        <a:pt x="21301" y="10135"/>
                        <a:pt x="21301" y="10135"/>
                        <a:pt x="21301" y="10032"/>
                      </a:cubicBezTo>
                      <a:cubicBezTo>
                        <a:pt x="21301" y="10032"/>
                        <a:pt x="21301" y="9930"/>
                        <a:pt x="21301" y="9930"/>
                      </a:cubicBezTo>
                      <a:cubicBezTo>
                        <a:pt x="21301" y="9827"/>
                        <a:pt x="21301" y="9827"/>
                        <a:pt x="21301" y="9725"/>
                      </a:cubicBezTo>
                      <a:cubicBezTo>
                        <a:pt x="21376" y="9725"/>
                        <a:pt x="21376" y="9623"/>
                        <a:pt x="21376" y="9623"/>
                      </a:cubicBezTo>
                      <a:cubicBezTo>
                        <a:pt x="21376" y="9520"/>
                        <a:pt x="21376" y="9520"/>
                        <a:pt x="21376" y="9520"/>
                      </a:cubicBezTo>
                      <a:cubicBezTo>
                        <a:pt x="21376" y="9418"/>
                        <a:pt x="21376" y="9418"/>
                        <a:pt x="21376" y="9418"/>
                      </a:cubicBezTo>
                      <a:cubicBezTo>
                        <a:pt x="21376" y="9418"/>
                        <a:pt x="21301" y="9418"/>
                        <a:pt x="21226" y="9316"/>
                      </a:cubicBezTo>
                      <a:cubicBezTo>
                        <a:pt x="21152" y="9316"/>
                        <a:pt x="21152" y="9111"/>
                        <a:pt x="21077" y="9111"/>
                      </a:cubicBezTo>
                      <a:cubicBezTo>
                        <a:pt x="21077" y="9009"/>
                        <a:pt x="21077" y="9009"/>
                        <a:pt x="21077" y="8906"/>
                      </a:cubicBezTo>
                      <a:cubicBezTo>
                        <a:pt x="21077" y="8804"/>
                        <a:pt x="21077" y="8804"/>
                        <a:pt x="21077" y="8804"/>
                      </a:cubicBezTo>
                      <a:cubicBezTo>
                        <a:pt x="21077" y="8701"/>
                        <a:pt x="21077" y="8599"/>
                        <a:pt x="21077" y="8497"/>
                      </a:cubicBezTo>
                      <a:cubicBezTo>
                        <a:pt x="21077" y="8497"/>
                        <a:pt x="21077" y="8497"/>
                        <a:pt x="21077" y="8497"/>
                      </a:cubicBezTo>
                      <a:cubicBezTo>
                        <a:pt x="21077" y="8497"/>
                        <a:pt x="21077" y="8394"/>
                        <a:pt x="21002" y="8394"/>
                      </a:cubicBezTo>
                      <a:cubicBezTo>
                        <a:pt x="21002" y="8292"/>
                        <a:pt x="21002" y="8394"/>
                        <a:pt x="20927" y="8292"/>
                      </a:cubicBezTo>
                      <a:cubicBezTo>
                        <a:pt x="20927" y="8292"/>
                        <a:pt x="20927" y="8292"/>
                        <a:pt x="20927" y="8190"/>
                      </a:cubicBezTo>
                      <a:cubicBezTo>
                        <a:pt x="20927" y="8190"/>
                        <a:pt x="20927" y="8190"/>
                        <a:pt x="21002" y="8190"/>
                      </a:cubicBezTo>
                      <a:cubicBezTo>
                        <a:pt x="21002" y="8087"/>
                        <a:pt x="21077" y="8087"/>
                        <a:pt x="21077" y="8087"/>
                      </a:cubicBezTo>
                      <a:cubicBezTo>
                        <a:pt x="21152" y="8087"/>
                        <a:pt x="21152" y="7985"/>
                        <a:pt x="21152" y="7985"/>
                      </a:cubicBezTo>
                      <a:cubicBezTo>
                        <a:pt x="21152" y="7985"/>
                        <a:pt x="21152" y="7985"/>
                        <a:pt x="21152" y="7985"/>
                      </a:cubicBezTo>
                      <a:cubicBezTo>
                        <a:pt x="21152" y="7985"/>
                        <a:pt x="21077" y="7882"/>
                        <a:pt x="21077" y="7780"/>
                      </a:cubicBezTo>
                      <a:cubicBezTo>
                        <a:pt x="21077" y="7678"/>
                        <a:pt x="21077" y="7780"/>
                        <a:pt x="21002" y="7678"/>
                      </a:cubicBezTo>
                      <a:cubicBezTo>
                        <a:pt x="21002" y="7678"/>
                        <a:pt x="20927" y="7678"/>
                        <a:pt x="20927" y="7575"/>
                      </a:cubicBezTo>
                      <a:cubicBezTo>
                        <a:pt x="20927" y="7473"/>
                        <a:pt x="20853" y="7473"/>
                        <a:pt x="20703" y="7371"/>
                      </a:cubicBezTo>
                      <a:cubicBezTo>
                        <a:pt x="20479" y="7268"/>
                        <a:pt x="20479" y="6859"/>
                        <a:pt x="20479" y="6552"/>
                      </a:cubicBezTo>
                      <a:cubicBezTo>
                        <a:pt x="20479" y="6552"/>
                        <a:pt x="20479" y="6552"/>
                        <a:pt x="20479" y="6552"/>
                      </a:cubicBezTo>
                      <a:cubicBezTo>
                        <a:pt x="20479" y="6552"/>
                        <a:pt x="20479" y="6552"/>
                        <a:pt x="20479" y="6552"/>
                      </a:cubicBezTo>
                      <a:cubicBezTo>
                        <a:pt x="20404" y="6449"/>
                        <a:pt x="20404" y="6449"/>
                        <a:pt x="20404" y="6449"/>
                      </a:cubicBezTo>
                      <a:cubicBezTo>
                        <a:pt x="20404" y="6347"/>
                        <a:pt x="20404" y="6347"/>
                        <a:pt x="20404" y="6347"/>
                      </a:cubicBezTo>
                      <a:cubicBezTo>
                        <a:pt x="20404" y="6245"/>
                        <a:pt x="20329" y="6245"/>
                        <a:pt x="20329" y="6245"/>
                      </a:cubicBezTo>
                      <a:cubicBezTo>
                        <a:pt x="20255" y="6142"/>
                        <a:pt x="20180" y="6040"/>
                        <a:pt x="20030" y="6040"/>
                      </a:cubicBezTo>
                      <a:cubicBezTo>
                        <a:pt x="20030" y="6040"/>
                        <a:pt x="20030" y="6040"/>
                        <a:pt x="20030" y="6040"/>
                      </a:cubicBezTo>
                      <a:cubicBezTo>
                        <a:pt x="19956" y="6040"/>
                        <a:pt x="20030" y="6040"/>
                        <a:pt x="19956" y="6040"/>
                      </a:cubicBezTo>
                      <a:cubicBezTo>
                        <a:pt x="19956" y="6142"/>
                        <a:pt x="19956" y="6245"/>
                        <a:pt x="19881" y="6245"/>
                      </a:cubicBezTo>
                      <a:cubicBezTo>
                        <a:pt x="19881" y="6245"/>
                        <a:pt x="19881" y="6245"/>
                        <a:pt x="19881" y="6245"/>
                      </a:cubicBezTo>
                      <a:cubicBezTo>
                        <a:pt x="19657" y="6142"/>
                        <a:pt x="19507" y="5733"/>
                        <a:pt x="19433" y="5630"/>
                      </a:cubicBezTo>
                      <a:cubicBezTo>
                        <a:pt x="19433" y="5630"/>
                        <a:pt x="19433" y="5630"/>
                        <a:pt x="19433" y="5630"/>
                      </a:cubicBezTo>
                      <a:cubicBezTo>
                        <a:pt x="19358" y="5630"/>
                        <a:pt x="19283" y="5835"/>
                        <a:pt x="19134" y="5835"/>
                      </a:cubicBezTo>
                      <a:cubicBezTo>
                        <a:pt x="19134" y="5835"/>
                        <a:pt x="19059" y="5835"/>
                        <a:pt x="19059" y="5835"/>
                      </a:cubicBezTo>
                      <a:cubicBezTo>
                        <a:pt x="18909" y="5630"/>
                        <a:pt x="18835" y="5426"/>
                        <a:pt x="18760" y="5426"/>
                      </a:cubicBezTo>
                      <a:cubicBezTo>
                        <a:pt x="18685" y="5323"/>
                        <a:pt x="18610" y="5221"/>
                        <a:pt x="18610" y="5118"/>
                      </a:cubicBezTo>
                      <a:cubicBezTo>
                        <a:pt x="18610" y="5118"/>
                        <a:pt x="18685" y="5016"/>
                        <a:pt x="18685" y="4914"/>
                      </a:cubicBezTo>
                      <a:cubicBezTo>
                        <a:pt x="18685" y="4914"/>
                        <a:pt x="18685" y="4914"/>
                        <a:pt x="18685" y="4914"/>
                      </a:cubicBezTo>
                      <a:cubicBezTo>
                        <a:pt x="18685" y="4914"/>
                        <a:pt x="18685" y="4914"/>
                        <a:pt x="18610" y="4811"/>
                      </a:cubicBezTo>
                      <a:cubicBezTo>
                        <a:pt x="18610" y="4811"/>
                        <a:pt x="18536" y="4811"/>
                        <a:pt x="18536" y="4709"/>
                      </a:cubicBezTo>
                      <a:cubicBezTo>
                        <a:pt x="18461" y="4607"/>
                        <a:pt x="18311" y="4504"/>
                        <a:pt x="18237" y="4504"/>
                      </a:cubicBezTo>
                      <a:cubicBezTo>
                        <a:pt x="18087" y="4504"/>
                        <a:pt x="18012" y="4402"/>
                        <a:pt x="17863" y="4197"/>
                      </a:cubicBezTo>
                      <a:cubicBezTo>
                        <a:pt x="17713" y="3992"/>
                        <a:pt x="17863" y="3890"/>
                        <a:pt x="17564" y="3685"/>
                      </a:cubicBezTo>
                      <a:cubicBezTo>
                        <a:pt x="17564" y="3685"/>
                        <a:pt x="17564" y="3685"/>
                        <a:pt x="17564" y="3685"/>
                      </a:cubicBezTo>
                      <a:cubicBezTo>
                        <a:pt x="17564" y="3685"/>
                        <a:pt x="17564" y="3685"/>
                        <a:pt x="17564" y="3685"/>
                      </a:cubicBezTo>
                      <a:cubicBezTo>
                        <a:pt x="17639" y="3788"/>
                        <a:pt x="17713" y="3992"/>
                        <a:pt x="17713" y="4095"/>
                      </a:cubicBezTo>
                      <a:cubicBezTo>
                        <a:pt x="17713" y="4095"/>
                        <a:pt x="17713" y="4095"/>
                        <a:pt x="17713" y="4095"/>
                      </a:cubicBezTo>
                      <a:cubicBezTo>
                        <a:pt x="17713" y="4197"/>
                        <a:pt x="17713" y="4197"/>
                        <a:pt x="17713" y="4197"/>
                      </a:cubicBezTo>
                      <a:cubicBezTo>
                        <a:pt x="17713" y="4197"/>
                        <a:pt x="17639" y="4300"/>
                        <a:pt x="17564" y="4300"/>
                      </a:cubicBezTo>
                      <a:cubicBezTo>
                        <a:pt x="17564" y="4300"/>
                        <a:pt x="17564" y="4300"/>
                        <a:pt x="17564" y="4300"/>
                      </a:cubicBezTo>
                      <a:cubicBezTo>
                        <a:pt x="17489" y="4300"/>
                        <a:pt x="17415" y="4197"/>
                        <a:pt x="17415" y="4197"/>
                      </a:cubicBezTo>
                      <a:cubicBezTo>
                        <a:pt x="17340" y="3992"/>
                        <a:pt x="17041" y="3788"/>
                        <a:pt x="16891" y="3583"/>
                      </a:cubicBezTo>
                      <a:cubicBezTo>
                        <a:pt x="16742" y="3276"/>
                        <a:pt x="16518" y="2969"/>
                        <a:pt x="16293" y="2662"/>
                      </a:cubicBezTo>
                      <a:cubicBezTo>
                        <a:pt x="16144" y="2355"/>
                        <a:pt x="16293" y="2559"/>
                        <a:pt x="15994" y="2150"/>
                      </a:cubicBezTo>
                      <a:cubicBezTo>
                        <a:pt x="15845" y="1945"/>
                        <a:pt x="15770" y="1843"/>
                        <a:pt x="15770" y="1843"/>
                      </a:cubicBezTo>
                      <a:cubicBezTo>
                        <a:pt x="15770" y="1843"/>
                        <a:pt x="15770" y="1843"/>
                        <a:pt x="15770" y="1945"/>
                      </a:cubicBezTo>
                      <a:cubicBezTo>
                        <a:pt x="15696" y="1945"/>
                        <a:pt x="15696" y="2047"/>
                        <a:pt x="15696" y="2047"/>
                      </a:cubicBezTo>
                      <a:cubicBezTo>
                        <a:pt x="15621" y="2150"/>
                        <a:pt x="15546" y="2252"/>
                        <a:pt x="15471" y="2252"/>
                      </a:cubicBezTo>
                      <a:cubicBezTo>
                        <a:pt x="15397" y="2252"/>
                        <a:pt x="15322" y="2150"/>
                        <a:pt x="15247" y="2047"/>
                      </a:cubicBezTo>
                      <a:cubicBezTo>
                        <a:pt x="15172" y="1945"/>
                        <a:pt x="15098" y="1945"/>
                        <a:pt x="15098" y="1945"/>
                      </a:cubicBezTo>
                      <a:cubicBezTo>
                        <a:pt x="15098" y="1945"/>
                        <a:pt x="15098" y="1945"/>
                        <a:pt x="15098" y="1945"/>
                      </a:cubicBezTo>
                      <a:cubicBezTo>
                        <a:pt x="15098" y="1945"/>
                        <a:pt x="15098" y="1945"/>
                        <a:pt x="15098" y="1945"/>
                      </a:cubicBezTo>
                      <a:cubicBezTo>
                        <a:pt x="15098" y="2150"/>
                        <a:pt x="14948" y="2355"/>
                        <a:pt x="14799" y="2457"/>
                      </a:cubicBezTo>
                      <a:cubicBezTo>
                        <a:pt x="14799" y="2559"/>
                        <a:pt x="14799" y="2559"/>
                        <a:pt x="14724" y="2559"/>
                      </a:cubicBezTo>
                      <a:cubicBezTo>
                        <a:pt x="14500" y="2559"/>
                        <a:pt x="14201" y="2047"/>
                        <a:pt x="14051" y="1843"/>
                      </a:cubicBezTo>
                      <a:cubicBezTo>
                        <a:pt x="13902" y="1536"/>
                        <a:pt x="13603" y="1331"/>
                        <a:pt x="13304" y="1228"/>
                      </a:cubicBezTo>
                      <a:cubicBezTo>
                        <a:pt x="13229" y="1228"/>
                        <a:pt x="13229" y="1228"/>
                        <a:pt x="13154" y="1228"/>
                      </a:cubicBezTo>
                      <a:cubicBezTo>
                        <a:pt x="13154" y="1228"/>
                        <a:pt x="13154" y="1228"/>
                        <a:pt x="13154" y="1228"/>
                      </a:cubicBezTo>
                      <a:cubicBezTo>
                        <a:pt x="13154" y="1331"/>
                        <a:pt x="13080" y="1433"/>
                        <a:pt x="13080" y="1536"/>
                      </a:cubicBezTo>
                      <a:cubicBezTo>
                        <a:pt x="13080" y="1638"/>
                        <a:pt x="13005" y="1740"/>
                        <a:pt x="13005" y="1843"/>
                      </a:cubicBezTo>
                      <a:cubicBezTo>
                        <a:pt x="13005" y="1945"/>
                        <a:pt x="13080" y="2150"/>
                        <a:pt x="13080" y="2457"/>
                      </a:cubicBezTo>
                      <a:cubicBezTo>
                        <a:pt x="13080" y="2457"/>
                        <a:pt x="13080" y="2559"/>
                        <a:pt x="13080" y="2559"/>
                      </a:cubicBezTo>
                      <a:cubicBezTo>
                        <a:pt x="13080" y="2764"/>
                        <a:pt x="13005" y="2969"/>
                        <a:pt x="12930" y="2969"/>
                      </a:cubicBezTo>
                      <a:cubicBezTo>
                        <a:pt x="12855" y="2969"/>
                        <a:pt x="12855" y="2969"/>
                        <a:pt x="12781" y="2866"/>
                      </a:cubicBezTo>
                      <a:cubicBezTo>
                        <a:pt x="12781" y="2866"/>
                        <a:pt x="12706" y="2866"/>
                        <a:pt x="12706" y="2866"/>
                      </a:cubicBezTo>
                      <a:cubicBezTo>
                        <a:pt x="12706" y="2866"/>
                        <a:pt x="12631" y="2969"/>
                        <a:pt x="12556" y="3071"/>
                      </a:cubicBezTo>
                      <a:cubicBezTo>
                        <a:pt x="12482" y="3071"/>
                        <a:pt x="12407" y="3276"/>
                        <a:pt x="12407" y="3481"/>
                      </a:cubicBezTo>
                      <a:cubicBezTo>
                        <a:pt x="12407" y="3583"/>
                        <a:pt x="12407" y="3583"/>
                        <a:pt x="12332" y="3685"/>
                      </a:cubicBezTo>
                      <a:cubicBezTo>
                        <a:pt x="12332" y="3685"/>
                        <a:pt x="12407" y="3685"/>
                        <a:pt x="12332" y="3685"/>
                      </a:cubicBezTo>
                      <a:cubicBezTo>
                        <a:pt x="12332" y="3788"/>
                        <a:pt x="12332" y="3788"/>
                        <a:pt x="12332" y="3788"/>
                      </a:cubicBezTo>
                      <a:cubicBezTo>
                        <a:pt x="12257" y="3685"/>
                        <a:pt x="12257" y="3685"/>
                        <a:pt x="12257" y="3685"/>
                      </a:cubicBezTo>
                      <a:cubicBezTo>
                        <a:pt x="12108" y="3583"/>
                        <a:pt x="12108" y="3583"/>
                        <a:pt x="12108" y="3583"/>
                      </a:cubicBezTo>
                      <a:cubicBezTo>
                        <a:pt x="12033" y="3583"/>
                        <a:pt x="12033" y="3583"/>
                        <a:pt x="12033" y="3583"/>
                      </a:cubicBezTo>
                      <a:cubicBezTo>
                        <a:pt x="11958" y="3583"/>
                        <a:pt x="11884" y="3788"/>
                        <a:pt x="11809" y="3890"/>
                      </a:cubicBezTo>
                      <a:cubicBezTo>
                        <a:pt x="11734" y="3890"/>
                        <a:pt x="11734" y="3890"/>
                        <a:pt x="11734" y="3890"/>
                      </a:cubicBezTo>
                      <a:cubicBezTo>
                        <a:pt x="11510" y="3890"/>
                        <a:pt x="11286" y="3583"/>
                        <a:pt x="11136" y="3378"/>
                      </a:cubicBezTo>
                      <a:cubicBezTo>
                        <a:pt x="11062" y="3173"/>
                        <a:pt x="10987" y="3173"/>
                        <a:pt x="10912" y="3173"/>
                      </a:cubicBezTo>
                      <a:cubicBezTo>
                        <a:pt x="10912" y="3173"/>
                        <a:pt x="10837" y="3173"/>
                        <a:pt x="10837" y="3173"/>
                      </a:cubicBezTo>
                      <a:cubicBezTo>
                        <a:pt x="10763" y="3276"/>
                        <a:pt x="10688" y="3276"/>
                        <a:pt x="10613" y="3276"/>
                      </a:cubicBezTo>
                      <a:cubicBezTo>
                        <a:pt x="10464" y="3276"/>
                        <a:pt x="10239" y="3173"/>
                        <a:pt x="10165" y="2969"/>
                      </a:cubicBezTo>
                      <a:cubicBezTo>
                        <a:pt x="10090" y="2866"/>
                        <a:pt x="9940" y="2866"/>
                        <a:pt x="9716" y="2866"/>
                      </a:cubicBezTo>
                      <a:cubicBezTo>
                        <a:pt x="9642" y="2866"/>
                        <a:pt x="9492" y="2866"/>
                        <a:pt x="9417" y="2866"/>
                      </a:cubicBezTo>
                      <a:cubicBezTo>
                        <a:pt x="9417" y="2866"/>
                        <a:pt x="9343" y="2866"/>
                        <a:pt x="9343" y="2866"/>
                      </a:cubicBezTo>
                      <a:cubicBezTo>
                        <a:pt x="9044" y="2866"/>
                        <a:pt x="9044" y="2047"/>
                        <a:pt x="9044" y="1740"/>
                      </a:cubicBezTo>
                      <a:cubicBezTo>
                        <a:pt x="9044" y="1638"/>
                        <a:pt x="8894" y="1638"/>
                        <a:pt x="8745" y="1638"/>
                      </a:cubicBezTo>
                      <a:cubicBezTo>
                        <a:pt x="8595" y="1638"/>
                        <a:pt x="8371" y="1638"/>
                        <a:pt x="8221" y="1536"/>
                      </a:cubicBezTo>
                      <a:cubicBezTo>
                        <a:pt x="8147" y="1536"/>
                        <a:pt x="8072" y="1433"/>
                        <a:pt x="8072" y="1331"/>
                      </a:cubicBezTo>
                      <a:cubicBezTo>
                        <a:pt x="8147" y="1228"/>
                        <a:pt x="8147" y="1228"/>
                        <a:pt x="8221" y="1126"/>
                      </a:cubicBezTo>
                      <a:cubicBezTo>
                        <a:pt x="8221" y="1126"/>
                        <a:pt x="8147" y="1126"/>
                        <a:pt x="8147" y="1126"/>
                      </a:cubicBezTo>
                      <a:cubicBezTo>
                        <a:pt x="8072" y="1126"/>
                        <a:pt x="7997" y="1024"/>
                        <a:pt x="7922" y="1024"/>
                      </a:cubicBezTo>
                      <a:cubicBezTo>
                        <a:pt x="7773" y="1024"/>
                        <a:pt x="7549" y="921"/>
                        <a:pt x="7399" y="921"/>
                      </a:cubicBezTo>
                      <a:cubicBezTo>
                        <a:pt x="7325" y="921"/>
                        <a:pt x="7250" y="819"/>
                        <a:pt x="7250" y="717"/>
                      </a:cubicBezTo>
                      <a:cubicBezTo>
                        <a:pt x="7250" y="614"/>
                        <a:pt x="7250" y="409"/>
                        <a:pt x="7250" y="307"/>
                      </a:cubicBezTo>
                      <a:cubicBezTo>
                        <a:pt x="7250" y="307"/>
                        <a:pt x="7250" y="307"/>
                        <a:pt x="7250" y="205"/>
                      </a:cubicBezTo>
                      <a:cubicBezTo>
                        <a:pt x="7250" y="205"/>
                        <a:pt x="7250" y="102"/>
                        <a:pt x="7250" y="102"/>
                      </a:cubicBezTo>
                      <a:cubicBezTo>
                        <a:pt x="7250" y="102"/>
                        <a:pt x="7175" y="102"/>
                        <a:pt x="7175" y="102"/>
                      </a:cubicBezTo>
                      <a:cubicBezTo>
                        <a:pt x="7175" y="102"/>
                        <a:pt x="7100" y="102"/>
                        <a:pt x="7100" y="102"/>
                      </a:cubicBezTo>
                      <a:cubicBezTo>
                        <a:pt x="6951" y="0"/>
                        <a:pt x="6727" y="102"/>
                        <a:pt x="6502" y="0"/>
                      </a:cubicBezTo>
                      <a:cubicBezTo>
                        <a:pt x="6428" y="0"/>
                        <a:pt x="6353" y="0"/>
                        <a:pt x="6353" y="0"/>
                      </a:cubicBezTo>
                      <a:cubicBezTo>
                        <a:pt x="6278" y="0"/>
                        <a:pt x="6353" y="0"/>
                        <a:pt x="6203" y="102"/>
                      </a:cubicBezTo>
                      <a:cubicBezTo>
                        <a:pt x="6203" y="0"/>
                        <a:pt x="6203" y="0"/>
                        <a:pt x="6203" y="0"/>
                      </a:cubicBezTo>
                      <a:cubicBezTo>
                        <a:pt x="6203" y="102"/>
                        <a:pt x="6203" y="102"/>
                        <a:pt x="6203" y="102"/>
                      </a:cubicBezTo>
                      <a:cubicBezTo>
                        <a:pt x="6129" y="205"/>
                        <a:pt x="5979" y="205"/>
                        <a:pt x="5904" y="205"/>
                      </a:cubicBezTo>
                      <a:cubicBezTo>
                        <a:pt x="5830" y="205"/>
                        <a:pt x="5755" y="205"/>
                        <a:pt x="5755" y="205"/>
                      </a:cubicBezTo>
                      <a:cubicBezTo>
                        <a:pt x="5755" y="205"/>
                        <a:pt x="5680" y="205"/>
                        <a:pt x="5606" y="205"/>
                      </a:cubicBezTo>
                      <a:cubicBezTo>
                        <a:pt x="5456" y="205"/>
                        <a:pt x="5307" y="307"/>
                        <a:pt x="5307" y="307"/>
                      </a:cubicBezTo>
                      <a:cubicBezTo>
                        <a:pt x="5157" y="409"/>
                        <a:pt x="5008" y="307"/>
                        <a:pt x="4783" y="409"/>
                      </a:cubicBezTo>
                      <a:cubicBezTo>
                        <a:pt x="4484" y="409"/>
                        <a:pt x="4185" y="512"/>
                        <a:pt x="3737" y="512"/>
                      </a:cubicBezTo>
                      <a:cubicBezTo>
                        <a:pt x="3737" y="512"/>
                        <a:pt x="3662" y="512"/>
                        <a:pt x="3662" y="512"/>
                      </a:cubicBezTo>
                      <a:cubicBezTo>
                        <a:pt x="3513" y="512"/>
                        <a:pt x="3438" y="512"/>
                        <a:pt x="3363" y="512"/>
                      </a:cubicBezTo>
                      <a:cubicBezTo>
                        <a:pt x="3289" y="512"/>
                        <a:pt x="3289" y="512"/>
                        <a:pt x="3289" y="614"/>
                      </a:cubicBezTo>
                      <a:cubicBezTo>
                        <a:pt x="3214" y="717"/>
                        <a:pt x="3064" y="819"/>
                        <a:pt x="2840" y="819"/>
                      </a:cubicBezTo>
                      <a:cubicBezTo>
                        <a:pt x="2840" y="819"/>
                        <a:pt x="2765" y="921"/>
                        <a:pt x="2616" y="921"/>
                      </a:cubicBezTo>
                      <a:cubicBezTo>
                        <a:pt x="2616" y="921"/>
                        <a:pt x="2616" y="921"/>
                        <a:pt x="2616" y="921"/>
                      </a:cubicBezTo>
                      <a:cubicBezTo>
                        <a:pt x="2616" y="921"/>
                        <a:pt x="2541" y="921"/>
                        <a:pt x="2541" y="921"/>
                      </a:cubicBezTo>
                      <a:cubicBezTo>
                        <a:pt x="2541" y="921"/>
                        <a:pt x="2541" y="921"/>
                        <a:pt x="2541" y="921"/>
                      </a:cubicBezTo>
                      <a:cubicBezTo>
                        <a:pt x="2616" y="1024"/>
                        <a:pt x="2616" y="1126"/>
                        <a:pt x="2616" y="1126"/>
                      </a:cubicBezTo>
                      <a:cubicBezTo>
                        <a:pt x="2616" y="1126"/>
                        <a:pt x="2616" y="1126"/>
                        <a:pt x="2616" y="1126"/>
                      </a:cubicBezTo>
                      <a:cubicBezTo>
                        <a:pt x="2616" y="1228"/>
                        <a:pt x="2616" y="1228"/>
                        <a:pt x="2616" y="1331"/>
                      </a:cubicBezTo>
                      <a:cubicBezTo>
                        <a:pt x="2616" y="1331"/>
                        <a:pt x="2616" y="1331"/>
                        <a:pt x="2616" y="1433"/>
                      </a:cubicBezTo>
                      <a:cubicBezTo>
                        <a:pt x="2691" y="1331"/>
                        <a:pt x="2765" y="1331"/>
                        <a:pt x="2840" y="1228"/>
                      </a:cubicBezTo>
                      <a:cubicBezTo>
                        <a:pt x="2840" y="1228"/>
                        <a:pt x="2840" y="1228"/>
                        <a:pt x="2915" y="1228"/>
                      </a:cubicBezTo>
                      <a:cubicBezTo>
                        <a:pt x="2915" y="1228"/>
                        <a:pt x="2990" y="1228"/>
                        <a:pt x="2990" y="1331"/>
                      </a:cubicBezTo>
                      <a:cubicBezTo>
                        <a:pt x="2990" y="1331"/>
                        <a:pt x="2990" y="1433"/>
                        <a:pt x="2990" y="1433"/>
                      </a:cubicBezTo>
                      <a:cubicBezTo>
                        <a:pt x="2990" y="1536"/>
                        <a:pt x="2990" y="1843"/>
                        <a:pt x="2915" y="2252"/>
                      </a:cubicBezTo>
                      <a:cubicBezTo>
                        <a:pt x="2840" y="2355"/>
                        <a:pt x="2840" y="2457"/>
                        <a:pt x="2840" y="2559"/>
                      </a:cubicBezTo>
                      <a:cubicBezTo>
                        <a:pt x="2840" y="2969"/>
                        <a:pt x="3064" y="3071"/>
                        <a:pt x="3214" y="3173"/>
                      </a:cubicBezTo>
                      <a:cubicBezTo>
                        <a:pt x="3363" y="3378"/>
                        <a:pt x="3363" y="3685"/>
                        <a:pt x="3438" y="3685"/>
                      </a:cubicBezTo>
                      <a:cubicBezTo>
                        <a:pt x="3588" y="3685"/>
                        <a:pt x="3662" y="3890"/>
                        <a:pt x="3662" y="3992"/>
                      </a:cubicBezTo>
                      <a:cubicBezTo>
                        <a:pt x="3662" y="3992"/>
                        <a:pt x="3662" y="3992"/>
                        <a:pt x="3662" y="4095"/>
                      </a:cubicBezTo>
                      <a:cubicBezTo>
                        <a:pt x="3662" y="4095"/>
                        <a:pt x="3662" y="4095"/>
                        <a:pt x="3662" y="4095"/>
                      </a:cubicBezTo>
                      <a:cubicBezTo>
                        <a:pt x="3662" y="4197"/>
                        <a:pt x="3737" y="4504"/>
                        <a:pt x="3812" y="4607"/>
                      </a:cubicBezTo>
                      <a:cubicBezTo>
                        <a:pt x="3887" y="4709"/>
                        <a:pt x="3887" y="4811"/>
                        <a:pt x="3887" y="4914"/>
                      </a:cubicBezTo>
                      <a:cubicBezTo>
                        <a:pt x="3887" y="5016"/>
                        <a:pt x="3812" y="5118"/>
                        <a:pt x="3737" y="5118"/>
                      </a:cubicBezTo>
                      <a:cubicBezTo>
                        <a:pt x="3737" y="5118"/>
                        <a:pt x="3737" y="5118"/>
                        <a:pt x="3662" y="5118"/>
                      </a:cubicBezTo>
                      <a:cubicBezTo>
                        <a:pt x="3662" y="5118"/>
                        <a:pt x="3662" y="5118"/>
                        <a:pt x="3662" y="5118"/>
                      </a:cubicBezTo>
                      <a:cubicBezTo>
                        <a:pt x="3588" y="5118"/>
                        <a:pt x="3513" y="5221"/>
                        <a:pt x="3438" y="5323"/>
                      </a:cubicBezTo>
                      <a:cubicBezTo>
                        <a:pt x="3363" y="5426"/>
                        <a:pt x="3139" y="5323"/>
                        <a:pt x="2990" y="5426"/>
                      </a:cubicBezTo>
                      <a:cubicBezTo>
                        <a:pt x="2915" y="5528"/>
                        <a:pt x="2840" y="5733"/>
                        <a:pt x="2840" y="5835"/>
                      </a:cubicBezTo>
                      <a:cubicBezTo>
                        <a:pt x="2840" y="5937"/>
                        <a:pt x="2840" y="5937"/>
                        <a:pt x="2915" y="6040"/>
                      </a:cubicBezTo>
                      <a:cubicBezTo>
                        <a:pt x="3139" y="6142"/>
                        <a:pt x="3214" y="6245"/>
                        <a:pt x="3214" y="6552"/>
                      </a:cubicBezTo>
                      <a:cubicBezTo>
                        <a:pt x="3214" y="6552"/>
                        <a:pt x="3214" y="6552"/>
                        <a:pt x="3214" y="6654"/>
                      </a:cubicBezTo>
                      <a:cubicBezTo>
                        <a:pt x="3214" y="6859"/>
                        <a:pt x="3139" y="6961"/>
                        <a:pt x="3139" y="7166"/>
                      </a:cubicBezTo>
                      <a:cubicBezTo>
                        <a:pt x="3139" y="7166"/>
                        <a:pt x="3139" y="7166"/>
                        <a:pt x="3139" y="7166"/>
                      </a:cubicBezTo>
                      <a:cubicBezTo>
                        <a:pt x="3139" y="7268"/>
                        <a:pt x="3139" y="7268"/>
                        <a:pt x="3139" y="7371"/>
                      </a:cubicBezTo>
                      <a:cubicBezTo>
                        <a:pt x="3139" y="7473"/>
                        <a:pt x="3139" y="7473"/>
                        <a:pt x="3139" y="7575"/>
                      </a:cubicBezTo>
                      <a:cubicBezTo>
                        <a:pt x="3064" y="7575"/>
                        <a:pt x="2990" y="7575"/>
                        <a:pt x="2915" y="7575"/>
                      </a:cubicBezTo>
                      <a:cubicBezTo>
                        <a:pt x="2765" y="7575"/>
                        <a:pt x="2691" y="7575"/>
                        <a:pt x="2616" y="7371"/>
                      </a:cubicBezTo>
                      <a:cubicBezTo>
                        <a:pt x="2541" y="7268"/>
                        <a:pt x="2317" y="7166"/>
                        <a:pt x="2242" y="7166"/>
                      </a:cubicBezTo>
                      <a:cubicBezTo>
                        <a:pt x="2242" y="7166"/>
                        <a:pt x="2242" y="7166"/>
                        <a:pt x="2167" y="7166"/>
                      </a:cubicBezTo>
                      <a:cubicBezTo>
                        <a:pt x="2093" y="7166"/>
                        <a:pt x="1794" y="6961"/>
                        <a:pt x="1644" y="6859"/>
                      </a:cubicBezTo>
                      <a:cubicBezTo>
                        <a:pt x="1644" y="6756"/>
                        <a:pt x="1570" y="6756"/>
                        <a:pt x="1570" y="6756"/>
                      </a:cubicBezTo>
                      <a:cubicBezTo>
                        <a:pt x="1570" y="6756"/>
                        <a:pt x="1570" y="6756"/>
                        <a:pt x="1570" y="6859"/>
                      </a:cubicBezTo>
                      <a:cubicBezTo>
                        <a:pt x="1495" y="7166"/>
                        <a:pt x="1271" y="7166"/>
                        <a:pt x="1196" y="7166"/>
                      </a:cubicBezTo>
                      <a:cubicBezTo>
                        <a:pt x="1196" y="7166"/>
                        <a:pt x="1196" y="7166"/>
                        <a:pt x="1121" y="7166"/>
                      </a:cubicBezTo>
                      <a:cubicBezTo>
                        <a:pt x="1121" y="7166"/>
                        <a:pt x="1046" y="7166"/>
                        <a:pt x="972" y="7166"/>
                      </a:cubicBezTo>
                      <a:cubicBezTo>
                        <a:pt x="972" y="7268"/>
                        <a:pt x="897" y="7268"/>
                        <a:pt x="822" y="7268"/>
                      </a:cubicBezTo>
                      <a:cubicBezTo>
                        <a:pt x="822" y="7268"/>
                        <a:pt x="822" y="7268"/>
                        <a:pt x="822" y="7268"/>
                      </a:cubicBezTo>
                      <a:cubicBezTo>
                        <a:pt x="673" y="7268"/>
                        <a:pt x="598" y="7268"/>
                        <a:pt x="598" y="7268"/>
                      </a:cubicBezTo>
                      <a:cubicBezTo>
                        <a:pt x="448" y="7268"/>
                        <a:pt x="523" y="7166"/>
                        <a:pt x="448" y="7371"/>
                      </a:cubicBezTo>
                      <a:cubicBezTo>
                        <a:pt x="448" y="7371"/>
                        <a:pt x="448" y="7371"/>
                        <a:pt x="448" y="7371"/>
                      </a:cubicBezTo>
                      <a:cubicBezTo>
                        <a:pt x="448" y="7473"/>
                        <a:pt x="523" y="7575"/>
                        <a:pt x="673" y="7575"/>
                      </a:cubicBezTo>
                      <a:cubicBezTo>
                        <a:pt x="673" y="7575"/>
                        <a:pt x="673" y="7575"/>
                        <a:pt x="673" y="7575"/>
                      </a:cubicBezTo>
                      <a:cubicBezTo>
                        <a:pt x="673" y="7575"/>
                        <a:pt x="747" y="7575"/>
                        <a:pt x="822" y="7575"/>
                      </a:cubicBezTo>
                      <a:cubicBezTo>
                        <a:pt x="897" y="7575"/>
                        <a:pt x="972" y="7678"/>
                        <a:pt x="972" y="7780"/>
                      </a:cubicBezTo>
                      <a:cubicBezTo>
                        <a:pt x="972" y="7882"/>
                        <a:pt x="972" y="7882"/>
                        <a:pt x="897" y="7985"/>
                      </a:cubicBezTo>
                      <a:cubicBezTo>
                        <a:pt x="822" y="8190"/>
                        <a:pt x="822" y="8292"/>
                        <a:pt x="822" y="8394"/>
                      </a:cubicBezTo>
                      <a:cubicBezTo>
                        <a:pt x="822" y="8497"/>
                        <a:pt x="747" y="8497"/>
                        <a:pt x="747" y="8497"/>
                      </a:cubicBezTo>
                      <a:cubicBezTo>
                        <a:pt x="747" y="8599"/>
                        <a:pt x="747" y="8599"/>
                        <a:pt x="747" y="8701"/>
                      </a:cubicBezTo>
                      <a:cubicBezTo>
                        <a:pt x="747" y="8804"/>
                        <a:pt x="673" y="8906"/>
                        <a:pt x="598" y="8906"/>
                      </a:cubicBezTo>
                      <a:cubicBezTo>
                        <a:pt x="374" y="9009"/>
                        <a:pt x="374" y="9009"/>
                        <a:pt x="299" y="9111"/>
                      </a:cubicBezTo>
                      <a:cubicBezTo>
                        <a:pt x="224" y="9213"/>
                        <a:pt x="149" y="9316"/>
                        <a:pt x="224" y="9316"/>
                      </a:cubicBezTo>
                      <a:cubicBezTo>
                        <a:pt x="224" y="9316"/>
                        <a:pt x="224" y="9316"/>
                        <a:pt x="224" y="9418"/>
                      </a:cubicBezTo>
                      <a:cubicBezTo>
                        <a:pt x="224" y="9520"/>
                        <a:pt x="299" y="9623"/>
                        <a:pt x="299" y="9827"/>
                      </a:cubicBezTo>
                      <a:cubicBezTo>
                        <a:pt x="299" y="9930"/>
                        <a:pt x="299" y="10032"/>
                        <a:pt x="299" y="10032"/>
                      </a:cubicBezTo>
                      <a:cubicBezTo>
                        <a:pt x="299" y="10135"/>
                        <a:pt x="224" y="10135"/>
                        <a:pt x="224" y="10135"/>
                      </a:cubicBezTo>
                      <a:cubicBezTo>
                        <a:pt x="224" y="10135"/>
                        <a:pt x="224" y="10135"/>
                        <a:pt x="299" y="10135"/>
                      </a:cubicBezTo>
                      <a:cubicBezTo>
                        <a:pt x="299" y="10135"/>
                        <a:pt x="299" y="10135"/>
                        <a:pt x="374" y="10135"/>
                      </a:cubicBezTo>
                      <a:cubicBezTo>
                        <a:pt x="374" y="10135"/>
                        <a:pt x="448" y="10135"/>
                        <a:pt x="448" y="10135"/>
                      </a:cubicBezTo>
                      <a:cubicBezTo>
                        <a:pt x="598" y="10135"/>
                        <a:pt x="673" y="10339"/>
                        <a:pt x="673" y="10442"/>
                      </a:cubicBezTo>
                      <a:cubicBezTo>
                        <a:pt x="673" y="10544"/>
                        <a:pt x="598" y="10646"/>
                        <a:pt x="523" y="10749"/>
                      </a:cubicBezTo>
                      <a:cubicBezTo>
                        <a:pt x="448" y="10851"/>
                        <a:pt x="448" y="10851"/>
                        <a:pt x="448" y="10954"/>
                      </a:cubicBezTo>
                      <a:cubicBezTo>
                        <a:pt x="448" y="11158"/>
                        <a:pt x="523" y="11261"/>
                        <a:pt x="523" y="11465"/>
                      </a:cubicBezTo>
                      <a:cubicBezTo>
                        <a:pt x="523" y="11465"/>
                        <a:pt x="523" y="11568"/>
                        <a:pt x="523" y="11670"/>
                      </a:cubicBezTo>
                      <a:cubicBezTo>
                        <a:pt x="523" y="11875"/>
                        <a:pt x="523" y="12182"/>
                        <a:pt x="374" y="12284"/>
                      </a:cubicBezTo>
                      <a:cubicBezTo>
                        <a:pt x="224" y="12387"/>
                        <a:pt x="0" y="12387"/>
                        <a:pt x="0" y="12489"/>
                      </a:cubicBezTo>
                      <a:cubicBezTo>
                        <a:pt x="0" y="12591"/>
                        <a:pt x="75" y="12694"/>
                        <a:pt x="75" y="12796"/>
                      </a:cubicBezTo>
                      <a:cubicBezTo>
                        <a:pt x="299" y="13103"/>
                        <a:pt x="448" y="13718"/>
                        <a:pt x="598" y="13922"/>
                      </a:cubicBezTo>
                      <a:cubicBezTo>
                        <a:pt x="598" y="14025"/>
                        <a:pt x="673" y="14127"/>
                        <a:pt x="747" y="14127"/>
                      </a:cubicBezTo>
                      <a:cubicBezTo>
                        <a:pt x="822" y="14229"/>
                        <a:pt x="1121" y="14639"/>
                        <a:pt x="1196" y="14741"/>
                      </a:cubicBezTo>
                      <a:cubicBezTo>
                        <a:pt x="1271" y="14946"/>
                        <a:pt x="1495" y="15151"/>
                        <a:pt x="1794" y="15253"/>
                      </a:cubicBezTo>
                      <a:cubicBezTo>
                        <a:pt x="2093" y="15253"/>
                        <a:pt x="2167" y="15458"/>
                        <a:pt x="2317" y="15560"/>
                      </a:cubicBezTo>
                      <a:cubicBezTo>
                        <a:pt x="2616" y="15867"/>
                        <a:pt x="2840" y="16379"/>
                        <a:pt x="3214" y="16584"/>
                      </a:cubicBezTo>
                      <a:cubicBezTo>
                        <a:pt x="3289" y="16584"/>
                        <a:pt x="3289" y="16584"/>
                        <a:pt x="3363" y="16584"/>
                      </a:cubicBezTo>
                      <a:cubicBezTo>
                        <a:pt x="3363" y="16584"/>
                        <a:pt x="3363" y="16584"/>
                        <a:pt x="3438" y="16584"/>
                      </a:cubicBezTo>
                      <a:cubicBezTo>
                        <a:pt x="3438" y="16584"/>
                        <a:pt x="3438" y="16584"/>
                        <a:pt x="3438" y="16584"/>
                      </a:cubicBezTo>
                      <a:cubicBezTo>
                        <a:pt x="3513" y="16686"/>
                        <a:pt x="3588" y="16584"/>
                        <a:pt x="3662" y="16686"/>
                      </a:cubicBezTo>
                      <a:cubicBezTo>
                        <a:pt x="3737" y="16891"/>
                        <a:pt x="3737" y="16891"/>
                        <a:pt x="3737" y="16891"/>
                      </a:cubicBezTo>
                      <a:cubicBezTo>
                        <a:pt x="3887" y="17096"/>
                        <a:pt x="3961" y="17198"/>
                        <a:pt x="4111" y="17198"/>
                      </a:cubicBezTo>
                      <a:cubicBezTo>
                        <a:pt x="4185" y="17198"/>
                        <a:pt x="4260" y="17300"/>
                        <a:pt x="4335" y="17300"/>
                      </a:cubicBezTo>
                      <a:cubicBezTo>
                        <a:pt x="4410" y="17300"/>
                        <a:pt x="4410" y="17300"/>
                        <a:pt x="4410" y="17300"/>
                      </a:cubicBezTo>
                      <a:cubicBezTo>
                        <a:pt x="4484" y="17300"/>
                        <a:pt x="4484" y="17300"/>
                        <a:pt x="4559" y="17300"/>
                      </a:cubicBezTo>
                      <a:cubicBezTo>
                        <a:pt x="4709" y="17198"/>
                        <a:pt x="4858" y="17300"/>
                        <a:pt x="5008" y="17505"/>
                      </a:cubicBezTo>
                      <a:cubicBezTo>
                        <a:pt x="5232" y="17710"/>
                        <a:pt x="5456" y="18017"/>
                        <a:pt x="5531" y="18119"/>
                      </a:cubicBezTo>
                      <a:cubicBezTo>
                        <a:pt x="5606" y="18119"/>
                        <a:pt x="5606" y="18119"/>
                        <a:pt x="5680" y="18222"/>
                      </a:cubicBezTo>
                      <a:cubicBezTo>
                        <a:pt x="5680" y="18222"/>
                        <a:pt x="5680" y="18222"/>
                        <a:pt x="5755" y="18324"/>
                      </a:cubicBezTo>
                      <a:cubicBezTo>
                        <a:pt x="5755" y="18324"/>
                        <a:pt x="5755" y="18324"/>
                        <a:pt x="5755" y="18324"/>
                      </a:cubicBezTo>
                      <a:cubicBezTo>
                        <a:pt x="5755" y="18324"/>
                        <a:pt x="5755" y="18324"/>
                        <a:pt x="5755" y="18222"/>
                      </a:cubicBezTo>
                      <a:cubicBezTo>
                        <a:pt x="5830" y="18222"/>
                        <a:pt x="5830" y="18119"/>
                        <a:pt x="5904" y="18119"/>
                      </a:cubicBezTo>
                      <a:cubicBezTo>
                        <a:pt x="5979" y="18119"/>
                        <a:pt x="5979" y="18119"/>
                        <a:pt x="5979" y="18119"/>
                      </a:cubicBezTo>
                      <a:cubicBezTo>
                        <a:pt x="6203" y="18222"/>
                        <a:pt x="6278" y="18427"/>
                        <a:pt x="6502" y="18529"/>
                      </a:cubicBezTo>
                      <a:cubicBezTo>
                        <a:pt x="6577" y="18529"/>
                        <a:pt x="6577" y="18529"/>
                        <a:pt x="6652" y="18529"/>
                      </a:cubicBezTo>
                      <a:cubicBezTo>
                        <a:pt x="6801" y="18529"/>
                        <a:pt x="6951" y="18427"/>
                        <a:pt x="7100" y="18324"/>
                      </a:cubicBezTo>
                      <a:cubicBezTo>
                        <a:pt x="7175" y="18324"/>
                        <a:pt x="7250" y="18324"/>
                        <a:pt x="7250" y="18324"/>
                      </a:cubicBezTo>
                      <a:cubicBezTo>
                        <a:pt x="7325" y="18324"/>
                        <a:pt x="7325" y="18324"/>
                        <a:pt x="7325" y="18324"/>
                      </a:cubicBezTo>
                      <a:cubicBezTo>
                        <a:pt x="7325" y="18324"/>
                        <a:pt x="7325" y="18324"/>
                        <a:pt x="7399" y="18324"/>
                      </a:cubicBezTo>
                      <a:cubicBezTo>
                        <a:pt x="7399" y="18324"/>
                        <a:pt x="7474" y="18222"/>
                        <a:pt x="7549" y="18222"/>
                      </a:cubicBezTo>
                      <a:cubicBezTo>
                        <a:pt x="7624" y="18222"/>
                        <a:pt x="7698" y="18324"/>
                        <a:pt x="7773" y="18631"/>
                      </a:cubicBezTo>
                      <a:cubicBezTo>
                        <a:pt x="7922" y="18938"/>
                        <a:pt x="7997" y="18938"/>
                        <a:pt x="8072" y="18938"/>
                      </a:cubicBezTo>
                      <a:cubicBezTo>
                        <a:pt x="8072" y="18938"/>
                        <a:pt x="8221" y="19041"/>
                        <a:pt x="8296" y="19041"/>
                      </a:cubicBezTo>
                      <a:cubicBezTo>
                        <a:pt x="8371" y="19041"/>
                        <a:pt x="8446" y="19041"/>
                        <a:pt x="8520" y="19245"/>
                      </a:cubicBezTo>
                      <a:cubicBezTo>
                        <a:pt x="8520" y="19245"/>
                        <a:pt x="8446" y="19348"/>
                        <a:pt x="8446" y="19348"/>
                      </a:cubicBezTo>
                      <a:cubicBezTo>
                        <a:pt x="8371" y="19348"/>
                        <a:pt x="8371" y="19348"/>
                        <a:pt x="8296" y="19348"/>
                      </a:cubicBezTo>
                      <a:cubicBezTo>
                        <a:pt x="8446" y="19450"/>
                        <a:pt x="8520" y="19655"/>
                        <a:pt x="8520" y="19757"/>
                      </a:cubicBezTo>
                      <a:cubicBezTo>
                        <a:pt x="8520" y="19757"/>
                        <a:pt x="8520" y="19757"/>
                        <a:pt x="8595" y="19757"/>
                      </a:cubicBezTo>
                      <a:cubicBezTo>
                        <a:pt x="8595" y="19757"/>
                        <a:pt x="8670" y="19757"/>
                        <a:pt x="8670" y="19757"/>
                      </a:cubicBezTo>
                      <a:cubicBezTo>
                        <a:pt x="8745" y="19757"/>
                        <a:pt x="8745" y="19757"/>
                        <a:pt x="8745" y="19757"/>
                      </a:cubicBezTo>
                      <a:cubicBezTo>
                        <a:pt x="8819" y="19757"/>
                        <a:pt x="8819" y="19860"/>
                        <a:pt x="8819" y="19860"/>
                      </a:cubicBezTo>
                      <a:cubicBezTo>
                        <a:pt x="8819" y="19860"/>
                        <a:pt x="8819" y="19962"/>
                        <a:pt x="8745" y="19962"/>
                      </a:cubicBezTo>
                      <a:cubicBezTo>
                        <a:pt x="8745" y="20269"/>
                        <a:pt x="8595" y="20372"/>
                        <a:pt x="8595" y="20474"/>
                      </a:cubicBezTo>
                      <a:cubicBezTo>
                        <a:pt x="8595" y="20576"/>
                        <a:pt x="8670" y="20679"/>
                        <a:pt x="8670" y="20781"/>
                      </a:cubicBezTo>
                      <a:cubicBezTo>
                        <a:pt x="8745" y="20883"/>
                        <a:pt x="8819" y="20986"/>
                        <a:pt x="8819" y="20986"/>
                      </a:cubicBezTo>
                      <a:cubicBezTo>
                        <a:pt x="8819" y="20986"/>
                        <a:pt x="8819" y="20986"/>
                        <a:pt x="8819" y="20986"/>
                      </a:cubicBezTo>
                      <a:cubicBezTo>
                        <a:pt x="8894" y="20986"/>
                        <a:pt x="8969" y="20986"/>
                        <a:pt x="8969" y="20986"/>
                      </a:cubicBezTo>
                      <a:cubicBezTo>
                        <a:pt x="9044" y="20986"/>
                        <a:pt x="9193" y="20986"/>
                        <a:pt x="9193" y="21088"/>
                      </a:cubicBezTo>
                      <a:cubicBezTo>
                        <a:pt x="9193" y="21088"/>
                        <a:pt x="9268" y="21191"/>
                        <a:pt x="9268" y="21191"/>
                      </a:cubicBezTo>
                      <a:cubicBezTo>
                        <a:pt x="9268" y="21191"/>
                        <a:pt x="9268" y="21191"/>
                        <a:pt x="9268" y="21191"/>
                      </a:cubicBezTo>
                      <a:cubicBezTo>
                        <a:pt x="9268" y="21191"/>
                        <a:pt x="9268" y="21088"/>
                        <a:pt x="9343" y="21088"/>
                      </a:cubicBezTo>
                      <a:cubicBezTo>
                        <a:pt x="9343" y="20986"/>
                        <a:pt x="9417" y="20986"/>
                        <a:pt x="9492" y="20986"/>
                      </a:cubicBezTo>
                      <a:cubicBezTo>
                        <a:pt x="9567" y="20986"/>
                        <a:pt x="9642" y="21088"/>
                        <a:pt x="9716" y="21395"/>
                      </a:cubicBezTo>
                      <a:cubicBezTo>
                        <a:pt x="9716" y="21498"/>
                        <a:pt x="9791" y="21600"/>
                        <a:pt x="9866" y="21600"/>
                      </a:cubicBezTo>
                      <a:cubicBezTo>
                        <a:pt x="9866" y="21600"/>
                        <a:pt x="9866" y="21600"/>
                        <a:pt x="9866" y="21498"/>
                      </a:cubicBezTo>
                      <a:cubicBezTo>
                        <a:pt x="9866" y="21498"/>
                        <a:pt x="9866" y="21395"/>
                        <a:pt x="9866" y="21395"/>
                      </a:cubicBezTo>
                      <a:cubicBezTo>
                        <a:pt x="9866" y="21191"/>
                        <a:pt x="9791" y="21088"/>
                        <a:pt x="9791" y="20986"/>
                      </a:cubicBezTo>
                      <a:cubicBezTo>
                        <a:pt x="9791" y="20883"/>
                        <a:pt x="9866" y="20781"/>
                        <a:pt x="9940" y="20781"/>
                      </a:cubicBezTo>
                      <a:cubicBezTo>
                        <a:pt x="9940" y="20781"/>
                        <a:pt x="9940" y="20781"/>
                        <a:pt x="10015" y="20781"/>
                      </a:cubicBezTo>
                      <a:cubicBezTo>
                        <a:pt x="10015" y="20781"/>
                        <a:pt x="10015" y="20781"/>
                        <a:pt x="10015" y="20781"/>
                      </a:cubicBezTo>
                      <a:cubicBezTo>
                        <a:pt x="10090" y="20781"/>
                        <a:pt x="10090" y="20781"/>
                        <a:pt x="10090" y="20781"/>
                      </a:cubicBezTo>
                      <a:cubicBezTo>
                        <a:pt x="10165" y="20781"/>
                        <a:pt x="10239" y="20883"/>
                        <a:pt x="10239" y="21088"/>
                      </a:cubicBezTo>
                      <a:cubicBezTo>
                        <a:pt x="10389" y="21395"/>
                        <a:pt x="10538" y="21395"/>
                        <a:pt x="10688" y="21395"/>
                      </a:cubicBezTo>
                      <a:cubicBezTo>
                        <a:pt x="10763" y="21498"/>
                        <a:pt x="10763" y="21498"/>
                        <a:pt x="10837" y="21498"/>
                      </a:cubicBezTo>
                      <a:cubicBezTo>
                        <a:pt x="10837" y="21498"/>
                        <a:pt x="10837" y="21498"/>
                        <a:pt x="10837" y="21498"/>
                      </a:cubicBezTo>
                      <a:cubicBezTo>
                        <a:pt x="10837" y="21395"/>
                        <a:pt x="10837" y="21395"/>
                        <a:pt x="10837" y="21293"/>
                      </a:cubicBezTo>
                      <a:cubicBezTo>
                        <a:pt x="10763" y="21088"/>
                        <a:pt x="10688" y="20883"/>
                        <a:pt x="10688" y="20781"/>
                      </a:cubicBezTo>
                      <a:cubicBezTo>
                        <a:pt x="10688" y="20679"/>
                        <a:pt x="10763" y="20576"/>
                        <a:pt x="10837" y="20576"/>
                      </a:cubicBezTo>
                      <a:cubicBezTo>
                        <a:pt x="10837" y="20576"/>
                        <a:pt x="10837" y="20576"/>
                        <a:pt x="10837" y="20576"/>
                      </a:cubicBezTo>
                      <a:cubicBezTo>
                        <a:pt x="10987" y="20679"/>
                        <a:pt x="11286" y="20781"/>
                        <a:pt x="11435" y="20781"/>
                      </a:cubicBezTo>
                      <a:cubicBezTo>
                        <a:pt x="11585" y="20781"/>
                        <a:pt x="11660" y="20679"/>
                        <a:pt x="11660" y="20679"/>
                      </a:cubicBezTo>
                      <a:cubicBezTo>
                        <a:pt x="11660" y="20576"/>
                        <a:pt x="11734" y="20474"/>
                        <a:pt x="11734" y="20372"/>
                      </a:cubicBezTo>
                      <a:cubicBezTo>
                        <a:pt x="11734" y="20167"/>
                        <a:pt x="11734" y="20064"/>
                        <a:pt x="11884" y="20064"/>
                      </a:cubicBezTo>
                      <a:cubicBezTo>
                        <a:pt x="11884" y="20064"/>
                        <a:pt x="11884" y="20064"/>
                        <a:pt x="11884" y="20064"/>
                      </a:cubicBezTo>
                      <a:cubicBezTo>
                        <a:pt x="11884" y="20064"/>
                        <a:pt x="11884" y="20064"/>
                        <a:pt x="11884" y="20064"/>
                      </a:cubicBezTo>
                      <a:cubicBezTo>
                        <a:pt x="11958" y="20064"/>
                        <a:pt x="11958" y="19962"/>
                        <a:pt x="11958" y="19860"/>
                      </a:cubicBezTo>
                      <a:cubicBezTo>
                        <a:pt x="11958" y="19860"/>
                        <a:pt x="11958" y="19757"/>
                        <a:pt x="11958" y="19757"/>
                      </a:cubicBezTo>
                      <a:cubicBezTo>
                        <a:pt x="11884" y="19655"/>
                        <a:pt x="11884" y="19655"/>
                        <a:pt x="11884" y="19553"/>
                      </a:cubicBezTo>
                      <a:cubicBezTo>
                        <a:pt x="11884" y="19450"/>
                        <a:pt x="11958" y="19245"/>
                        <a:pt x="12033" y="19245"/>
                      </a:cubicBezTo>
                      <a:cubicBezTo>
                        <a:pt x="12108" y="19245"/>
                        <a:pt x="12108" y="19245"/>
                        <a:pt x="12108" y="19348"/>
                      </a:cubicBezTo>
                      <a:cubicBezTo>
                        <a:pt x="12183" y="19348"/>
                        <a:pt x="12183" y="19348"/>
                        <a:pt x="12257" y="19348"/>
                      </a:cubicBezTo>
                      <a:cubicBezTo>
                        <a:pt x="12332" y="19450"/>
                        <a:pt x="12407" y="19450"/>
                        <a:pt x="12556" y="19450"/>
                      </a:cubicBezTo>
                      <a:cubicBezTo>
                        <a:pt x="12556" y="19450"/>
                        <a:pt x="12556" y="19450"/>
                        <a:pt x="12556" y="19450"/>
                      </a:cubicBezTo>
                      <a:cubicBezTo>
                        <a:pt x="12556" y="19450"/>
                        <a:pt x="12556" y="19450"/>
                        <a:pt x="12556" y="19450"/>
                      </a:cubicBezTo>
                      <a:cubicBezTo>
                        <a:pt x="12407" y="19245"/>
                        <a:pt x="12033" y="18836"/>
                        <a:pt x="12033" y="18529"/>
                      </a:cubicBezTo>
                      <a:cubicBezTo>
                        <a:pt x="12033" y="18529"/>
                        <a:pt x="12033" y="18529"/>
                        <a:pt x="12033" y="18427"/>
                      </a:cubicBezTo>
                      <a:cubicBezTo>
                        <a:pt x="12033" y="18427"/>
                        <a:pt x="12033" y="18324"/>
                        <a:pt x="12033" y="18324"/>
                      </a:cubicBezTo>
                      <a:cubicBezTo>
                        <a:pt x="12108" y="18222"/>
                        <a:pt x="12183" y="18119"/>
                        <a:pt x="12257" y="18119"/>
                      </a:cubicBezTo>
                      <a:cubicBezTo>
                        <a:pt x="12257" y="18119"/>
                        <a:pt x="12332" y="18119"/>
                        <a:pt x="12332" y="18119"/>
                      </a:cubicBezTo>
                      <a:cubicBezTo>
                        <a:pt x="12332" y="18119"/>
                        <a:pt x="12332" y="18222"/>
                        <a:pt x="12332" y="18119"/>
                      </a:cubicBezTo>
                      <a:cubicBezTo>
                        <a:pt x="12332" y="18017"/>
                        <a:pt x="12332" y="17915"/>
                        <a:pt x="12332" y="17915"/>
                      </a:cubicBezTo>
                      <a:cubicBezTo>
                        <a:pt x="12332" y="17915"/>
                        <a:pt x="12332" y="17812"/>
                        <a:pt x="12332" y="17812"/>
                      </a:cubicBezTo>
                      <a:cubicBezTo>
                        <a:pt x="12332" y="17608"/>
                        <a:pt x="12482" y="17608"/>
                        <a:pt x="12556" y="17403"/>
                      </a:cubicBezTo>
                      <a:cubicBezTo>
                        <a:pt x="12556" y="17300"/>
                        <a:pt x="12556" y="17300"/>
                        <a:pt x="12706" y="17096"/>
                      </a:cubicBezTo>
                      <a:cubicBezTo>
                        <a:pt x="12706" y="17096"/>
                        <a:pt x="12706" y="17096"/>
                        <a:pt x="12706" y="17096"/>
                      </a:cubicBezTo>
                      <a:cubicBezTo>
                        <a:pt x="12706" y="17096"/>
                        <a:pt x="12706" y="17096"/>
                        <a:pt x="12706" y="17096"/>
                      </a:cubicBezTo>
                      <a:cubicBezTo>
                        <a:pt x="12706" y="17096"/>
                        <a:pt x="12706" y="17096"/>
                        <a:pt x="12706" y="16993"/>
                      </a:cubicBezTo>
                      <a:cubicBezTo>
                        <a:pt x="12631" y="16993"/>
                        <a:pt x="12556" y="16993"/>
                        <a:pt x="12482" y="16993"/>
                      </a:cubicBezTo>
                      <a:cubicBezTo>
                        <a:pt x="12332" y="16789"/>
                        <a:pt x="12407" y="16686"/>
                        <a:pt x="12332" y="16584"/>
                      </a:cubicBezTo>
                      <a:cubicBezTo>
                        <a:pt x="12257" y="16584"/>
                        <a:pt x="12257" y="16482"/>
                        <a:pt x="12257" y="16379"/>
                      </a:cubicBezTo>
                      <a:cubicBezTo>
                        <a:pt x="12257" y="16277"/>
                        <a:pt x="12257" y="16277"/>
                        <a:pt x="12257" y="16174"/>
                      </a:cubicBezTo>
                      <a:cubicBezTo>
                        <a:pt x="12257" y="16174"/>
                        <a:pt x="12257" y="16174"/>
                        <a:pt x="12257" y="16072"/>
                      </a:cubicBezTo>
                      <a:cubicBezTo>
                        <a:pt x="12257" y="16072"/>
                        <a:pt x="12257" y="15970"/>
                        <a:pt x="12257" y="15867"/>
                      </a:cubicBezTo>
                      <a:cubicBezTo>
                        <a:pt x="12257" y="15867"/>
                        <a:pt x="12257" y="15765"/>
                        <a:pt x="12332" y="15765"/>
                      </a:cubicBezTo>
                      <a:cubicBezTo>
                        <a:pt x="12332" y="15663"/>
                        <a:pt x="12407" y="15663"/>
                        <a:pt x="12482" y="15663"/>
                      </a:cubicBezTo>
                      <a:cubicBezTo>
                        <a:pt x="12631" y="15663"/>
                        <a:pt x="12631" y="15663"/>
                        <a:pt x="12781" y="15458"/>
                      </a:cubicBezTo>
                      <a:cubicBezTo>
                        <a:pt x="12781" y="15355"/>
                        <a:pt x="12781" y="15355"/>
                        <a:pt x="12781" y="15355"/>
                      </a:cubicBezTo>
                      <a:cubicBezTo>
                        <a:pt x="12781" y="15355"/>
                        <a:pt x="12781" y="15355"/>
                        <a:pt x="12781" y="15355"/>
                      </a:cubicBezTo>
                      <a:cubicBezTo>
                        <a:pt x="12781" y="15253"/>
                        <a:pt x="12781" y="15151"/>
                        <a:pt x="12855" y="15048"/>
                      </a:cubicBezTo>
                      <a:cubicBezTo>
                        <a:pt x="12930" y="14946"/>
                        <a:pt x="13005" y="14844"/>
                        <a:pt x="13080" y="14844"/>
                      </a:cubicBezTo>
                      <a:cubicBezTo>
                        <a:pt x="13229" y="14946"/>
                        <a:pt x="13379" y="15048"/>
                        <a:pt x="13379" y="15048"/>
                      </a:cubicBezTo>
                      <a:cubicBezTo>
                        <a:pt x="13453" y="15151"/>
                        <a:pt x="13603" y="15253"/>
                        <a:pt x="13827" y="15253"/>
                      </a:cubicBezTo>
                      <a:cubicBezTo>
                        <a:pt x="13976" y="15253"/>
                        <a:pt x="14051" y="15458"/>
                        <a:pt x="14051" y="15560"/>
                      </a:cubicBezTo>
                      <a:cubicBezTo>
                        <a:pt x="14051" y="15663"/>
                        <a:pt x="14051" y="15663"/>
                        <a:pt x="14051" y="15765"/>
                      </a:cubicBezTo>
                      <a:cubicBezTo>
                        <a:pt x="14051" y="15765"/>
                        <a:pt x="14051" y="15765"/>
                        <a:pt x="14051" y="15765"/>
                      </a:cubicBezTo>
                      <a:cubicBezTo>
                        <a:pt x="14051" y="15970"/>
                        <a:pt x="14201" y="16277"/>
                        <a:pt x="14275" y="16379"/>
                      </a:cubicBezTo>
                      <a:cubicBezTo>
                        <a:pt x="14425" y="16482"/>
                        <a:pt x="14350" y="16789"/>
                        <a:pt x="14500" y="16891"/>
                      </a:cubicBezTo>
                      <a:cubicBezTo>
                        <a:pt x="14574" y="17096"/>
                        <a:pt x="14574" y="17300"/>
                        <a:pt x="14574" y="17505"/>
                      </a:cubicBezTo>
                      <a:cubicBezTo>
                        <a:pt x="14574" y="17710"/>
                        <a:pt x="14649" y="18017"/>
                        <a:pt x="14799" y="18119"/>
                      </a:cubicBezTo>
                      <a:cubicBezTo>
                        <a:pt x="14948" y="18222"/>
                        <a:pt x="15172" y="18427"/>
                        <a:pt x="15247" y="18734"/>
                      </a:cubicBezTo>
                      <a:cubicBezTo>
                        <a:pt x="15247" y="18938"/>
                        <a:pt x="15397" y="18836"/>
                        <a:pt x="15696" y="19143"/>
                      </a:cubicBezTo>
                      <a:cubicBezTo>
                        <a:pt x="15770" y="19245"/>
                        <a:pt x="15845" y="19245"/>
                        <a:pt x="15920" y="19245"/>
                      </a:cubicBezTo>
                      <a:cubicBezTo>
                        <a:pt x="15920" y="19245"/>
                        <a:pt x="15920" y="19143"/>
                        <a:pt x="15994" y="19041"/>
                      </a:cubicBezTo>
                      <a:cubicBezTo>
                        <a:pt x="15994" y="18734"/>
                        <a:pt x="16144" y="18836"/>
                        <a:pt x="16144" y="18734"/>
                      </a:cubicBezTo>
                      <a:cubicBezTo>
                        <a:pt x="16219" y="18631"/>
                        <a:pt x="16219" y="18631"/>
                        <a:pt x="16293" y="18631"/>
                      </a:cubicBezTo>
                      <a:cubicBezTo>
                        <a:pt x="16368" y="18631"/>
                        <a:pt x="16368" y="18836"/>
                        <a:pt x="16443" y="18836"/>
                      </a:cubicBezTo>
                      <a:cubicBezTo>
                        <a:pt x="16443" y="18836"/>
                        <a:pt x="16443" y="18836"/>
                        <a:pt x="16443" y="18836"/>
                      </a:cubicBezTo>
                      <a:cubicBezTo>
                        <a:pt x="16518" y="18938"/>
                        <a:pt x="16592" y="19143"/>
                        <a:pt x="16592" y="19348"/>
                      </a:cubicBezTo>
                      <a:cubicBezTo>
                        <a:pt x="16592" y="19553"/>
                        <a:pt x="16592" y="19655"/>
                        <a:pt x="16592" y="19655"/>
                      </a:cubicBezTo>
                      <a:cubicBezTo>
                        <a:pt x="16592" y="19655"/>
                        <a:pt x="16592" y="19655"/>
                        <a:pt x="16592" y="19655"/>
                      </a:cubicBezTo>
                      <a:cubicBezTo>
                        <a:pt x="16592" y="19655"/>
                        <a:pt x="16592" y="19757"/>
                        <a:pt x="16667" y="19757"/>
                      </a:cubicBezTo>
                      <a:cubicBezTo>
                        <a:pt x="16667" y="19757"/>
                        <a:pt x="16667" y="19757"/>
                        <a:pt x="16667" y="19757"/>
                      </a:cubicBezTo>
                      <a:cubicBezTo>
                        <a:pt x="16742" y="19757"/>
                        <a:pt x="16817" y="19450"/>
                        <a:pt x="16966" y="19450"/>
                      </a:cubicBezTo>
                      <a:cubicBezTo>
                        <a:pt x="16966" y="19450"/>
                        <a:pt x="16966" y="19450"/>
                        <a:pt x="16966" y="19450"/>
                      </a:cubicBezTo>
                      <a:cubicBezTo>
                        <a:pt x="16966" y="19450"/>
                        <a:pt x="16966" y="19450"/>
                        <a:pt x="16966" y="19450"/>
                      </a:cubicBezTo>
                      <a:cubicBezTo>
                        <a:pt x="17041" y="19553"/>
                        <a:pt x="17116" y="19553"/>
                        <a:pt x="17190" y="19655"/>
                      </a:cubicBezTo>
                      <a:cubicBezTo>
                        <a:pt x="17190" y="19655"/>
                        <a:pt x="17265" y="19757"/>
                        <a:pt x="17265" y="19860"/>
                      </a:cubicBezTo>
                      <a:cubicBezTo>
                        <a:pt x="17265" y="19860"/>
                        <a:pt x="17265" y="19962"/>
                        <a:pt x="17340" y="19962"/>
                      </a:cubicBezTo>
                      <a:cubicBezTo>
                        <a:pt x="17340" y="19962"/>
                        <a:pt x="17340" y="19962"/>
                        <a:pt x="17340" y="19962"/>
                      </a:cubicBezTo>
                      <a:cubicBezTo>
                        <a:pt x="17340" y="19860"/>
                        <a:pt x="17415" y="19860"/>
                        <a:pt x="17489" y="19860"/>
                      </a:cubicBezTo>
                      <a:cubicBezTo>
                        <a:pt x="17564" y="19860"/>
                        <a:pt x="17713" y="19860"/>
                        <a:pt x="17788" y="19860"/>
                      </a:cubicBezTo>
                      <a:cubicBezTo>
                        <a:pt x="17863" y="19962"/>
                        <a:pt x="17938" y="19962"/>
                        <a:pt x="18012" y="19962"/>
                      </a:cubicBezTo>
                      <a:cubicBezTo>
                        <a:pt x="18087" y="19962"/>
                        <a:pt x="18162" y="19962"/>
                        <a:pt x="18162" y="19962"/>
                      </a:cubicBezTo>
                      <a:cubicBezTo>
                        <a:pt x="18237" y="19962"/>
                        <a:pt x="18237" y="19860"/>
                        <a:pt x="18311" y="19757"/>
                      </a:cubicBezTo>
                      <a:cubicBezTo>
                        <a:pt x="18311" y="19757"/>
                        <a:pt x="18386" y="19655"/>
                        <a:pt x="18386" y="19553"/>
                      </a:cubicBezTo>
                      <a:cubicBezTo>
                        <a:pt x="18386" y="19553"/>
                        <a:pt x="18386" y="19553"/>
                        <a:pt x="18386" y="19553"/>
                      </a:cubicBezTo>
                      <a:cubicBezTo>
                        <a:pt x="18237" y="19450"/>
                        <a:pt x="18237" y="19348"/>
                        <a:pt x="18237" y="19143"/>
                      </a:cubicBezTo>
                      <a:cubicBezTo>
                        <a:pt x="18237" y="19143"/>
                        <a:pt x="18237" y="19143"/>
                        <a:pt x="18237" y="19143"/>
                      </a:cubicBezTo>
                      <a:cubicBezTo>
                        <a:pt x="18237" y="19041"/>
                        <a:pt x="18237" y="18938"/>
                        <a:pt x="18237" y="18836"/>
                      </a:cubicBezTo>
                      <a:cubicBezTo>
                        <a:pt x="18237" y="18734"/>
                        <a:pt x="18237" y="18734"/>
                        <a:pt x="18237" y="18631"/>
                      </a:cubicBezTo>
                      <a:cubicBezTo>
                        <a:pt x="18237" y="18631"/>
                        <a:pt x="18237" y="18631"/>
                        <a:pt x="18237" y="18631"/>
                      </a:cubicBezTo>
                      <a:cubicBezTo>
                        <a:pt x="18237" y="18631"/>
                        <a:pt x="18237" y="18529"/>
                        <a:pt x="18237" y="18529"/>
                      </a:cubicBezTo>
                      <a:cubicBezTo>
                        <a:pt x="18237" y="18324"/>
                        <a:pt x="18311" y="18324"/>
                        <a:pt x="18461" y="18324"/>
                      </a:cubicBezTo>
                      <a:cubicBezTo>
                        <a:pt x="18461" y="18324"/>
                        <a:pt x="18536" y="18324"/>
                        <a:pt x="18610" y="18324"/>
                      </a:cubicBezTo>
                      <a:cubicBezTo>
                        <a:pt x="18685" y="18529"/>
                        <a:pt x="18835" y="18427"/>
                        <a:pt x="18984" y="18529"/>
                      </a:cubicBezTo>
                      <a:cubicBezTo>
                        <a:pt x="19059" y="18631"/>
                        <a:pt x="19059" y="18631"/>
                        <a:pt x="19134" y="18631"/>
                      </a:cubicBezTo>
                      <a:cubicBezTo>
                        <a:pt x="19134" y="18631"/>
                        <a:pt x="19134" y="18631"/>
                        <a:pt x="19208" y="18631"/>
                      </a:cubicBezTo>
                      <a:cubicBezTo>
                        <a:pt x="19208" y="18631"/>
                        <a:pt x="19208" y="18529"/>
                        <a:pt x="19208" y="18529"/>
                      </a:cubicBezTo>
                      <a:cubicBezTo>
                        <a:pt x="19208" y="18529"/>
                        <a:pt x="19208" y="18427"/>
                        <a:pt x="19208" y="18324"/>
                      </a:cubicBezTo>
                      <a:cubicBezTo>
                        <a:pt x="19134" y="18324"/>
                        <a:pt x="19134" y="18222"/>
                        <a:pt x="19134" y="18222"/>
                      </a:cubicBezTo>
                      <a:cubicBezTo>
                        <a:pt x="19134" y="18017"/>
                        <a:pt x="19283" y="18017"/>
                        <a:pt x="19358" y="17915"/>
                      </a:cubicBezTo>
                      <a:cubicBezTo>
                        <a:pt x="19358" y="17915"/>
                        <a:pt x="19358" y="17915"/>
                        <a:pt x="19358" y="17915"/>
                      </a:cubicBezTo>
                      <a:cubicBezTo>
                        <a:pt x="19358" y="17915"/>
                        <a:pt x="19358" y="17915"/>
                        <a:pt x="19358" y="17915"/>
                      </a:cubicBezTo>
                      <a:cubicBezTo>
                        <a:pt x="19283" y="17915"/>
                        <a:pt x="19283" y="17915"/>
                        <a:pt x="19283" y="17915"/>
                      </a:cubicBezTo>
                      <a:cubicBezTo>
                        <a:pt x="19283" y="17915"/>
                        <a:pt x="19283" y="17915"/>
                        <a:pt x="19283" y="17915"/>
                      </a:cubicBezTo>
                      <a:cubicBezTo>
                        <a:pt x="19208" y="17812"/>
                        <a:pt x="19134" y="17812"/>
                        <a:pt x="19134" y="17710"/>
                      </a:cubicBezTo>
                      <a:cubicBezTo>
                        <a:pt x="19134" y="17710"/>
                        <a:pt x="19134" y="17608"/>
                        <a:pt x="19134" y="17608"/>
                      </a:cubicBezTo>
                      <a:cubicBezTo>
                        <a:pt x="19134" y="17608"/>
                        <a:pt x="19134" y="17608"/>
                        <a:pt x="19134" y="17505"/>
                      </a:cubicBezTo>
                      <a:cubicBezTo>
                        <a:pt x="19134" y="17505"/>
                        <a:pt x="19134" y="17505"/>
                        <a:pt x="19134" y="17505"/>
                      </a:cubicBezTo>
                      <a:cubicBezTo>
                        <a:pt x="19134" y="17403"/>
                        <a:pt x="19134" y="17403"/>
                        <a:pt x="19059" y="17300"/>
                      </a:cubicBezTo>
                      <a:cubicBezTo>
                        <a:pt x="19059" y="17300"/>
                        <a:pt x="19059" y="17300"/>
                        <a:pt x="18984" y="17300"/>
                      </a:cubicBezTo>
                      <a:cubicBezTo>
                        <a:pt x="18984" y="17300"/>
                        <a:pt x="18984" y="17300"/>
                        <a:pt x="18984" y="17300"/>
                      </a:cubicBezTo>
                      <a:cubicBezTo>
                        <a:pt x="18984" y="17300"/>
                        <a:pt x="18909" y="17300"/>
                        <a:pt x="18909" y="17300"/>
                      </a:cubicBezTo>
                      <a:cubicBezTo>
                        <a:pt x="18909" y="17300"/>
                        <a:pt x="18909" y="17300"/>
                        <a:pt x="18909" y="17300"/>
                      </a:cubicBezTo>
                      <a:cubicBezTo>
                        <a:pt x="18835" y="17300"/>
                        <a:pt x="18835" y="17300"/>
                        <a:pt x="18835" y="17300"/>
                      </a:cubicBezTo>
                      <a:cubicBezTo>
                        <a:pt x="18835" y="17300"/>
                        <a:pt x="18760" y="17300"/>
                        <a:pt x="18685" y="17403"/>
                      </a:cubicBezTo>
                      <a:cubicBezTo>
                        <a:pt x="18685" y="17403"/>
                        <a:pt x="18685" y="17403"/>
                        <a:pt x="18610" y="17403"/>
                      </a:cubicBezTo>
                      <a:cubicBezTo>
                        <a:pt x="18536" y="17403"/>
                        <a:pt x="18461" y="17300"/>
                        <a:pt x="18461" y="17198"/>
                      </a:cubicBezTo>
                      <a:cubicBezTo>
                        <a:pt x="18461" y="17096"/>
                        <a:pt x="18461" y="17096"/>
                        <a:pt x="18461" y="17096"/>
                      </a:cubicBezTo>
                      <a:cubicBezTo>
                        <a:pt x="18461" y="16993"/>
                        <a:pt x="18536" y="16993"/>
                        <a:pt x="18536" y="16891"/>
                      </a:cubicBezTo>
                      <a:cubicBezTo>
                        <a:pt x="18536" y="16891"/>
                        <a:pt x="18536" y="16891"/>
                        <a:pt x="18536" y="16891"/>
                      </a:cubicBezTo>
                      <a:cubicBezTo>
                        <a:pt x="18536" y="16891"/>
                        <a:pt x="18461" y="16891"/>
                        <a:pt x="18461" y="16789"/>
                      </a:cubicBezTo>
                      <a:cubicBezTo>
                        <a:pt x="18461" y="16789"/>
                        <a:pt x="18386" y="16686"/>
                        <a:pt x="18386" y="16686"/>
                      </a:cubicBezTo>
                      <a:cubicBezTo>
                        <a:pt x="18386" y="16686"/>
                        <a:pt x="18311" y="16686"/>
                        <a:pt x="18311" y="16686"/>
                      </a:cubicBezTo>
                      <a:cubicBezTo>
                        <a:pt x="18311" y="16686"/>
                        <a:pt x="18311" y="16686"/>
                        <a:pt x="18311" y="16686"/>
                      </a:cubicBezTo>
                      <a:cubicBezTo>
                        <a:pt x="18311" y="16686"/>
                        <a:pt x="18311" y="16686"/>
                        <a:pt x="18311" y="16686"/>
                      </a:cubicBezTo>
                      <a:cubicBezTo>
                        <a:pt x="18311" y="16686"/>
                        <a:pt x="18311" y="16686"/>
                        <a:pt x="18311" y="16686"/>
                      </a:cubicBezTo>
                      <a:cubicBezTo>
                        <a:pt x="18162" y="16686"/>
                        <a:pt x="18162" y="16482"/>
                        <a:pt x="18087" y="16379"/>
                      </a:cubicBezTo>
                      <a:cubicBezTo>
                        <a:pt x="18012" y="16277"/>
                        <a:pt x="18012" y="16072"/>
                        <a:pt x="17938" y="15970"/>
                      </a:cubicBezTo>
                      <a:cubicBezTo>
                        <a:pt x="17863" y="15867"/>
                        <a:pt x="17863" y="15765"/>
                        <a:pt x="17863" y="15663"/>
                      </a:cubicBezTo>
                      <a:cubicBezTo>
                        <a:pt x="17863" y="15663"/>
                        <a:pt x="17863" y="15560"/>
                        <a:pt x="17863" y="15560"/>
                      </a:cubicBezTo>
                      <a:cubicBezTo>
                        <a:pt x="17863" y="15560"/>
                        <a:pt x="17863" y="15560"/>
                        <a:pt x="17863" y="15560"/>
                      </a:cubicBezTo>
                      <a:cubicBezTo>
                        <a:pt x="17938" y="15355"/>
                        <a:pt x="18012" y="15151"/>
                        <a:pt x="18162" y="15151"/>
                      </a:cubicBezTo>
                      <a:cubicBezTo>
                        <a:pt x="18162" y="15151"/>
                        <a:pt x="18162" y="15151"/>
                        <a:pt x="18162" y="15151"/>
                      </a:cubicBezTo>
                      <a:cubicBezTo>
                        <a:pt x="18311" y="15151"/>
                        <a:pt x="18461" y="15355"/>
                        <a:pt x="18536" y="15355"/>
                      </a:cubicBezTo>
                      <a:cubicBezTo>
                        <a:pt x="18610" y="15355"/>
                        <a:pt x="18610" y="15355"/>
                        <a:pt x="18685" y="15458"/>
                      </a:cubicBezTo>
                      <a:cubicBezTo>
                        <a:pt x="18760" y="15458"/>
                        <a:pt x="18835" y="15560"/>
                        <a:pt x="18909" y="15560"/>
                      </a:cubicBezTo>
                      <a:cubicBezTo>
                        <a:pt x="18984" y="15663"/>
                        <a:pt x="19134" y="15765"/>
                        <a:pt x="19208" y="15765"/>
                      </a:cubicBezTo>
                      <a:cubicBezTo>
                        <a:pt x="19283" y="15765"/>
                        <a:pt x="19358" y="15867"/>
                        <a:pt x="19358" y="15970"/>
                      </a:cubicBezTo>
                      <a:cubicBezTo>
                        <a:pt x="19433" y="15970"/>
                        <a:pt x="19433" y="15970"/>
                        <a:pt x="19433" y="15970"/>
                      </a:cubicBezTo>
                      <a:cubicBezTo>
                        <a:pt x="19507" y="15970"/>
                        <a:pt x="19507" y="15970"/>
                        <a:pt x="19582" y="15970"/>
                      </a:cubicBezTo>
                      <a:cubicBezTo>
                        <a:pt x="19582" y="15970"/>
                        <a:pt x="19582" y="15970"/>
                        <a:pt x="19582" y="15970"/>
                      </a:cubicBezTo>
                      <a:cubicBezTo>
                        <a:pt x="19657" y="15970"/>
                        <a:pt x="19731" y="15970"/>
                        <a:pt x="19731" y="15970"/>
                      </a:cubicBezTo>
                      <a:cubicBezTo>
                        <a:pt x="19806" y="15970"/>
                        <a:pt x="19806" y="15970"/>
                        <a:pt x="19806" y="15970"/>
                      </a:cubicBezTo>
                      <a:cubicBezTo>
                        <a:pt x="19881" y="15765"/>
                        <a:pt x="20030" y="15663"/>
                        <a:pt x="20255" y="15560"/>
                      </a:cubicBezTo>
                      <a:cubicBezTo>
                        <a:pt x="20255" y="15560"/>
                        <a:pt x="20329" y="15458"/>
                        <a:pt x="20329" y="15458"/>
                      </a:cubicBezTo>
                      <a:cubicBezTo>
                        <a:pt x="20329" y="15458"/>
                        <a:pt x="20329" y="15458"/>
                        <a:pt x="20329" y="15458"/>
                      </a:cubicBezTo>
                      <a:cubicBezTo>
                        <a:pt x="20329" y="15458"/>
                        <a:pt x="20329" y="15458"/>
                        <a:pt x="20255" y="15355"/>
                      </a:cubicBezTo>
                      <a:cubicBezTo>
                        <a:pt x="20255" y="15355"/>
                        <a:pt x="20255" y="15355"/>
                        <a:pt x="20255" y="15253"/>
                      </a:cubicBezTo>
                      <a:cubicBezTo>
                        <a:pt x="20105" y="14844"/>
                        <a:pt x="20030" y="15048"/>
                        <a:pt x="19956" y="14741"/>
                      </a:cubicBezTo>
                      <a:cubicBezTo>
                        <a:pt x="19956" y="14536"/>
                        <a:pt x="19881" y="14536"/>
                        <a:pt x="19881" y="14434"/>
                      </a:cubicBezTo>
                      <a:cubicBezTo>
                        <a:pt x="19881" y="14332"/>
                        <a:pt x="19881" y="14332"/>
                        <a:pt x="19956" y="14127"/>
                      </a:cubicBezTo>
                      <a:cubicBezTo>
                        <a:pt x="19956" y="14025"/>
                        <a:pt x="20030" y="13820"/>
                        <a:pt x="20180" y="13718"/>
                      </a:cubicBezTo>
                      <a:cubicBezTo>
                        <a:pt x="20255" y="13615"/>
                        <a:pt x="20255" y="13615"/>
                        <a:pt x="20329" y="13615"/>
                      </a:cubicBezTo>
                      <a:cubicBezTo>
                        <a:pt x="20554" y="13410"/>
                        <a:pt x="20628" y="13206"/>
                        <a:pt x="20628" y="13103"/>
                      </a:cubicBezTo>
                      <a:cubicBezTo>
                        <a:pt x="20628" y="13103"/>
                        <a:pt x="20628" y="13103"/>
                        <a:pt x="20628" y="13103"/>
                      </a:cubicBezTo>
                      <a:cubicBezTo>
                        <a:pt x="20628" y="13001"/>
                        <a:pt x="20554" y="12694"/>
                        <a:pt x="20554" y="12591"/>
                      </a:cubicBezTo>
                      <a:cubicBezTo>
                        <a:pt x="20554" y="12591"/>
                        <a:pt x="20479" y="12591"/>
                        <a:pt x="20554" y="12489"/>
                      </a:cubicBezTo>
                      <a:cubicBezTo>
                        <a:pt x="20554" y="12489"/>
                        <a:pt x="20554" y="12489"/>
                        <a:pt x="20628" y="12489"/>
                      </a:cubicBezTo>
                      <a:cubicBezTo>
                        <a:pt x="20628" y="12489"/>
                        <a:pt x="20628" y="12489"/>
                        <a:pt x="20628" y="12489"/>
                      </a:cubicBezTo>
                      <a:cubicBezTo>
                        <a:pt x="20703" y="12489"/>
                        <a:pt x="20778" y="12489"/>
                        <a:pt x="20778" y="12489"/>
                      </a:cubicBezTo>
                      <a:cubicBezTo>
                        <a:pt x="20778" y="12489"/>
                        <a:pt x="20778" y="12489"/>
                        <a:pt x="20778" y="12489"/>
                      </a:cubicBezTo>
                      <a:cubicBezTo>
                        <a:pt x="20778" y="12387"/>
                        <a:pt x="20778" y="12387"/>
                        <a:pt x="20778" y="12387"/>
                      </a:cubicBezTo>
                      <a:cubicBezTo>
                        <a:pt x="20853" y="12284"/>
                        <a:pt x="20927" y="12182"/>
                        <a:pt x="21002" y="12182"/>
                      </a:cubicBezTo>
                      <a:cubicBezTo>
                        <a:pt x="21077" y="12182"/>
                        <a:pt x="21152" y="12182"/>
                        <a:pt x="21226" y="12182"/>
                      </a:cubicBezTo>
                      <a:cubicBezTo>
                        <a:pt x="21226" y="12182"/>
                        <a:pt x="21226" y="12182"/>
                        <a:pt x="21226" y="12182"/>
                      </a:cubicBezTo>
                      <a:cubicBezTo>
                        <a:pt x="21226" y="12182"/>
                        <a:pt x="21226" y="12182"/>
                        <a:pt x="21226" y="12182"/>
                      </a:cubicBezTo>
                      <a:cubicBezTo>
                        <a:pt x="21226" y="12080"/>
                        <a:pt x="21226" y="12080"/>
                        <a:pt x="21226" y="11977"/>
                      </a:cubicBezTo>
                      <a:cubicBezTo>
                        <a:pt x="21226" y="11977"/>
                        <a:pt x="21226" y="11875"/>
                        <a:pt x="21226" y="11773"/>
                      </a:cubicBezTo>
                      <a:cubicBezTo>
                        <a:pt x="21226" y="11670"/>
                        <a:pt x="21226" y="11568"/>
                        <a:pt x="21301" y="11465"/>
                      </a:cubicBezTo>
                      <a:cubicBezTo>
                        <a:pt x="21301" y="11465"/>
                        <a:pt x="21376" y="11465"/>
                        <a:pt x="21376" y="11465"/>
                      </a:cubicBezTo>
                      <a:cubicBezTo>
                        <a:pt x="21376" y="11465"/>
                        <a:pt x="21376" y="11465"/>
                        <a:pt x="21376" y="11465"/>
                      </a:cubicBezTo>
                      <a:cubicBezTo>
                        <a:pt x="21376" y="11363"/>
                        <a:pt x="21451" y="11363"/>
                        <a:pt x="21451" y="11363"/>
                      </a:cubicBezTo>
                      <a:cubicBezTo>
                        <a:pt x="21525" y="11363"/>
                        <a:pt x="21525" y="11363"/>
                        <a:pt x="21600" y="11465"/>
                      </a:cubicBezTo>
                      <a:cubicBezTo>
                        <a:pt x="21600" y="11465"/>
                        <a:pt x="21600" y="11465"/>
                        <a:pt x="21600" y="11465"/>
                      </a:cubicBezTo>
                      <a:cubicBezTo>
                        <a:pt x="21600" y="11363"/>
                        <a:pt x="21600" y="11261"/>
                        <a:pt x="21600" y="11261"/>
                      </a:cubicBezTo>
                      <a:cubicBezTo>
                        <a:pt x="21600" y="11158"/>
                        <a:pt x="21600" y="11056"/>
                        <a:pt x="21600" y="10954"/>
                      </a:cubicBezTo>
                      <a:cubicBezTo>
                        <a:pt x="21600" y="10954"/>
                        <a:pt x="21600" y="10954"/>
                        <a:pt x="21600" y="10954"/>
                      </a:cubicBezTo>
                      <a:cubicBezTo>
                        <a:pt x="21600" y="10851"/>
                        <a:pt x="21600" y="10851"/>
                        <a:pt x="21600" y="10851"/>
                      </a:cubicBezTo>
                      <a:cubicBezTo>
                        <a:pt x="21600" y="10749"/>
                        <a:pt x="21600" y="10646"/>
                        <a:pt x="21600" y="10442"/>
                      </a:cubicBezTo>
                      <a:cubicBezTo>
                        <a:pt x="21600" y="10442"/>
                        <a:pt x="21600" y="10442"/>
                        <a:pt x="21600" y="10442"/>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74" name="Freeform 141"/>
                <p:cNvSpPr/>
                <p:nvPr/>
              </p:nvSpPr>
              <p:spPr>
                <a:xfrm>
                  <a:off x="-1" y="395620"/>
                  <a:ext cx="2171484" cy="1678435"/>
                </a:xfrm>
                <a:custGeom>
                  <a:avLst/>
                  <a:gdLst/>
                  <a:ahLst/>
                  <a:cxnLst>
                    <a:cxn ang="0">
                      <a:pos x="wd2" y="hd2"/>
                    </a:cxn>
                    <a:cxn ang="5400000">
                      <a:pos x="wd2" y="hd2"/>
                    </a:cxn>
                    <a:cxn ang="10800000">
                      <a:pos x="wd2" y="hd2"/>
                    </a:cxn>
                    <a:cxn ang="16200000">
                      <a:pos x="wd2" y="hd2"/>
                    </a:cxn>
                  </a:cxnLst>
                  <a:rect l="0" t="0" r="r" b="b"/>
                  <a:pathLst>
                    <a:path w="21600" h="21600" extrusionOk="0">
                      <a:moveTo>
                        <a:pt x="21600" y="11859"/>
                      </a:moveTo>
                      <a:cubicBezTo>
                        <a:pt x="21600" y="11798"/>
                        <a:pt x="21600" y="11798"/>
                        <a:pt x="21600" y="11738"/>
                      </a:cubicBezTo>
                      <a:cubicBezTo>
                        <a:pt x="21600" y="11738"/>
                        <a:pt x="21600" y="11738"/>
                        <a:pt x="21600" y="11738"/>
                      </a:cubicBezTo>
                      <a:cubicBezTo>
                        <a:pt x="21600" y="11677"/>
                        <a:pt x="21600" y="11677"/>
                        <a:pt x="21600" y="11677"/>
                      </a:cubicBezTo>
                      <a:cubicBezTo>
                        <a:pt x="21553" y="11617"/>
                        <a:pt x="21553" y="11617"/>
                        <a:pt x="21553" y="11617"/>
                      </a:cubicBezTo>
                      <a:cubicBezTo>
                        <a:pt x="21553" y="11617"/>
                        <a:pt x="21506" y="11556"/>
                        <a:pt x="21506" y="11496"/>
                      </a:cubicBezTo>
                      <a:cubicBezTo>
                        <a:pt x="21460" y="11435"/>
                        <a:pt x="21413" y="11375"/>
                        <a:pt x="21413" y="11375"/>
                      </a:cubicBezTo>
                      <a:cubicBezTo>
                        <a:pt x="21413" y="11375"/>
                        <a:pt x="21413" y="11375"/>
                        <a:pt x="21413" y="11375"/>
                      </a:cubicBezTo>
                      <a:cubicBezTo>
                        <a:pt x="21366" y="11314"/>
                        <a:pt x="21319" y="11254"/>
                        <a:pt x="21319" y="11193"/>
                      </a:cubicBezTo>
                      <a:cubicBezTo>
                        <a:pt x="21273" y="11133"/>
                        <a:pt x="21273" y="11133"/>
                        <a:pt x="21226" y="11012"/>
                      </a:cubicBezTo>
                      <a:cubicBezTo>
                        <a:pt x="21226" y="10951"/>
                        <a:pt x="21226" y="10951"/>
                        <a:pt x="21226" y="10891"/>
                      </a:cubicBezTo>
                      <a:cubicBezTo>
                        <a:pt x="21226" y="10830"/>
                        <a:pt x="21226" y="10770"/>
                        <a:pt x="21226" y="10770"/>
                      </a:cubicBezTo>
                      <a:cubicBezTo>
                        <a:pt x="21226" y="10649"/>
                        <a:pt x="21226" y="10649"/>
                        <a:pt x="21226" y="10649"/>
                      </a:cubicBezTo>
                      <a:cubicBezTo>
                        <a:pt x="21226" y="10649"/>
                        <a:pt x="21179" y="10528"/>
                        <a:pt x="21179" y="10528"/>
                      </a:cubicBezTo>
                      <a:cubicBezTo>
                        <a:pt x="21179" y="10467"/>
                        <a:pt x="21132" y="10346"/>
                        <a:pt x="21132" y="10286"/>
                      </a:cubicBezTo>
                      <a:cubicBezTo>
                        <a:pt x="21132" y="10225"/>
                        <a:pt x="21132" y="10165"/>
                        <a:pt x="21086" y="10104"/>
                      </a:cubicBezTo>
                      <a:cubicBezTo>
                        <a:pt x="21086" y="10044"/>
                        <a:pt x="21086" y="9983"/>
                        <a:pt x="21086" y="9923"/>
                      </a:cubicBezTo>
                      <a:cubicBezTo>
                        <a:pt x="21086" y="9862"/>
                        <a:pt x="21086" y="9862"/>
                        <a:pt x="20992" y="9802"/>
                      </a:cubicBezTo>
                      <a:cubicBezTo>
                        <a:pt x="20945" y="9802"/>
                        <a:pt x="20899" y="9802"/>
                        <a:pt x="20899" y="9681"/>
                      </a:cubicBezTo>
                      <a:cubicBezTo>
                        <a:pt x="20899" y="9681"/>
                        <a:pt x="20899" y="9620"/>
                        <a:pt x="20899" y="9620"/>
                      </a:cubicBezTo>
                      <a:cubicBezTo>
                        <a:pt x="20899" y="9560"/>
                        <a:pt x="20945" y="9560"/>
                        <a:pt x="20945" y="9499"/>
                      </a:cubicBezTo>
                      <a:cubicBezTo>
                        <a:pt x="20945" y="9499"/>
                        <a:pt x="20945" y="9439"/>
                        <a:pt x="20992" y="9378"/>
                      </a:cubicBezTo>
                      <a:cubicBezTo>
                        <a:pt x="20992" y="9378"/>
                        <a:pt x="20992" y="9378"/>
                        <a:pt x="20992" y="9378"/>
                      </a:cubicBezTo>
                      <a:cubicBezTo>
                        <a:pt x="20945" y="9378"/>
                        <a:pt x="20899" y="9378"/>
                        <a:pt x="20899" y="9378"/>
                      </a:cubicBezTo>
                      <a:cubicBezTo>
                        <a:pt x="20852" y="9378"/>
                        <a:pt x="20852" y="9378"/>
                        <a:pt x="20805" y="9378"/>
                      </a:cubicBezTo>
                      <a:cubicBezTo>
                        <a:pt x="20805" y="9378"/>
                        <a:pt x="20805" y="9378"/>
                        <a:pt x="20758" y="9378"/>
                      </a:cubicBezTo>
                      <a:cubicBezTo>
                        <a:pt x="20758" y="9378"/>
                        <a:pt x="20712" y="9378"/>
                        <a:pt x="20712" y="9318"/>
                      </a:cubicBezTo>
                      <a:cubicBezTo>
                        <a:pt x="20665" y="9318"/>
                        <a:pt x="20618" y="9318"/>
                        <a:pt x="20571" y="9257"/>
                      </a:cubicBezTo>
                      <a:cubicBezTo>
                        <a:pt x="20571" y="9257"/>
                        <a:pt x="20525" y="9197"/>
                        <a:pt x="20525" y="9197"/>
                      </a:cubicBezTo>
                      <a:cubicBezTo>
                        <a:pt x="20478" y="9197"/>
                        <a:pt x="20478" y="9197"/>
                        <a:pt x="20478" y="9197"/>
                      </a:cubicBezTo>
                      <a:cubicBezTo>
                        <a:pt x="20431" y="9136"/>
                        <a:pt x="20384" y="9076"/>
                        <a:pt x="20338" y="9015"/>
                      </a:cubicBezTo>
                      <a:cubicBezTo>
                        <a:pt x="20338" y="8955"/>
                        <a:pt x="20291" y="8894"/>
                        <a:pt x="20291" y="8894"/>
                      </a:cubicBezTo>
                      <a:cubicBezTo>
                        <a:pt x="20244" y="8834"/>
                        <a:pt x="20244" y="8834"/>
                        <a:pt x="20244" y="8834"/>
                      </a:cubicBezTo>
                      <a:cubicBezTo>
                        <a:pt x="20244" y="8834"/>
                        <a:pt x="20244" y="8834"/>
                        <a:pt x="20197" y="8834"/>
                      </a:cubicBezTo>
                      <a:cubicBezTo>
                        <a:pt x="20151" y="8834"/>
                        <a:pt x="20104" y="8773"/>
                        <a:pt x="20104" y="8713"/>
                      </a:cubicBezTo>
                      <a:cubicBezTo>
                        <a:pt x="20104" y="8713"/>
                        <a:pt x="20104" y="8713"/>
                        <a:pt x="20104" y="8713"/>
                      </a:cubicBezTo>
                      <a:cubicBezTo>
                        <a:pt x="20104" y="8652"/>
                        <a:pt x="20104" y="8652"/>
                        <a:pt x="20104" y="8652"/>
                      </a:cubicBezTo>
                      <a:cubicBezTo>
                        <a:pt x="20057" y="8592"/>
                        <a:pt x="20057" y="8592"/>
                        <a:pt x="20057" y="8592"/>
                      </a:cubicBezTo>
                      <a:cubicBezTo>
                        <a:pt x="20057" y="8592"/>
                        <a:pt x="20057" y="8531"/>
                        <a:pt x="20057" y="8531"/>
                      </a:cubicBezTo>
                      <a:cubicBezTo>
                        <a:pt x="20057" y="8531"/>
                        <a:pt x="20010" y="8471"/>
                        <a:pt x="19964" y="8410"/>
                      </a:cubicBezTo>
                      <a:cubicBezTo>
                        <a:pt x="19964" y="8410"/>
                        <a:pt x="19917" y="8350"/>
                        <a:pt x="19917" y="8350"/>
                      </a:cubicBezTo>
                      <a:cubicBezTo>
                        <a:pt x="19870" y="8350"/>
                        <a:pt x="19870" y="8350"/>
                        <a:pt x="19870" y="8350"/>
                      </a:cubicBezTo>
                      <a:cubicBezTo>
                        <a:pt x="19870" y="8289"/>
                        <a:pt x="19823" y="8229"/>
                        <a:pt x="19777" y="8229"/>
                      </a:cubicBezTo>
                      <a:cubicBezTo>
                        <a:pt x="19730" y="8229"/>
                        <a:pt x="19683" y="8168"/>
                        <a:pt x="19683" y="8168"/>
                      </a:cubicBezTo>
                      <a:cubicBezTo>
                        <a:pt x="19683" y="8108"/>
                        <a:pt x="19683" y="8108"/>
                        <a:pt x="19683" y="8108"/>
                      </a:cubicBezTo>
                      <a:cubicBezTo>
                        <a:pt x="19636" y="8108"/>
                        <a:pt x="19636" y="8047"/>
                        <a:pt x="19590" y="7987"/>
                      </a:cubicBezTo>
                      <a:cubicBezTo>
                        <a:pt x="19590" y="7987"/>
                        <a:pt x="19590" y="7987"/>
                        <a:pt x="19590" y="7987"/>
                      </a:cubicBezTo>
                      <a:cubicBezTo>
                        <a:pt x="19590" y="7987"/>
                        <a:pt x="19590" y="7987"/>
                        <a:pt x="19543" y="7926"/>
                      </a:cubicBezTo>
                      <a:cubicBezTo>
                        <a:pt x="19543" y="7926"/>
                        <a:pt x="19496" y="7987"/>
                        <a:pt x="19449" y="7926"/>
                      </a:cubicBezTo>
                      <a:cubicBezTo>
                        <a:pt x="19403" y="7866"/>
                        <a:pt x="19403" y="7866"/>
                        <a:pt x="19403" y="7866"/>
                      </a:cubicBezTo>
                      <a:cubicBezTo>
                        <a:pt x="19356" y="7866"/>
                        <a:pt x="19309" y="7866"/>
                        <a:pt x="19309" y="7805"/>
                      </a:cubicBezTo>
                      <a:cubicBezTo>
                        <a:pt x="19262" y="7805"/>
                        <a:pt x="19216" y="7805"/>
                        <a:pt x="19216" y="7805"/>
                      </a:cubicBezTo>
                      <a:cubicBezTo>
                        <a:pt x="19169" y="7805"/>
                        <a:pt x="19122" y="7805"/>
                        <a:pt x="19029" y="7745"/>
                      </a:cubicBezTo>
                      <a:cubicBezTo>
                        <a:pt x="19029" y="7745"/>
                        <a:pt x="19029" y="7745"/>
                        <a:pt x="18982" y="7745"/>
                      </a:cubicBezTo>
                      <a:cubicBezTo>
                        <a:pt x="18982" y="7684"/>
                        <a:pt x="18935" y="7684"/>
                        <a:pt x="18935" y="7684"/>
                      </a:cubicBezTo>
                      <a:cubicBezTo>
                        <a:pt x="18888" y="7684"/>
                        <a:pt x="18888" y="7684"/>
                        <a:pt x="18888" y="7684"/>
                      </a:cubicBezTo>
                      <a:cubicBezTo>
                        <a:pt x="18888" y="7684"/>
                        <a:pt x="18888" y="7684"/>
                        <a:pt x="18888" y="7684"/>
                      </a:cubicBezTo>
                      <a:cubicBezTo>
                        <a:pt x="18842" y="7684"/>
                        <a:pt x="18795" y="7684"/>
                        <a:pt x="18795" y="7684"/>
                      </a:cubicBezTo>
                      <a:cubicBezTo>
                        <a:pt x="18748" y="7684"/>
                        <a:pt x="18748" y="7684"/>
                        <a:pt x="18748" y="7684"/>
                      </a:cubicBezTo>
                      <a:cubicBezTo>
                        <a:pt x="18748" y="7684"/>
                        <a:pt x="18748" y="7684"/>
                        <a:pt x="18748" y="7684"/>
                      </a:cubicBezTo>
                      <a:cubicBezTo>
                        <a:pt x="18701" y="7684"/>
                        <a:pt x="18701" y="7745"/>
                        <a:pt x="18655" y="7745"/>
                      </a:cubicBezTo>
                      <a:cubicBezTo>
                        <a:pt x="18608" y="7745"/>
                        <a:pt x="18608" y="7745"/>
                        <a:pt x="18608" y="7745"/>
                      </a:cubicBezTo>
                      <a:cubicBezTo>
                        <a:pt x="18514" y="7684"/>
                        <a:pt x="18468" y="7624"/>
                        <a:pt x="18421" y="7624"/>
                      </a:cubicBezTo>
                      <a:cubicBezTo>
                        <a:pt x="18327" y="7624"/>
                        <a:pt x="18327" y="7503"/>
                        <a:pt x="18281" y="7503"/>
                      </a:cubicBezTo>
                      <a:cubicBezTo>
                        <a:pt x="18281" y="7503"/>
                        <a:pt x="18234" y="7503"/>
                        <a:pt x="18187" y="7503"/>
                      </a:cubicBezTo>
                      <a:cubicBezTo>
                        <a:pt x="18140" y="7442"/>
                        <a:pt x="18094" y="7442"/>
                        <a:pt x="18094" y="7442"/>
                      </a:cubicBezTo>
                      <a:cubicBezTo>
                        <a:pt x="18047" y="7442"/>
                        <a:pt x="17953" y="7442"/>
                        <a:pt x="17906" y="7442"/>
                      </a:cubicBezTo>
                      <a:cubicBezTo>
                        <a:pt x="17860" y="7382"/>
                        <a:pt x="17860" y="7382"/>
                        <a:pt x="17813" y="7382"/>
                      </a:cubicBezTo>
                      <a:cubicBezTo>
                        <a:pt x="17813" y="7382"/>
                        <a:pt x="17766" y="7321"/>
                        <a:pt x="17766" y="7261"/>
                      </a:cubicBezTo>
                      <a:cubicBezTo>
                        <a:pt x="17766" y="7261"/>
                        <a:pt x="17766" y="7321"/>
                        <a:pt x="17719" y="7321"/>
                      </a:cubicBezTo>
                      <a:cubicBezTo>
                        <a:pt x="17673" y="7261"/>
                        <a:pt x="17673" y="7261"/>
                        <a:pt x="17673" y="7261"/>
                      </a:cubicBezTo>
                      <a:cubicBezTo>
                        <a:pt x="17626" y="7200"/>
                        <a:pt x="17626" y="7200"/>
                        <a:pt x="17626" y="7200"/>
                      </a:cubicBezTo>
                      <a:cubicBezTo>
                        <a:pt x="17626" y="7200"/>
                        <a:pt x="17626" y="7200"/>
                        <a:pt x="17626" y="7200"/>
                      </a:cubicBezTo>
                      <a:cubicBezTo>
                        <a:pt x="17579" y="7200"/>
                        <a:pt x="17532" y="7200"/>
                        <a:pt x="17532" y="7139"/>
                      </a:cubicBezTo>
                      <a:cubicBezTo>
                        <a:pt x="17532" y="7079"/>
                        <a:pt x="17486" y="7079"/>
                        <a:pt x="17439" y="7079"/>
                      </a:cubicBezTo>
                      <a:cubicBezTo>
                        <a:pt x="17439" y="7079"/>
                        <a:pt x="17439" y="7079"/>
                        <a:pt x="17439" y="7079"/>
                      </a:cubicBezTo>
                      <a:cubicBezTo>
                        <a:pt x="17392" y="7079"/>
                        <a:pt x="17392" y="7079"/>
                        <a:pt x="17345" y="7079"/>
                      </a:cubicBezTo>
                      <a:cubicBezTo>
                        <a:pt x="17299" y="7079"/>
                        <a:pt x="17252" y="7079"/>
                        <a:pt x="17252" y="7018"/>
                      </a:cubicBezTo>
                      <a:cubicBezTo>
                        <a:pt x="17252" y="6958"/>
                        <a:pt x="17252" y="6958"/>
                        <a:pt x="17299" y="6958"/>
                      </a:cubicBezTo>
                      <a:cubicBezTo>
                        <a:pt x="17299" y="6897"/>
                        <a:pt x="17299" y="6958"/>
                        <a:pt x="17299" y="6897"/>
                      </a:cubicBezTo>
                      <a:cubicBezTo>
                        <a:pt x="17299" y="6897"/>
                        <a:pt x="17299" y="6897"/>
                        <a:pt x="17299" y="6897"/>
                      </a:cubicBezTo>
                      <a:cubicBezTo>
                        <a:pt x="17252" y="6897"/>
                        <a:pt x="17252" y="6837"/>
                        <a:pt x="17252" y="6837"/>
                      </a:cubicBezTo>
                      <a:cubicBezTo>
                        <a:pt x="17252" y="6776"/>
                        <a:pt x="17252" y="6776"/>
                        <a:pt x="17252" y="6776"/>
                      </a:cubicBezTo>
                      <a:cubicBezTo>
                        <a:pt x="17252" y="6776"/>
                        <a:pt x="17252" y="6776"/>
                        <a:pt x="17252" y="6776"/>
                      </a:cubicBezTo>
                      <a:cubicBezTo>
                        <a:pt x="17252" y="6776"/>
                        <a:pt x="17252" y="6655"/>
                        <a:pt x="17252" y="6655"/>
                      </a:cubicBezTo>
                      <a:cubicBezTo>
                        <a:pt x="17252" y="6655"/>
                        <a:pt x="17205" y="6595"/>
                        <a:pt x="17205" y="6595"/>
                      </a:cubicBezTo>
                      <a:cubicBezTo>
                        <a:pt x="17205" y="6534"/>
                        <a:pt x="17158" y="6474"/>
                        <a:pt x="17158" y="6474"/>
                      </a:cubicBezTo>
                      <a:cubicBezTo>
                        <a:pt x="17158" y="6413"/>
                        <a:pt x="17158" y="6413"/>
                        <a:pt x="17158" y="6413"/>
                      </a:cubicBezTo>
                      <a:cubicBezTo>
                        <a:pt x="17158" y="6413"/>
                        <a:pt x="17158" y="6353"/>
                        <a:pt x="17158" y="6353"/>
                      </a:cubicBezTo>
                      <a:cubicBezTo>
                        <a:pt x="17205" y="6292"/>
                        <a:pt x="17205" y="6292"/>
                        <a:pt x="17205" y="6232"/>
                      </a:cubicBezTo>
                      <a:cubicBezTo>
                        <a:pt x="17205" y="6232"/>
                        <a:pt x="17252" y="6111"/>
                        <a:pt x="17299" y="6050"/>
                      </a:cubicBezTo>
                      <a:cubicBezTo>
                        <a:pt x="17299" y="5990"/>
                        <a:pt x="17345" y="5929"/>
                        <a:pt x="17392" y="5869"/>
                      </a:cubicBezTo>
                      <a:cubicBezTo>
                        <a:pt x="17439" y="5869"/>
                        <a:pt x="17486" y="5808"/>
                        <a:pt x="17532" y="5808"/>
                      </a:cubicBezTo>
                      <a:cubicBezTo>
                        <a:pt x="17532" y="5748"/>
                        <a:pt x="17579" y="5748"/>
                        <a:pt x="17579" y="5748"/>
                      </a:cubicBezTo>
                      <a:cubicBezTo>
                        <a:pt x="17579" y="5687"/>
                        <a:pt x="17579" y="5687"/>
                        <a:pt x="17579" y="5687"/>
                      </a:cubicBezTo>
                      <a:cubicBezTo>
                        <a:pt x="17579" y="5687"/>
                        <a:pt x="17579" y="5687"/>
                        <a:pt x="17579" y="5687"/>
                      </a:cubicBezTo>
                      <a:cubicBezTo>
                        <a:pt x="17579" y="5627"/>
                        <a:pt x="17579" y="5566"/>
                        <a:pt x="17579" y="5506"/>
                      </a:cubicBezTo>
                      <a:cubicBezTo>
                        <a:pt x="17579" y="5506"/>
                        <a:pt x="17579" y="5385"/>
                        <a:pt x="17579" y="5385"/>
                      </a:cubicBezTo>
                      <a:cubicBezTo>
                        <a:pt x="17579" y="5324"/>
                        <a:pt x="17579" y="5324"/>
                        <a:pt x="17579" y="5324"/>
                      </a:cubicBezTo>
                      <a:cubicBezTo>
                        <a:pt x="17579" y="5324"/>
                        <a:pt x="17579" y="5324"/>
                        <a:pt x="17579" y="5324"/>
                      </a:cubicBezTo>
                      <a:cubicBezTo>
                        <a:pt x="17579" y="5203"/>
                        <a:pt x="17626" y="5143"/>
                        <a:pt x="17626" y="5082"/>
                      </a:cubicBezTo>
                      <a:cubicBezTo>
                        <a:pt x="17673" y="5082"/>
                        <a:pt x="17673" y="5022"/>
                        <a:pt x="17673" y="5022"/>
                      </a:cubicBezTo>
                      <a:cubicBezTo>
                        <a:pt x="17719" y="4961"/>
                        <a:pt x="17719" y="4961"/>
                        <a:pt x="17719" y="4961"/>
                      </a:cubicBezTo>
                      <a:cubicBezTo>
                        <a:pt x="17719" y="4901"/>
                        <a:pt x="17719" y="4901"/>
                        <a:pt x="17719" y="4901"/>
                      </a:cubicBezTo>
                      <a:cubicBezTo>
                        <a:pt x="17719" y="4901"/>
                        <a:pt x="17719" y="4901"/>
                        <a:pt x="17719" y="4901"/>
                      </a:cubicBezTo>
                      <a:cubicBezTo>
                        <a:pt x="17719" y="4901"/>
                        <a:pt x="17719" y="4840"/>
                        <a:pt x="17719" y="4840"/>
                      </a:cubicBezTo>
                      <a:cubicBezTo>
                        <a:pt x="17719" y="4780"/>
                        <a:pt x="17719" y="4780"/>
                        <a:pt x="17719" y="4780"/>
                      </a:cubicBezTo>
                      <a:cubicBezTo>
                        <a:pt x="17719" y="4719"/>
                        <a:pt x="17766" y="4659"/>
                        <a:pt x="17766" y="4659"/>
                      </a:cubicBezTo>
                      <a:cubicBezTo>
                        <a:pt x="17766" y="4598"/>
                        <a:pt x="17766" y="4598"/>
                        <a:pt x="17766" y="4598"/>
                      </a:cubicBezTo>
                      <a:cubicBezTo>
                        <a:pt x="17766" y="4598"/>
                        <a:pt x="17766" y="4598"/>
                        <a:pt x="17766" y="4598"/>
                      </a:cubicBezTo>
                      <a:cubicBezTo>
                        <a:pt x="17719" y="4538"/>
                        <a:pt x="17719" y="4477"/>
                        <a:pt x="17719" y="4477"/>
                      </a:cubicBezTo>
                      <a:cubicBezTo>
                        <a:pt x="17673" y="4417"/>
                        <a:pt x="17719" y="4356"/>
                        <a:pt x="17673" y="4296"/>
                      </a:cubicBezTo>
                      <a:cubicBezTo>
                        <a:pt x="17673" y="4296"/>
                        <a:pt x="17673" y="4296"/>
                        <a:pt x="17673" y="4235"/>
                      </a:cubicBezTo>
                      <a:cubicBezTo>
                        <a:pt x="17673" y="4235"/>
                        <a:pt x="17673" y="4235"/>
                        <a:pt x="17626" y="4175"/>
                      </a:cubicBezTo>
                      <a:cubicBezTo>
                        <a:pt x="17579" y="4114"/>
                        <a:pt x="17579" y="4054"/>
                        <a:pt x="17532" y="4054"/>
                      </a:cubicBezTo>
                      <a:cubicBezTo>
                        <a:pt x="17532" y="3993"/>
                        <a:pt x="17532" y="3993"/>
                        <a:pt x="17532" y="3993"/>
                      </a:cubicBezTo>
                      <a:cubicBezTo>
                        <a:pt x="17532" y="3993"/>
                        <a:pt x="17486" y="3872"/>
                        <a:pt x="17486" y="3872"/>
                      </a:cubicBezTo>
                      <a:cubicBezTo>
                        <a:pt x="17486" y="3812"/>
                        <a:pt x="17486" y="3751"/>
                        <a:pt x="17486" y="3751"/>
                      </a:cubicBezTo>
                      <a:cubicBezTo>
                        <a:pt x="17439" y="3691"/>
                        <a:pt x="17439" y="3691"/>
                        <a:pt x="17439" y="3691"/>
                      </a:cubicBezTo>
                      <a:cubicBezTo>
                        <a:pt x="17439" y="3630"/>
                        <a:pt x="17439" y="3630"/>
                        <a:pt x="17439" y="3630"/>
                      </a:cubicBezTo>
                      <a:cubicBezTo>
                        <a:pt x="17439" y="3570"/>
                        <a:pt x="17439" y="3570"/>
                        <a:pt x="17486" y="3509"/>
                      </a:cubicBezTo>
                      <a:cubicBezTo>
                        <a:pt x="17486" y="3509"/>
                        <a:pt x="17486" y="3509"/>
                        <a:pt x="17486" y="3509"/>
                      </a:cubicBezTo>
                      <a:cubicBezTo>
                        <a:pt x="17486" y="3509"/>
                        <a:pt x="17486" y="3449"/>
                        <a:pt x="17486" y="3449"/>
                      </a:cubicBezTo>
                      <a:cubicBezTo>
                        <a:pt x="17439" y="3449"/>
                        <a:pt x="17439" y="3388"/>
                        <a:pt x="17439" y="3388"/>
                      </a:cubicBezTo>
                      <a:cubicBezTo>
                        <a:pt x="17439" y="3328"/>
                        <a:pt x="17439" y="3328"/>
                        <a:pt x="17439" y="3328"/>
                      </a:cubicBezTo>
                      <a:cubicBezTo>
                        <a:pt x="17439" y="3267"/>
                        <a:pt x="17439" y="3267"/>
                        <a:pt x="17439" y="3267"/>
                      </a:cubicBezTo>
                      <a:cubicBezTo>
                        <a:pt x="17439" y="3267"/>
                        <a:pt x="17439" y="3267"/>
                        <a:pt x="17439" y="3267"/>
                      </a:cubicBezTo>
                      <a:cubicBezTo>
                        <a:pt x="17439" y="3207"/>
                        <a:pt x="17439" y="3207"/>
                        <a:pt x="17439" y="3207"/>
                      </a:cubicBezTo>
                      <a:cubicBezTo>
                        <a:pt x="17392" y="3207"/>
                        <a:pt x="17392" y="3146"/>
                        <a:pt x="17392" y="3086"/>
                      </a:cubicBezTo>
                      <a:cubicBezTo>
                        <a:pt x="17392" y="3086"/>
                        <a:pt x="17392" y="3086"/>
                        <a:pt x="17392" y="3086"/>
                      </a:cubicBezTo>
                      <a:cubicBezTo>
                        <a:pt x="17392" y="3025"/>
                        <a:pt x="17392" y="3025"/>
                        <a:pt x="17392" y="3025"/>
                      </a:cubicBezTo>
                      <a:cubicBezTo>
                        <a:pt x="17392" y="3025"/>
                        <a:pt x="17392" y="3025"/>
                        <a:pt x="17392" y="3025"/>
                      </a:cubicBezTo>
                      <a:cubicBezTo>
                        <a:pt x="17345" y="2965"/>
                        <a:pt x="17345" y="2965"/>
                        <a:pt x="17299" y="2965"/>
                      </a:cubicBezTo>
                      <a:cubicBezTo>
                        <a:pt x="17252" y="2904"/>
                        <a:pt x="17205" y="2844"/>
                        <a:pt x="17205" y="2844"/>
                      </a:cubicBezTo>
                      <a:cubicBezTo>
                        <a:pt x="17205" y="2783"/>
                        <a:pt x="17205" y="2783"/>
                        <a:pt x="17205" y="2783"/>
                      </a:cubicBezTo>
                      <a:cubicBezTo>
                        <a:pt x="17205" y="2783"/>
                        <a:pt x="17205" y="2783"/>
                        <a:pt x="17205" y="2783"/>
                      </a:cubicBezTo>
                      <a:cubicBezTo>
                        <a:pt x="17205" y="2723"/>
                        <a:pt x="17205" y="2723"/>
                        <a:pt x="17205" y="2723"/>
                      </a:cubicBezTo>
                      <a:cubicBezTo>
                        <a:pt x="17205" y="2662"/>
                        <a:pt x="17205" y="2662"/>
                        <a:pt x="17205" y="2662"/>
                      </a:cubicBezTo>
                      <a:cubicBezTo>
                        <a:pt x="17205" y="2662"/>
                        <a:pt x="17205" y="2662"/>
                        <a:pt x="17158" y="2723"/>
                      </a:cubicBezTo>
                      <a:cubicBezTo>
                        <a:pt x="17158" y="2723"/>
                        <a:pt x="17112" y="2723"/>
                        <a:pt x="17112" y="2723"/>
                      </a:cubicBezTo>
                      <a:cubicBezTo>
                        <a:pt x="17065" y="2723"/>
                        <a:pt x="16971" y="2662"/>
                        <a:pt x="16971" y="2602"/>
                      </a:cubicBezTo>
                      <a:cubicBezTo>
                        <a:pt x="16971" y="2602"/>
                        <a:pt x="16971" y="2541"/>
                        <a:pt x="16971" y="2541"/>
                      </a:cubicBezTo>
                      <a:cubicBezTo>
                        <a:pt x="16925" y="2481"/>
                        <a:pt x="16925" y="2420"/>
                        <a:pt x="16878" y="2420"/>
                      </a:cubicBezTo>
                      <a:cubicBezTo>
                        <a:pt x="16878" y="2360"/>
                        <a:pt x="16878" y="2360"/>
                        <a:pt x="16878" y="2360"/>
                      </a:cubicBezTo>
                      <a:cubicBezTo>
                        <a:pt x="16878" y="2299"/>
                        <a:pt x="16831" y="2360"/>
                        <a:pt x="16738" y="2299"/>
                      </a:cubicBezTo>
                      <a:cubicBezTo>
                        <a:pt x="16738" y="2299"/>
                        <a:pt x="16738" y="2299"/>
                        <a:pt x="16738" y="2299"/>
                      </a:cubicBezTo>
                      <a:cubicBezTo>
                        <a:pt x="16738" y="2299"/>
                        <a:pt x="16691" y="2360"/>
                        <a:pt x="16644" y="2360"/>
                      </a:cubicBezTo>
                      <a:cubicBezTo>
                        <a:pt x="16644" y="2360"/>
                        <a:pt x="16597" y="2360"/>
                        <a:pt x="16597" y="2299"/>
                      </a:cubicBezTo>
                      <a:cubicBezTo>
                        <a:pt x="16597" y="2299"/>
                        <a:pt x="16597" y="2299"/>
                        <a:pt x="16597" y="2299"/>
                      </a:cubicBezTo>
                      <a:cubicBezTo>
                        <a:pt x="16551" y="2299"/>
                        <a:pt x="16551" y="2299"/>
                        <a:pt x="16551" y="2299"/>
                      </a:cubicBezTo>
                      <a:cubicBezTo>
                        <a:pt x="16551" y="2299"/>
                        <a:pt x="16551" y="2299"/>
                        <a:pt x="16504" y="2239"/>
                      </a:cubicBezTo>
                      <a:cubicBezTo>
                        <a:pt x="16410" y="2239"/>
                        <a:pt x="16410" y="2178"/>
                        <a:pt x="16364" y="2118"/>
                      </a:cubicBezTo>
                      <a:cubicBezTo>
                        <a:pt x="16364" y="2057"/>
                        <a:pt x="16317" y="1997"/>
                        <a:pt x="16223" y="1936"/>
                      </a:cubicBezTo>
                      <a:cubicBezTo>
                        <a:pt x="16223" y="1936"/>
                        <a:pt x="16177" y="1876"/>
                        <a:pt x="16177" y="1876"/>
                      </a:cubicBezTo>
                      <a:cubicBezTo>
                        <a:pt x="16130" y="1815"/>
                        <a:pt x="16130" y="1755"/>
                        <a:pt x="16130" y="1694"/>
                      </a:cubicBezTo>
                      <a:cubicBezTo>
                        <a:pt x="16130" y="1694"/>
                        <a:pt x="16130" y="1694"/>
                        <a:pt x="16130" y="1634"/>
                      </a:cubicBezTo>
                      <a:cubicBezTo>
                        <a:pt x="16130" y="1634"/>
                        <a:pt x="16130" y="1573"/>
                        <a:pt x="16130" y="1573"/>
                      </a:cubicBezTo>
                      <a:cubicBezTo>
                        <a:pt x="16130" y="1573"/>
                        <a:pt x="16130" y="1573"/>
                        <a:pt x="16130" y="1573"/>
                      </a:cubicBezTo>
                      <a:cubicBezTo>
                        <a:pt x="16130" y="1513"/>
                        <a:pt x="16130" y="1513"/>
                        <a:pt x="16130" y="1513"/>
                      </a:cubicBezTo>
                      <a:cubicBezTo>
                        <a:pt x="16130" y="1513"/>
                        <a:pt x="16130" y="1513"/>
                        <a:pt x="16130" y="1513"/>
                      </a:cubicBezTo>
                      <a:cubicBezTo>
                        <a:pt x="16130" y="1513"/>
                        <a:pt x="16130" y="1513"/>
                        <a:pt x="16130" y="1513"/>
                      </a:cubicBezTo>
                      <a:cubicBezTo>
                        <a:pt x="16130" y="1513"/>
                        <a:pt x="16083" y="1513"/>
                        <a:pt x="16083" y="1513"/>
                      </a:cubicBezTo>
                      <a:cubicBezTo>
                        <a:pt x="16083" y="1513"/>
                        <a:pt x="16083" y="1513"/>
                        <a:pt x="16036" y="1452"/>
                      </a:cubicBezTo>
                      <a:cubicBezTo>
                        <a:pt x="15990" y="1452"/>
                        <a:pt x="15990" y="1392"/>
                        <a:pt x="15943" y="1331"/>
                      </a:cubicBezTo>
                      <a:cubicBezTo>
                        <a:pt x="15943" y="1331"/>
                        <a:pt x="15943" y="1271"/>
                        <a:pt x="15943" y="1271"/>
                      </a:cubicBezTo>
                      <a:cubicBezTo>
                        <a:pt x="15896" y="1271"/>
                        <a:pt x="15849" y="1271"/>
                        <a:pt x="15849" y="1210"/>
                      </a:cubicBezTo>
                      <a:cubicBezTo>
                        <a:pt x="15803" y="1210"/>
                        <a:pt x="15756" y="1150"/>
                        <a:pt x="15756" y="1150"/>
                      </a:cubicBezTo>
                      <a:cubicBezTo>
                        <a:pt x="15709" y="1089"/>
                        <a:pt x="15709" y="1089"/>
                        <a:pt x="15709" y="1029"/>
                      </a:cubicBezTo>
                      <a:cubicBezTo>
                        <a:pt x="15709" y="1029"/>
                        <a:pt x="15709" y="968"/>
                        <a:pt x="15756" y="968"/>
                      </a:cubicBezTo>
                      <a:cubicBezTo>
                        <a:pt x="15756" y="908"/>
                        <a:pt x="15803" y="908"/>
                        <a:pt x="15803" y="908"/>
                      </a:cubicBezTo>
                      <a:cubicBezTo>
                        <a:pt x="15803" y="847"/>
                        <a:pt x="15803" y="847"/>
                        <a:pt x="15803" y="847"/>
                      </a:cubicBezTo>
                      <a:cubicBezTo>
                        <a:pt x="15803" y="847"/>
                        <a:pt x="15756" y="847"/>
                        <a:pt x="15756" y="787"/>
                      </a:cubicBezTo>
                      <a:cubicBezTo>
                        <a:pt x="15709" y="726"/>
                        <a:pt x="15662" y="666"/>
                        <a:pt x="15616" y="605"/>
                      </a:cubicBezTo>
                      <a:cubicBezTo>
                        <a:pt x="15616" y="605"/>
                        <a:pt x="15569" y="545"/>
                        <a:pt x="15569" y="545"/>
                      </a:cubicBezTo>
                      <a:cubicBezTo>
                        <a:pt x="15569" y="424"/>
                        <a:pt x="15616" y="424"/>
                        <a:pt x="15662" y="424"/>
                      </a:cubicBezTo>
                      <a:cubicBezTo>
                        <a:pt x="15662" y="363"/>
                        <a:pt x="15709" y="363"/>
                        <a:pt x="15709" y="363"/>
                      </a:cubicBezTo>
                      <a:cubicBezTo>
                        <a:pt x="15709" y="363"/>
                        <a:pt x="15709" y="303"/>
                        <a:pt x="15709" y="303"/>
                      </a:cubicBezTo>
                      <a:cubicBezTo>
                        <a:pt x="15709" y="242"/>
                        <a:pt x="15709" y="242"/>
                        <a:pt x="15709" y="242"/>
                      </a:cubicBezTo>
                      <a:cubicBezTo>
                        <a:pt x="15709" y="242"/>
                        <a:pt x="15709" y="242"/>
                        <a:pt x="15709" y="242"/>
                      </a:cubicBezTo>
                      <a:cubicBezTo>
                        <a:pt x="15756" y="242"/>
                        <a:pt x="15709" y="242"/>
                        <a:pt x="15709" y="242"/>
                      </a:cubicBezTo>
                      <a:cubicBezTo>
                        <a:pt x="15709" y="242"/>
                        <a:pt x="15709" y="242"/>
                        <a:pt x="15709" y="242"/>
                      </a:cubicBezTo>
                      <a:cubicBezTo>
                        <a:pt x="15709" y="182"/>
                        <a:pt x="15709" y="182"/>
                        <a:pt x="15709" y="182"/>
                      </a:cubicBezTo>
                      <a:cubicBezTo>
                        <a:pt x="15709" y="182"/>
                        <a:pt x="15709" y="182"/>
                        <a:pt x="15709" y="121"/>
                      </a:cubicBezTo>
                      <a:cubicBezTo>
                        <a:pt x="15709" y="121"/>
                        <a:pt x="15709" y="121"/>
                        <a:pt x="15709" y="121"/>
                      </a:cubicBezTo>
                      <a:cubicBezTo>
                        <a:pt x="15709" y="121"/>
                        <a:pt x="15662" y="121"/>
                        <a:pt x="15662" y="121"/>
                      </a:cubicBezTo>
                      <a:cubicBezTo>
                        <a:pt x="15616" y="121"/>
                        <a:pt x="15616" y="121"/>
                        <a:pt x="15616" y="121"/>
                      </a:cubicBezTo>
                      <a:cubicBezTo>
                        <a:pt x="15569" y="121"/>
                        <a:pt x="15569" y="121"/>
                        <a:pt x="15569" y="121"/>
                      </a:cubicBezTo>
                      <a:cubicBezTo>
                        <a:pt x="15522" y="121"/>
                        <a:pt x="15522" y="182"/>
                        <a:pt x="15522" y="182"/>
                      </a:cubicBezTo>
                      <a:cubicBezTo>
                        <a:pt x="15475" y="182"/>
                        <a:pt x="15475" y="242"/>
                        <a:pt x="15429" y="242"/>
                      </a:cubicBezTo>
                      <a:cubicBezTo>
                        <a:pt x="15382" y="242"/>
                        <a:pt x="15382" y="182"/>
                        <a:pt x="15382" y="182"/>
                      </a:cubicBezTo>
                      <a:cubicBezTo>
                        <a:pt x="15335" y="121"/>
                        <a:pt x="15288" y="121"/>
                        <a:pt x="15242" y="61"/>
                      </a:cubicBezTo>
                      <a:cubicBezTo>
                        <a:pt x="15242" y="61"/>
                        <a:pt x="15195" y="61"/>
                        <a:pt x="15195" y="61"/>
                      </a:cubicBezTo>
                      <a:cubicBezTo>
                        <a:pt x="15195" y="61"/>
                        <a:pt x="15195" y="0"/>
                        <a:pt x="15195" y="0"/>
                      </a:cubicBezTo>
                      <a:cubicBezTo>
                        <a:pt x="15195" y="0"/>
                        <a:pt x="15195" y="0"/>
                        <a:pt x="15195" y="0"/>
                      </a:cubicBezTo>
                      <a:cubicBezTo>
                        <a:pt x="15148" y="0"/>
                        <a:pt x="15101" y="0"/>
                        <a:pt x="15055" y="0"/>
                      </a:cubicBezTo>
                      <a:cubicBezTo>
                        <a:pt x="15055" y="0"/>
                        <a:pt x="15008" y="0"/>
                        <a:pt x="15008" y="0"/>
                      </a:cubicBezTo>
                      <a:cubicBezTo>
                        <a:pt x="15008" y="0"/>
                        <a:pt x="15008" y="0"/>
                        <a:pt x="15008" y="0"/>
                      </a:cubicBezTo>
                      <a:cubicBezTo>
                        <a:pt x="15008" y="61"/>
                        <a:pt x="14961" y="121"/>
                        <a:pt x="14914" y="121"/>
                      </a:cubicBezTo>
                      <a:cubicBezTo>
                        <a:pt x="14914" y="121"/>
                        <a:pt x="14914" y="121"/>
                        <a:pt x="14914" y="121"/>
                      </a:cubicBezTo>
                      <a:cubicBezTo>
                        <a:pt x="14914" y="121"/>
                        <a:pt x="14914" y="121"/>
                        <a:pt x="14868" y="182"/>
                      </a:cubicBezTo>
                      <a:cubicBezTo>
                        <a:pt x="14868" y="242"/>
                        <a:pt x="14868" y="242"/>
                        <a:pt x="14868" y="242"/>
                      </a:cubicBezTo>
                      <a:cubicBezTo>
                        <a:pt x="14868" y="242"/>
                        <a:pt x="14868" y="242"/>
                        <a:pt x="14868" y="242"/>
                      </a:cubicBezTo>
                      <a:cubicBezTo>
                        <a:pt x="14914" y="242"/>
                        <a:pt x="14914" y="303"/>
                        <a:pt x="14914" y="363"/>
                      </a:cubicBezTo>
                      <a:cubicBezTo>
                        <a:pt x="14914" y="363"/>
                        <a:pt x="14914" y="424"/>
                        <a:pt x="14868" y="424"/>
                      </a:cubicBezTo>
                      <a:cubicBezTo>
                        <a:pt x="14868" y="484"/>
                        <a:pt x="14868" y="484"/>
                        <a:pt x="14868" y="484"/>
                      </a:cubicBezTo>
                      <a:cubicBezTo>
                        <a:pt x="14821" y="545"/>
                        <a:pt x="14821" y="605"/>
                        <a:pt x="14774" y="605"/>
                      </a:cubicBezTo>
                      <a:cubicBezTo>
                        <a:pt x="14774" y="666"/>
                        <a:pt x="14727" y="666"/>
                        <a:pt x="14727" y="666"/>
                      </a:cubicBezTo>
                      <a:cubicBezTo>
                        <a:pt x="14681" y="666"/>
                        <a:pt x="14681" y="726"/>
                        <a:pt x="14681" y="726"/>
                      </a:cubicBezTo>
                      <a:cubicBezTo>
                        <a:pt x="14681" y="787"/>
                        <a:pt x="14634" y="787"/>
                        <a:pt x="14587" y="847"/>
                      </a:cubicBezTo>
                      <a:cubicBezTo>
                        <a:pt x="14540" y="847"/>
                        <a:pt x="14494" y="908"/>
                        <a:pt x="14447" y="908"/>
                      </a:cubicBezTo>
                      <a:cubicBezTo>
                        <a:pt x="14400" y="908"/>
                        <a:pt x="14353" y="908"/>
                        <a:pt x="14306" y="908"/>
                      </a:cubicBezTo>
                      <a:cubicBezTo>
                        <a:pt x="14306" y="908"/>
                        <a:pt x="14306" y="908"/>
                        <a:pt x="14260" y="908"/>
                      </a:cubicBezTo>
                      <a:cubicBezTo>
                        <a:pt x="14260" y="908"/>
                        <a:pt x="14213" y="908"/>
                        <a:pt x="14213" y="908"/>
                      </a:cubicBezTo>
                      <a:cubicBezTo>
                        <a:pt x="14166" y="908"/>
                        <a:pt x="14119" y="847"/>
                        <a:pt x="14073" y="847"/>
                      </a:cubicBezTo>
                      <a:cubicBezTo>
                        <a:pt x="14026" y="847"/>
                        <a:pt x="13979" y="847"/>
                        <a:pt x="13979" y="847"/>
                      </a:cubicBezTo>
                      <a:cubicBezTo>
                        <a:pt x="13932" y="847"/>
                        <a:pt x="13886" y="847"/>
                        <a:pt x="13886" y="908"/>
                      </a:cubicBezTo>
                      <a:cubicBezTo>
                        <a:pt x="13839" y="908"/>
                        <a:pt x="13839" y="968"/>
                        <a:pt x="13839" y="968"/>
                      </a:cubicBezTo>
                      <a:cubicBezTo>
                        <a:pt x="13792" y="1029"/>
                        <a:pt x="13792" y="1029"/>
                        <a:pt x="13745" y="1089"/>
                      </a:cubicBezTo>
                      <a:cubicBezTo>
                        <a:pt x="13745" y="1089"/>
                        <a:pt x="13745" y="1089"/>
                        <a:pt x="13699" y="1150"/>
                      </a:cubicBezTo>
                      <a:cubicBezTo>
                        <a:pt x="13699" y="1210"/>
                        <a:pt x="13699" y="1210"/>
                        <a:pt x="13652" y="1271"/>
                      </a:cubicBezTo>
                      <a:cubicBezTo>
                        <a:pt x="13652" y="1331"/>
                        <a:pt x="13652" y="1331"/>
                        <a:pt x="13652" y="1331"/>
                      </a:cubicBezTo>
                      <a:cubicBezTo>
                        <a:pt x="13652" y="1331"/>
                        <a:pt x="13652" y="1392"/>
                        <a:pt x="13652" y="1452"/>
                      </a:cubicBezTo>
                      <a:cubicBezTo>
                        <a:pt x="13652" y="1452"/>
                        <a:pt x="13652" y="1452"/>
                        <a:pt x="13652" y="1452"/>
                      </a:cubicBezTo>
                      <a:cubicBezTo>
                        <a:pt x="13652" y="1513"/>
                        <a:pt x="13652" y="1573"/>
                        <a:pt x="13652" y="1634"/>
                      </a:cubicBezTo>
                      <a:cubicBezTo>
                        <a:pt x="13605" y="1694"/>
                        <a:pt x="13605" y="1755"/>
                        <a:pt x="13605" y="1876"/>
                      </a:cubicBezTo>
                      <a:cubicBezTo>
                        <a:pt x="13605" y="1876"/>
                        <a:pt x="13605" y="1876"/>
                        <a:pt x="13605" y="1936"/>
                      </a:cubicBezTo>
                      <a:cubicBezTo>
                        <a:pt x="13558" y="1936"/>
                        <a:pt x="13558" y="2057"/>
                        <a:pt x="13558" y="2118"/>
                      </a:cubicBezTo>
                      <a:cubicBezTo>
                        <a:pt x="13558" y="2118"/>
                        <a:pt x="13558" y="2178"/>
                        <a:pt x="13558" y="2178"/>
                      </a:cubicBezTo>
                      <a:cubicBezTo>
                        <a:pt x="13558" y="2178"/>
                        <a:pt x="13558" y="2178"/>
                        <a:pt x="13558" y="2178"/>
                      </a:cubicBezTo>
                      <a:cubicBezTo>
                        <a:pt x="13558" y="2239"/>
                        <a:pt x="13605" y="2239"/>
                        <a:pt x="13605" y="2299"/>
                      </a:cubicBezTo>
                      <a:cubicBezTo>
                        <a:pt x="13605" y="2299"/>
                        <a:pt x="13605" y="2360"/>
                        <a:pt x="13558" y="2360"/>
                      </a:cubicBezTo>
                      <a:cubicBezTo>
                        <a:pt x="13558" y="2420"/>
                        <a:pt x="13558" y="2420"/>
                        <a:pt x="13558" y="2420"/>
                      </a:cubicBezTo>
                      <a:cubicBezTo>
                        <a:pt x="13558" y="2420"/>
                        <a:pt x="13558" y="2420"/>
                        <a:pt x="13558" y="2481"/>
                      </a:cubicBezTo>
                      <a:cubicBezTo>
                        <a:pt x="13558" y="2481"/>
                        <a:pt x="13558" y="2481"/>
                        <a:pt x="13558" y="2541"/>
                      </a:cubicBezTo>
                      <a:cubicBezTo>
                        <a:pt x="13558" y="2541"/>
                        <a:pt x="13558" y="2602"/>
                        <a:pt x="13465" y="2662"/>
                      </a:cubicBezTo>
                      <a:cubicBezTo>
                        <a:pt x="13465" y="2723"/>
                        <a:pt x="13465" y="2723"/>
                        <a:pt x="13418" y="2723"/>
                      </a:cubicBezTo>
                      <a:cubicBezTo>
                        <a:pt x="13371" y="2783"/>
                        <a:pt x="13371" y="2844"/>
                        <a:pt x="13325" y="2844"/>
                      </a:cubicBezTo>
                      <a:cubicBezTo>
                        <a:pt x="13278" y="2844"/>
                        <a:pt x="13231" y="2844"/>
                        <a:pt x="13231" y="2844"/>
                      </a:cubicBezTo>
                      <a:cubicBezTo>
                        <a:pt x="13184" y="2844"/>
                        <a:pt x="13184" y="2844"/>
                        <a:pt x="13184" y="2844"/>
                      </a:cubicBezTo>
                      <a:cubicBezTo>
                        <a:pt x="13138" y="2844"/>
                        <a:pt x="13138" y="2844"/>
                        <a:pt x="13091" y="2844"/>
                      </a:cubicBezTo>
                      <a:cubicBezTo>
                        <a:pt x="13091" y="2844"/>
                        <a:pt x="13044" y="2844"/>
                        <a:pt x="13044" y="2844"/>
                      </a:cubicBezTo>
                      <a:cubicBezTo>
                        <a:pt x="13044" y="2844"/>
                        <a:pt x="13044" y="2844"/>
                        <a:pt x="13044" y="2844"/>
                      </a:cubicBezTo>
                      <a:cubicBezTo>
                        <a:pt x="12997" y="2844"/>
                        <a:pt x="12951" y="2844"/>
                        <a:pt x="12951" y="2844"/>
                      </a:cubicBezTo>
                      <a:cubicBezTo>
                        <a:pt x="12951" y="2844"/>
                        <a:pt x="12951" y="2844"/>
                        <a:pt x="12951" y="2844"/>
                      </a:cubicBezTo>
                      <a:cubicBezTo>
                        <a:pt x="12904" y="2844"/>
                        <a:pt x="12904" y="2844"/>
                        <a:pt x="12810" y="2904"/>
                      </a:cubicBezTo>
                      <a:cubicBezTo>
                        <a:pt x="12810" y="2965"/>
                        <a:pt x="12764" y="2965"/>
                        <a:pt x="12717" y="2965"/>
                      </a:cubicBezTo>
                      <a:cubicBezTo>
                        <a:pt x="12623" y="2965"/>
                        <a:pt x="12623" y="2844"/>
                        <a:pt x="12623" y="2783"/>
                      </a:cubicBezTo>
                      <a:cubicBezTo>
                        <a:pt x="12623" y="2783"/>
                        <a:pt x="12577" y="2783"/>
                        <a:pt x="12530" y="2723"/>
                      </a:cubicBezTo>
                      <a:cubicBezTo>
                        <a:pt x="12530" y="2723"/>
                        <a:pt x="12530" y="2723"/>
                        <a:pt x="12530" y="2723"/>
                      </a:cubicBezTo>
                      <a:cubicBezTo>
                        <a:pt x="12530" y="2723"/>
                        <a:pt x="12530" y="2723"/>
                        <a:pt x="12530" y="2723"/>
                      </a:cubicBezTo>
                      <a:cubicBezTo>
                        <a:pt x="12483" y="2723"/>
                        <a:pt x="12436" y="2723"/>
                        <a:pt x="12390" y="2662"/>
                      </a:cubicBezTo>
                      <a:cubicBezTo>
                        <a:pt x="12343" y="2662"/>
                        <a:pt x="12343" y="2662"/>
                        <a:pt x="12343" y="2662"/>
                      </a:cubicBezTo>
                      <a:cubicBezTo>
                        <a:pt x="12343" y="2662"/>
                        <a:pt x="12343" y="2662"/>
                        <a:pt x="12296" y="2662"/>
                      </a:cubicBezTo>
                      <a:cubicBezTo>
                        <a:pt x="12249" y="2662"/>
                        <a:pt x="12249" y="2662"/>
                        <a:pt x="12249" y="2602"/>
                      </a:cubicBezTo>
                      <a:cubicBezTo>
                        <a:pt x="12203" y="2602"/>
                        <a:pt x="12203" y="2602"/>
                        <a:pt x="12203" y="2602"/>
                      </a:cubicBezTo>
                      <a:cubicBezTo>
                        <a:pt x="12203" y="2602"/>
                        <a:pt x="12203" y="2602"/>
                        <a:pt x="12203" y="2602"/>
                      </a:cubicBezTo>
                      <a:cubicBezTo>
                        <a:pt x="12156" y="2602"/>
                        <a:pt x="12156" y="2602"/>
                        <a:pt x="12156" y="2602"/>
                      </a:cubicBezTo>
                      <a:cubicBezTo>
                        <a:pt x="12156" y="2662"/>
                        <a:pt x="12109" y="2662"/>
                        <a:pt x="12109" y="2662"/>
                      </a:cubicBezTo>
                      <a:cubicBezTo>
                        <a:pt x="12062" y="2662"/>
                        <a:pt x="12062" y="2602"/>
                        <a:pt x="12016" y="2602"/>
                      </a:cubicBezTo>
                      <a:cubicBezTo>
                        <a:pt x="12016" y="2541"/>
                        <a:pt x="11969" y="2541"/>
                        <a:pt x="11969" y="2541"/>
                      </a:cubicBezTo>
                      <a:cubicBezTo>
                        <a:pt x="11969" y="2541"/>
                        <a:pt x="11969" y="2541"/>
                        <a:pt x="11969" y="2541"/>
                      </a:cubicBezTo>
                      <a:cubicBezTo>
                        <a:pt x="11969" y="2541"/>
                        <a:pt x="11922" y="2602"/>
                        <a:pt x="11922" y="2541"/>
                      </a:cubicBezTo>
                      <a:cubicBezTo>
                        <a:pt x="11875" y="2541"/>
                        <a:pt x="11829" y="2481"/>
                        <a:pt x="11829" y="2481"/>
                      </a:cubicBezTo>
                      <a:cubicBezTo>
                        <a:pt x="11782" y="2420"/>
                        <a:pt x="11782" y="2420"/>
                        <a:pt x="11782" y="2420"/>
                      </a:cubicBezTo>
                      <a:cubicBezTo>
                        <a:pt x="11735" y="2420"/>
                        <a:pt x="11735" y="2420"/>
                        <a:pt x="11735" y="2420"/>
                      </a:cubicBezTo>
                      <a:cubicBezTo>
                        <a:pt x="11688" y="2420"/>
                        <a:pt x="11642" y="2360"/>
                        <a:pt x="11642" y="2299"/>
                      </a:cubicBezTo>
                      <a:cubicBezTo>
                        <a:pt x="11642" y="2299"/>
                        <a:pt x="11642" y="2299"/>
                        <a:pt x="11595" y="2239"/>
                      </a:cubicBezTo>
                      <a:cubicBezTo>
                        <a:pt x="11595" y="2239"/>
                        <a:pt x="11548" y="2178"/>
                        <a:pt x="11548" y="2178"/>
                      </a:cubicBezTo>
                      <a:cubicBezTo>
                        <a:pt x="11548" y="2178"/>
                        <a:pt x="11548" y="2178"/>
                        <a:pt x="11501" y="2118"/>
                      </a:cubicBezTo>
                      <a:cubicBezTo>
                        <a:pt x="11501" y="2118"/>
                        <a:pt x="11501" y="2118"/>
                        <a:pt x="11501" y="2118"/>
                      </a:cubicBezTo>
                      <a:cubicBezTo>
                        <a:pt x="11501" y="2118"/>
                        <a:pt x="11501" y="2118"/>
                        <a:pt x="11501" y="2118"/>
                      </a:cubicBezTo>
                      <a:cubicBezTo>
                        <a:pt x="11408" y="2118"/>
                        <a:pt x="11408" y="2057"/>
                        <a:pt x="11408" y="1997"/>
                      </a:cubicBezTo>
                      <a:cubicBezTo>
                        <a:pt x="11361" y="1997"/>
                        <a:pt x="11361" y="1936"/>
                        <a:pt x="11361" y="1936"/>
                      </a:cubicBezTo>
                      <a:cubicBezTo>
                        <a:pt x="11361" y="1936"/>
                        <a:pt x="11314" y="1936"/>
                        <a:pt x="11314" y="1936"/>
                      </a:cubicBezTo>
                      <a:cubicBezTo>
                        <a:pt x="11314" y="1936"/>
                        <a:pt x="11314" y="1997"/>
                        <a:pt x="11314" y="1997"/>
                      </a:cubicBezTo>
                      <a:cubicBezTo>
                        <a:pt x="11314" y="1997"/>
                        <a:pt x="11314" y="1997"/>
                        <a:pt x="11314" y="2057"/>
                      </a:cubicBezTo>
                      <a:cubicBezTo>
                        <a:pt x="11268" y="2118"/>
                        <a:pt x="11221" y="2178"/>
                        <a:pt x="11221" y="2239"/>
                      </a:cubicBezTo>
                      <a:cubicBezTo>
                        <a:pt x="11174" y="2299"/>
                        <a:pt x="11081" y="2360"/>
                        <a:pt x="11081" y="2481"/>
                      </a:cubicBezTo>
                      <a:cubicBezTo>
                        <a:pt x="11034" y="2481"/>
                        <a:pt x="11034" y="2541"/>
                        <a:pt x="10987" y="2602"/>
                      </a:cubicBezTo>
                      <a:cubicBezTo>
                        <a:pt x="10894" y="2844"/>
                        <a:pt x="10894" y="2844"/>
                        <a:pt x="10894" y="2844"/>
                      </a:cubicBezTo>
                      <a:cubicBezTo>
                        <a:pt x="10847" y="2844"/>
                        <a:pt x="10847" y="2904"/>
                        <a:pt x="10847" y="2965"/>
                      </a:cubicBezTo>
                      <a:cubicBezTo>
                        <a:pt x="10800" y="3025"/>
                        <a:pt x="10753" y="3086"/>
                        <a:pt x="10753" y="3086"/>
                      </a:cubicBezTo>
                      <a:cubicBezTo>
                        <a:pt x="10706" y="3146"/>
                        <a:pt x="10706" y="3146"/>
                        <a:pt x="10706" y="3146"/>
                      </a:cubicBezTo>
                      <a:cubicBezTo>
                        <a:pt x="10706" y="3207"/>
                        <a:pt x="10660" y="3207"/>
                        <a:pt x="10660" y="3267"/>
                      </a:cubicBezTo>
                      <a:cubicBezTo>
                        <a:pt x="10613" y="3328"/>
                        <a:pt x="10566" y="3388"/>
                        <a:pt x="10566" y="3388"/>
                      </a:cubicBezTo>
                      <a:cubicBezTo>
                        <a:pt x="10566" y="3388"/>
                        <a:pt x="10566" y="3388"/>
                        <a:pt x="10519" y="3449"/>
                      </a:cubicBezTo>
                      <a:cubicBezTo>
                        <a:pt x="10519" y="3509"/>
                        <a:pt x="10519" y="3509"/>
                        <a:pt x="10473" y="3570"/>
                      </a:cubicBezTo>
                      <a:cubicBezTo>
                        <a:pt x="10473" y="3570"/>
                        <a:pt x="10473" y="3630"/>
                        <a:pt x="10426" y="3691"/>
                      </a:cubicBezTo>
                      <a:cubicBezTo>
                        <a:pt x="10426" y="3691"/>
                        <a:pt x="10379" y="3691"/>
                        <a:pt x="10379" y="3751"/>
                      </a:cubicBezTo>
                      <a:cubicBezTo>
                        <a:pt x="10332" y="3751"/>
                        <a:pt x="10332" y="3751"/>
                        <a:pt x="10332" y="3812"/>
                      </a:cubicBezTo>
                      <a:cubicBezTo>
                        <a:pt x="10332" y="3872"/>
                        <a:pt x="10332" y="3933"/>
                        <a:pt x="10286" y="3993"/>
                      </a:cubicBezTo>
                      <a:cubicBezTo>
                        <a:pt x="10239" y="3993"/>
                        <a:pt x="10239" y="4054"/>
                        <a:pt x="10239" y="4114"/>
                      </a:cubicBezTo>
                      <a:cubicBezTo>
                        <a:pt x="10192" y="4114"/>
                        <a:pt x="10192" y="4175"/>
                        <a:pt x="10192" y="4175"/>
                      </a:cubicBezTo>
                      <a:cubicBezTo>
                        <a:pt x="10192" y="4175"/>
                        <a:pt x="10192" y="4175"/>
                        <a:pt x="10192" y="4175"/>
                      </a:cubicBezTo>
                      <a:cubicBezTo>
                        <a:pt x="10192" y="4235"/>
                        <a:pt x="10192" y="4235"/>
                        <a:pt x="10192" y="4235"/>
                      </a:cubicBezTo>
                      <a:cubicBezTo>
                        <a:pt x="10192" y="4296"/>
                        <a:pt x="10192" y="4296"/>
                        <a:pt x="10239" y="4296"/>
                      </a:cubicBezTo>
                      <a:cubicBezTo>
                        <a:pt x="10239" y="4356"/>
                        <a:pt x="10286" y="4417"/>
                        <a:pt x="10286" y="4538"/>
                      </a:cubicBezTo>
                      <a:cubicBezTo>
                        <a:pt x="10286" y="4538"/>
                        <a:pt x="10332" y="4598"/>
                        <a:pt x="10332" y="4659"/>
                      </a:cubicBezTo>
                      <a:cubicBezTo>
                        <a:pt x="10332" y="4659"/>
                        <a:pt x="10332" y="4719"/>
                        <a:pt x="10332" y="4719"/>
                      </a:cubicBezTo>
                      <a:cubicBezTo>
                        <a:pt x="10332" y="4719"/>
                        <a:pt x="10332" y="4719"/>
                        <a:pt x="10332" y="4719"/>
                      </a:cubicBezTo>
                      <a:cubicBezTo>
                        <a:pt x="10332" y="4780"/>
                        <a:pt x="10332" y="4780"/>
                        <a:pt x="10332" y="4780"/>
                      </a:cubicBezTo>
                      <a:cubicBezTo>
                        <a:pt x="10332" y="4780"/>
                        <a:pt x="10332" y="4780"/>
                        <a:pt x="10332" y="4780"/>
                      </a:cubicBezTo>
                      <a:cubicBezTo>
                        <a:pt x="10332" y="4901"/>
                        <a:pt x="10286" y="4901"/>
                        <a:pt x="10239" y="4901"/>
                      </a:cubicBezTo>
                      <a:cubicBezTo>
                        <a:pt x="10239" y="4901"/>
                        <a:pt x="10192" y="4901"/>
                        <a:pt x="10192" y="4901"/>
                      </a:cubicBezTo>
                      <a:cubicBezTo>
                        <a:pt x="10145" y="4901"/>
                        <a:pt x="10099" y="4840"/>
                        <a:pt x="10099" y="4840"/>
                      </a:cubicBezTo>
                      <a:cubicBezTo>
                        <a:pt x="10099" y="4840"/>
                        <a:pt x="10052" y="4780"/>
                        <a:pt x="10005" y="4780"/>
                      </a:cubicBezTo>
                      <a:cubicBezTo>
                        <a:pt x="10005" y="4780"/>
                        <a:pt x="9958" y="4780"/>
                        <a:pt x="9912" y="4780"/>
                      </a:cubicBezTo>
                      <a:cubicBezTo>
                        <a:pt x="9865" y="4780"/>
                        <a:pt x="9818" y="4719"/>
                        <a:pt x="9771" y="4598"/>
                      </a:cubicBezTo>
                      <a:cubicBezTo>
                        <a:pt x="9771" y="4598"/>
                        <a:pt x="9771" y="4598"/>
                        <a:pt x="9771" y="4598"/>
                      </a:cubicBezTo>
                      <a:cubicBezTo>
                        <a:pt x="9725" y="4538"/>
                        <a:pt x="9725" y="4538"/>
                        <a:pt x="9678" y="4477"/>
                      </a:cubicBezTo>
                      <a:cubicBezTo>
                        <a:pt x="9678" y="4477"/>
                        <a:pt x="9678" y="4477"/>
                        <a:pt x="9678" y="4477"/>
                      </a:cubicBezTo>
                      <a:cubicBezTo>
                        <a:pt x="9678" y="4477"/>
                        <a:pt x="9678" y="4477"/>
                        <a:pt x="9678" y="4477"/>
                      </a:cubicBezTo>
                      <a:cubicBezTo>
                        <a:pt x="9678" y="4417"/>
                        <a:pt x="9631" y="4417"/>
                        <a:pt x="9584" y="4417"/>
                      </a:cubicBezTo>
                      <a:cubicBezTo>
                        <a:pt x="9538" y="4417"/>
                        <a:pt x="9538" y="4417"/>
                        <a:pt x="9538" y="4417"/>
                      </a:cubicBezTo>
                      <a:cubicBezTo>
                        <a:pt x="9538" y="4417"/>
                        <a:pt x="9538" y="4417"/>
                        <a:pt x="9538" y="4417"/>
                      </a:cubicBezTo>
                      <a:cubicBezTo>
                        <a:pt x="9538" y="4417"/>
                        <a:pt x="9538" y="4417"/>
                        <a:pt x="9491" y="4417"/>
                      </a:cubicBezTo>
                      <a:cubicBezTo>
                        <a:pt x="9491" y="4417"/>
                        <a:pt x="9491" y="4417"/>
                        <a:pt x="9491" y="4417"/>
                      </a:cubicBezTo>
                      <a:cubicBezTo>
                        <a:pt x="9444" y="4477"/>
                        <a:pt x="9397" y="4477"/>
                        <a:pt x="9351" y="4477"/>
                      </a:cubicBezTo>
                      <a:cubicBezTo>
                        <a:pt x="9351" y="4477"/>
                        <a:pt x="9351" y="4477"/>
                        <a:pt x="9351" y="4477"/>
                      </a:cubicBezTo>
                      <a:cubicBezTo>
                        <a:pt x="9304" y="4477"/>
                        <a:pt x="9304" y="4477"/>
                        <a:pt x="9257" y="4477"/>
                      </a:cubicBezTo>
                      <a:cubicBezTo>
                        <a:pt x="9210" y="4477"/>
                        <a:pt x="9164" y="4477"/>
                        <a:pt x="9164" y="4477"/>
                      </a:cubicBezTo>
                      <a:cubicBezTo>
                        <a:pt x="9117" y="4477"/>
                        <a:pt x="9117" y="4477"/>
                        <a:pt x="9117" y="4477"/>
                      </a:cubicBezTo>
                      <a:cubicBezTo>
                        <a:pt x="9070" y="4477"/>
                        <a:pt x="9023" y="4477"/>
                        <a:pt x="9023" y="4477"/>
                      </a:cubicBezTo>
                      <a:cubicBezTo>
                        <a:pt x="8977" y="4538"/>
                        <a:pt x="8977" y="4538"/>
                        <a:pt x="8930" y="4538"/>
                      </a:cubicBezTo>
                      <a:cubicBezTo>
                        <a:pt x="8930" y="4538"/>
                        <a:pt x="8930" y="4538"/>
                        <a:pt x="8883" y="4477"/>
                      </a:cubicBezTo>
                      <a:cubicBezTo>
                        <a:pt x="8883" y="4477"/>
                        <a:pt x="8883" y="4477"/>
                        <a:pt x="8883" y="4477"/>
                      </a:cubicBezTo>
                      <a:cubicBezTo>
                        <a:pt x="8883" y="4538"/>
                        <a:pt x="8883" y="4538"/>
                        <a:pt x="8836" y="4538"/>
                      </a:cubicBezTo>
                      <a:cubicBezTo>
                        <a:pt x="8790" y="4538"/>
                        <a:pt x="8790" y="4477"/>
                        <a:pt x="8790" y="4477"/>
                      </a:cubicBezTo>
                      <a:cubicBezTo>
                        <a:pt x="8743" y="4417"/>
                        <a:pt x="8743" y="4417"/>
                        <a:pt x="8743" y="4417"/>
                      </a:cubicBezTo>
                      <a:cubicBezTo>
                        <a:pt x="8743" y="4417"/>
                        <a:pt x="8743" y="4417"/>
                        <a:pt x="8743" y="4417"/>
                      </a:cubicBezTo>
                      <a:cubicBezTo>
                        <a:pt x="8743" y="4417"/>
                        <a:pt x="8743" y="4417"/>
                        <a:pt x="8743" y="4417"/>
                      </a:cubicBezTo>
                      <a:cubicBezTo>
                        <a:pt x="8696" y="4477"/>
                        <a:pt x="8696" y="4477"/>
                        <a:pt x="8696" y="4477"/>
                      </a:cubicBezTo>
                      <a:cubicBezTo>
                        <a:pt x="8696" y="4477"/>
                        <a:pt x="8649" y="4477"/>
                        <a:pt x="8649" y="4477"/>
                      </a:cubicBezTo>
                      <a:cubicBezTo>
                        <a:pt x="8649" y="4477"/>
                        <a:pt x="8603" y="4477"/>
                        <a:pt x="8603" y="4477"/>
                      </a:cubicBezTo>
                      <a:cubicBezTo>
                        <a:pt x="8603" y="4477"/>
                        <a:pt x="8603" y="4477"/>
                        <a:pt x="8603" y="4477"/>
                      </a:cubicBezTo>
                      <a:cubicBezTo>
                        <a:pt x="8603" y="4477"/>
                        <a:pt x="8556" y="4477"/>
                        <a:pt x="8509" y="4417"/>
                      </a:cubicBezTo>
                      <a:cubicBezTo>
                        <a:pt x="8509" y="4417"/>
                        <a:pt x="8509" y="4417"/>
                        <a:pt x="8509" y="4417"/>
                      </a:cubicBezTo>
                      <a:cubicBezTo>
                        <a:pt x="8509" y="4417"/>
                        <a:pt x="8509" y="4417"/>
                        <a:pt x="8462" y="4417"/>
                      </a:cubicBezTo>
                      <a:cubicBezTo>
                        <a:pt x="8462" y="4417"/>
                        <a:pt x="8462" y="4417"/>
                        <a:pt x="8462" y="4417"/>
                      </a:cubicBezTo>
                      <a:cubicBezTo>
                        <a:pt x="8462" y="4417"/>
                        <a:pt x="8462" y="4417"/>
                        <a:pt x="8462" y="4417"/>
                      </a:cubicBezTo>
                      <a:cubicBezTo>
                        <a:pt x="8462" y="4417"/>
                        <a:pt x="8462" y="4417"/>
                        <a:pt x="8462" y="4417"/>
                      </a:cubicBezTo>
                      <a:cubicBezTo>
                        <a:pt x="8462" y="4417"/>
                        <a:pt x="8462" y="4417"/>
                        <a:pt x="8462" y="4417"/>
                      </a:cubicBezTo>
                      <a:cubicBezTo>
                        <a:pt x="8462" y="4477"/>
                        <a:pt x="8462" y="4477"/>
                        <a:pt x="8462" y="4477"/>
                      </a:cubicBezTo>
                      <a:cubicBezTo>
                        <a:pt x="8462" y="4477"/>
                        <a:pt x="8462" y="4477"/>
                        <a:pt x="8462" y="4477"/>
                      </a:cubicBezTo>
                      <a:cubicBezTo>
                        <a:pt x="8416" y="4477"/>
                        <a:pt x="8416" y="4477"/>
                        <a:pt x="8416" y="4477"/>
                      </a:cubicBezTo>
                      <a:cubicBezTo>
                        <a:pt x="8369" y="4477"/>
                        <a:pt x="8322" y="4477"/>
                        <a:pt x="8322" y="4417"/>
                      </a:cubicBezTo>
                      <a:cubicBezTo>
                        <a:pt x="8322" y="4417"/>
                        <a:pt x="8275" y="4417"/>
                        <a:pt x="8275" y="4477"/>
                      </a:cubicBezTo>
                      <a:cubicBezTo>
                        <a:pt x="8275" y="4477"/>
                        <a:pt x="8275" y="4477"/>
                        <a:pt x="8229" y="4477"/>
                      </a:cubicBezTo>
                      <a:cubicBezTo>
                        <a:pt x="8182" y="4477"/>
                        <a:pt x="8182" y="4477"/>
                        <a:pt x="8182" y="4417"/>
                      </a:cubicBezTo>
                      <a:cubicBezTo>
                        <a:pt x="8135" y="4477"/>
                        <a:pt x="8088" y="4477"/>
                        <a:pt x="8088" y="4477"/>
                      </a:cubicBezTo>
                      <a:cubicBezTo>
                        <a:pt x="8042" y="4477"/>
                        <a:pt x="8042" y="4477"/>
                        <a:pt x="8042" y="4477"/>
                      </a:cubicBezTo>
                      <a:cubicBezTo>
                        <a:pt x="8042" y="4477"/>
                        <a:pt x="8042" y="4477"/>
                        <a:pt x="7995" y="4477"/>
                      </a:cubicBezTo>
                      <a:cubicBezTo>
                        <a:pt x="8042" y="4477"/>
                        <a:pt x="8042" y="4477"/>
                        <a:pt x="8042" y="4538"/>
                      </a:cubicBezTo>
                      <a:cubicBezTo>
                        <a:pt x="8042" y="4598"/>
                        <a:pt x="7995" y="4598"/>
                        <a:pt x="7995" y="4598"/>
                      </a:cubicBezTo>
                      <a:cubicBezTo>
                        <a:pt x="7995" y="4598"/>
                        <a:pt x="7995" y="4598"/>
                        <a:pt x="7995" y="4598"/>
                      </a:cubicBezTo>
                      <a:cubicBezTo>
                        <a:pt x="7995" y="4598"/>
                        <a:pt x="8042" y="4598"/>
                        <a:pt x="8042" y="4598"/>
                      </a:cubicBezTo>
                      <a:cubicBezTo>
                        <a:pt x="8042" y="4598"/>
                        <a:pt x="8042" y="4598"/>
                        <a:pt x="8042" y="4598"/>
                      </a:cubicBezTo>
                      <a:cubicBezTo>
                        <a:pt x="8042" y="4598"/>
                        <a:pt x="8088" y="4598"/>
                        <a:pt x="8088" y="4598"/>
                      </a:cubicBezTo>
                      <a:cubicBezTo>
                        <a:pt x="8135" y="4598"/>
                        <a:pt x="8182" y="4659"/>
                        <a:pt x="8182" y="4659"/>
                      </a:cubicBezTo>
                      <a:cubicBezTo>
                        <a:pt x="8182" y="4719"/>
                        <a:pt x="8182" y="4780"/>
                        <a:pt x="8182" y="4780"/>
                      </a:cubicBezTo>
                      <a:cubicBezTo>
                        <a:pt x="8182" y="4780"/>
                        <a:pt x="8182" y="4780"/>
                        <a:pt x="8182" y="4780"/>
                      </a:cubicBezTo>
                      <a:cubicBezTo>
                        <a:pt x="8229" y="4780"/>
                        <a:pt x="8229" y="4840"/>
                        <a:pt x="8229" y="4840"/>
                      </a:cubicBezTo>
                      <a:cubicBezTo>
                        <a:pt x="8275" y="4901"/>
                        <a:pt x="8275" y="4901"/>
                        <a:pt x="8275" y="4961"/>
                      </a:cubicBezTo>
                      <a:cubicBezTo>
                        <a:pt x="8275" y="4961"/>
                        <a:pt x="8275" y="5022"/>
                        <a:pt x="8275" y="5022"/>
                      </a:cubicBezTo>
                      <a:cubicBezTo>
                        <a:pt x="8275" y="5082"/>
                        <a:pt x="8275" y="5143"/>
                        <a:pt x="8229" y="5203"/>
                      </a:cubicBezTo>
                      <a:cubicBezTo>
                        <a:pt x="8229" y="5264"/>
                        <a:pt x="8229" y="5264"/>
                        <a:pt x="8229" y="5385"/>
                      </a:cubicBezTo>
                      <a:cubicBezTo>
                        <a:pt x="8182" y="5445"/>
                        <a:pt x="8182" y="5566"/>
                        <a:pt x="8182" y="5627"/>
                      </a:cubicBezTo>
                      <a:cubicBezTo>
                        <a:pt x="8182" y="5627"/>
                        <a:pt x="8182" y="5627"/>
                        <a:pt x="8135" y="5687"/>
                      </a:cubicBezTo>
                      <a:cubicBezTo>
                        <a:pt x="8135" y="5748"/>
                        <a:pt x="8135" y="5687"/>
                        <a:pt x="8135" y="5808"/>
                      </a:cubicBezTo>
                      <a:cubicBezTo>
                        <a:pt x="8135" y="5869"/>
                        <a:pt x="8135" y="5929"/>
                        <a:pt x="8135" y="5990"/>
                      </a:cubicBezTo>
                      <a:cubicBezTo>
                        <a:pt x="8135" y="5990"/>
                        <a:pt x="8135" y="6050"/>
                        <a:pt x="8135" y="6050"/>
                      </a:cubicBezTo>
                      <a:cubicBezTo>
                        <a:pt x="8135" y="6050"/>
                        <a:pt x="8135" y="6050"/>
                        <a:pt x="8135" y="6111"/>
                      </a:cubicBezTo>
                      <a:cubicBezTo>
                        <a:pt x="8135" y="6171"/>
                        <a:pt x="8135" y="6171"/>
                        <a:pt x="8135" y="6232"/>
                      </a:cubicBezTo>
                      <a:cubicBezTo>
                        <a:pt x="8135" y="6292"/>
                        <a:pt x="8135" y="6353"/>
                        <a:pt x="8135" y="6353"/>
                      </a:cubicBezTo>
                      <a:cubicBezTo>
                        <a:pt x="8135" y="6413"/>
                        <a:pt x="8135" y="6413"/>
                        <a:pt x="8135" y="6413"/>
                      </a:cubicBezTo>
                      <a:cubicBezTo>
                        <a:pt x="8135" y="6413"/>
                        <a:pt x="8135" y="6413"/>
                        <a:pt x="8135" y="6413"/>
                      </a:cubicBezTo>
                      <a:cubicBezTo>
                        <a:pt x="8135" y="6474"/>
                        <a:pt x="8135" y="6534"/>
                        <a:pt x="8135" y="6534"/>
                      </a:cubicBezTo>
                      <a:cubicBezTo>
                        <a:pt x="8135" y="6655"/>
                        <a:pt x="8182" y="6776"/>
                        <a:pt x="8182" y="6897"/>
                      </a:cubicBezTo>
                      <a:cubicBezTo>
                        <a:pt x="8182" y="6958"/>
                        <a:pt x="8182" y="6958"/>
                        <a:pt x="8182" y="6958"/>
                      </a:cubicBezTo>
                      <a:cubicBezTo>
                        <a:pt x="8182" y="6958"/>
                        <a:pt x="8182" y="6958"/>
                        <a:pt x="8182" y="6958"/>
                      </a:cubicBezTo>
                      <a:cubicBezTo>
                        <a:pt x="8182" y="7018"/>
                        <a:pt x="8182" y="7079"/>
                        <a:pt x="8135" y="7139"/>
                      </a:cubicBezTo>
                      <a:cubicBezTo>
                        <a:pt x="8135" y="7139"/>
                        <a:pt x="8088" y="7139"/>
                        <a:pt x="8088" y="7139"/>
                      </a:cubicBezTo>
                      <a:cubicBezTo>
                        <a:pt x="8088" y="7200"/>
                        <a:pt x="8135" y="7200"/>
                        <a:pt x="8135" y="7261"/>
                      </a:cubicBezTo>
                      <a:cubicBezTo>
                        <a:pt x="8135" y="7261"/>
                        <a:pt x="8135" y="7261"/>
                        <a:pt x="8135" y="7321"/>
                      </a:cubicBezTo>
                      <a:cubicBezTo>
                        <a:pt x="8135" y="7321"/>
                        <a:pt x="8135" y="7321"/>
                        <a:pt x="8135" y="7321"/>
                      </a:cubicBezTo>
                      <a:cubicBezTo>
                        <a:pt x="8135" y="7321"/>
                        <a:pt x="8135" y="7321"/>
                        <a:pt x="8135" y="7321"/>
                      </a:cubicBezTo>
                      <a:cubicBezTo>
                        <a:pt x="8135" y="7382"/>
                        <a:pt x="8135" y="7382"/>
                        <a:pt x="8135" y="7382"/>
                      </a:cubicBezTo>
                      <a:cubicBezTo>
                        <a:pt x="8135" y="7442"/>
                        <a:pt x="8088" y="7503"/>
                        <a:pt x="8042" y="7503"/>
                      </a:cubicBezTo>
                      <a:cubicBezTo>
                        <a:pt x="8042" y="7563"/>
                        <a:pt x="8042" y="7563"/>
                        <a:pt x="7995" y="7563"/>
                      </a:cubicBezTo>
                      <a:cubicBezTo>
                        <a:pt x="7948" y="7563"/>
                        <a:pt x="7948" y="7503"/>
                        <a:pt x="7901" y="7503"/>
                      </a:cubicBezTo>
                      <a:cubicBezTo>
                        <a:pt x="7901" y="7503"/>
                        <a:pt x="7901" y="7503"/>
                        <a:pt x="7901" y="7503"/>
                      </a:cubicBezTo>
                      <a:cubicBezTo>
                        <a:pt x="7901" y="7503"/>
                        <a:pt x="7901" y="7503"/>
                        <a:pt x="7901" y="7503"/>
                      </a:cubicBezTo>
                      <a:cubicBezTo>
                        <a:pt x="7855" y="7503"/>
                        <a:pt x="7855" y="7503"/>
                        <a:pt x="7855" y="7503"/>
                      </a:cubicBezTo>
                      <a:cubicBezTo>
                        <a:pt x="7855" y="7503"/>
                        <a:pt x="7855" y="7503"/>
                        <a:pt x="7855" y="7503"/>
                      </a:cubicBezTo>
                      <a:cubicBezTo>
                        <a:pt x="7855" y="7563"/>
                        <a:pt x="7855" y="7563"/>
                        <a:pt x="7855" y="7563"/>
                      </a:cubicBezTo>
                      <a:cubicBezTo>
                        <a:pt x="7855" y="7563"/>
                        <a:pt x="7855" y="7563"/>
                        <a:pt x="7855" y="7563"/>
                      </a:cubicBezTo>
                      <a:cubicBezTo>
                        <a:pt x="7808" y="7563"/>
                        <a:pt x="7808" y="7563"/>
                        <a:pt x="7808" y="7563"/>
                      </a:cubicBezTo>
                      <a:cubicBezTo>
                        <a:pt x="7761" y="7563"/>
                        <a:pt x="7761" y="7563"/>
                        <a:pt x="7714" y="7563"/>
                      </a:cubicBezTo>
                      <a:cubicBezTo>
                        <a:pt x="7714" y="7563"/>
                        <a:pt x="7714" y="7563"/>
                        <a:pt x="7714" y="7563"/>
                      </a:cubicBezTo>
                      <a:cubicBezTo>
                        <a:pt x="7714" y="7563"/>
                        <a:pt x="7714" y="7563"/>
                        <a:pt x="7714" y="7563"/>
                      </a:cubicBezTo>
                      <a:cubicBezTo>
                        <a:pt x="7714" y="7563"/>
                        <a:pt x="7714" y="7563"/>
                        <a:pt x="7714" y="7563"/>
                      </a:cubicBezTo>
                      <a:cubicBezTo>
                        <a:pt x="7714" y="7563"/>
                        <a:pt x="7714" y="7624"/>
                        <a:pt x="7714" y="7624"/>
                      </a:cubicBezTo>
                      <a:cubicBezTo>
                        <a:pt x="7761" y="7684"/>
                        <a:pt x="7761" y="7684"/>
                        <a:pt x="7808" y="7745"/>
                      </a:cubicBezTo>
                      <a:cubicBezTo>
                        <a:pt x="7808" y="7745"/>
                        <a:pt x="7808" y="7745"/>
                        <a:pt x="7808" y="7805"/>
                      </a:cubicBezTo>
                      <a:cubicBezTo>
                        <a:pt x="7855" y="7805"/>
                        <a:pt x="7808" y="7866"/>
                        <a:pt x="7808" y="7866"/>
                      </a:cubicBezTo>
                      <a:cubicBezTo>
                        <a:pt x="7808" y="7866"/>
                        <a:pt x="7761" y="7866"/>
                        <a:pt x="7761" y="7866"/>
                      </a:cubicBezTo>
                      <a:cubicBezTo>
                        <a:pt x="7761" y="7866"/>
                        <a:pt x="7761" y="7866"/>
                        <a:pt x="7761" y="7866"/>
                      </a:cubicBezTo>
                      <a:cubicBezTo>
                        <a:pt x="7714" y="7866"/>
                        <a:pt x="7714" y="7866"/>
                        <a:pt x="7714" y="7866"/>
                      </a:cubicBezTo>
                      <a:cubicBezTo>
                        <a:pt x="7714" y="7866"/>
                        <a:pt x="7714" y="7866"/>
                        <a:pt x="7668" y="7866"/>
                      </a:cubicBezTo>
                      <a:cubicBezTo>
                        <a:pt x="7621" y="7926"/>
                        <a:pt x="7621" y="7926"/>
                        <a:pt x="7574" y="7926"/>
                      </a:cubicBezTo>
                      <a:cubicBezTo>
                        <a:pt x="7574" y="7926"/>
                        <a:pt x="7527" y="7926"/>
                        <a:pt x="7527" y="7926"/>
                      </a:cubicBezTo>
                      <a:cubicBezTo>
                        <a:pt x="7527" y="7866"/>
                        <a:pt x="7481" y="7866"/>
                        <a:pt x="7481" y="7866"/>
                      </a:cubicBezTo>
                      <a:cubicBezTo>
                        <a:pt x="7481" y="7866"/>
                        <a:pt x="7481" y="7866"/>
                        <a:pt x="7481" y="7926"/>
                      </a:cubicBezTo>
                      <a:cubicBezTo>
                        <a:pt x="7434" y="7866"/>
                        <a:pt x="7434" y="7866"/>
                        <a:pt x="7434" y="7866"/>
                      </a:cubicBezTo>
                      <a:cubicBezTo>
                        <a:pt x="7481" y="7926"/>
                        <a:pt x="7481" y="7926"/>
                        <a:pt x="7481" y="7926"/>
                      </a:cubicBezTo>
                      <a:cubicBezTo>
                        <a:pt x="7481" y="7926"/>
                        <a:pt x="7434" y="8047"/>
                        <a:pt x="7387" y="8047"/>
                      </a:cubicBezTo>
                      <a:cubicBezTo>
                        <a:pt x="7387" y="8047"/>
                        <a:pt x="7387" y="8047"/>
                        <a:pt x="7387" y="8047"/>
                      </a:cubicBezTo>
                      <a:cubicBezTo>
                        <a:pt x="7387" y="8108"/>
                        <a:pt x="7387" y="8108"/>
                        <a:pt x="7387" y="8108"/>
                      </a:cubicBezTo>
                      <a:cubicBezTo>
                        <a:pt x="7387" y="8108"/>
                        <a:pt x="7387" y="8168"/>
                        <a:pt x="7387" y="8168"/>
                      </a:cubicBezTo>
                      <a:cubicBezTo>
                        <a:pt x="7387" y="8168"/>
                        <a:pt x="7387" y="8168"/>
                        <a:pt x="7387" y="8168"/>
                      </a:cubicBezTo>
                      <a:cubicBezTo>
                        <a:pt x="7387" y="8229"/>
                        <a:pt x="7387" y="8229"/>
                        <a:pt x="7387" y="8289"/>
                      </a:cubicBezTo>
                      <a:cubicBezTo>
                        <a:pt x="7387" y="8350"/>
                        <a:pt x="7340" y="8350"/>
                        <a:pt x="7340" y="8350"/>
                      </a:cubicBezTo>
                      <a:cubicBezTo>
                        <a:pt x="7340" y="8350"/>
                        <a:pt x="7340" y="8350"/>
                        <a:pt x="7340" y="8410"/>
                      </a:cubicBezTo>
                      <a:cubicBezTo>
                        <a:pt x="7340" y="8410"/>
                        <a:pt x="7340" y="8410"/>
                        <a:pt x="7340" y="8471"/>
                      </a:cubicBezTo>
                      <a:cubicBezTo>
                        <a:pt x="7340" y="8531"/>
                        <a:pt x="7294" y="8531"/>
                        <a:pt x="7294" y="8531"/>
                      </a:cubicBezTo>
                      <a:cubicBezTo>
                        <a:pt x="7294" y="8531"/>
                        <a:pt x="7294" y="8531"/>
                        <a:pt x="7294" y="8531"/>
                      </a:cubicBezTo>
                      <a:cubicBezTo>
                        <a:pt x="7294" y="8592"/>
                        <a:pt x="7340" y="8592"/>
                        <a:pt x="7294" y="8592"/>
                      </a:cubicBezTo>
                      <a:cubicBezTo>
                        <a:pt x="7294" y="8652"/>
                        <a:pt x="7294" y="8652"/>
                        <a:pt x="7294" y="8713"/>
                      </a:cubicBezTo>
                      <a:cubicBezTo>
                        <a:pt x="7294" y="8713"/>
                        <a:pt x="7294" y="8713"/>
                        <a:pt x="7294" y="8773"/>
                      </a:cubicBezTo>
                      <a:cubicBezTo>
                        <a:pt x="7294" y="8773"/>
                        <a:pt x="7247" y="8834"/>
                        <a:pt x="7200" y="8834"/>
                      </a:cubicBezTo>
                      <a:cubicBezTo>
                        <a:pt x="7200" y="8834"/>
                        <a:pt x="7200" y="8834"/>
                        <a:pt x="7200" y="8834"/>
                      </a:cubicBezTo>
                      <a:cubicBezTo>
                        <a:pt x="7200" y="8834"/>
                        <a:pt x="7200" y="8834"/>
                        <a:pt x="7200" y="8834"/>
                      </a:cubicBezTo>
                      <a:cubicBezTo>
                        <a:pt x="7200" y="8834"/>
                        <a:pt x="7153" y="8834"/>
                        <a:pt x="7153" y="8834"/>
                      </a:cubicBezTo>
                      <a:cubicBezTo>
                        <a:pt x="7153" y="8834"/>
                        <a:pt x="7153" y="8834"/>
                        <a:pt x="7153" y="8834"/>
                      </a:cubicBezTo>
                      <a:cubicBezTo>
                        <a:pt x="7153" y="8834"/>
                        <a:pt x="7153" y="8894"/>
                        <a:pt x="7153" y="8894"/>
                      </a:cubicBezTo>
                      <a:cubicBezTo>
                        <a:pt x="7153" y="8955"/>
                        <a:pt x="7106" y="8955"/>
                        <a:pt x="7060" y="8955"/>
                      </a:cubicBezTo>
                      <a:cubicBezTo>
                        <a:pt x="7013" y="8955"/>
                        <a:pt x="7013" y="8955"/>
                        <a:pt x="7013" y="8955"/>
                      </a:cubicBezTo>
                      <a:cubicBezTo>
                        <a:pt x="7013" y="8955"/>
                        <a:pt x="6966" y="8955"/>
                        <a:pt x="6966" y="8955"/>
                      </a:cubicBezTo>
                      <a:cubicBezTo>
                        <a:pt x="6966" y="8955"/>
                        <a:pt x="6966" y="8955"/>
                        <a:pt x="6966" y="8955"/>
                      </a:cubicBezTo>
                      <a:cubicBezTo>
                        <a:pt x="6966" y="8955"/>
                        <a:pt x="6919" y="8955"/>
                        <a:pt x="6919" y="8955"/>
                      </a:cubicBezTo>
                      <a:cubicBezTo>
                        <a:pt x="6919" y="8955"/>
                        <a:pt x="6873" y="8955"/>
                        <a:pt x="6826" y="9015"/>
                      </a:cubicBezTo>
                      <a:cubicBezTo>
                        <a:pt x="6826" y="9015"/>
                        <a:pt x="6779" y="9015"/>
                        <a:pt x="6779" y="9015"/>
                      </a:cubicBezTo>
                      <a:cubicBezTo>
                        <a:pt x="6779" y="9076"/>
                        <a:pt x="6779" y="9076"/>
                        <a:pt x="6779" y="9076"/>
                      </a:cubicBezTo>
                      <a:cubicBezTo>
                        <a:pt x="6779" y="9076"/>
                        <a:pt x="6732" y="9136"/>
                        <a:pt x="6686" y="9136"/>
                      </a:cubicBezTo>
                      <a:cubicBezTo>
                        <a:pt x="6686" y="9136"/>
                        <a:pt x="6686" y="9136"/>
                        <a:pt x="6686" y="9136"/>
                      </a:cubicBezTo>
                      <a:cubicBezTo>
                        <a:pt x="6686" y="9136"/>
                        <a:pt x="6686" y="9136"/>
                        <a:pt x="6686" y="9136"/>
                      </a:cubicBezTo>
                      <a:cubicBezTo>
                        <a:pt x="6686" y="9136"/>
                        <a:pt x="6686" y="9136"/>
                        <a:pt x="6686" y="9136"/>
                      </a:cubicBezTo>
                      <a:cubicBezTo>
                        <a:pt x="6639" y="9136"/>
                        <a:pt x="6639" y="9136"/>
                        <a:pt x="6639" y="9136"/>
                      </a:cubicBezTo>
                      <a:cubicBezTo>
                        <a:pt x="6592" y="9136"/>
                        <a:pt x="6592" y="9136"/>
                        <a:pt x="6499" y="9136"/>
                      </a:cubicBezTo>
                      <a:cubicBezTo>
                        <a:pt x="6499" y="9136"/>
                        <a:pt x="6499" y="9136"/>
                        <a:pt x="6499" y="9136"/>
                      </a:cubicBezTo>
                      <a:cubicBezTo>
                        <a:pt x="6452" y="9136"/>
                        <a:pt x="6405" y="9076"/>
                        <a:pt x="6405" y="9076"/>
                      </a:cubicBezTo>
                      <a:cubicBezTo>
                        <a:pt x="6405" y="9076"/>
                        <a:pt x="6405" y="9076"/>
                        <a:pt x="6405" y="9076"/>
                      </a:cubicBezTo>
                      <a:cubicBezTo>
                        <a:pt x="6358" y="9136"/>
                        <a:pt x="6358" y="9136"/>
                        <a:pt x="6312" y="9136"/>
                      </a:cubicBezTo>
                      <a:cubicBezTo>
                        <a:pt x="6312" y="9136"/>
                        <a:pt x="6265" y="9136"/>
                        <a:pt x="6265" y="9136"/>
                      </a:cubicBezTo>
                      <a:cubicBezTo>
                        <a:pt x="6265" y="9136"/>
                        <a:pt x="6265" y="9136"/>
                        <a:pt x="6265" y="9136"/>
                      </a:cubicBezTo>
                      <a:cubicBezTo>
                        <a:pt x="6265" y="9136"/>
                        <a:pt x="6265" y="9136"/>
                        <a:pt x="6171" y="9197"/>
                      </a:cubicBezTo>
                      <a:cubicBezTo>
                        <a:pt x="6171" y="9197"/>
                        <a:pt x="6171" y="9197"/>
                        <a:pt x="6125" y="9197"/>
                      </a:cubicBezTo>
                      <a:cubicBezTo>
                        <a:pt x="6125" y="9197"/>
                        <a:pt x="6078" y="9197"/>
                        <a:pt x="6078" y="9197"/>
                      </a:cubicBezTo>
                      <a:cubicBezTo>
                        <a:pt x="6031" y="9197"/>
                        <a:pt x="5984" y="9257"/>
                        <a:pt x="5984" y="9257"/>
                      </a:cubicBezTo>
                      <a:cubicBezTo>
                        <a:pt x="5984" y="9257"/>
                        <a:pt x="5984" y="9257"/>
                        <a:pt x="5984" y="9257"/>
                      </a:cubicBezTo>
                      <a:cubicBezTo>
                        <a:pt x="5984" y="9257"/>
                        <a:pt x="5984" y="9257"/>
                        <a:pt x="5984" y="9257"/>
                      </a:cubicBezTo>
                      <a:cubicBezTo>
                        <a:pt x="5938" y="9257"/>
                        <a:pt x="5938" y="9257"/>
                        <a:pt x="5938" y="9257"/>
                      </a:cubicBezTo>
                      <a:cubicBezTo>
                        <a:pt x="5938" y="9257"/>
                        <a:pt x="5844" y="9257"/>
                        <a:pt x="5797" y="9257"/>
                      </a:cubicBezTo>
                      <a:cubicBezTo>
                        <a:pt x="5751" y="9318"/>
                        <a:pt x="5704" y="9318"/>
                        <a:pt x="5704" y="9318"/>
                      </a:cubicBezTo>
                      <a:cubicBezTo>
                        <a:pt x="5704" y="9318"/>
                        <a:pt x="5704" y="9318"/>
                        <a:pt x="5704" y="9318"/>
                      </a:cubicBezTo>
                      <a:cubicBezTo>
                        <a:pt x="5657" y="9318"/>
                        <a:pt x="5657" y="9318"/>
                        <a:pt x="5657" y="9318"/>
                      </a:cubicBezTo>
                      <a:cubicBezTo>
                        <a:pt x="5610" y="9378"/>
                        <a:pt x="5564" y="9378"/>
                        <a:pt x="5564" y="9378"/>
                      </a:cubicBezTo>
                      <a:cubicBezTo>
                        <a:pt x="5517" y="9378"/>
                        <a:pt x="5517" y="9378"/>
                        <a:pt x="5517" y="9378"/>
                      </a:cubicBezTo>
                      <a:cubicBezTo>
                        <a:pt x="5517" y="9378"/>
                        <a:pt x="5517" y="9378"/>
                        <a:pt x="5517" y="9378"/>
                      </a:cubicBezTo>
                      <a:cubicBezTo>
                        <a:pt x="5470" y="9378"/>
                        <a:pt x="5423" y="9439"/>
                        <a:pt x="5330" y="9439"/>
                      </a:cubicBezTo>
                      <a:cubicBezTo>
                        <a:pt x="5330" y="9439"/>
                        <a:pt x="5283" y="9439"/>
                        <a:pt x="5236" y="9439"/>
                      </a:cubicBezTo>
                      <a:cubicBezTo>
                        <a:pt x="5236" y="9439"/>
                        <a:pt x="5236" y="9439"/>
                        <a:pt x="5236" y="9439"/>
                      </a:cubicBezTo>
                      <a:cubicBezTo>
                        <a:pt x="5190" y="9439"/>
                        <a:pt x="5190" y="9378"/>
                        <a:pt x="5143" y="9378"/>
                      </a:cubicBezTo>
                      <a:cubicBezTo>
                        <a:pt x="5096" y="9378"/>
                        <a:pt x="5049" y="9499"/>
                        <a:pt x="5003" y="9560"/>
                      </a:cubicBezTo>
                      <a:cubicBezTo>
                        <a:pt x="5003" y="9560"/>
                        <a:pt x="4956" y="9560"/>
                        <a:pt x="4956" y="9560"/>
                      </a:cubicBezTo>
                      <a:cubicBezTo>
                        <a:pt x="4909" y="9560"/>
                        <a:pt x="4862" y="9560"/>
                        <a:pt x="4816" y="9560"/>
                      </a:cubicBezTo>
                      <a:cubicBezTo>
                        <a:pt x="4816" y="9560"/>
                        <a:pt x="4769" y="9560"/>
                        <a:pt x="4769" y="9560"/>
                      </a:cubicBezTo>
                      <a:cubicBezTo>
                        <a:pt x="4769" y="9560"/>
                        <a:pt x="4769" y="9560"/>
                        <a:pt x="4769" y="9560"/>
                      </a:cubicBezTo>
                      <a:cubicBezTo>
                        <a:pt x="4769" y="9560"/>
                        <a:pt x="4769" y="9560"/>
                        <a:pt x="4769" y="9620"/>
                      </a:cubicBezTo>
                      <a:cubicBezTo>
                        <a:pt x="4722" y="9620"/>
                        <a:pt x="4722" y="9681"/>
                        <a:pt x="4675" y="9681"/>
                      </a:cubicBezTo>
                      <a:cubicBezTo>
                        <a:pt x="4675" y="9741"/>
                        <a:pt x="4629" y="9741"/>
                        <a:pt x="4582" y="9741"/>
                      </a:cubicBezTo>
                      <a:cubicBezTo>
                        <a:pt x="4582" y="9741"/>
                        <a:pt x="4582" y="9741"/>
                        <a:pt x="4582" y="9741"/>
                      </a:cubicBezTo>
                      <a:cubicBezTo>
                        <a:pt x="4535" y="9741"/>
                        <a:pt x="4488" y="9741"/>
                        <a:pt x="4442" y="9741"/>
                      </a:cubicBezTo>
                      <a:cubicBezTo>
                        <a:pt x="4442" y="9741"/>
                        <a:pt x="4442" y="9741"/>
                        <a:pt x="4442" y="9741"/>
                      </a:cubicBezTo>
                      <a:cubicBezTo>
                        <a:pt x="4348" y="9681"/>
                        <a:pt x="4348" y="9681"/>
                        <a:pt x="4348" y="9681"/>
                      </a:cubicBezTo>
                      <a:cubicBezTo>
                        <a:pt x="4301" y="9620"/>
                        <a:pt x="4301" y="9620"/>
                        <a:pt x="4255" y="9620"/>
                      </a:cubicBezTo>
                      <a:cubicBezTo>
                        <a:pt x="4255" y="9620"/>
                        <a:pt x="4255" y="9620"/>
                        <a:pt x="4255" y="9620"/>
                      </a:cubicBezTo>
                      <a:cubicBezTo>
                        <a:pt x="4255" y="9620"/>
                        <a:pt x="4208" y="9620"/>
                        <a:pt x="4161" y="9620"/>
                      </a:cubicBezTo>
                      <a:cubicBezTo>
                        <a:pt x="4161" y="9620"/>
                        <a:pt x="4161" y="9620"/>
                        <a:pt x="4161" y="9620"/>
                      </a:cubicBezTo>
                      <a:cubicBezTo>
                        <a:pt x="4161" y="9620"/>
                        <a:pt x="4114" y="9620"/>
                        <a:pt x="4114" y="9620"/>
                      </a:cubicBezTo>
                      <a:cubicBezTo>
                        <a:pt x="4068" y="9620"/>
                        <a:pt x="3974" y="9560"/>
                        <a:pt x="3974" y="9439"/>
                      </a:cubicBezTo>
                      <a:cubicBezTo>
                        <a:pt x="3974" y="9439"/>
                        <a:pt x="3974" y="9439"/>
                        <a:pt x="3974" y="9439"/>
                      </a:cubicBezTo>
                      <a:cubicBezTo>
                        <a:pt x="3974" y="9439"/>
                        <a:pt x="3974" y="9439"/>
                        <a:pt x="3974" y="9439"/>
                      </a:cubicBezTo>
                      <a:cubicBezTo>
                        <a:pt x="3927" y="9439"/>
                        <a:pt x="3881" y="9439"/>
                        <a:pt x="3834" y="9439"/>
                      </a:cubicBezTo>
                      <a:cubicBezTo>
                        <a:pt x="3787" y="9499"/>
                        <a:pt x="3740" y="9499"/>
                        <a:pt x="3694" y="9499"/>
                      </a:cubicBezTo>
                      <a:cubicBezTo>
                        <a:pt x="3694" y="9499"/>
                        <a:pt x="3694" y="9499"/>
                        <a:pt x="3694" y="9499"/>
                      </a:cubicBezTo>
                      <a:cubicBezTo>
                        <a:pt x="3694" y="9499"/>
                        <a:pt x="3694" y="9499"/>
                        <a:pt x="3694" y="9499"/>
                      </a:cubicBezTo>
                      <a:cubicBezTo>
                        <a:pt x="3694" y="9499"/>
                        <a:pt x="3694" y="9499"/>
                        <a:pt x="3694" y="9499"/>
                      </a:cubicBezTo>
                      <a:cubicBezTo>
                        <a:pt x="3694" y="9560"/>
                        <a:pt x="3694" y="9560"/>
                        <a:pt x="3694" y="9560"/>
                      </a:cubicBezTo>
                      <a:cubicBezTo>
                        <a:pt x="3694" y="9560"/>
                        <a:pt x="3694" y="9560"/>
                        <a:pt x="3694" y="9620"/>
                      </a:cubicBezTo>
                      <a:cubicBezTo>
                        <a:pt x="3647" y="9681"/>
                        <a:pt x="3647" y="9741"/>
                        <a:pt x="3600" y="9741"/>
                      </a:cubicBezTo>
                      <a:cubicBezTo>
                        <a:pt x="3553" y="9741"/>
                        <a:pt x="3553" y="9741"/>
                        <a:pt x="3553" y="9741"/>
                      </a:cubicBezTo>
                      <a:cubicBezTo>
                        <a:pt x="3553" y="9802"/>
                        <a:pt x="3553" y="9802"/>
                        <a:pt x="3553" y="9802"/>
                      </a:cubicBezTo>
                      <a:cubicBezTo>
                        <a:pt x="3553" y="9802"/>
                        <a:pt x="3553" y="9802"/>
                        <a:pt x="3553" y="9802"/>
                      </a:cubicBezTo>
                      <a:cubicBezTo>
                        <a:pt x="3553" y="9802"/>
                        <a:pt x="3553" y="9802"/>
                        <a:pt x="3553" y="9862"/>
                      </a:cubicBezTo>
                      <a:cubicBezTo>
                        <a:pt x="3506" y="9923"/>
                        <a:pt x="3460" y="9983"/>
                        <a:pt x="3413" y="9983"/>
                      </a:cubicBezTo>
                      <a:cubicBezTo>
                        <a:pt x="3413" y="10044"/>
                        <a:pt x="3413" y="10044"/>
                        <a:pt x="3366" y="10104"/>
                      </a:cubicBezTo>
                      <a:cubicBezTo>
                        <a:pt x="3319" y="10104"/>
                        <a:pt x="3319" y="10165"/>
                        <a:pt x="3226" y="10225"/>
                      </a:cubicBezTo>
                      <a:cubicBezTo>
                        <a:pt x="3226" y="10225"/>
                        <a:pt x="3179" y="10286"/>
                        <a:pt x="3132" y="10286"/>
                      </a:cubicBezTo>
                      <a:cubicBezTo>
                        <a:pt x="3132" y="10286"/>
                        <a:pt x="3132" y="10286"/>
                        <a:pt x="3132" y="10286"/>
                      </a:cubicBezTo>
                      <a:cubicBezTo>
                        <a:pt x="3086" y="10286"/>
                        <a:pt x="3086" y="10286"/>
                        <a:pt x="3039" y="10225"/>
                      </a:cubicBezTo>
                      <a:cubicBezTo>
                        <a:pt x="3039" y="10225"/>
                        <a:pt x="3039" y="10165"/>
                        <a:pt x="3039" y="10165"/>
                      </a:cubicBezTo>
                      <a:cubicBezTo>
                        <a:pt x="2992" y="10165"/>
                        <a:pt x="2992" y="10165"/>
                        <a:pt x="2992" y="10165"/>
                      </a:cubicBezTo>
                      <a:cubicBezTo>
                        <a:pt x="2945" y="10165"/>
                        <a:pt x="2899" y="10104"/>
                        <a:pt x="2852" y="10104"/>
                      </a:cubicBezTo>
                      <a:cubicBezTo>
                        <a:pt x="2852" y="10104"/>
                        <a:pt x="2852" y="10104"/>
                        <a:pt x="2805" y="10104"/>
                      </a:cubicBezTo>
                      <a:cubicBezTo>
                        <a:pt x="2805" y="10104"/>
                        <a:pt x="2758" y="10104"/>
                        <a:pt x="2758" y="10104"/>
                      </a:cubicBezTo>
                      <a:cubicBezTo>
                        <a:pt x="2712" y="10104"/>
                        <a:pt x="2712" y="10104"/>
                        <a:pt x="2712" y="10104"/>
                      </a:cubicBezTo>
                      <a:cubicBezTo>
                        <a:pt x="2665" y="10104"/>
                        <a:pt x="2618" y="10104"/>
                        <a:pt x="2618" y="10104"/>
                      </a:cubicBezTo>
                      <a:cubicBezTo>
                        <a:pt x="2571" y="10104"/>
                        <a:pt x="2571" y="10104"/>
                        <a:pt x="2571" y="10104"/>
                      </a:cubicBezTo>
                      <a:cubicBezTo>
                        <a:pt x="2525" y="10104"/>
                        <a:pt x="2525" y="10104"/>
                        <a:pt x="2525" y="10104"/>
                      </a:cubicBezTo>
                      <a:cubicBezTo>
                        <a:pt x="2478" y="10104"/>
                        <a:pt x="2431" y="10044"/>
                        <a:pt x="2431" y="9983"/>
                      </a:cubicBezTo>
                      <a:cubicBezTo>
                        <a:pt x="2431" y="9983"/>
                        <a:pt x="2431" y="9983"/>
                        <a:pt x="2431" y="9983"/>
                      </a:cubicBezTo>
                      <a:cubicBezTo>
                        <a:pt x="2431" y="9983"/>
                        <a:pt x="2431" y="9923"/>
                        <a:pt x="2431" y="9923"/>
                      </a:cubicBezTo>
                      <a:cubicBezTo>
                        <a:pt x="2431" y="9862"/>
                        <a:pt x="2478" y="9862"/>
                        <a:pt x="2478" y="9862"/>
                      </a:cubicBezTo>
                      <a:cubicBezTo>
                        <a:pt x="2478" y="9802"/>
                        <a:pt x="2525" y="9802"/>
                        <a:pt x="2525" y="9802"/>
                      </a:cubicBezTo>
                      <a:cubicBezTo>
                        <a:pt x="2525" y="9741"/>
                        <a:pt x="2525" y="9741"/>
                        <a:pt x="2525" y="9681"/>
                      </a:cubicBezTo>
                      <a:cubicBezTo>
                        <a:pt x="2478" y="9681"/>
                        <a:pt x="2478" y="9620"/>
                        <a:pt x="2478" y="9620"/>
                      </a:cubicBezTo>
                      <a:cubicBezTo>
                        <a:pt x="2478" y="9560"/>
                        <a:pt x="2478" y="9560"/>
                        <a:pt x="2525" y="9560"/>
                      </a:cubicBezTo>
                      <a:cubicBezTo>
                        <a:pt x="2525" y="9499"/>
                        <a:pt x="2525" y="9499"/>
                        <a:pt x="2525" y="9499"/>
                      </a:cubicBezTo>
                      <a:cubicBezTo>
                        <a:pt x="2525" y="9499"/>
                        <a:pt x="2525" y="9499"/>
                        <a:pt x="2525" y="9499"/>
                      </a:cubicBezTo>
                      <a:cubicBezTo>
                        <a:pt x="2525" y="9499"/>
                        <a:pt x="2525" y="9499"/>
                        <a:pt x="2525" y="9499"/>
                      </a:cubicBezTo>
                      <a:cubicBezTo>
                        <a:pt x="2525" y="9499"/>
                        <a:pt x="2525" y="9499"/>
                        <a:pt x="2525" y="9499"/>
                      </a:cubicBezTo>
                      <a:cubicBezTo>
                        <a:pt x="2478" y="9499"/>
                        <a:pt x="2431" y="9560"/>
                        <a:pt x="2384" y="9560"/>
                      </a:cubicBezTo>
                      <a:cubicBezTo>
                        <a:pt x="2338" y="9560"/>
                        <a:pt x="2291" y="9620"/>
                        <a:pt x="2291" y="9620"/>
                      </a:cubicBezTo>
                      <a:cubicBezTo>
                        <a:pt x="2291" y="9620"/>
                        <a:pt x="2244" y="9620"/>
                        <a:pt x="2197" y="9620"/>
                      </a:cubicBezTo>
                      <a:cubicBezTo>
                        <a:pt x="2197" y="9620"/>
                        <a:pt x="2197" y="9620"/>
                        <a:pt x="2197" y="9620"/>
                      </a:cubicBezTo>
                      <a:cubicBezTo>
                        <a:pt x="2151" y="9620"/>
                        <a:pt x="2151" y="9620"/>
                        <a:pt x="2151" y="9620"/>
                      </a:cubicBezTo>
                      <a:cubicBezTo>
                        <a:pt x="2151" y="9620"/>
                        <a:pt x="2151" y="9620"/>
                        <a:pt x="2151" y="9620"/>
                      </a:cubicBezTo>
                      <a:cubicBezTo>
                        <a:pt x="2151" y="9620"/>
                        <a:pt x="2104" y="9620"/>
                        <a:pt x="2057" y="9620"/>
                      </a:cubicBezTo>
                      <a:cubicBezTo>
                        <a:pt x="2057" y="9620"/>
                        <a:pt x="2010" y="9620"/>
                        <a:pt x="2010" y="9620"/>
                      </a:cubicBezTo>
                      <a:cubicBezTo>
                        <a:pt x="1917" y="9560"/>
                        <a:pt x="1870" y="9560"/>
                        <a:pt x="1870" y="9439"/>
                      </a:cubicBezTo>
                      <a:cubicBezTo>
                        <a:pt x="1870" y="9439"/>
                        <a:pt x="1870" y="9439"/>
                        <a:pt x="1870" y="9439"/>
                      </a:cubicBezTo>
                      <a:cubicBezTo>
                        <a:pt x="1823" y="9439"/>
                        <a:pt x="1823" y="9439"/>
                        <a:pt x="1823" y="9439"/>
                      </a:cubicBezTo>
                      <a:cubicBezTo>
                        <a:pt x="1823" y="9499"/>
                        <a:pt x="1870" y="9499"/>
                        <a:pt x="1870" y="9560"/>
                      </a:cubicBezTo>
                      <a:cubicBezTo>
                        <a:pt x="1870" y="9560"/>
                        <a:pt x="1917" y="9620"/>
                        <a:pt x="1917" y="9620"/>
                      </a:cubicBezTo>
                      <a:cubicBezTo>
                        <a:pt x="1870" y="9741"/>
                        <a:pt x="1823" y="9741"/>
                        <a:pt x="1823" y="9741"/>
                      </a:cubicBezTo>
                      <a:cubicBezTo>
                        <a:pt x="1823" y="9741"/>
                        <a:pt x="1823" y="9741"/>
                        <a:pt x="1823" y="9741"/>
                      </a:cubicBezTo>
                      <a:cubicBezTo>
                        <a:pt x="1777" y="9741"/>
                        <a:pt x="1730" y="9681"/>
                        <a:pt x="1730" y="9620"/>
                      </a:cubicBezTo>
                      <a:cubicBezTo>
                        <a:pt x="1730" y="9620"/>
                        <a:pt x="1683" y="9620"/>
                        <a:pt x="1683" y="9620"/>
                      </a:cubicBezTo>
                      <a:cubicBezTo>
                        <a:pt x="1683" y="9620"/>
                        <a:pt x="1683" y="9620"/>
                        <a:pt x="1683" y="9620"/>
                      </a:cubicBezTo>
                      <a:cubicBezTo>
                        <a:pt x="1683" y="9620"/>
                        <a:pt x="1683" y="9620"/>
                        <a:pt x="1683" y="9620"/>
                      </a:cubicBezTo>
                      <a:cubicBezTo>
                        <a:pt x="1683" y="9620"/>
                        <a:pt x="1636" y="9681"/>
                        <a:pt x="1590" y="9681"/>
                      </a:cubicBezTo>
                      <a:cubicBezTo>
                        <a:pt x="1590" y="9681"/>
                        <a:pt x="1543" y="9681"/>
                        <a:pt x="1543" y="9681"/>
                      </a:cubicBezTo>
                      <a:cubicBezTo>
                        <a:pt x="1543" y="9681"/>
                        <a:pt x="1543" y="9681"/>
                        <a:pt x="1543" y="9681"/>
                      </a:cubicBezTo>
                      <a:cubicBezTo>
                        <a:pt x="1496" y="9681"/>
                        <a:pt x="1496" y="9681"/>
                        <a:pt x="1496" y="9681"/>
                      </a:cubicBezTo>
                      <a:cubicBezTo>
                        <a:pt x="1496" y="9741"/>
                        <a:pt x="1496" y="9741"/>
                        <a:pt x="1496" y="9741"/>
                      </a:cubicBezTo>
                      <a:cubicBezTo>
                        <a:pt x="1449" y="9741"/>
                        <a:pt x="1449" y="9741"/>
                        <a:pt x="1449" y="9741"/>
                      </a:cubicBezTo>
                      <a:cubicBezTo>
                        <a:pt x="1403" y="9802"/>
                        <a:pt x="1309" y="9802"/>
                        <a:pt x="1309" y="9802"/>
                      </a:cubicBezTo>
                      <a:cubicBezTo>
                        <a:pt x="1262" y="9802"/>
                        <a:pt x="1262" y="9802"/>
                        <a:pt x="1262" y="9802"/>
                      </a:cubicBezTo>
                      <a:cubicBezTo>
                        <a:pt x="1216" y="9802"/>
                        <a:pt x="1216" y="9802"/>
                        <a:pt x="1169" y="9802"/>
                      </a:cubicBezTo>
                      <a:cubicBezTo>
                        <a:pt x="1122" y="9802"/>
                        <a:pt x="1122" y="9741"/>
                        <a:pt x="1122" y="9741"/>
                      </a:cubicBezTo>
                      <a:cubicBezTo>
                        <a:pt x="1122" y="9741"/>
                        <a:pt x="1122" y="9741"/>
                        <a:pt x="1122" y="9741"/>
                      </a:cubicBezTo>
                      <a:cubicBezTo>
                        <a:pt x="1075" y="9741"/>
                        <a:pt x="1075" y="9741"/>
                        <a:pt x="1029" y="9741"/>
                      </a:cubicBezTo>
                      <a:cubicBezTo>
                        <a:pt x="982" y="9741"/>
                        <a:pt x="982" y="9741"/>
                        <a:pt x="935" y="9681"/>
                      </a:cubicBezTo>
                      <a:cubicBezTo>
                        <a:pt x="935" y="9741"/>
                        <a:pt x="935" y="9741"/>
                        <a:pt x="935" y="9741"/>
                      </a:cubicBezTo>
                      <a:cubicBezTo>
                        <a:pt x="935" y="9741"/>
                        <a:pt x="935" y="9741"/>
                        <a:pt x="935" y="9802"/>
                      </a:cubicBezTo>
                      <a:cubicBezTo>
                        <a:pt x="935" y="9802"/>
                        <a:pt x="888" y="9862"/>
                        <a:pt x="842" y="9862"/>
                      </a:cubicBezTo>
                      <a:cubicBezTo>
                        <a:pt x="842" y="9862"/>
                        <a:pt x="842" y="9862"/>
                        <a:pt x="842" y="9862"/>
                      </a:cubicBezTo>
                      <a:cubicBezTo>
                        <a:pt x="842" y="9923"/>
                        <a:pt x="795" y="9923"/>
                        <a:pt x="795" y="9923"/>
                      </a:cubicBezTo>
                      <a:cubicBezTo>
                        <a:pt x="748" y="9983"/>
                        <a:pt x="748" y="9983"/>
                        <a:pt x="701" y="10044"/>
                      </a:cubicBezTo>
                      <a:cubicBezTo>
                        <a:pt x="701" y="10044"/>
                        <a:pt x="701" y="10044"/>
                        <a:pt x="701" y="10044"/>
                      </a:cubicBezTo>
                      <a:cubicBezTo>
                        <a:pt x="701" y="10044"/>
                        <a:pt x="701" y="10104"/>
                        <a:pt x="701" y="10104"/>
                      </a:cubicBezTo>
                      <a:cubicBezTo>
                        <a:pt x="701" y="10104"/>
                        <a:pt x="701" y="10104"/>
                        <a:pt x="701" y="10104"/>
                      </a:cubicBezTo>
                      <a:cubicBezTo>
                        <a:pt x="701" y="10165"/>
                        <a:pt x="701" y="10165"/>
                        <a:pt x="701" y="10165"/>
                      </a:cubicBezTo>
                      <a:cubicBezTo>
                        <a:pt x="701" y="10165"/>
                        <a:pt x="701" y="10165"/>
                        <a:pt x="701" y="10165"/>
                      </a:cubicBezTo>
                      <a:cubicBezTo>
                        <a:pt x="701" y="10165"/>
                        <a:pt x="701" y="10225"/>
                        <a:pt x="701" y="10286"/>
                      </a:cubicBezTo>
                      <a:cubicBezTo>
                        <a:pt x="701" y="10346"/>
                        <a:pt x="655" y="10346"/>
                        <a:pt x="608" y="10407"/>
                      </a:cubicBezTo>
                      <a:cubicBezTo>
                        <a:pt x="561" y="10467"/>
                        <a:pt x="514" y="10528"/>
                        <a:pt x="514" y="10528"/>
                      </a:cubicBezTo>
                      <a:cubicBezTo>
                        <a:pt x="514" y="10528"/>
                        <a:pt x="514" y="10528"/>
                        <a:pt x="514" y="10528"/>
                      </a:cubicBezTo>
                      <a:cubicBezTo>
                        <a:pt x="514" y="10528"/>
                        <a:pt x="514" y="10528"/>
                        <a:pt x="514" y="10528"/>
                      </a:cubicBezTo>
                      <a:cubicBezTo>
                        <a:pt x="421" y="10528"/>
                        <a:pt x="421" y="10528"/>
                        <a:pt x="421" y="10528"/>
                      </a:cubicBezTo>
                      <a:cubicBezTo>
                        <a:pt x="421" y="10528"/>
                        <a:pt x="421" y="10528"/>
                        <a:pt x="421" y="10528"/>
                      </a:cubicBezTo>
                      <a:cubicBezTo>
                        <a:pt x="374" y="10528"/>
                        <a:pt x="327" y="10467"/>
                        <a:pt x="327" y="10467"/>
                      </a:cubicBezTo>
                      <a:cubicBezTo>
                        <a:pt x="327" y="10467"/>
                        <a:pt x="327" y="10467"/>
                        <a:pt x="327" y="10467"/>
                      </a:cubicBezTo>
                      <a:cubicBezTo>
                        <a:pt x="281" y="10467"/>
                        <a:pt x="281" y="10467"/>
                        <a:pt x="234" y="10528"/>
                      </a:cubicBezTo>
                      <a:cubicBezTo>
                        <a:pt x="187" y="10528"/>
                        <a:pt x="187" y="10528"/>
                        <a:pt x="187" y="10588"/>
                      </a:cubicBezTo>
                      <a:cubicBezTo>
                        <a:pt x="187" y="10588"/>
                        <a:pt x="187" y="10588"/>
                        <a:pt x="187" y="10649"/>
                      </a:cubicBezTo>
                      <a:cubicBezTo>
                        <a:pt x="187" y="10649"/>
                        <a:pt x="187" y="10649"/>
                        <a:pt x="234" y="10709"/>
                      </a:cubicBezTo>
                      <a:cubicBezTo>
                        <a:pt x="234" y="10770"/>
                        <a:pt x="234" y="10770"/>
                        <a:pt x="234" y="10830"/>
                      </a:cubicBezTo>
                      <a:cubicBezTo>
                        <a:pt x="234" y="10830"/>
                        <a:pt x="234" y="10830"/>
                        <a:pt x="234" y="10830"/>
                      </a:cubicBezTo>
                      <a:cubicBezTo>
                        <a:pt x="234" y="10891"/>
                        <a:pt x="234" y="10891"/>
                        <a:pt x="234" y="10891"/>
                      </a:cubicBezTo>
                      <a:cubicBezTo>
                        <a:pt x="234" y="10951"/>
                        <a:pt x="234" y="10951"/>
                        <a:pt x="234" y="10951"/>
                      </a:cubicBezTo>
                      <a:cubicBezTo>
                        <a:pt x="234" y="11072"/>
                        <a:pt x="234" y="11072"/>
                        <a:pt x="234" y="11072"/>
                      </a:cubicBezTo>
                      <a:cubicBezTo>
                        <a:pt x="281" y="11133"/>
                        <a:pt x="281" y="11133"/>
                        <a:pt x="327" y="11193"/>
                      </a:cubicBezTo>
                      <a:cubicBezTo>
                        <a:pt x="281" y="11254"/>
                        <a:pt x="281" y="11254"/>
                        <a:pt x="281" y="11254"/>
                      </a:cubicBezTo>
                      <a:cubicBezTo>
                        <a:pt x="281" y="11314"/>
                        <a:pt x="234" y="11375"/>
                        <a:pt x="187" y="11375"/>
                      </a:cubicBezTo>
                      <a:cubicBezTo>
                        <a:pt x="187" y="11375"/>
                        <a:pt x="140" y="11375"/>
                        <a:pt x="140" y="11375"/>
                      </a:cubicBezTo>
                      <a:cubicBezTo>
                        <a:pt x="47" y="11375"/>
                        <a:pt x="47" y="11375"/>
                        <a:pt x="47" y="11435"/>
                      </a:cubicBezTo>
                      <a:cubicBezTo>
                        <a:pt x="47" y="11496"/>
                        <a:pt x="0" y="11496"/>
                        <a:pt x="0" y="11496"/>
                      </a:cubicBezTo>
                      <a:cubicBezTo>
                        <a:pt x="0" y="11556"/>
                        <a:pt x="47" y="11556"/>
                        <a:pt x="94" y="11677"/>
                      </a:cubicBezTo>
                      <a:cubicBezTo>
                        <a:pt x="94" y="11677"/>
                        <a:pt x="94" y="11738"/>
                        <a:pt x="140" y="11738"/>
                      </a:cubicBezTo>
                      <a:cubicBezTo>
                        <a:pt x="94" y="11798"/>
                        <a:pt x="94" y="11798"/>
                        <a:pt x="94" y="11798"/>
                      </a:cubicBezTo>
                      <a:cubicBezTo>
                        <a:pt x="94" y="11859"/>
                        <a:pt x="94" y="11859"/>
                        <a:pt x="94" y="11859"/>
                      </a:cubicBezTo>
                      <a:cubicBezTo>
                        <a:pt x="140" y="11859"/>
                        <a:pt x="140" y="11859"/>
                        <a:pt x="140" y="11859"/>
                      </a:cubicBezTo>
                      <a:cubicBezTo>
                        <a:pt x="140" y="11859"/>
                        <a:pt x="187" y="11980"/>
                        <a:pt x="234" y="11919"/>
                      </a:cubicBezTo>
                      <a:cubicBezTo>
                        <a:pt x="234" y="11919"/>
                        <a:pt x="234" y="11919"/>
                        <a:pt x="281" y="11919"/>
                      </a:cubicBezTo>
                      <a:cubicBezTo>
                        <a:pt x="327" y="11859"/>
                        <a:pt x="374" y="11859"/>
                        <a:pt x="421" y="11859"/>
                      </a:cubicBezTo>
                      <a:cubicBezTo>
                        <a:pt x="514" y="11859"/>
                        <a:pt x="561" y="11859"/>
                        <a:pt x="608" y="11919"/>
                      </a:cubicBezTo>
                      <a:cubicBezTo>
                        <a:pt x="608" y="11919"/>
                        <a:pt x="608" y="11919"/>
                        <a:pt x="608" y="11919"/>
                      </a:cubicBezTo>
                      <a:cubicBezTo>
                        <a:pt x="608" y="11980"/>
                        <a:pt x="608" y="11980"/>
                        <a:pt x="608" y="11980"/>
                      </a:cubicBezTo>
                      <a:cubicBezTo>
                        <a:pt x="608" y="11980"/>
                        <a:pt x="608" y="11980"/>
                        <a:pt x="608" y="11980"/>
                      </a:cubicBezTo>
                      <a:cubicBezTo>
                        <a:pt x="748" y="12040"/>
                        <a:pt x="748" y="12040"/>
                        <a:pt x="748" y="12040"/>
                      </a:cubicBezTo>
                      <a:cubicBezTo>
                        <a:pt x="748" y="12040"/>
                        <a:pt x="748" y="12040"/>
                        <a:pt x="748" y="12040"/>
                      </a:cubicBezTo>
                      <a:cubicBezTo>
                        <a:pt x="795" y="12040"/>
                        <a:pt x="842" y="12101"/>
                        <a:pt x="842" y="12161"/>
                      </a:cubicBezTo>
                      <a:cubicBezTo>
                        <a:pt x="888" y="12282"/>
                        <a:pt x="888" y="12222"/>
                        <a:pt x="935" y="12282"/>
                      </a:cubicBezTo>
                      <a:cubicBezTo>
                        <a:pt x="935" y="12343"/>
                        <a:pt x="982" y="12403"/>
                        <a:pt x="982" y="12464"/>
                      </a:cubicBezTo>
                      <a:cubicBezTo>
                        <a:pt x="982" y="12524"/>
                        <a:pt x="982" y="12585"/>
                        <a:pt x="935" y="12645"/>
                      </a:cubicBezTo>
                      <a:cubicBezTo>
                        <a:pt x="935" y="12645"/>
                        <a:pt x="935" y="12645"/>
                        <a:pt x="888" y="12706"/>
                      </a:cubicBezTo>
                      <a:cubicBezTo>
                        <a:pt x="842" y="12645"/>
                        <a:pt x="842" y="12645"/>
                        <a:pt x="842" y="12645"/>
                      </a:cubicBezTo>
                      <a:cubicBezTo>
                        <a:pt x="842" y="12645"/>
                        <a:pt x="842" y="12645"/>
                        <a:pt x="842" y="12645"/>
                      </a:cubicBezTo>
                      <a:cubicBezTo>
                        <a:pt x="842" y="12706"/>
                        <a:pt x="795" y="12766"/>
                        <a:pt x="795" y="12827"/>
                      </a:cubicBezTo>
                      <a:cubicBezTo>
                        <a:pt x="842" y="12887"/>
                        <a:pt x="842" y="12887"/>
                        <a:pt x="842" y="12887"/>
                      </a:cubicBezTo>
                      <a:cubicBezTo>
                        <a:pt x="842" y="12887"/>
                        <a:pt x="842" y="12887"/>
                        <a:pt x="842" y="12887"/>
                      </a:cubicBezTo>
                      <a:cubicBezTo>
                        <a:pt x="842" y="12887"/>
                        <a:pt x="842" y="12948"/>
                        <a:pt x="842" y="12948"/>
                      </a:cubicBezTo>
                      <a:cubicBezTo>
                        <a:pt x="842" y="12948"/>
                        <a:pt x="842" y="12948"/>
                        <a:pt x="842" y="13008"/>
                      </a:cubicBezTo>
                      <a:cubicBezTo>
                        <a:pt x="842" y="13008"/>
                        <a:pt x="842" y="13069"/>
                        <a:pt x="842" y="13069"/>
                      </a:cubicBezTo>
                      <a:cubicBezTo>
                        <a:pt x="842" y="13069"/>
                        <a:pt x="842" y="13069"/>
                        <a:pt x="842" y="13069"/>
                      </a:cubicBezTo>
                      <a:cubicBezTo>
                        <a:pt x="842" y="13129"/>
                        <a:pt x="888" y="13129"/>
                        <a:pt x="888" y="13190"/>
                      </a:cubicBezTo>
                      <a:cubicBezTo>
                        <a:pt x="888" y="13190"/>
                        <a:pt x="888" y="13250"/>
                        <a:pt x="842" y="13250"/>
                      </a:cubicBezTo>
                      <a:cubicBezTo>
                        <a:pt x="842" y="13311"/>
                        <a:pt x="842" y="13311"/>
                        <a:pt x="795" y="13371"/>
                      </a:cubicBezTo>
                      <a:cubicBezTo>
                        <a:pt x="795" y="13371"/>
                        <a:pt x="795" y="13371"/>
                        <a:pt x="795" y="13371"/>
                      </a:cubicBezTo>
                      <a:cubicBezTo>
                        <a:pt x="795" y="13371"/>
                        <a:pt x="795" y="13371"/>
                        <a:pt x="842" y="13432"/>
                      </a:cubicBezTo>
                      <a:cubicBezTo>
                        <a:pt x="842" y="13432"/>
                        <a:pt x="842" y="13432"/>
                        <a:pt x="842" y="13492"/>
                      </a:cubicBezTo>
                      <a:cubicBezTo>
                        <a:pt x="795" y="13492"/>
                        <a:pt x="795" y="13492"/>
                        <a:pt x="795" y="13492"/>
                      </a:cubicBezTo>
                      <a:cubicBezTo>
                        <a:pt x="795" y="13613"/>
                        <a:pt x="748" y="13613"/>
                        <a:pt x="748" y="13674"/>
                      </a:cubicBezTo>
                      <a:cubicBezTo>
                        <a:pt x="748" y="13734"/>
                        <a:pt x="748" y="13734"/>
                        <a:pt x="748" y="13734"/>
                      </a:cubicBezTo>
                      <a:cubicBezTo>
                        <a:pt x="748" y="13734"/>
                        <a:pt x="701" y="13795"/>
                        <a:pt x="701" y="13795"/>
                      </a:cubicBezTo>
                      <a:cubicBezTo>
                        <a:pt x="701" y="13795"/>
                        <a:pt x="701" y="13855"/>
                        <a:pt x="701" y="13855"/>
                      </a:cubicBezTo>
                      <a:cubicBezTo>
                        <a:pt x="701" y="13855"/>
                        <a:pt x="701" y="13855"/>
                        <a:pt x="748" y="13916"/>
                      </a:cubicBezTo>
                      <a:cubicBezTo>
                        <a:pt x="795" y="14037"/>
                        <a:pt x="795" y="14097"/>
                        <a:pt x="795" y="14218"/>
                      </a:cubicBezTo>
                      <a:cubicBezTo>
                        <a:pt x="795" y="14218"/>
                        <a:pt x="795" y="14218"/>
                        <a:pt x="795" y="14218"/>
                      </a:cubicBezTo>
                      <a:cubicBezTo>
                        <a:pt x="795" y="14279"/>
                        <a:pt x="795" y="14339"/>
                        <a:pt x="795" y="14339"/>
                      </a:cubicBezTo>
                      <a:cubicBezTo>
                        <a:pt x="795" y="14339"/>
                        <a:pt x="748" y="14461"/>
                        <a:pt x="655" y="14461"/>
                      </a:cubicBezTo>
                      <a:cubicBezTo>
                        <a:pt x="655" y="14461"/>
                        <a:pt x="655" y="14461"/>
                        <a:pt x="655" y="14461"/>
                      </a:cubicBezTo>
                      <a:cubicBezTo>
                        <a:pt x="608" y="14461"/>
                        <a:pt x="608" y="14461"/>
                        <a:pt x="561" y="14461"/>
                      </a:cubicBezTo>
                      <a:cubicBezTo>
                        <a:pt x="561" y="14339"/>
                        <a:pt x="561" y="14339"/>
                        <a:pt x="561" y="14339"/>
                      </a:cubicBezTo>
                      <a:cubicBezTo>
                        <a:pt x="561" y="14339"/>
                        <a:pt x="514" y="14339"/>
                        <a:pt x="468" y="14339"/>
                      </a:cubicBezTo>
                      <a:cubicBezTo>
                        <a:pt x="468" y="14400"/>
                        <a:pt x="468" y="14400"/>
                        <a:pt x="468" y="14400"/>
                      </a:cubicBezTo>
                      <a:cubicBezTo>
                        <a:pt x="468" y="14400"/>
                        <a:pt x="421" y="14400"/>
                        <a:pt x="421" y="14339"/>
                      </a:cubicBezTo>
                      <a:cubicBezTo>
                        <a:pt x="327" y="14339"/>
                        <a:pt x="374" y="14339"/>
                        <a:pt x="281" y="14279"/>
                      </a:cubicBezTo>
                      <a:cubicBezTo>
                        <a:pt x="187" y="14218"/>
                        <a:pt x="187" y="14218"/>
                        <a:pt x="187" y="14218"/>
                      </a:cubicBezTo>
                      <a:cubicBezTo>
                        <a:pt x="140" y="14218"/>
                        <a:pt x="140" y="14218"/>
                        <a:pt x="140" y="14279"/>
                      </a:cubicBezTo>
                      <a:cubicBezTo>
                        <a:pt x="94" y="14279"/>
                        <a:pt x="94" y="14279"/>
                        <a:pt x="94" y="14339"/>
                      </a:cubicBezTo>
                      <a:cubicBezTo>
                        <a:pt x="94" y="14400"/>
                        <a:pt x="94" y="14400"/>
                        <a:pt x="94" y="14461"/>
                      </a:cubicBezTo>
                      <a:cubicBezTo>
                        <a:pt x="140" y="14461"/>
                        <a:pt x="140" y="14461"/>
                        <a:pt x="140" y="14461"/>
                      </a:cubicBezTo>
                      <a:cubicBezTo>
                        <a:pt x="140" y="14461"/>
                        <a:pt x="140" y="14461"/>
                        <a:pt x="187" y="14461"/>
                      </a:cubicBezTo>
                      <a:cubicBezTo>
                        <a:pt x="187" y="14461"/>
                        <a:pt x="187" y="14461"/>
                        <a:pt x="187" y="14461"/>
                      </a:cubicBezTo>
                      <a:cubicBezTo>
                        <a:pt x="281" y="14461"/>
                        <a:pt x="281" y="14521"/>
                        <a:pt x="281" y="14521"/>
                      </a:cubicBezTo>
                      <a:cubicBezTo>
                        <a:pt x="281" y="14582"/>
                        <a:pt x="374" y="14582"/>
                        <a:pt x="374" y="14642"/>
                      </a:cubicBezTo>
                      <a:cubicBezTo>
                        <a:pt x="374" y="14703"/>
                        <a:pt x="374" y="14703"/>
                        <a:pt x="374" y="14703"/>
                      </a:cubicBezTo>
                      <a:cubicBezTo>
                        <a:pt x="374" y="14703"/>
                        <a:pt x="421" y="14703"/>
                        <a:pt x="421" y="14703"/>
                      </a:cubicBezTo>
                      <a:cubicBezTo>
                        <a:pt x="468" y="14703"/>
                        <a:pt x="468" y="14703"/>
                        <a:pt x="514" y="14703"/>
                      </a:cubicBezTo>
                      <a:cubicBezTo>
                        <a:pt x="514" y="14703"/>
                        <a:pt x="514" y="14703"/>
                        <a:pt x="514" y="14703"/>
                      </a:cubicBezTo>
                      <a:cubicBezTo>
                        <a:pt x="514" y="14703"/>
                        <a:pt x="561" y="14703"/>
                        <a:pt x="561" y="14703"/>
                      </a:cubicBezTo>
                      <a:cubicBezTo>
                        <a:pt x="608" y="14763"/>
                        <a:pt x="608" y="14763"/>
                        <a:pt x="608" y="14763"/>
                      </a:cubicBezTo>
                      <a:cubicBezTo>
                        <a:pt x="655" y="14763"/>
                        <a:pt x="655" y="14824"/>
                        <a:pt x="701" y="14884"/>
                      </a:cubicBezTo>
                      <a:cubicBezTo>
                        <a:pt x="701" y="14884"/>
                        <a:pt x="701" y="14884"/>
                        <a:pt x="701" y="14884"/>
                      </a:cubicBezTo>
                      <a:cubicBezTo>
                        <a:pt x="701" y="14884"/>
                        <a:pt x="701" y="14884"/>
                        <a:pt x="701" y="14884"/>
                      </a:cubicBezTo>
                      <a:cubicBezTo>
                        <a:pt x="701" y="14884"/>
                        <a:pt x="748" y="14884"/>
                        <a:pt x="748" y="14884"/>
                      </a:cubicBezTo>
                      <a:cubicBezTo>
                        <a:pt x="842" y="14945"/>
                        <a:pt x="842" y="15005"/>
                        <a:pt x="842" y="15066"/>
                      </a:cubicBezTo>
                      <a:cubicBezTo>
                        <a:pt x="842" y="15066"/>
                        <a:pt x="842" y="15066"/>
                        <a:pt x="842" y="15066"/>
                      </a:cubicBezTo>
                      <a:cubicBezTo>
                        <a:pt x="842" y="15066"/>
                        <a:pt x="842" y="15126"/>
                        <a:pt x="842" y="15126"/>
                      </a:cubicBezTo>
                      <a:cubicBezTo>
                        <a:pt x="842" y="15126"/>
                        <a:pt x="842" y="15126"/>
                        <a:pt x="842" y="15126"/>
                      </a:cubicBezTo>
                      <a:cubicBezTo>
                        <a:pt x="842" y="15126"/>
                        <a:pt x="842" y="15126"/>
                        <a:pt x="842" y="15126"/>
                      </a:cubicBezTo>
                      <a:cubicBezTo>
                        <a:pt x="842" y="15126"/>
                        <a:pt x="842" y="15126"/>
                        <a:pt x="842" y="15126"/>
                      </a:cubicBezTo>
                      <a:cubicBezTo>
                        <a:pt x="842" y="15247"/>
                        <a:pt x="842" y="15247"/>
                        <a:pt x="842" y="15247"/>
                      </a:cubicBezTo>
                      <a:cubicBezTo>
                        <a:pt x="842" y="15247"/>
                        <a:pt x="842" y="15247"/>
                        <a:pt x="842" y="15308"/>
                      </a:cubicBezTo>
                      <a:cubicBezTo>
                        <a:pt x="842" y="15308"/>
                        <a:pt x="842" y="15308"/>
                        <a:pt x="842" y="15308"/>
                      </a:cubicBezTo>
                      <a:cubicBezTo>
                        <a:pt x="842" y="15308"/>
                        <a:pt x="842" y="15308"/>
                        <a:pt x="842" y="15368"/>
                      </a:cubicBezTo>
                      <a:cubicBezTo>
                        <a:pt x="842" y="15308"/>
                        <a:pt x="842" y="15308"/>
                        <a:pt x="842" y="15308"/>
                      </a:cubicBezTo>
                      <a:cubicBezTo>
                        <a:pt x="842" y="15308"/>
                        <a:pt x="888" y="15308"/>
                        <a:pt x="888" y="15308"/>
                      </a:cubicBezTo>
                      <a:cubicBezTo>
                        <a:pt x="935" y="15308"/>
                        <a:pt x="982" y="15308"/>
                        <a:pt x="982" y="15368"/>
                      </a:cubicBezTo>
                      <a:cubicBezTo>
                        <a:pt x="1029" y="15368"/>
                        <a:pt x="1029" y="15429"/>
                        <a:pt x="1075" y="15429"/>
                      </a:cubicBezTo>
                      <a:cubicBezTo>
                        <a:pt x="1075" y="15489"/>
                        <a:pt x="1075" y="15550"/>
                        <a:pt x="1122" y="15550"/>
                      </a:cubicBezTo>
                      <a:cubicBezTo>
                        <a:pt x="1122" y="15610"/>
                        <a:pt x="1122" y="15610"/>
                        <a:pt x="1169" y="15671"/>
                      </a:cubicBezTo>
                      <a:cubicBezTo>
                        <a:pt x="1169" y="15671"/>
                        <a:pt x="1216" y="15731"/>
                        <a:pt x="1216" y="15792"/>
                      </a:cubicBezTo>
                      <a:cubicBezTo>
                        <a:pt x="1216" y="15792"/>
                        <a:pt x="1216" y="15852"/>
                        <a:pt x="1216" y="15852"/>
                      </a:cubicBezTo>
                      <a:cubicBezTo>
                        <a:pt x="1216" y="15852"/>
                        <a:pt x="1216" y="15852"/>
                        <a:pt x="1216" y="15852"/>
                      </a:cubicBezTo>
                      <a:cubicBezTo>
                        <a:pt x="1169" y="15913"/>
                        <a:pt x="1216" y="15913"/>
                        <a:pt x="1216" y="15973"/>
                      </a:cubicBezTo>
                      <a:cubicBezTo>
                        <a:pt x="1216" y="15973"/>
                        <a:pt x="1216" y="16034"/>
                        <a:pt x="1216" y="16034"/>
                      </a:cubicBezTo>
                      <a:cubicBezTo>
                        <a:pt x="1216" y="16034"/>
                        <a:pt x="1216" y="16034"/>
                        <a:pt x="1216" y="16094"/>
                      </a:cubicBezTo>
                      <a:cubicBezTo>
                        <a:pt x="1216" y="16155"/>
                        <a:pt x="1216" y="16155"/>
                        <a:pt x="1169" y="16215"/>
                      </a:cubicBezTo>
                      <a:cubicBezTo>
                        <a:pt x="1122" y="16276"/>
                        <a:pt x="1122" y="16276"/>
                        <a:pt x="1122" y="16276"/>
                      </a:cubicBezTo>
                      <a:cubicBezTo>
                        <a:pt x="1122" y="16276"/>
                        <a:pt x="1169" y="16276"/>
                        <a:pt x="1169" y="16336"/>
                      </a:cubicBezTo>
                      <a:cubicBezTo>
                        <a:pt x="1169" y="16336"/>
                        <a:pt x="1169" y="16336"/>
                        <a:pt x="1169" y="16336"/>
                      </a:cubicBezTo>
                      <a:cubicBezTo>
                        <a:pt x="1169" y="16397"/>
                        <a:pt x="1122" y="16457"/>
                        <a:pt x="1075" y="16457"/>
                      </a:cubicBezTo>
                      <a:cubicBezTo>
                        <a:pt x="1075" y="16457"/>
                        <a:pt x="1075" y="16457"/>
                        <a:pt x="1075" y="16457"/>
                      </a:cubicBezTo>
                      <a:cubicBezTo>
                        <a:pt x="1075" y="16578"/>
                        <a:pt x="1029" y="16578"/>
                        <a:pt x="982" y="16578"/>
                      </a:cubicBezTo>
                      <a:cubicBezTo>
                        <a:pt x="982" y="16578"/>
                        <a:pt x="982" y="16578"/>
                        <a:pt x="982" y="16578"/>
                      </a:cubicBezTo>
                      <a:cubicBezTo>
                        <a:pt x="982" y="16639"/>
                        <a:pt x="982" y="16639"/>
                        <a:pt x="982" y="16639"/>
                      </a:cubicBezTo>
                      <a:cubicBezTo>
                        <a:pt x="982" y="16639"/>
                        <a:pt x="982" y="16639"/>
                        <a:pt x="982" y="16639"/>
                      </a:cubicBezTo>
                      <a:cubicBezTo>
                        <a:pt x="982" y="16699"/>
                        <a:pt x="982" y="16699"/>
                        <a:pt x="982" y="16699"/>
                      </a:cubicBezTo>
                      <a:cubicBezTo>
                        <a:pt x="982" y="16699"/>
                        <a:pt x="1029" y="16699"/>
                        <a:pt x="1029" y="16699"/>
                      </a:cubicBezTo>
                      <a:cubicBezTo>
                        <a:pt x="1075" y="16699"/>
                        <a:pt x="1122" y="16760"/>
                        <a:pt x="1122" y="16820"/>
                      </a:cubicBezTo>
                      <a:cubicBezTo>
                        <a:pt x="1122" y="16820"/>
                        <a:pt x="1122" y="16881"/>
                        <a:pt x="1122" y="16881"/>
                      </a:cubicBezTo>
                      <a:cubicBezTo>
                        <a:pt x="1122" y="16881"/>
                        <a:pt x="1122" y="16881"/>
                        <a:pt x="1122" y="16941"/>
                      </a:cubicBezTo>
                      <a:cubicBezTo>
                        <a:pt x="1122" y="17002"/>
                        <a:pt x="1075" y="17062"/>
                        <a:pt x="1075" y="17062"/>
                      </a:cubicBezTo>
                      <a:cubicBezTo>
                        <a:pt x="1075" y="17062"/>
                        <a:pt x="1075" y="17062"/>
                        <a:pt x="1075" y="17062"/>
                      </a:cubicBezTo>
                      <a:cubicBezTo>
                        <a:pt x="1122" y="17062"/>
                        <a:pt x="1122" y="17123"/>
                        <a:pt x="1122" y="17062"/>
                      </a:cubicBezTo>
                      <a:cubicBezTo>
                        <a:pt x="1169" y="17123"/>
                        <a:pt x="1216" y="17123"/>
                        <a:pt x="1216" y="17123"/>
                      </a:cubicBezTo>
                      <a:cubicBezTo>
                        <a:pt x="1216" y="17123"/>
                        <a:pt x="1216" y="17123"/>
                        <a:pt x="1216" y="17123"/>
                      </a:cubicBezTo>
                      <a:cubicBezTo>
                        <a:pt x="1262" y="17123"/>
                        <a:pt x="1262" y="17123"/>
                        <a:pt x="1309" y="17123"/>
                      </a:cubicBezTo>
                      <a:cubicBezTo>
                        <a:pt x="1309" y="17123"/>
                        <a:pt x="1309" y="17123"/>
                        <a:pt x="1309" y="17123"/>
                      </a:cubicBezTo>
                      <a:cubicBezTo>
                        <a:pt x="1309" y="17123"/>
                        <a:pt x="1309" y="17123"/>
                        <a:pt x="1309" y="17123"/>
                      </a:cubicBezTo>
                      <a:cubicBezTo>
                        <a:pt x="1309" y="17123"/>
                        <a:pt x="1356" y="17062"/>
                        <a:pt x="1403" y="17062"/>
                      </a:cubicBezTo>
                      <a:cubicBezTo>
                        <a:pt x="1403" y="17062"/>
                        <a:pt x="1403" y="17062"/>
                        <a:pt x="1403" y="17062"/>
                      </a:cubicBezTo>
                      <a:cubicBezTo>
                        <a:pt x="1449" y="17062"/>
                        <a:pt x="1449" y="17062"/>
                        <a:pt x="1496" y="17123"/>
                      </a:cubicBezTo>
                      <a:cubicBezTo>
                        <a:pt x="1496" y="17123"/>
                        <a:pt x="1496" y="17183"/>
                        <a:pt x="1496" y="17183"/>
                      </a:cubicBezTo>
                      <a:cubicBezTo>
                        <a:pt x="1496" y="17244"/>
                        <a:pt x="1496" y="17304"/>
                        <a:pt x="1449" y="17304"/>
                      </a:cubicBezTo>
                      <a:cubicBezTo>
                        <a:pt x="1449" y="17304"/>
                        <a:pt x="1449" y="17304"/>
                        <a:pt x="1449" y="17304"/>
                      </a:cubicBezTo>
                      <a:cubicBezTo>
                        <a:pt x="1449" y="17365"/>
                        <a:pt x="1496" y="17365"/>
                        <a:pt x="1496" y="17365"/>
                      </a:cubicBezTo>
                      <a:cubicBezTo>
                        <a:pt x="1543" y="17425"/>
                        <a:pt x="1543" y="17486"/>
                        <a:pt x="1590" y="17546"/>
                      </a:cubicBezTo>
                      <a:cubicBezTo>
                        <a:pt x="1590" y="17546"/>
                        <a:pt x="1590" y="17546"/>
                        <a:pt x="1590" y="17546"/>
                      </a:cubicBezTo>
                      <a:cubicBezTo>
                        <a:pt x="1590" y="17546"/>
                        <a:pt x="1590" y="17607"/>
                        <a:pt x="1590" y="17607"/>
                      </a:cubicBezTo>
                      <a:cubicBezTo>
                        <a:pt x="1636" y="17607"/>
                        <a:pt x="1636" y="17607"/>
                        <a:pt x="1636" y="17607"/>
                      </a:cubicBezTo>
                      <a:cubicBezTo>
                        <a:pt x="1636" y="17667"/>
                        <a:pt x="1683" y="17728"/>
                        <a:pt x="1683" y="17728"/>
                      </a:cubicBezTo>
                      <a:cubicBezTo>
                        <a:pt x="1683" y="17728"/>
                        <a:pt x="1683" y="17728"/>
                        <a:pt x="1683" y="17728"/>
                      </a:cubicBezTo>
                      <a:cubicBezTo>
                        <a:pt x="1777" y="17728"/>
                        <a:pt x="1823" y="17788"/>
                        <a:pt x="1823" y="17788"/>
                      </a:cubicBezTo>
                      <a:cubicBezTo>
                        <a:pt x="1870" y="17849"/>
                        <a:pt x="1870" y="17909"/>
                        <a:pt x="1917" y="17909"/>
                      </a:cubicBezTo>
                      <a:cubicBezTo>
                        <a:pt x="1917" y="17909"/>
                        <a:pt x="1917" y="17909"/>
                        <a:pt x="1964" y="17970"/>
                      </a:cubicBezTo>
                      <a:cubicBezTo>
                        <a:pt x="2010" y="17970"/>
                        <a:pt x="2057" y="18030"/>
                        <a:pt x="2057" y="18091"/>
                      </a:cubicBezTo>
                      <a:cubicBezTo>
                        <a:pt x="2104" y="18091"/>
                        <a:pt x="2104" y="18151"/>
                        <a:pt x="2151" y="18151"/>
                      </a:cubicBezTo>
                      <a:cubicBezTo>
                        <a:pt x="2244" y="18151"/>
                        <a:pt x="2244" y="18151"/>
                        <a:pt x="2244" y="18151"/>
                      </a:cubicBezTo>
                      <a:cubicBezTo>
                        <a:pt x="2291" y="18151"/>
                        <a:pt x="2338" y="18212"/>
                        <a:pt x="2338" y="18212"/>
                      </a:cubicBezTo>
                      <a:cubicBezTo>
                        <a:pt x="2338" y="18212"/>
                        <a:pt x="2338" y="18212"/>
                        <a:pt x="2384" y="18212"/>
                      </a:cubicBezTo>
                      <a:cubicBezTo>
                        <a:pt x="2384" y="18212"/>
                        <a:pt x="2384" y="18212"/>
                        <a:pt x="2384" y="18212"/>
                      </a:cubicBezTo>
                      <a:cubicBezTo>
                        <a:pt x="2431" y="18212"/>
                        <a:pt x="2478" y="18212"/>
                        <a:pt x="2478" y="18212"/>
                      </a:cubicBezTo>
                      <a:cubicBezTo>
                        <a:pt x="2478" y="18272"/>
                        <a:pt x="2478" y="18272"/>
                        <a:pt x="2478" y="18272"/>
                      </a:cubicBezTo>
                      <a:cubicBezTo>
                        <a:pt x="2525" y="18272"/>
                        <a:pt x="2525" y="18272"/>
                        <a:pt x="2525" y="18272"/>
                      </a:cubicBezTo>
                      <a:cubicBezTo>
                        <a:pt x="2525" y="18272"/>
                        <a:pt x="2525" y="18272"/>
                        <a:pt x="2525" y="18333"/>
                      </a:cubicBezTo>
                      <a:cubicBezTo>
                        <a:pt x="2525" y="18272"/>
                        <a:pt x="2571" y="18272"/>
                        <a:pt x="2571" y="18272"/>
                      </a:cubicBezTo>
                      <a:cubicBezTo>
                        <a:pt x="2618" y="18272"/>
                        <a:pt x="2618" y="18333"/>
                        <a:pt x="2618" y="18333"/>
                      </a:cubicBezTo>
                      <a:cubicBezTo>
                        <a:pt x="2618" y="18333"/>
                        <a:pt x="2665" y="18333"/>
                        <a:pt x="2665" y="18333"/>
                      </a:cubicBezTo>
                      <a:cubicBezTo>
                        <a:pt x="2665" y="18333"/>
                        <a:pt x="2665" y="18333"/>
                        <a:pt x="2665" y="18333"/>
                      </a:cubicBezTo>
                      <a:cubicBezTo>
                        <a:pt x="2712" y="18333"/>
                        <a:pt x="2758" y="18333"/>
                        <a:pt x="2805" y="18393"/>
                      </a:cubicBezTo>
                      <a:cubicBezTo>
                        <a:pt x="2805" y="18454"/>
                        <a:pt x="2758" y="18454"/>
                        <a:pt x="2758" y="18514"/>
                      </a:cubicBezTo>
                      <a:cubicBezTo>
                        <a:pt x="2712" y="18514"/>
                        <a:pt x="2758" y="18514"/>
                        <a:pt x="2712" y="18575"/>
                      </a:cubicBezTo>
                      <a:cubicBezTo>
                        <a:pt x="2665" y="18575"/>
                        <a:pt x="2665" y="18575"/>
                        <a:pt x="2618" y="18635"/>
                      </a:cubicBezTo>
                      <a:cubicBezTo>
                        <a:pt x="2618" y="18635"/>
                        <a:pt x="2618" y="18635"/>
                        <a:pt x="2618" y="18635"/>
                      </a:cubicBezTo>
                      <a:cubicBezTo>
                        <a:pt x="2618" y="18635"/>
                        <a:pt x="2618" y="18635"/>
                        <a:pt x="2618" y="18635"/>
                      </a:cubicBezTo>
                      <a:cubicBezTo>
                        <a:pt x="2618" y="18635"/>
                        <a:pt x="2618" y="18696"/>
                        <a:pt x="2618" y="18696"/>
                      </a:cubicBezTo>
                      <a:cubicBezTo>
                        <a:pt x="2618" y="18756"/>
                        <a:pt x="2618" y="18756"/>
                        <a:pt x="2618" y="18756"/>
                      </a:cubicBezTo>
                      <a:cubicBezTo>
                        <a:pt x="2618" y="18756"/>
                        <a:pt x="2618" y="18756"/>
                        <a:pt x="2618" y="18756"/>
                      </a:cubicBezTo>
                      <a:cubicBezTo>
                        <a:pt x="2618" y="18756"/>
                        <a:pt x="2618" y="18756"/>
                        <a:pt x="2618" y="18756"/>
                      </a:cubicBezTo>
                      <a:cubicBezTo>
                        <a:pt x="2618" y="18756"/>
                        <a:pt x="2618" y="18938"/>
                        <a:pt x="2618" y="18938"/>
                      </a:cubicBezTo>
                      <a:cubicBezTo>
                        <a:pt x="2618" y="18938"/>
                        <a:pt x="2618" y="18938"/>
                        <a:pt x="2618" y="18938"/>
                      </a:cubicBezTo>
                      <a:cubicBezTo>
                        <a:pt x="2665" y="18938"/>
                        <a:pt x="2665" y="18998"/>
                        <a:pt x="2665" y="18998"/>
                      </a:cubicBezTo>
                      <a:cubicBezTo>
                        <a:pt x="2665" y="19059"/>
                        <a:pt x="2665" y="19059"/>
                        <a:pt x="2665" y="19059"/>
                      </a:cubicBezTo>
                      <a:cubicBezTo>
                        <a:pt x="2618" y="19119"/>
                        <a:pt x="2665" y="19119"/>
                        <a:pt x="2665" y="19119"/>
                      </a:cubicBezTo>
                      <a:cubicBezTo>
                        <a:pt x="2618" y="19180"/>
                        <a:pt x="2618" y="19180"/>
                        <a:pt x="2618" y="19180"/>
                      </a:cubicBezTo>
                      <a:cubicBezTo>
                        <a:pt x="2618" y="19180"/>
                        <a:pt x="2618" y="19180"/>
                        <a:pt x="2618" y="19180"/>
                      </a:cubicBezTo>
                      <a:cubicBezTo>
                        <a:pt x="2618" y="19180"/>
                        <a:pt x="2618" y="19180"/>
                        <a:pt x="2618" y="19240"/>
                      </a:cubicBezTo>
                      <a:cubicBezTo>
                        <a:pt x="2618" y="19301"/>
                        <a:pt x="2618" y="19301"/>
                        <a:pt x="2618" y="19301"/>
                      </a:cubicBezTo>
                      <a:cubicBezTo>
                        <a:pt x="2618" y="19301"/>
                        <a:pt x="2618" y="19301"/>
                        <a:pt x="2618" y="19301"/>
                      </a:cubicBezTo>
                      <a:cubicBezTo>
                        <a:pt x="2618" y="19361"/>
                        <a:pt x="2618" y="19361"/>
                        <a:pt x="2618" y="19361"/>
                      </a:cubicBezTo>
                      <a:cubicBezTo>
                        <a:pt x="2618" y="19422"/>
                        <a:pt x="2618" y="19422"/>
                        <a:pt x="2618" y="19422"/>
                      </a:cubicBezTo>
                      <a:cubicBezTo>
                        <a:pt x="2618" y="19482"/>
                        <a:pt x="2618" y="19482"/>
                        <a:pt x="2618" y="19482"/>
                      </a:cubicBezTo>
                      <a:cubicBezTo>
                        <a:pt x="2618" y="19482"/>
                        <a:pt x="2618" y="19482"/>
                        <a:pt x="2618" y="19482"/>
                      </a:cubicBezTo>
                      <a:cubicBezTo>
                        <a:pt x="2618" y="19482"/>
                        <a:pt x="2618" y="19482"/>
                        <a:pt x="2618" y="19482"/>
                      </a:cubicBezTo>
                      <a:cubicBezTo>
                        <a:pt x="2618" y="19543"/>
                        <a:pt x="2618" y="19543"/>
                        <a:pt x="2618" y="19543"/>
                      </a:cubicBezTo>
                      <a:cubicBezTo>
                        <a:pt x="2618" y="19543"/>
                        <a:pt x="2618" y="19603"/>
                        <a:pt x="2571" y="19664"/>
                      </a:cubicBezTo>
                      <a:cubicBezTo>
                        <a:pt x="2571" y="19664"/>
                        <a:pt x="2571" y="19664"/>
                        <a:pt x="2571" y="19664"/>
                      </a:cubicBezTo>
                      <a:cubicBezTo>
                        <a:pt x="2571" y="19664"/>
                        <a:pt x="2571" y="19664"/>
                        <a:pt x="2571" y="19664"/>
                      </a:cubicBezTo>
                      <a:cubicBezTo>
                        <a:pt x="2618" y="19664"/>
                        <a:pt x="2618" y="19724"/>
                        <a:pt x="2618" y="19785"/>
                      </a:cubicBezTo>
                      <a:cubicBezTo>
                        <a:pt x="2618" y="19785"/>
                        <a:pt x="2618" y="19785"/>
                        <a:pt x="2618" y="19845"/>
                      </a:cubicBezTo>
                      <a:cubicBezTo>
                        <a:pt x="2618" y="19845"/>
                        <a:pt x="2618" y="19845"/>
                        <a:pt x="2618" y="19845"/>
                      </a:cubicBezTo>
                      <a:cubicBezTo>
                        <a:pt x="2665" y="19845"/>
                        <a:pt x="2665" y="19845"/>
                        <a:pt x="2712" y="19906"/>
                      </a:cubicBezTo>
                      <a:cubicBezTo>
                        <a:pt x="2712" y="19906"/>
                        <a:pt x="2712" y="19906"/>
                        <a:pt x="2712" y="19906"/>
                      </a:cubicBezTo>
                      <a:cubicBezTo>
                        <a:pt x="2712" y="19906"/>
                        <a:pt x="2712" y="19966"/>
                        <a:pt x="2758" y="19966"/>
                      </a:cubicBezTo>
                      <a:cubicBezTo>
                        <a:pt x="2758" y="19906"/>
                        <a:pt x="2805" y="19966"/>
                        <a:pt x="2805" y="19966"/>
                      </a:cubicBezTo>
                      <a:cubicBezTo>
                        <a:pt x="2805" y="20027"/>
                        <a:pt x="2805" y="20027"/>
                        <a:pt x="2852" y="20027"/>
                      </a:cubicBezTo>
                      <a:cubicBezTo>
                        <a:pt x="2852" y="20027"/>
                        <a:pt x="2852" y="20027"/>
                        <a:pt x="2852" y="20087"/>
                      </a:cubicBezTo>
                      <a:cubicBezTo>
                        <a:pt x="2852" y="20027"/>
                        <a:pt x="2852" y="20027"/>
                        <a:pt x="2852" y="20027"/>
                      </a:cubicBezTo>
                      <a:cubicBezTo>
                        <a:pt x="2899" y="20027"/>
                        <a:pt x="2899" y="20087"/>
                        <a:pt x="2899" y="20087"/>
                      </a:cubicBezTo>
                      <a:cubicBezTo>
                        <a:pt x="2945" y="20087"/>
                        <a:pt x="2992" y="20148"/>
                        <a:pt x="2992" y="20208"/>
                      </a:cubicBezTo>
                      <a:cubicBezTo>
                        <a:pt x="2992" y="20208"/>
                        <a:pt x="2992" y="20208"/>
                        <a:pt x="2992" y="20208"/>
                      </a:cubicBezTo>
                      <a:cubicBezTo>
                        <a:pt x="2992" y="20208"/>
                        <a:pt x="2992" y="20208"/>
                        <a:pt x="3039" y="20269"/>
                      </a:cubicBezTo>
                      <a:cubicBezTo>
                        <a:pt x="3039" y="20269"/>
                        <a:pt x="3086" y="20329"/>
                        <a:pt x="3086" y="20329"/>
                      </a:cubicBezTo>
                      <a:cubicBezTo>
                        <a:pt x="3086" y="20329"/>
                        <a:pt x="3086" y="20329"/>
                        <a:pt x="3086" y="20329"/>
                      </a:cubicBezTo>
                      <a:cubicBezTo>
                        <a:pt x="3086" y="20390"/>
                        <a:pt x="3086" y="20390"/>
                        <a:pt x="3086" y="20390"/>
                      </a:cubicBezTo>
                      <a:cubicBezTo>
                        <a:pt x="3086" y="20390"/>
                        <a:pt x="3086" y="20390"/>
                        <a:pt x="3086" y="20390"/>
                      </a:cubicBezTo>
                      <a:cubicBezTo>
                        <a:pt x="3086" y="20390"/>
                        <a:pt x="3086" y="20390"/>
                        <a:pt x="3086" y="20390"/>
                      </a:cubicBezTo>
                      <a:cubicBezTo>
                        <a:pt x="3086" y="20390"/>
                        <a:pt x="3086" y="20390"/>
                        <a:pt x="3086" y="20390"/>
                      </a:cubicBezTo>
                      <a:cubicBezTo>
                        <a:pt x="3179" y="20390"/>
                        <a:pt x="3179" y="20450"/>
                        <a:pt x="3226" y="20450"/>
                      </a:cubicBezTo>
                      <a:cubicBezTo>
                        <a:pt x="3226" y="20511"/>
                        <a:pt x="3226" y="20511"/>
                        <a:pt x="3226" y="20511"/>
                      </a:cubicBezTo>
                      <a:cubicBezTo>
                        <a:pt x="3319" y="20571"/>
                        <a:pt x="3460" y="20571"/>
                        <a:pt x="3506" y="20571"/>
                      </a:cubicBezTo>
                      <a:cubicBezTo>
                        <a:pt x="3647" y="20632"/>
                        <a:pt x="3787" y="20692"/>
                        <a:pt x="3834" y="20692"/>
                      </a:cubicBezTo>
                      <a:cubicBezTo>
                        <a:pt x="3834" y="20692"/>
                        <a:pt x="3834" y="20692"/>
                        <a:pt x="3881" y="20692"/>
                      </a:cubicBezTo>
                      <a:cubicBezTo>
                        <a:pt x="3927" y="20632"/>
                        <a:pt x="3974" y="20692"/>
                        <a:pt x="4068" y="20390"/>
                      </a:cubicBezTo>
                      <a:cubicBezTo>
                        <a:pt x="4161" y="20148"/>
                        <a:pt x="4208" y="20148"/>
                        <a:pt x="4255" y="20087"/>
                      </a:cubicBezTo>
                      <a:cubicBezTo>
                        <a:pt x="4255" y="20087"/>
                        <a:pt x="4488" y="19785"/>
                        <a:pt x="4629" y="19724"/>
                      </a:cubicBezTo>
                      <a:cubicBezTo>
                        <a:pt x="4629" y="19724"/>
                        <a:pt x="4675" y="19724"/>
                        <a:pt x="4675" y="19664"/>
                      </a:cubicBezTo>
                      <a:cubicBezTo>
                        <a:pt x="4675" y="19664"/>
                        <a:pt x="4675" y="19664"/>
                        <a:pt x="4675" y="19664"/>
                      </a:cubicBezTo>
                      <a:cubicBezTo>
                        <a:pt x="4675" y="19664"/>
                        <a:pt x="4675" y="19664"/>
                        <a:pt x="4675" y="19664"/>
                      </a:cubicBezTo>
                      <a:cubicBezTo>
                        <a:pt x="4675" y="19664"/>
                        <a:pt x="4675" y="19603"/>
                        <a:pt x="4675" y="19603"/>
                      </a:cubicBezTo>
                      <a:cubicBezTo>
                        <a:pt x="4675" y="19543"/>
                        <a:pt x="4722" y="19422"/>
                        <a:pt x="4862" y="19361"/>
                      </a:cubicBezTo>
                      <a:cubicBezTo>
                        <a:pt x="4862" y="19361"/>
                        <a:pt x="4909" y="19422"/>
                        <a:pt x="4956" y="19422"/>
                      </a:cubicBezTo>
                      <a:cubicBezTo>
                        <a:pt x="5049" y="19543"/>
                        <a:pt x="5096" y="19543"/>
                        <a:pt x="5143" y="19664"/>
                      </a:cubicBezTo>
                      <a:cubicBezTo>
                        <a:pt x="5143" y="19664"/>
                        <a:pt x="5283" y="19724"/>
                        <a:pt x="5330" y="19724"/>
                      </a:cubicBezTo>
                      <a:cubicBezTo>
                        <a:pt x="5377" y="19724"/>
                        <a:pt x="5377" y="19724"/>
                        <a:pt x="5377" y="19724"/>
                      </a:cubicBezTo>
                      <a:cubicBezTo>
                        <a:pt x="5377" y="19785"/>
                        <a:pt x="5423" y="19664"/>
                        <a:pt x="5470" y="19664"/>
                      </a:cubicBezTo>
                      <a:cubicBezTo>
                        <a:pt x="5517" y="19664"/>
                        <a:pt x="5517" y="19664"/>
                        <a:pt x="5517" y="19724"/>
                      </a:cubicBezTo>
                      <a:cubicBezTo>
                        <a:pt x="5564" y="19785"/>
                        <a:pt x="5657" y="19845"/>
                        <a:pt x="5704" y="19845"/>
                      </a:cubicBezTo>
                      <a:cubicBezTo>
                        <a:pt x="5751" y="19845"/>
                        <a:pt x="5797" y="19906"/>
                        <a:pt x="5797" y="19906"/>
                      </a:cubicBezTo>
                      <a:cubicBezTo>
                        <a:pt x="5844" y="19966"/>
                        <a:pt x="5891" y="20087"/>
                        <a:pt x="5938" y="20087"/>
                      </a:cubicBezTo>
                      <a:cubicBezTo>
                        <a:pt x="5938" y="20148"/>
                        <a:pt x="6125" y="20148"/>
                        <a:pt x="6218" y="20148"/>
                      </a:cubicBezTo>
                      <a:cubicBezTo>
                        <a:pt x="6265" y="20148"/>
                        <a:pt x="6265" y="20148"/>
                        <a:pt x="6265" y="20148"/>
                      </a:cubicBezTo>
                      <a:cubicBezTo>
                        <a:pt x="6358" y="20087"/>
                        <a:pt x="6405" y="20027"/>
                        <a:pt x="6405" y="20027"/>
                      </a:cubicBezTo>
                      <a:cubicBezTo>
                        <a:pt x="6405" y="19906"/>
                        <a:pt x="6545" y="19906"/>
                        <a:pt x="6639" y="19906"/>
                      </a:cubicBezTo>
                      <a:cubicBezTo>
                        <a:pt x="6686" y="19906"/>
                        <a:pt x="6732" y="19845"/>
                        <a:pt x="6779" y="19785"/>
                      </a:cubicBezTo>
                      <a:cubicBezTo>
                        <a:pt x="6826" y="19724"/>
                        <a:pt x="6873" y="19664"/>
                        <a:pt x="6919" y="19664"/>
                      </a:cubicBezTo>
                      <a:cubicBezTo>
                        <a:pt x="6966" y="19724"/>
                        <a:pt x="7013" y="19724"/>
                        <a:pt x="7060" y="19785"/>
                      </a:cubicBezTo>
                      <a:cubicBezTo>
                        <a:pt x="7153" y="19845"/>
                        <a:pt x="7200" y="19906"/>
                        <a:pt x="7200" y="19906"/>
                      </a:cubicBezTo>
                      <a:cubicBezTo>
                        <a:pt x="7247" y="19906"/>
                        <a:pt x="7247" y="19906"/>
                        <a:pt x="7247" y="19906"/>
                      </a:cubicBezTo>
                      <a:cubicBezTo>
                        <a:pt x="7294" y="19845"/>
                        <a:pt x="7294" y="19845"/>
                        <a:pt x="7294" y="19845"/>
                      </a:cubicBezTo>
                      <a:cubicBezTo>
                        <a:pt x="7387" y="19845"/>
                        <a:pt x="7434" y="20027"/>
                        <a:pt x="7434" y="20148"/>
                      </a:cubicBezTo>
                      <a:cubicBezTo>
                        <a:pt x="7434" y="20208"/>
                        <a:pt x="7434" y="20269"/>
                        <a:pt x="7481" y="20329"/>
                      </a:cubicBezTo>
                      <a:cubicBezTo>
                        <a:pt x="7481" y="20390"/>
                        <a:pt x="7527" y="20450"/>
                        <a:pt x="7527" y="20450"/>
                      </a:cubicBezTo>
                      <a:cubicBezTo>
                        <a:pt x="7527" y="20450"/>
                        <a:pt x="7527" y="20450"/>
                        <a:pt x="7527" y="20450"/>
                      </a:cubicBezTo>
                      <a:cubicBezTo>
                        <a:pt x="7574" y="20450"/>
                        <a:pt x="7574" y="20450"/>
                        <a:pt x="7574" y="20450"/>
                      </a:cubicBezTo>
                      <a:cubicBezTo>
                        <a:pt x="7714" y="20450"/>
                        <a:pt x="7761" y="20571"/>
                        <a:pt x="7855" y="20632"/>
                      </a:cubicBezTo>
                      <a:cubicBezTo>
                        <a:pt x="7901" y="20692"/>
                        <a:pt x="7995" y="20692"/>
                        <a:pt x="8042" y="20692"/>
                      </a:cubicBezTo>
                      <a:cubicBezTo>
                        <a:pt x="8042" y="20692"/>
                        <a:pt x="8042" y="20692"/>
                        <a:pt x="8088" y="20692"/>
                      </a:cubicBezTo>
                      <a:cubicBezTo>
                        <a:pt x="8135" y="20692"/>
                        <a:pt x="8182" y="20632"/>
                        <a:pt x="8229" y="20632"/>
                      </a:cubicBezTo>
                      <a:cubicBezTo>
                        <a:pt x="8229" y="20632"/>
                        <a:pt x="8275" y="20632"/>
                        <a:pt x="8275" y="20692"/>
                      </a:cubicBezTo>
                      <a:cubicBezTo>
                        <a:pt x="8322" y="20692"/>
                        <a:pt x="8369" y="20692"/>
                        <a:pt x="8416" y="20813"/>
                      </a:cubicBezTo>
                      <a:cubicBezTo>
                        <a:pt x="8416" y="20813"/>
                        <a:pt x="8462" y="20813"/>
                        <a:pt x="8509" y="20813"/>
                      </a:cubicBezTo>
                      <a:cubicBezTo>
                        <a:pt x="8556" y="20813"/>
                        <a:pt x="8649" y="20753"/>
                        <a:pt x="8696" y="20753"/>
                      </a:cubicBezTo>
                      <a:cubicBezTo>
                        <a:pt x="8743" y="20753"/>
                        <a:pt x="8696" y="20632"/>
                        <a:pt x="8836" y="20571"/>
                      </a:cubicBezTo>
                      <a:cubicBezTo>
                        <a:pt x="8836" y="20571"/>
                        <a:pt x="8836" y="20571"/>
                        <a:pt x="8836" y="20571"/>
                      </a:cubicBezTo>
                      <a:cubicBezTo>
                        <a:pt x="8836" y="20571"/>
                        <a:pt x="8883" y="20632"/>
                        <a:pt x="8883" y="20632"/>
                      </a:cubicBezTo>
                      <a:cubicBezTo>
                        <a:pt x="8977" y="20632"/>
                        <a:pt x="9210" y="20571"/>
                        <a:pt x="9304" y="20511"/>
                      </a:cubicBezTo>
                      <a:cubicBezTo>
                        <a:pt x="9351" y="20511"/>
                        <a:pt x="9351" y="20511"/>
                        <a:pt x="9397" y="20511"/>
                      </a:cubicBezTo>
                      <a:cubicBezTo>
                        <a:pt x="9444" y="20511"/>
                        <a:pt x="9491" y="20511"/>
                        <a:pt x="9538" y="20571"/>
                      </a:cubicBezTo>
                      <a:cubicBezTo>
                        <a:pt x="9584" y="20571"/>
                        <a:pt x="9678" y="20511"/>
                        <a:pt x="9725" y="20692"/>
                      </a:cubicBezTo>
                      <a:cubicBezTo>
                        <a:pt x="9771" y="20692"/>
                        <a:pt x="9771" y="20753"/>
                        <a:pt x="9818" y="20753"/>
                      </a:cubicBezTo>
                      <a:cubicBezTo>
                        <a:pt x="9865" y="20753"/>
                        <a:pt x="9865" y="20813"/>
                        <a:pt x="9912" y="20874"/>
                      </a:cubicBezTo>
                      <a:cubicBezTo>
                        <a:pt x="9912" y="20813"/>
                        <a:pt x="9912" y="20813"/>
                        <a:pt x="9912" y="20813"/>
                      </a:cubicBezTo>
                      <a:cubicBezTo>
                        <a:pt x="9958" y="20753"/>
                        <a:pt x="10005" y="20692"/>
                        <a:pt x="10099" y="20692"/>
                      </a:cubicBezTo>
                      <a:cubicBezTo>
                        <a:pt x="10099" y="20692"/>
                        <a:pt x="10099" y="20692"/>
                        <a:pt x="10099" y="20692"/>
                      </a:cubicBezTo>
                      <a:cubicBezTo>
                        <a:pt x="10145" y="20753"/>
                        <a:pt x="10192" y="20753"/>
                        <a:pt x="10192" y="20753"/>
                      </a:cubicBezTo>
                      <a:cubicBezTo>
                        <a:pt x="10332" y="20753"/>
                        <a:pt x="10426" y="20692"/>
                        <a:pt x="10473" y="20511"/>
                      </a:cubicBezTo>
                      <a:cubicBezTo>
                        <a:pt x="10566" y="20269"/>
                        <a:pt x="10613" y="20208"/>
                        <a:pt x="10894" y="20208"/>
                      </a:cubicBezTo>
                      <a:cubicBezTo>
                        <a:pt x="11127" y="20208"/>
                        <a:pt x="11221" y="20148"/>
                        <a:pt x="11268" y="20148"/>
                      </a:cubicBezTo>
                      <a:cubicBezTo>
                        <a:pt x="11268" y="20148"/>
                        <a:pt x="11314" y="20148"/>
                        <a:pt x="11314" y="20208"/>
                      </a:cubicBezTo>
                      <a:cubicBezTo>
                        <a:pt x="11361" y="20208"/>
                        <a:pt x="11455" y="20269"/>
                        <a:pt x="11501" y="20269"/>
                      </a:cubicBezTo>
                      <a:cubicBezTo>
                        <a:pt x="11548" y="20269"/>
                        <a:pt x="11548" y="20269"/>
                        <a:pt x="11548" y="20269"/>
                      </a:cubicBezTo>
                      <a:cubicBezTo>
                        <a:pt x="11642" y="20208"/>
                        <a:pt x="11735" y="20208"/>
                        <a:pt x="11782" y="20148"/>
                      </a:cubicBezTo>
                      <a:cubicBezTo>
                        <a:pt x="11829" y="20148"/>
                        <a:pt x="11829" y="20148"/>
                        <a:pt x="11829" y="20148"/>
                      </a:cubicBezTo>
                      <a:cubicBezTo>
                        <a:pt x="11922" y="20148"/>
                        <a:pt x="11922" y="20208"/>
                        <a:pt x="11969" y="20269"/>
                      </a:cubicBezTo>
                      <a:cubicBezTo>
                        <a:pt x="12016" y="20329"/>
                        <a:pt x="12156" y="20329"/>
                        <a:pt x="12249" y="20329"/>
                      </a:cubicBezTo>
                      <a:cubicBezTo>
                        <a:pt x="12296" y="20329"/>
                        <a:pt x="12436" y="20329"/>
                        <a:pt x="12530" y="20329"/>
                      </a:cubicBezTo>
                      <a:cubicBezTo>
                        <a:pt x="12623" y="20329"/>
                        <a:pt x="12717" y="20329"/>
                        <a:pt x="12764" y="20329"/>
                      </a:cubicBezTo>
                      <a:cubicBezTo>
                        <a:pt x="12764" y="20329"/>
                        <a:pt x="12764" y="20329"/>
                        <a:pt x="12764" y="20329"/>
                      </a:cubicBezTo>
                      <a:cubicBezTo>
                        <a:pt x="12904" y="20329"/>
                        <a:pt x="13044" y="20450"/>
                        <a:pt x="13091" y="20571"/>
                      </a:cubicBezTo>
                      <a:cubicBezTo>
                        <a:pt x="13091" y="20632"/>
                        <a:pt x="13138" y="20692"/>
                        <a:pt x="13184" y="20692"/>
                      </a:cubicBezTo>
                      <a:cubicBezTo>
                        <a:pt x="13184" y="20692"/>
                        <a:pt x="13184" y="20692"/>
                        <a:pt x="13184" y="20692"/>
                      </a:cubicBezTo>
                      <a:cubicBezTo>
                        <a:pt x="13231" y="20632"/>
                        <a:pt x="13231" y="20632"/>
                        <a:pt x="13278" y="20632"/>
                      </a:cubicBezTo>
                      <a:cubicBezTo>
                        <a:pt x="13371" y="20692"/>
                        <a:pt x="13371" y="20753"/>
                        <a:pt x="13418" y="20813"/>
                      </a:cubicBezTo>
                      <a:cubicBezTo>
                        <a:pt x="13465" y="20813"/>
                        <a:pt x="13512" y="20934"/>
                        <a:pt x="13558" y="20934"/>
                      </a:cubicBezTo>
                      <a:cubicBezTo>
                        <a:pt x="13558" y="20934"/>
                        <a:pt x="13558" y="20874"/>
                        <a:pt x="13558" y="20874"/>
                      </a:cubicBezTo>
                      <a:cubicBezTo>
                        <a:pt x="13605" y="20874"/>
                        <a:pt x="13605" y="20874"/>
                        <a:pt x="13605" y="20874"/>
                      </a:cubicBezTo>
                      <a:cubicBezTo>
                        <a:pt x="13699" y="20934"/>
                        <a:pt x="13699" y="20995"/>
                        <a:pt x="13792" y="21055"/>
                      </a:cubicBezTo>
                      <a:cubicBezTo>
                        <a:pt x="13886" y="21176"/>
                        <a:pt x="13979" y="21237"/>
                        <a:pt x="14026" y="21297"/>
                      </a:cubicBezTo>
                      <a:cubicBezTo>
                        <a:pt x="14026" y="21297"/>
                        <a:pt x="14026" y="21297"/>
                        <a:pt x="14026" y="21297"/>
                      </a:cubicBezTo>
                      <a:cubicBezTo>
                        <a:pt x="14026" y="21297"/>
                        <a:pt x="14073" y="21358"/>
                        <a:pt x="14073" y="21358"/>
                      </a:cubicBezTo>
                      <a:cubicBezTo>
                        <a:pt x="14119" y="21358"/>
                        <a:pt x="14119" y="21358"/>
                        <a:pt x="14119" y="21358"/>
                      </a:cubicBezTo>
                      <a:cubicBezTo>
                        <a:pt x="14166" y="21358"/>
                        <a:pt x="14166" y="21358"/>
                        <a:pt x="14166" y="21358"/>
                      </a:cubicBezTo>
                      <a:cubicBezTo>
                        <a:pt x="14213" y="21358"/>
                        <a:pt x="14306" y="21297"/>
                        <a:pt x="14306" y="21237"/>
                      </a:cubicBezTo>
                      <a:cubicBezTo>
                        <a:pt x="14306" y="21116"/>
                        <a:pt x="14353" y="21055"/>
                        <a:pt x="14400" y="21055"/>
                      </a:cubicBezTo>
                      <a:cubicBezTo>
                        <a:pt x="14447" y="21055"/>
                        <a:pt x="14494" y="21116"/>
                        <a:pt x="14494" y="21176"/>
                      </a:cubicBezTo>
                      <a:cubicBezTo>
                        <a:pt x="14540" y="21237"/>
                        <a:pt x="14774" y="21358"/>
                        <a:pt x="14774" y="21358"/>
                      </a:cubicBezTo>
                      <a:cubicBezTo>
                        <a:pt x="14821" y="21358"/>
                        <a:pt x="14821" y="21358"/>
                        <a:pt x="14821" y="21358"/>
                      </a:cubicBezTo>
                      <a:cubicBezTo>
                        <a:pt x="14868" y="21358"/>
                        <a:pt x="15055" y="21358"/>
                        <a:pt x="15101" y="21479"/>
                      </a:cubicBezTo>
                      <a:cubicBezTo>
                        <a:pt x="15148" y="21600"/>
                        <a:pt x="15195" y="21600"/>
                        <a:pt x="15242" y="21600"/>
                      </a:cubicBezTo>
                      <a:cubicBezTo>
                        <a:pt x="15288" y="21600"/>
                        <a:pt x="15288" y="21600"/>
                        <a:pt x="15335" y="21539"/>
                      </a:cubicBezTo>
                      <a:cubicBezTo>
                        <a:pt x="15335" y="21539"/>
                        <a:pt x="15335" y="21539"/>
                        <a:pt x="15335" y="21539"/>
                      </a:cubicBezTo>
                      <a:cubicBezTo>
                        <a:pt x="15335" y="21539"/>
                        <a:pt x="15288" y="21479"/>
                        <a:pt x="15288" y="21418"/>
                      </a:cubicBezTo>
                      <a:cubicBezTo>
                        <a:pt x="15288" y="21418"/>
                        <a:pt x="15288" y="21418"/>
                        <a:pt x="15288" y="21418"/>
                      </a:cubicBezTo>
                      <a:cubicBezTo>
                        <a:pt x="15288" y="21297"/>
                        <a:pt x="15335" y="21176"/>
                        <a:pt x="15382" y="21116"/>
                      </a:cubicBezTo>
                      <a:cubicBezTo>
                        <a:pt x="15382" y="21055"/>
                        <a:pt x="15382" y="21055"/>
                        <a:pt x="15382" y="21055"/>
                      </a:cubicBezTo>
                      <a:cubicBezTo>
                        <a:pt x="15382" y="20934"/>
                        <a:pt x="15335" y="20874"/>
                        <a:pt x="15242" y="20813"/>
                      </a:cubicBezTo>
                      <a:cubicBezTo>
                        <a:pt x="15148" y="20753"/>
                        <a:pt x="15101" y="20692"/>
                        <a:pt x="15101" y="20632"/>
                      </a:cubicBezTo>
                      <a:cubicBezTo>
                        <a:pt x="15101" y="20511"/>
                        <a:pt x="15195" y="20390"/>
                        <a:pt x="15242" y="20329"/>
                      </a:cubicBezTo>
                      <a:cubicBezTo>
                        <a:pt x="15382" y="20269"/>
                        <a:pt x="15522" y="20329"/>
                        <a:pt x="15522" y="20269"/>
                      </a:cubicBezTo>
                      <a:cubicBezTo>
                        <a:pt x="15569" y="20208"/>
                        <a:pt x="15616" y="20148"/>
                        <a:pt x="15709" y="20148"/>
                      </a:cubicBezTo>
                      <a:cubicBezTo>
                        <a:pt x="15709" y="20148"/>
                        <a:pt x="15709" y="20148"/>
                        <a:pt x="15756" y="20148"/>
                      </a:cubicBezTo>
                      <a:cubicBezTo>
                        <a:pt x="15756" y="20148"/>
                        <a:pt x="15756" y="20148"/>
                        <a:pt x="15756" y="20148"/>
                      </a:cubicBezTo>
                      <a:cubicBezTo>
                        <a:pt x="15756" y="20148"/>
                        <a:pt x="15803" y="20087"/>
                        <a:pt x="15803" y="20087"/>
                      </a:cubicBezTo>
                      <a:cubicBezTo>
                        <a:pt x="15803" y="20027"/>
                        <a:pt x="15803" y="20027"/>
                        <a:pt x="15756" y="19966"/>
                      </a:cubicBezTo>
                      <a:cubicBezTo>
                        <a:pt x="15709" y="19906"/>
                        <a:pt x="15662" y="19724"/>
                        <a:pt x="15662" y="19603"/>
                      </a:cubicBezTo>
                      <a:cubicBezTo>
                        <a:pt x="15662" y="19603"/>
                        <a:pt x="15662" y="19603"/>
                        <a:pt x="15662" y="19543"/>
                      </a:cubicBezTo>
                      <a:cubicBezTo>
                        <a:pt x="15662" y="19543"/>
                        <a:pt x="15662" y="19543"/>
                        <a:pt x="15662" y="19543"/>
                      </a:cubicBezTo>
                      <a:cubicBezTo>
                        <a:pt x="15662" y="19482"/>
                        <a:pt x="15616" y="19422"/>
                        <a:pt x="15569" y="19422"/>
                      </a:cubicBezTo>
                      <a:cubicBezTo>
                        <a:pt x="15429" y="19361"/>
                        <a:pt x="15475" y="19180"/>
                        <a:pt x="15382" y="19119"/>
                      </a:cubicBezTo>
                      <a:cubicBezTo>
                        <a:pt x="15288" y="19059"/>
                        <a:pt x="15148" y="18998"/>
                        <a:pt x="15148" y="18696"/>
                      </a:cubicBezTo>
                      <a:cubicBezTo>
                        <a:pt x="15148" y="18635"/>
                        <a:pt x="15148" y="18575"/>
                        <a:pt x="15148" y="18514"/>
                      </a:cubicBezTo>
                      <a:cubicBezTo>
                        <a:pt x="15195" y="18212"/>
                        <a:pt x="15242" y="18091"/>
                        <a:pt x="15242" y="18030"/>
                      </a:cubicBezTo>
                      <a:cubicBezTo>
                        <a:pt x="15242" y="18030"/>
                        <a:pt x="15242" y="18030"/>
                        <a:pt x="15242" y="18030"/>
                      </a:cubicBezTo>
                      <a:cubicBezTo>
                        <a:pt x="15242" y="18030"/>
                        <a:pt x="15242" y="18030"/>
                        <a:pt x="15242" y="18030"/>
                      </a:cubicBezTo>
                      <a:cubicBezTo>
                        <a:pt x="15195" y="18030"/>
                        <a:pt x="15195" y="18030"/>
                        <a:pt x="15195" y="18030"/>
                      </a:cubicBezTo>
                      <a:cubicBezTo>
                        <a:pt x="15148" y="18030"/>
                        <a:pt x="15101" y="18091"/>
                        <a:pt x="15055" y="18091"/>
                      </a:cubicBezTo>
                      <a:cubicBezTo>
                        <a:pt x="15008" y="18091"/>
                        <a:pt x="15008" y="18030"/>
                        <a:pt x="15008" y="17970"/>
                      </a:cubicBezTo>
                      <a:cubicBezTo>
                        <a:pt x="14961" y="17909"/>
                        <a:pt x="14961" y="17909"/>
                        <a:pt x="14961" y="17849"/>
                      </a:cubicBezTo>
                      <a:cubicBezTo>
                        <a:pt x="14961" y="17849"/>
                        <a:pt x="14961" y="17788"/>
                        <a:pt x="14961" y="17788"/>
                      </a:cubicBezTo>
                      <a:cubicBezTo>
                        <a:pt x="14961" y="17728"/>
                        <a:pt x="14961" y="17728"/>
                        <a:pt x="14961" y="17667"/>
                      </a:cubicBezTo>
                      <a:cubicBezTo>
                        <a:pt x="14961" y="17607"/>
                        <a:pt x="15008" y="17607"/>
                        <a:pt x="15008" y="17607"/>
                      </a:cubicBezTo>
                      <a:cubicBezTo>
                        <a:pt x="15008" y="17607"/>
                        <a:pt x="15055" y="17607"/>
                        <a:pt x="15055" y="17607"/>
                      </a:cubicBezTo>
                      <a:cubicBezTo>
                        <a:pt x="15055" y="17607"/>
                        <a:pt x="15055" y="17607"/>
                        <a:pt x="15055" y="17607"/>
                      </a:cubicBezTo>
                      <a:cubicBezTo>
                        <a:pt x="15101" y="17607"/>
                        <a:pt x="15148" y="17607"/>
                        <a:pt x="15195" y="17607"/>
                      </a:cubicBezTo>
                      <a:cubicBezTo>
                        <a:pt x="15288" y="17607"/>
                        <a:pt x="15382" y="17546"/>
                        <a:pt x="15382" y="17486"/>
                      </a:cubicBezTo>
                      <a:cubicBezTo>
                        <a:pt x="15429" y="17425"/>
                        <a:pt x="15475" y="17425"/>
                        <a:pt x="15522" y="17425"/>
                      </a:cubicBezTo>
                      <a:cubicBezTo>
                        <a:pt x="15569" y="17425"/>
                        <a:pt x="15616" y="17425"/>
                        <a:pt x="15709" y="17425"/>
                      </a:cubicBezTo>
                      <a:cubicBezTo>
                        <a:pt x="15709" y="17425"/>
                        <a:pt x="15756" y="17425"/>
                        <a:pt x="15756" y="17425"/>
                      </a:cubicBezTo>
                      <a:cubicBezTo>
                        <a:pt x="16036" y="17425"/>
                        <a:pt x="16223" y="17365"/>
                        <a:pt x="16410" y="17304"/>
                      </a:cubicBezTo>
                      <a:cubicBezTo>
                        <a:pt x="16551" y="17304"/>
                        <a:pt x="16691" y="17304"/>
                        <a:pt x="16691" y="17304"/>
                      </a:cubicBezTo>
                      <a:cubicBezTo>
                        <a:pt x="16738" y="17244"/>
                        <a:pt x="16784" y="17244"/>
                        <a:pt x="16878" y="17244"/>
                      </a:cubicBezTo>
                      <a:cubicBezTo>
                        <a:pt x="16925" y="17183"/>
                        <a:pt x="16971" y="17183"/>
                        <a:pt x="17018" y="17183"/>
                      </a:cubicBezTo>
                      <a:cubicBezTo>
                        <a:pt x="17018" y="17183"/>
                        <a:pt x="17065" y="17183"/>
                        <a:pt x="17112" y="17183"/>
                      </a:cubicBezTo>
                      <a:cubicBezTo>
                        <a:pt x="17112" y="17183"/>
                        <a:pt x="17158" y="17183"/>
                        <a:pt x="17158" y="17183"/>
                      </a:cubicBezTo>
                      <a:cubicBezTo>
                        <a:pt x="17158" y="17123"/>
                        <a:pt x="17158" y="17002"/>
                        <a:pt x="17158" y="17002"/>
                      </a:cubicBezTo>
                      <a:cubicBezTo>
                        <a:pt x="17158" y="17002"/>
                        <a:pt x="17158" y="17002"/>
                        <a:pt x="17158" y="17002"/>
                      </a:cubicBezTo>
                      <a:cubicBezTo>
                        <a:pt x="17158" y="16881"/>
                        <a:pt x="17158" y="16820"/>
                        <a:pt x="17205" y="16760"/>
                      </a:cubicBezTo>
                      <a:cubicBezTo>
                        <a:pt x="17345" y="16699"/>
                        <a:pt x="17486" y="16518"/>
                        <a:pt x="17579" y="16155"/>
                      </a:cubicBezTo>
                      <a:cubicBezTo>
                        <a:pt x="17673" y="15731"/>
                        <a:pt x="17906" y="15187"/>
                        <a:pt x="17860" y="15066"/>
                      </a:cubicBezTo>
                      <a:cubicBezTo>
                        <a:pt x="17860" y="15066"/>
                        <a:pt x="17906" y="14945"/>
                        <a:pt x="17906" y="14945"/>
                      </a:cubicBezTo>
                      <a:cubicBezTo>
                        <a:pt x="17906" y="14945"/>
                        <a:pt x="17906" y="14945"/>
                        <a:pt x="17906" y="14945"/>
                      </a:cubicBezTo>
                      <a:cubicBezTo>
                        <a:pt x="17906" y="14884"/>
                        <a:pt x="17860" y="14884"/>
                        <a:pt x="17860" y="14824"/>
                      </a:cubicBezTo>
                      <a:cubicBezTo>
                        <a:pt x="17860" y="14763"/>
                        <a:pt x="17906" y="14763"/>
                        <a:pt x="17953" y="14763"/>
                      </a:cubicBezTo>
                      <a:cubicBezTo>
                        <a:pt x="17953" y="14763"/>
                        <a:pt x="18000" y="14763"/>
                        <a:pt x="18000" y="14763"/>
                      </a:cubicBezTo>
                      <a:cubicBezTo>
                        <a:pt x="18047" y="14763"/>
                        <a:pt x="18047" y="14763"/>
                        <a:pt x="18094" y="14763"/>
                      </a:cubicBezTo>
                      <a:cubicBezTo>
                        <a:pt x="18234" y="14824"/>
                        <a:pt x="18374" y="14824"/>
                        <a:pt x="18468" y="14824"/>
                      </a:cubicBezTo>
                      <a:cubicBezTo>
                        <a:pt x="18468" y="14824"/>
                        <a:pt x="18514" y="14824"/>
                        <a:pt x="18514" y="14824"/>
                      </a:cubicBezTo>
                      <a:cubicBezTo>
                        <a:pt x="18514" y="14824"/>
                        <a:pt x="18514" y="14824"/>
                        <a:pt x="18514" y="14824"/>
                      </a:cubicBezTo>
                      <a:cubicBezTo>
                        <a:pt x="18561" y="14824"/>
                        <a:pt x="18655" y="14824"/>
                        <a:pt x="18701" y="14824"/>
                      </a:cubicBezTo>
                      <a:cubicBezTo>
                        <a:pt x="18748" y="14824"/>
                        <a:pt x="18748" y="14824"/>
                        <a:pt x="18748" y="14824"/>
                      </a:cubicBezTo>
                      <a:cubicBezTo>
                        <a:pt x="19029" y="14461"/>
                        <a:pt x="19029" y="14461"/>
                        <a:pt x="19029" y="14461"/>
                      </a:cubicBezTo>
                      <a:cubicBezTo>
                        <a:pt x="19075" y="14400"/>
                        <a:pt x="19075" y="14339"/>
                        <a:pt x="19122" y="14279"/>
                      </a:cubicBezTo>
                      <a:cubicBezTo>
                        <a:pt x="19309" y="13976"/>
                        <a:pt x="19590" y="13795"/>
                        <a:pt x="19777" y="13674"/>
                      </a:cubicBezTo>
                      <a:cubicBezTo>
                        <a:pt x="19917" y="13613"/>
                        <a:pt x="19870" y="13674"/>
                        <a:pt x="19917" y="13553"/>
                      </a:cubicBezTo>
                      <a:cubicBezTo>
                        <a:pt x="19964" y="13432"/>
                        <a:pt x="20151" y="13371"/>
                        <a:pt x="20197" y="13311"/>
                      </a:cubicBezTo>
                      <a:cubicBezTo>
                        <a:pt x="20197" y="13311"/>
                        <a:pt x="20197" y="13311"/>
                        <a:pt x="20244" y="13311"/>
                      </a:cubicBezTo>
                      <a:cubicBezTo>
                        <a:pt x="20291" y="13311"/>
                        <a:pt x="20338" y="13371"/>
                        <a:pt x="20338" y="13432"/>
                      </a:cubicBezTo>
                      <a:cubicBezTo>
                        <a:pt x="20384" y="13492"/>
                        <a:pt x="20384" y="13553"/>
                        <a:pt x="20384" y="13553"/>
                      </a:cubicBezTo>
                      <a:cubicBezTo>
                        <a:pt x="20384" y="13553"/>
                        <a:pt x="20384" y="13553"/>
                        <a:pt x="20384" y="13553"/>
                      </a:cubicBezTo>
                      <a:cubicBezTo>
                        <a:pt x="20384" y="13553"/>
                        <a:pt x="20384" y="13553"/>
                        <a:pt x="20431" y="13553"/>
                      </a:cubicBezTo>
                      <a:cubicBezTo>
                        <a:pt x="20525" y="13311"/>
                        <a:pt x="20758" y="13371"/>
                        <a:pt x="20852" y="13311"/>
                      </a:cubicBezTo>
                      <a:cubicBezTo>
                        <a:pt x="20852" y="13311"/>
                        <a:pt x="20899" y="13311"/>
                        <a:pt x="20899" y="13311"/>
                      </a:cubicBezTo>
                      <a:cubicBezTo>
                        <a:pt x="20992" y="13311"/>
                        <a:pt x="21132" y="13250"/>
                        <a:pt x="21132" y="13250"/>
                      </a:cubicBezTo>
                      <a:cubicBezTo>
                        <a:pt x="21132" y="13129"/>
                        <a:pt x="21179" y="13069"/>
                        <a:pt x="21179" y="13008"/>
                      </a:cubicBezTo>
                      <a:cubicBezTo>
                        <a:pt x="21179" y="13008"/>
                        <a:pt x="21179" y="13008"/>
                        <a:pt x="21179" y="13008"/>
                      </a:cubicBezTo>
                      <a:cubicBezTo>
                        <a:pt x="21179" y="12948"/>
                        <a:pt x="21179" y="12948"/>
                        <a:pt x="21179" y="12887"/>
                      </a:cubicBezTo>
                      <a:cubicBezTo>
                        <a:pt x="21179" y="12827"/>
                        <a:pt x="21179" y="12766"/>
                        <a:pt x="21226" y="12766"/>
                      </a:cubicBezTo>
                      <a:cubicBezTo>
                        <a:pt x="21273" y="12706"/>
                        <a:pt x="21273" y="12706"/>
                        <a:pt x="21273" y="12706"/>
                      </a:cubicBezTo>
                      <a:cubicBezTo>
                        <a:pt x="21273" y="12706"/>
                        <a:pt x="21226" y="12645"/>
                        <a:pt x="21226" y="12585"/>
                      </a:cubicBezTo>
                      <a:cubicBezTo>
                        <a:pt x="21226" y="12585"/>
                        <a:pt x="21226" y="12524"/>
                        <a:pt x="21226" y="12524"/>
                      </a:cubicBezTo>
                      <a:cubicBezTo>
                        <a:pt x="21226" y="12524"/>
                        <a:pt x="21179" y="12464"/>
                        <a:pt x="21179" y="12403"/>
                      </a:cubicBezTo>
                      <a:cubicBezTo>
                        <a:pt x="21179" y="12403"/>
                        <a:pt x="21179" y="12403"/>
                        <a:pt x="21179" y="12403"/>
                      </a:cubicBezTo>
                      <a:cubicBezTo>
                        <a:pt x="21179" y="12282"/>
                        <a:pt x="21226" y="12282"/>
                        <a:pt x="21273" y="12222"/>
                      </a:cubicBezTo>
                      <a:cubicBezTo>
                        <a:pt x="21273" y="12222"/>
                        <a:pt x="21319" y="12222"/>
                        <a:pt x="21319" y="12161"/>
                      </a:cubicBezTo>
                      <a:cubicBezTo>
                        <a:pt x="21413" y="12101"/>
                        <a:pt x="21553" y="11980"/>
                        <a:pt x="21600" y="11919"/>
                      </a:cubicBezTo>
                      <a:cubicBezTo>
                        <a:pt x="21600" y="11919"/>
                        <a:pt x="21600" y="11859"/>
                        <a:pt x="21600" y="11859"/>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75" name="Freeform 142"/>
                <p:cNvSpPr/>
                <p:nvPr/>
              </p:nvSpPr>
              <p:spPr>
                <a:xfrm>
                  <a:off x="183048" y="1908719"/>
                  <a:ext cx="2059292" cy="1349244"/>
                </a:xfrm>
                <a:custGeom>
                  <a:avLst/>
                  <a:gdLst/>
                  <a:ahLst/>
                  <a:cxnLst>
                    <a:cxn ang="0">
                      <a:pos x="wd2" y="hd2"/>
                    </a:cxn>
                    <a:cxn ang="5400000">
                      <a:pos x="wd2" y="hd2"/>
                    </a:cxn>
                    <a:cxn ang="10800000">
                      <a:pos x="wd2" y="hd2"/>
                    </a:cxn>
                    <a:cxn ang="16200000">
                      <a:pos x="wd2" y="hd2"/>
                    </a:cxn>
                  </a:cxnLst>
                  <a:rect l="0" t="0" r="r" b="b"/>
                  <a:pathLst>
                    <a:path w="21600" h="21600" extrusionOk="0">
                      <a:moveTo>
                        <a:pt x="21600" y="16934"/>
                      </a:moveTo>
                      <a:cubicBezTo>
                        <a:pt x="21600" y="16859"/>
                        <a:pt x="21600" y="16708"/>
                        <a:pt x="21600" y="16633"/>
                      </a:cubicBezTo>
                      <a:cubicBezTo>
                        <a:pt x="21551" y="16557"/>
                        <a:pt x="21551" y="16482"/>
                        <a:pt x="21551" y="16407"/>
                      </a:cubicBezTo>
                      <a:cubicBezTo>
                        <a:pt x="21551" y="16407"/>
                        <a:pt x="21551" y="16332"/>
                        <a:pt x="21551" y="16332"/>
                      </a:cubicBezTo>
                      <a:cubicBezTo>
                        <a:pt x="21600" y="16256"/>
                        <a:pt x="21600" y="16031"/>
                        <a:pt x="21600" y="15880"/>
                      </a:cubicBezTo>
                      <a:cubicBezTo>
                        <a:pt x="21600" y="15730"/>
                        <a:pt x="21600" y="15654"/>
                        <a:pt x="21551" y="15579"/>
                      </a:cubicBezTo>
                      <a:cubicBezTo>
                        <a:pt x="21551" y="15579"/>
                        <a:pt x="21551" y="15579"/>
                        <a:pt x="21551" y="15504"/>
                      </a:cubicBezTo>
                      <a:cubicBezTo>
                        <a:pt x="21551" y="15429"/>
                        <a:pt x="21600" y="15353"/>
                        <a:pt x="21600" y="15278"/>
                      </a:cubicBezTo>
                      <a:cubicBezTo>
                        <a:pt x="21600" y="15278"/>
                        <a:pt x="21600" y="15278"/>
                        <a:pt x="21600" y="15278"/>
                      </a:cubicBezTo>
                      <a:cubicBezTo>
                        <a:pt x="21551" y="15052"/>
                        <a:pt x="21501" y="15052"/>
                        <a:pt x="21501" y="14902"/>
                      </a:cubicBezTo>
                      <a:cubicBezTo>
                        <a:pt x="21452" y="14826"/>
                        <a:pt x="21403" y="14450"/>
                        <a:pt x="21353" y="14450"/>
                      </a:cubicBezTo>
                      <a:cubicBezTo>
                        <a:pt x="21304" y="14450"/>
                        <a:pt x="21304" y="14300"/>
                        <a:pt x="21304" y="14224"/>
                      </a:cubicBezTo>
                      <a:cubicBezTo>
                        <a:pt x="21304" y="14224"/>
                        <a:pt x="21304" y="14149"/>
                        <a:pt x="21304" y="14074"/>
                      </a:cubicBezTo>
                      <a:cubicBezTo>
                        <a:pt x="21353" y="14074"/>
                        <a:pt x="21353" y="13999"/>
                        <a:pt x="21403" y="13999"/>
                      </a:cubicBezTo>
                      <a:cubicBezTo>
                        <a:pt x="21452" y="13999"/>
                        <a:pt x="21452" y="14074"/>
                        <a:pt x="21501" y="14149"/>
                      </a:cubicBezTo>
                      <a:cubicBezTo>
                        <a:pt x="21501" y="14149"/>
                        <a:pt x="21501" y="14149"/>
                        <a:pt x="21501" y="14149"/>
                      </a:cubicBezTo>
                      <a:cubicBezTo>
                        <a:pt x="21501" y="14149"/>
                        <a:pt x="21501" y="14149"/>
                        <a:pt x="21501" y="14149"/>
                      </a:cubicBezTo>
                      <a:cubicBezTo>
                        <a:pt x="21551" y="14074"/>
                        <a:pt x="21551" y="14074"/>
                        <a:pt x="21600" y="14074"/>
                      </a:cubicBezTo>
                      <a:cubicBezTo>
                        <a:pt x="21600" y="14074"/>
                        <a:pt x="21600" y="14074"/>
                        <a:pt x="21600" y="14074"/>
                      </a:cubicBezTo>
                      <a:cubicBezTo>
                        <a:pt x="21600" y="13999"/>
                        <a:pt x="21600" y="13923"/>
                        <a:pt x="21551" y="13923"/>
                      </a:cubicBezTo>
                      <a:cubicBezTo>
                        <a:pt x="21501" y="13848"/>
                        <a:pt x="21452" y="13698"/>
                        <a:pt x="21403" y="13622"/>
                      </a:cubicBezTo>
                      <a:cubicBezTo>
                        <a:pt x="21353" y="13547"/>
                        <a:pt x="21205" y="13171"/>
                        <a:pt x="21205" y="13095"/>
                      </a:cubicBezTo>
                      <a:cubicBezTo>
                        <a:pt x="21156" y="13020"/>
                        <a:pt x="21156" y="12945"/>
                        <a:pt x="21156" y="12945"/>
                      </a:cubicBezTo>
                      <a:cubicBezTo>
                        <a:pt x="21156" y="12870"/>
                        <a:pt x="21156" y="12794"/>
                        <a:pt x="21156" y="12719"/>
                      </a:cubicBezTo>
                      <a:cubicBezTo>
                        <a:pt x="21156" y="12644"/>
                        <a:pt x="21156" y="12644"/>
                        <a:pt x="21156" y="12569"/>
                      </a:cubicBezTo>
                      <a:cubicBezTo>
                        <a:pt x="21107" y="12493"/>
                        <a:pt x="21008" y="12268"/>
                        <a:pt x="21008" y="12117"/>
                      </a:cubicBezTo>
                      <a:cubicBezTo>
                        <a:pt x="21008" y="12117"/>
                        <a:pt x="21008" y="12117"/>
                        <a:pt x="21008" y="12117"/>
                      </a:cubicBezTo>
                      <a:cubicBezTo>
                        <a:pt x="21008" y="12117"/>
                        <a:pt x="21008" y="12117"/>
                        <a:pt x="21008" y="12117"/>
                      </a:cubicBezTo>
                      <a:cubicBezTo>
                        <a:pt x="21008" y="12042"/>
                        <a:pt x="21008" y="11967"/>
                        <a:pt x="20959" y="11891"/>
                      </a:cubicBezTo>
                      <a:cubicBezTo>
                        <a:pt x="20959" y="11891"/>
                        <a:pt x="20712" y="11741"/>
                        <a:pt x="20564" y="11590"/>
                      </a:cubicBezTo>
                      <a:cubicBezTo>
                        <a:pt x="20564" y="11590"/>
                        <a:pt x="20564" y="11590"/>
                        <a:pt x="20564" y="11590"/>
                      </a:cubicBezTo>
                      <a:cubicBezTo>
                        <a:pt x="20564" y="11590"/>
                        <a:pt x="20515" y="11590"/>
                        <a:pt x="20515" y="11590"/>
                      </a:cubicBezTo>
                      <a:cubicBezTo>
                        <a:pt x="20515" y="11590"/>
                        <a:pt x="20515" y="11590"/>
                        <a:pt x="20515" y="11590"/>
                      </a:cubicBezTo>
                      <a:cubicBezTo>
                        <a:pt x="20416" y="11590"/>
                        <a:pt x="20367" y="11590"/>
                        <a:pt x="20367" y="11515"/>
                      </a:cubicBezTo>
                      <a:cubicBezTo>
                        <a:pt x="20268" y="11515"/>
                        <a:pt x="20219" y="11440"/>
                        <a:pt x="20219" y="11440"/>
                      </a:cubicBezTo>
                      <a:cubicBezTo>
                        <a:pt x="20219" y="11440"/>
                        <a:pt x="20170" y="11440"/>
                        <a:pt x="20170" y="11440"/>
                      </a:cubicBezTo>
                      <a:cubicBezTo>
                        <a:pt x="20170" y="11440"/>
                        <a:pt x="20121" y="11440"/>
                        <a:pt x="20121" y="11515"/>
                      </a:cubicBezTo>
                      <a:cubicBezTo>
                        <a:pt x="20121" y="11515"/>
                        <a:pt x="20121" y="11590"/>
                        <a:pt x="20170" y="11590"/>
                      </a:cubicBezTo>
                      <a:cubicBezTo>
                        <a:pt x="20170" y="11666"/>
                        <a:pt x="20219" y="11741"/>
                        <a:pt x="20219" y="11741"/>
                      </a:cubicBezTo>
                      <a:cubicBezTo>
                        <a:pt x="20219" y="11891"/>
                        <a:pt x="20170" y="11967"/>
                        <a:pt x="20071" y="11967"/>
                      </a:cubicBezTo>
                      <a:cubicBezTo>
                        <a:pt x="20071" y="11967"/>
                        <a:pt x="20071" y="11967"/>
                        <a:pt x="20071" y="11967"/>
                      </a:cubicBezTo>
                      <a:cubicBezTo>
                        <a:pt x="20071" y="11967"/>
                        <a:pt x="20071" y="11967"/>
                        <a:pt x="20071" y="11967"/>
                      </a:cubicBezTo>
                      <a:cubicBezTo>
                        <a:pt x="20071" y="11967"/>
                        <a:pt x="20071" y="11967"/>
                        <a:pt x="20071" y="12042"/>
                      </a:cubicBezTo>
                      <a:cubicBezTo>
                        <a:pt x="20022" y="12042"/>
                        <a:pt x="20022" y="12042"/>
                        <a:pt x="20022" y="12117"/>
                      </a:cubicBezTo>
                      <a:cubicBezTo>
                        <a:pt x="20022" y="12192"/>
                        <a:pt x="20022" y="12343"/>
                        <a:pt x="19973" y="12418"/>
                      </a:cubicBezTo>
                      <a:cubicBezTo>
                        <a:pt x="19923" y="12493"/>
                        <a:pt x="19874" y="12493"/>
                        <a:pt x="19775" y="12493"/>
                      </a:cubicBezTo>
                      <a:cubicBezTo>
                        <a:pt x="19627" y="12493"/>
                        <a:pt x="19479" y="12418"/>
                        <a:pt x="19381" y="12418"/>
                      </a:cubicBezTo>
                      <a:cubicBezTo>
                        <a:pt x="19381" y="12418"/>
                        <a:pt x="19381" y="12418"/>
                        <a:pt x="19381" y="12418"/>
                      </a:cubicBezTo>
                      <a:cubicBezTo>
                        <a:pt x="19381" y="12418"/>
                        <a:pt x="19381" y="12418"/>
                        <a:pt x="19381" y="12418"/>
                      </a:cubicBezTo>
                      <a:cubicBezTo>
                        <a:pt x="19381" y="12493"/>
                        <a:pt x="19430" y="12644"/>
                        <a:pt x="19430" y="12794"/>
                      </a:cubicBezTo>
                      <a:cubicBezTo>
                        <a:pt x="19430" y="12870"/>
                        <a:pt x="19430" y="12870"/>
                        <a:pt x="19430" y="12945"/>
                      </a:cubicBezTo>
                      <a:cubicBezTo>
                        <a:pt x="19430" y="12945"/>
                        <a:pt x="19430" y="13020"/>
                        <a:pt x="19381" y="13020"/>
                      </a:cubicBezTo>
                      <a:cubicBezTo>
                        <a:pt x="19332" y="13020"/>
                        <a:pt x="19282" y="13020"/>
                        <a:pt x="19233" y="13020"/>
                      </a:cubicBezTo>
                      <a:cubicBezTo>
                        <a:pt x="19134" y="12945"/>
                        <a:pt x="19036" y="12945"/>
                        <a:pt x="18937" y="12644"/>
                      </a:cubicBezTo>
                      <a:cubicBezTo>
                        <a:pt x="18888" y="12493"/>
                        <a:pt x="18888" y="12493"/>
                        <a:pt x="18888" y="12493"/>
                      </a:cubicBezTo>
                      <a:cubicBezTo>
                        <a:pt x="18888" y="12493"/>
                        <a:pt x="18888" y="12493"/>
                        <a:pt x="18838" y="12493"/>
                      </a:cubicBezTo>
                      <a:cubicBezTo>
                        <a:pt x="18838" y="12493"/>
                        <a:pt x="18838" y="12493"/>
                        <a:pt x="18789" y="12493"/>
                      </a:cubicBezTo>
                      <a:cubicBezTo>
                        <a:pt x="18789" y="12493"/>
                        <a:pt x="18789" y="12493"/>
                        <a:pt x="18789" y="12493"/>
                      </a:cubicBezTo>
                      <a:cubicBezTo>
                        <a:pt x="18789" y="12493"/>
                        <a:pt x="18789" y="12493"/>
                        <a:pt x="18789" y="12493"/>
                      </a:cubicBezTo>
                      <a:cubicBezTo>
                        <a:pt x="18789" y="12493"/>
                        <a:pt x="18789" y="12493"/>
                        <a:pt x="18789" y="12569"/>
                      </a:cubicBezTo>
                      <a:cubicBezTo>
                        <a:pt x="18789" y="12644"/>
                        <a:pt x="18789" y="12719"/>
                        <a:pt x="18789" y="12870"/>
                      </a:cubicBezTo>
                      <a:cubicBezTo>
                        <a:pt x="18789" y="12870"/>
                        <a:pt x="18789" y="12945"/>
                        <a:pt x="18789" y="12945"/>
                      </a:cubicBezTo>
                      <a:cubicBezTo>
                        <a:pt x="18789" y="13020"/>
                        <a:pt x="18789" y="13095"/>
                        <a:pt x="18740" y="13095"/>
                      </a:cubicBezTo>
                      <a:cubicBezTo>
                        <a:pt x="18641" y="13095"/>
                        <a:pt x="18592" y="13020"/>
                        <a:pt x="18592" y="12870"/>
                      </a:cubicBezTo>
                      <a:cubicBezTo>
                        <a:pt x="18542" y="12719"/>
                        <a:pt x="18493" y="12644"/>
                        <a:pt x="18493" y="12644"/>
                      </a:cubicBezTo>
                      <a:cubicBezTo>
                        <a:pt x="18493" y="12644"/>
                        <a:pt x="18444" y="12719"/>
                        <a:pt x="18444" y="12719"/>
                      </a:cubicBezTo>
                      <a:cubicBezTo>
                        <a:pt x="18395" y="12794"/>
                        <a:pt x="18345" y="12794"/>
                        <a:pt x="18345" y="12794"/>
                      </a:cubicBezTo>
                      <a:cubicBezTo>
                        <a:pt x="18247" y="12794"/>
                        <a:pt x="18247" y="12719"/>
                        <a:pt x="18247" y="12719"/>
                      </a:cubicBezTo>
                      <a:cubicBezTo>
                        <a:pt x="18247" y="12644"/>
                        <a:pt x="18197" y="12644"/>
                        <a:pt x="18148" y="12644"/>
                      </a:cubicBezTo>
                      <a:cubicBezTo>
                        <a:pt x="18148" y="12644"/>
                        <a:pt x="18099" y="12644"/>
                        <a:pt x="18099" y="12644"/>
                      </a:cubicBezTo>
                      <a:cubicBezTo>
                        <a:pt x="18099" y="12644"/>
                        <a:pt x="18099" y="12719"/>
                        <a:pt x="18049" y="12719"/>
                      </a:cubicBezTo>
                      <a:cubicBezTo>
                        <a:pt x="18000" y="12719"/>
                        <a:pt x="18000" y="12644"/>
                        <a:pt x="17901" y="12418"/>
                      </a:cubicBezTo>
                      <a:cubicBezTo>
                        <a:pt x="17852" y="12343"/>
                        <a:pt x="17852" y="12268"/>
                        <a:pt x="17852" y="12192"/>
                      </a:cubicBezTo>
                      <a:cubicBezTo>
                        <a:pt x="17852" y="12042"/>
                        <a:pt x="17951" y="11967"/>
                        <a:pt x="17951" y="11816"/>
                      </a:cubicBezTo>
                      <a:cubicBezTo>
                        <a:pt x="17951" y="11816"/>
                        <a:pt x="17951" y="11741"/>
                        <a:pt x="17951" y="11741"/>
                      </a:cubicBezTo>
                      <a:cubicBezTo>
                        <a:pt x="17951" y="11741"/>
                        <a:pt x="17951" y="11741"/>
                        <a:pt x="17951" y="11741"/>
                      </a:cubicBezTo>
                      <a:cubicBezTo>
                        <a:pt x="17951" y="11741"/>
                        <a:pt x="17901" y="11741"/>
                        <a:pt x="17901" y="11741"/>
                      </a:cubicBezTo>
                      <a:cubicBezTo>
                        <a:pt x="17852" y="11741"/>
                        <a:pt x="17852" y="11741"/>
                        <a:pt x="17803" y="11741"/>
                      </a:cubicBezTo>
                      <a:cubicBezTo>
                        <a:pt x="17753" y="11590"/>
                        <a:pt x="17753" y="11515"/>
                        <a:pt x="17655" y="11440"/>
                      </a:cubicBezTo>
                      <a:cubicBezTo>
                        <a:pt x="17655" y="11440"/>
                        <a:pt x="17605" y="11440"/>
                        <a:pt x="17605" y="11364"/>
                      </a:cubicBezTo>
                      <a:cubicBezTo>
                        <a:pt x="17605" y="11289"/>
                        <a:pt x="17655" y="11364"/>
                        <a:pt x="17655" y="11289"/>
                      </a:cubicBezTo>
                      <a:cubicBezTo>
                        <a:pt x="17704" y="11289"/>
                        <a:pt x="17704" y="11289"/>
                        <a:pt x="17753" y="11289"/>
                      </a:cubicBezTo>
                      <a:cubicBezTo>
                        <a:pt x="17704" y="11289"/>
                        <a:pt x="17704" y="11214"/>
                        <a:pt x="17655" y="11214"/>
                      </a:cubicBezTo>
                      <a:cubicBezTo>
                        <a:pt x="17605" y="11214"/>
                        <a:pt x="17556" y="11214"/>
                        <a:pt x="17556" y="11214"/>
                      </a:cubicBezTo>
                      <a:cubicBezTo>
                        <a:pt x="17458" y="11214"/>
                        <a:pt x="17408" y="11139"/>
                        <a:pt x="17310" y="10838"/>
                      </a:cubicBezTo>
                      <a:cubicBezTo>
                        <a:pt x="17260" y="10687"/>
                        <a:pt x="17211" y="10687"/>
                        <a:pt x="17211" y="10687"/>
                      </a:cubicBezTo>
                      <a:cubicBezTo>
                        <a:pt x="17162" y="10687"/>
                        <a:pt x="17162" y="10687"/>
                        <a:pt x="17112" y="10687"/>
                      </a:cubicBezTo>
                      <a:cubicBezTo>
                        <a:pt x="17112" y="10687"/>
                        <a:pt x="17112" y="10687"/>
                        <a:pt x="17063" y="10687"/>
                      </a:cubicBezTo>
                      <a:cubicBezTo>
                        <a:pt x="17014" y="10687"/>
                        <a:pt x="17014" y="10687"/>
                        <a:pt x="17014" y="10687"/>
                      </a:cubicBezTo>
                      <a:cubicBezTo>
                        <a:pt x="17014" y="10687"/>
                        <a:pt x="16964" y="10687"/>
                        <a:pt x="16964" y="10762"/>
                      </a:cubicBezTo>
                      <a:cubicBezTo>
                        <a:pt x="16866" y="10762"/>
                        <a:pt x="16767" y="10838"/>
                        <a:pt x="16619" y="10838"/>
                      </a:cubicBezTo>
                      <a:cubicBezTo>
                        <a:pt x="16570" y="10838"/>
                        <a:pt x="16521" y="10838"/>
                        <a:pt x="16521" y="10838"/>
                      </a:cubicBezTo>
                      <a:cubicBezTo>
                        <a:pt x="16323" y="10762"/>
                        <a:pt x="16274" y="10612"/>
                        <a:pt x="16175" y="10537"/>
                      </a:cubicBezTo>
                      <a:cubicBezTo>
                        <a:pt x="16175" y="10537"/>
                        <a:pt x="16126" y="10537"/>
                        <a:pt x="16126" y="10537"/>
                      </a:cubicBezTo>
                      <a:cubicBezTo>
                        <a:pt x="16126" y="10537"/>
                        <a:pt x="16126" y="10537"/>
                        <a:pt x="16077" y="10612"/>
                      </a:cubicBezTo>
                      <a:cubicBezTo>
                        <a:pt x="16077" y="10687"/>
                        <a:pt x="16077" y="10687"/>
                        <a:pt x="16027" y="10762"/>
                      </a:cubicBezTo>
                      <a:cubicBezTo>
                        <a:pt x="15978" y="10762"/>
                        <a:pt x="15978" y="10687"/>
                        <a:pt x="15929" y="10612"/>
                      </a:cubicBezTo>
                      <a:cubicBezTo>
                        <a:pt x="15929" y="10612"/>
                        <a:pt x="15929" y="10612"/>
                        <a:pt x="15929" y="10612"/>
                      </a:cubicBezTo>
                      <a:cubicBezTo>
                        <a:pt x="15929" y="10612"/>
                        <a:pt x="15929" y="10612"/>
                        <a:pt x="15929" y="10537"/>
                      </a:cubicBezTo>
                      <a:cubicBezTo>
                        <a:pt x="15879" y="10537"/>
                        <a:pt x="15879" y="10537"/>
                        <a:pt x="15879" y="10537"/>
                      </a:cubicBezTo>
                      <a:cubicBezTo>
                        <a:pt x="15781" y="10461"/>
                        <a:pt x="15633" y="10236"/>
                        <a:pt x="15485" y="10085"/>
                      </a:cubicBezTo>
                      <a:cubicBezTo>
                        <a:pt x="15386" y="9934"/>
                        <a:pt x="15337" y="9934"/>
                        <a:pt x="15238" y="9934"/>
                      </a:cubicBezTo>
                      <a:cubicBezTo>
                        <a:pt x="15189" y="9934"/>
                        <a:pt x="15189" y="9934"/>
                        <a:pt x="15140" y="9934"/>
                      </a:cubicBezTo>
                      <a:cubicBezTo>
                        <a:pt x="15140" y="9934"/>
                        <a:pt x="15140" y="9934"/>
                        <a:pt x="15090" y="9934"/>
                      </a:cubicBezTo>
                      <a:cubicBezTo>
                        <a:pt x="15041" y="9934"/>
                        <a:pt x="14992" y="9934"/>
                        <a:pt x="14893" y="9859"/>
                      </a:cubicBezTo>
                      <a:cubicBezTo>
                        <a:pt x="14795" y="9859"/>
                        <a:pt x="14745" y="9709"/>
                        <a:pt x="14647" y="9633"/>
                      </a:cubicBezTo>
                      <a:cubicBezTo>
                        <a:pt x="14597" y="9483"/>
                        <a:pt x="14597" y="9483"/>
                        <a:pt x="14597" y="9483"/>
                      </a:cubicBezTo>
                      <a:cubicBezTo>
                        <a:pt x="14597" y="9483"/>
                        <a:pt x="14597" y="9483"/>
                        <a:pt x="14597" y="9483"/>
                      </a:cubicBezTo>
                      <a:cubicBezTo>
                        <a:pt x="14548" y="9483"/>
                        <a:pt x="14548" y="9483"/>
                        <a:pt x="14499" y="9483"/>
                      </a:cubicBezTo>
                      <a:cubicBezTo>
                        <a:pt x="14499" y="9483"/>
                        <a:pt x="14499" y="9483"/>
                        <a:pt x="14499" y="9483"/>
                      </a:cubicBezTo>
                      <a:cubicBezTo>
                        <a:pt x="14449" y="9483"/>
                        <a:pt x="14449" y="9483"/>
                        <a:pt x="14400" y="9483"/>
                      </a:cubicBezTo>
                      <a:cubicBezTo>
                        <a:pt x="14400" y="9483"/>
                        <a:pt x="14351" y="9408"/>
                        <a:pt x="14351" y="9408"/>
                      </a:cubicBezTo>
                      <a:cubicBezTo>
                        <a:pt x="14055" y="9257"/>
                        <a:pt x="13907" y="8881"/>
                        <a:pt x="13710" y="8655"/>
                      </a:cubicBezTo>
                      <a:cubicBezTo>
                        <a:pt x="13611" y="8580"/>
                        <a:pt x="13562" y="8429"/>
                        <a:pt x="13414" y="8429"/>
                      </a:cubicBezTo>
                      <a:cubicBezTo>
                        <a:pt x="13216" y="8354"/>
                        <a:pt x="13019" y="8203"/>
                        <a:pt x="12970" y="8053"/>
                      </a:cubicBezTo>
                      <a:cubicBezTo>
                        <a:pt x="12921" y="7978"/>
                        <a:pt x="12723" y="7677"/>
                        <a:pt x="12674" y="7677"/>
                      </a:cubicBezTo>
                      <a:cubicBezTo>
                        <a:pt x="12625" y="7601"/>
                        <a:pt x="12575" y="7526"/>
                        <a:pt x="12575" y="7451"/>
                      </a:cubicBezTo>
                      <a:cubicBezTo>
                        <a:pt x="12427" y="7225"/>
                        <a:pt x="12329" y="6849"/>
                        <a:pt x="12230" y="6548"/>
                      </a:cubicBezTo>
                      <a:cubicBezTo>
                        <a:pt x="12181" y="6472"/>
                        <a:pt x="12181" y="6397"/>
                        <a:pt x="12181" y="6322"/>
                      </a:cubicBezTo>
                      <a:cubicBezTo>
                        <a:pt x="12181" y="6096"/>
                        <a:pt x="12378" y="6096"/>
                        <a:pt x="12427" y="6096"/>
                      </a:cubicBezTo>
                      <a:cubicBezTo>
                        <a:pt x="12477" y="6096"/>
                        <a:pt x="12477" y="5870"/>
                        <a:pt x="12477" y="5720"/>
                      </a:cubicBezTo>
                      <a:cubicBezTo>
                        <a:pt x="12477" y="5645"/>
                        <a:pt x="12477" y="5569"/>
                        <a:pt x="12477" y="5569"/>
                      </a:cubicBezTo>
                      <a:cubicBezTo>
                        <a:pt x="12477" y="5494"/>
                        <a:pt x="12477" y="5344"/>
                        <a:pt x="12477" y="5193"/>
                      </a:cubicBezTo>
                      <a:cubicBezTo>
                        <a:pt x="12427" y="5118"/>
                        <a:pt x="12477" y="5043"/>
                        <a:pt x="12526" y="4967"/>
                      </a:cubicBezTo>
                      <a:cubicBezTo>
                        <a:pt x="12575" y="4892"/>
                        <a:pt x="12575" y="4892"/>
                        <a:pt x="12575" y="4817"/>
                      </a:cubicBezTo>
                      <a:cubicBezTo>
                        <a:pt x="12575" y="4741"/>
                        <a:pt x="12575" y="4741"/>
                        <a:pt x="12526" y="4741"/>
                      </a:cubicBezTo>
                      <a:cubicBezTo>
                        <a:pt x="12526" y="4741"/>
                        <a:pt x="12477" y="4741"/>
                        <a:pt x="12477" y="4741"/>
                      </a:cubicBezTo>
                      <a:cubicBezTo>
                        <a:pt x="12427" y="4741"/>
                        <a:pt x="12329" y="4741"/>
                        <a:pt x="12329" y="4591"/>
                      </a:cubicBezTo>
                      <a:cubicBezTo>
                        <a:pt x="12329" y="4591"/>
                        <a:pt x="12329" y="4516"/>
                        <a:pt x="12378" y="4516"/>
                      </a:cubicBezTo>
                      <a:cubicBezTo>
                        <a:pt x="12378" y="4440"/>
                        <a:pt x="12378" y="4440"/>
                        <a:pt x="12378" y="4365"/>
                      </a:cubicBezTo>
                      <a:cubicBezTo>
                        <a:pt x="12378" y="4290"/>
                        <a:pt x="12329" y="4139"/>
                        <a:pt x="12329" y="4064"/>
                      </a:cubicBezTo>
                      <a:cubicBezTo>
                        <a:pt x="12279" y="4064"/>
                        <a:pt x="12279" y="3989"/>
                        <a:pt x="12279" y="3989"/>
                      </a:cubicBezTo>
                      <a:cubicBezTo>
                        <a:pt x="12279" y="3838"/>
                        <a:pt x="12378" y="3838"/>
                        <a:pt x="12378" y="3763"/>
                      </a:cubicBezTo>
                      <a:cubicBezTo>
                        <a:pt x="12427" y="3613"/>
                        <a:pt x="12477" y="3613"/>
                        <a:pt x="12625" y="3613"/>
                      </a:cubicBezTo>
                      <a:cubicBezTo>
                        <a:pt x="12674" y="3537"/>
                        <a:pt x="12625" y="3537"/>
                        <a:pt x="12674" y="3537"/>
                      </a:cubicBezTo>
                      <a:cubicBezTo>
                        <a:pt x="12674" y="3462"/>
                        <a:pt x="12625" y="3462"/>
                        <a:pt x="12625" y="3387"/>
                      </a:cubicBezTo>
                      <a:cubicBezTo>
                        <a:pt x="12625" y="3387"/>
                        <a:pt x="12625" y="3387"/>
                        <a:pt x="12625" y="3311"/>
                      </a:cubicBezTo>
                      <a:cubicBezTo>
                        <a:pt x="12674" y="3311"/>
                        <a:pt x="12674" y="3311"/>
                        <a:pt x="12674" y="3311"/>
                      </a:cubicBezTo>
                      <a:cubicBezTo>
                        <a:pt x="12674" y="3311"/>
                        <a:pt x="12674" y="3311"/>
                        <a:pt x="12674" y="3311"/>
                      </a:cubicBezTo>
                      <a:cubicBezTo>
                        <a:pt x="12674" y="3311"/>
                        <a:pt x="12674" y="3311"/>
                        <a:pt x="12674" y="3311"/>
                      </a:cubicBezTo>
                      <a:cubicBezTo>
                        <a:pt x="12723" y="3311"/>
                        <a:pt x="12723" y="3311"/>
                        <a:pt x="12723" y="3311"/>
                      </a:cubicBezTo>
                      <a:cubicBezTo>
                        <a:pt x="12723" y="3311"/>
                        <a:pt x="12723" y="3311"/>
                        <a:pt x="12723" y="3311"/>
                      </a:cubicBezTo>
                      <a:cubicBezTo>
                        <a:pt x="12723" y="3236"/>
                        <a:pt x="12723" y="3161"/>
                        <a:pt x="12773" y="3010"/>
                      </a:cubicBezTo>
                      <a:cubicBezTo>
                        <a:pt x="12773" y="2935"/>
                        <a:pt x="12773" y="2860"/>
                        <a:pt x="12773" y="2860"/>
                      </a:cubicBezTo>
                      <a:cubicBezTo>
                        <a:pt x="12773" y="2860"/>
                        <a:pt x="12773" y="2860"/>
                        <a:pt x="12773" y="2860"/>
                      </a:cubicBezTo>
                      <a:cubicBezTo>
                        <a:pt x="12723" y="2860"/>
                        <a:pt x="12674" y="2860"/>
                        <a:pt x="12625" y="2785"/>
                      </a:cubicBezTo>
                      <a:cubicBezTo>
                        <a:pt x="12575" y="2785"/>
                        <a:pt x="12477" y="2709"/>
                        <a:pt x="12477" y="2559"/>
                      </a:cubicBezTo>
                      <a:cubicBezTo>
                        <a:pt x="12477" y="2559"/>
                        <a:pt x="12477" y="2484"/>
                        <a:pt x="12477" y="2484"/>
                      </a:cubicBezTo>
                      <a:cubicBezTo>
                        <a:pt x="12477" y="2408"/>
                        <a:pt x="12526" y="2333"/>
                        <a:pt x="12625" y="2333"/>
                      </a:cubicBezTo>
                      <a:cubicBezTo>
                        <a:pt x="12625" y="2333"/>
                        <a:pt x="12674" y="2333"/>
                        <a:pt x="12773" y="2333"/>
                      </a:cubicBezTo>
                      <a:cubicBezTo>
                        <a:pt x="12773" y="2333"/>
                        <a:pt x="12773" y="2333"/>
                        <a:pt x="12773" y="2333"/>
                      </a:cubicBezTo>
                      <a:cubicBezTo>
                        <a:pt x="12822" y="2333"/>
                        <a:pt x="12822" y="2333"/>
                        <a:pt x="12822" y="2333"/>
                      </a:cubicBezTo>
                      <a:cubicBezTo>
                        <a:pt x="12822" y="2333"/>
                        <a:pt x="12773" y="2333"/>
                        <a:pt x="12773" y="2258"/>
                      </a:cubicBezTo>
                      <a:cubicBezTo>
                        <a:pt x="12773" y="2258"/>
                        <a:pt x="12773" y="2258"/>
                        <a:pt x="12773" y="2258"/>
                      </a:cubicBezTo>
                      <a:cubicBezTo>
                        <a:pt x="12723" y="2183"/>
                        <a:pt x="12674" y="2107"/>
                        <a:pt x="12575" y="2107"/>
                      </a:cubicBezTo>
                      <a:cubicBezTo>
                        <a:pt x="12477" y="1957"/>
                        <a:pt x="12477" y="1882"/>
                        <a:pt x="12427" y="1882"/>
                      </a:cubicBezTo>
                      <a:cubicBezTo>
                        <a:pt x="12427" y="1806"/>
                        <a:pt x="12427" y="1806"/>
                        <a:pt x="12427" y="1806"/>
                      </a:cubicBezTo>
                      <a:cubicBezTo>
                        <a:pt x="12427" y="1806"/>
                        <a:pt x="12427" y="1806"/>
                        <a:pt x="12427" y="1882"/>
                      </a:cubicBezTo>
                      <a:cubicBezTo>
                        <a:pt x="12427" y="1882"/>
                        <a:pt x="12378" y="1882"/>
                        <a:pt x="12378" y="1882"/>
                      </a:cubicBezTo>
                      <a:cubicBezTo>
                        <a:pt x="12279" y="1882"/>
                        <a:pt x="12230" y="1731"/>
                        <a:pt x="12181" y="1731"/>
                      </a:cubicBezTo>
                      <a:cubicBezTo>
                        <a:pt x="12132" y="1656"/>
                        <a:pt x="12082" y="1505"/>
                        <a:pt x="12082" y="1580"/>
                      </a:cubicBezTo>
                      <a:cubicBezTo>
                        <a:pt x="12082" y="1580"/>
                        <a:pt x="12082" y="1580"/>
                        <a:pt x="12033" y="1580"/>
                      </a:cubicBezTo>
                      <a:cubicBezTo>
                        <a:pt x="12033" y="1580"/>
                        <a:pt x="11984" y="1656"/>
                        <a:pt x="11984" y="1656"/>
                      </a:cubicBezTo>
                      <a:cubicBezTo>
                        <a:pt x="11885" y="1580"/>
                        <a:pt x="11836" y="1430"/>
                        <a:pt x="11836" y="1355"/>
                      </a:cubicBezTo>
                      <a:cubicBezTo>
                        <a:pt x="11836" y="1279"/>
                        <a:pt x="11688" y="1129"/>
                        <a:pt x="11540" y="1204"/>
                      </a:cubicBezTo>
                      <a:cubicBezTo>
                        <a:pt x="11540" y="1204"/>
                        <a:pt x="11540" y="1204"/>
                        <a:pt x="11540" y="1204"/>
                      </a:cubicBezTo>
                      <a:cubicBezTo>
                        <a:pt x="11490" y="1204"/>
                        <a:pt x="11392" y="1204"/>
                        <a:pt x="11293" y="1204"/>
                      </a:cubicBezTo>
                      <a:cubicBezTo>
                        <a:pt x="11195" y="1204"/>
                        <a:pt x="11047" y="1204"/>
                        <a:pt x="10997" y="1204"/>
                      </a:cubicBezTo>
                      <a:cubicBezTo>
                        <a:pt x="10899" y="1129"/>
                        <a:pt x="10751" y="1204"/>
                        <a:pt x="10652" y="1054"/>
                      </a:cubicBezTo>
                      <a:cubicBezTo>
                        <a:pt x="10603" y="1054"/>
                        <a:pt x="10603" y="978"/>
                        <a:pt x="10603" y="978"/>
                      </a:cubicBezTo>
                      <a:cubicBezTo>
                        <a:pt x="10553" y="903"/>
                        <a:pt x="10553" y="903"/>
                        <a:pt x="10553" y="903"/>
                      </a:cubicBezTo>
                      <a:cubicBezTo>
                        <a:pt x="10553" y="903"/>
                        <a:pt x="10553" y="903"/>
                        <a:pt x="10553" y="903"/>
                      </a:cubicBezTo>
                      <a:cubicBezTo>
                        <a:pt x="10455" y="978"/>
                        <a:pt x="10405" y="978"/>
                        <a:pt x="10307" y="1054"/>
                      </a:cubicBezTo>
                      <a:cubicBezTo>
                        <a:pt x="10258" y="1054"/>
                        <a:pt x="10258" y="1054"/>
                        <a:pt x="10208" y="1054"/>
                      </a:cubicBezTo>
                      <a:cubicBezTo>
                        <a:pt x="10110" y="1054"/>
                        <a:pt x="10011" y="1054"/>
                        <a:pt x="9962" y="978"/>
                      </a:cubicBezTo>
                      <a:cubicBezTo>
                        <a:pt x="9962" y="978"/>
                        <a:pt x="9962" y="978"/>
                        <a:pt x="9962" y="978"/>
                      </a:cubicBezTo>
                      <a:cubicBezTo>
                        <a:pt x="9912" y="978"/>
                        <a:pt x="9814" y="978"/>
                        <a:pt x="9567" y="978"/>
                      </a:cubicBezTo>
                      <a:cubicBezTo>
                        <a:pt x="9271" y="978"/>
                        <a:pt x="9321" y="1054"/>
                        <a:pt x="9222" y="1355"/>
                      </a:cubicBezTo>
                      <a:cubicBezTo>
                        <a:pt x="9123" y="1580"/>
                        <a:pt x="8975" y="1656"/>
                        <a:pt x="8827" y="1656"/>
                      </a:cubicBezTo>
                      <a:cubicBezTo>
                        <a:pt x="8827" y="1656"/>
                        <a:pt x="8778" y="1656"/>
                        <a:pt x="8729" y="1656"/>
                      </a:cubicBezTo>
                      <a:cubicBezTo>
                        <a:pt x="8729" y="1656"/>
                        <a:pt x="8729" y="1656"/>
                        <a:pt x="8729" y="1656"/>
                      </a:cubicBezTo>
                      <a:cubicBezTo>
                        <a:pt x="8630" y="1656"/>
                        <a:pt x="8581" y="1806"/>
                        <a:pt x="8482" y="1806"/>
                      </a:cubicBezTo>
                      <a:cubicBezTo>
                        <a:pt x="8433" y="1806"/>
                        <a:pt x="8433" y="1731"/>
                        <a:pt x="8433" y="1731"/>
                      </a:cubicBezTo>
                      <a:cubicBezTo>
                        <a:pt x="8433" y="1656"/>
                        <a:pt x="8433" y="1656"/>
                        <a:pt x="8433" y="1656"/>
                      </a:cubicBezTo>
                      <a:cubicBezTo>
                        <a:pt x="8384" y="1656"/>
                        <a:pt x="8334" y="1580"/>
                        <a:pt x="8285" y="1505"/>
                      </a:cubicBezTo>
                      <a:cubicBezTo>
                        <a:pt x="8236" y="1430"/>
                        <a:pt x="8236" y="1505"/>
                        <a:pt x="8137" y="1430"/>
                      </a:cubicBezTo>
                      <a:cubicBezTo>
                        <a:pt x="8088" y="1430"/>
                        <a:pt x="8038" y="1355"/>
                        <a:pt x="7989" y="1355"/>
                      </a:cubicBezTo>
                      <a:cubicBezTo>
                        <a:pt x="7989" y="1355"/>
                        <a:pt x="7940" y="1355"/>
                        <a:pt x="7890" y="1430"/>
                      </a:cubicBezTo>
                      <a:cubicBezTo>
                        <a:pt x="7792" y="1430"/>
                        <a:pt x="7595" y="1505"/>
                        <a:pt x="7447" y="1505"/>
                      </a:cubicBezTo>
                      <a:cubicBezTo>
                        <a:pt x="7447" y="1505"/>
                        <a:pt x="7397" y="1505"/>
                        <a:pt x="7397" y="1505"/>
                      </a:cubicBezTo>
                      <a:cubicBezTo>
                        <a:pt x="7397" y="1505"/>
                        <a:pt x="7397" y="1505"/>
                        <a:pt x="7397" y="1505"/>
                      </a:cubicBezTo>
                      <a:cubicBezTo>
                        <a:pt x="7299" y="1505"/>
                        <a:pt x="7348" y="1580"/>
                        <a:pt x="7299" y="1656"/>
                      </a:cubicBezTo>
                      <a:cubicBezTo>
                        <a:pt x="7249" y="1731"/>
                        <a:pt x="7151" y="1731"/>
                        <a:pt x="7052" y="1731"/>
                      </a:cubicBezTo>
                      <a:cubicBezTo>
                        <a:pt x="7003" y="1731"/>
                        <a:pt x="6953" y="1731"/>
                        <a:pt x="6904" y="1656"/>
                      </a:cubicBezTo>
                      <a:cubicBezTo>
                        <a:pt x="6904" y="1580"/>
                        <a:pt x="6855" y="1656"/>
                        <a:pt x="6805" y="1580"/>
                      </a:cubicBezTo>
                      <a:cubicBezTo>
                        <a:pt x="6756" y="1580"/>
                        <a:pt x="6756" y="1580"/>
                        <a:pt x="6756" y="1580"/>
                      </a:cubicBezTo>
                      <a:cubicBezTo>
                        <a:pt x="6707" y="1580"/>
                        <a:pt x="6658" y="1580"/>
                        <a:pt x="6608" y="1656"/>
                      </a:cubicBezTo>
                      <a:cubicBezTo>
                        <a:pt x="6559" y="1656"/>
                        <a:pt x="6559" y="1656"/>
                        <a:pt x="6559" y="1656"/>
                      </a:cubicBezTo>
                      <a:cubicBezTo>
                        <a:pt x="6460" y="1656"/>
                        <a:pt x="6411" y="1580"/>
                        <a:pt x="6312" y="1505"/>
                      </a:cubicBezTo>
                      <a:cubicBezTo>
                        <a:pt x="6263" y="1430"/>
                        <a:pt x="6115" y="1279"/>
                        <a:pt x="6066" y="1279"/>
                      </a:cubicBezTo>
                      <a:cubicBezTo>
                        <a:pt x="6066" y="1279"/>
                        <a:pt x="6066" y="1279"/>
                        <a:pt x="6066" y="1279"/>
                      </a:cubicBezTo>
                      <a:cubicBezTo>
                        <a:pt x="6066" y="1279"/>
                        <a:pt x="6066" y="1279"/>
                        <a:pt x="6016" y="1279"/>
                      </a:cubicBezTo>
                      <a:cubicBezTo>
                        <a:pt x="5918" y="1279"/>
                        <a:pt x="5868" y="978"/>
                        <a:pt x="5819" y="828"/>
                      </a:cubicBezTo>
                      <a:cubicBezTo>
                        <a:pt x="5819" y="677"/>
                        <a:pt x="5819" y="602"/>
                        <a:pt x="5770" y="602"/>
                      </a:cubicBezTo>
                      <a:cubicBezTo>
                        <a:pt x="5770" y="602"/>
                        <a:pt x="5770" y="602"/>
                        <a:pt x="5770" y="602"/>
                      </a:cubicBezTo>
                      <a:cubicBezTo>
                        <a:pt x="5721" y="602"/>
                        <a:pt x="5721" y="602"/>
                        <a:pt x="5671" y="602"/>
                      </a:cubicBezTo>
                      <a:cubicBezTo>
                        <a:pt x="5622" y="602"/>
                        <a:pt x="5622" y="527"/>
                        <a:pt x="5474" y="452"/>
                      </a:cubicBezTo>
                      <a:cubicBezTo>
                        <a:pt x="5425" y="376"/>
                        <a:pt x="5375" y="376"/>
                        <a:pt x="5375" y="376"/>
                      </a:cubicBezTo>
                      <a:cubicBezTo>
                        <a:pt x="5326" y="376"/>
                        <a:pt x="5326" y="376"/>
                        <a:pt x="5277" y="452"/>
                      </a:cubicBezTo>
                      <a:cubicBezTo>
                        <a:pt x="5227" y="527"/>
                        <a:pt x="5178" y="602"/>
                        <a:pt x="5079" y="602"/>
                      </a:cubicBezTo>
                      <a:cubicBezTo>
                        <a:pt x="5030" y="602"/>
                        <a:pt x="4932" y="677"/>
                        <a:pt x="4882" y="677"/>
                      </a:cubicBezTo>
                      <a:cubicBezTo>
                        <a:pt x="4882" y="677"/>
                        <a:pt x="4882" y="677"/>
                        <a:pt x="4882" y="677"/>
                      </a:cubicBezTo>
                      <a:cubicBezTo>
                        <a:pt x="4882" y="753"/>
                        <a:pt x="4833" y="903"/>
                        <a:pt x="4734" y="903"/>
                      </a:cubicBezTo>
                      <a:cubicBezTo>
                        <a:pt x="4685" y="903"/>
                        <a:pt x="4685" y="978"/>
                        <a:pt x="4636" y="978"/>
                      </a:cubicBezTo>
                      <a:cubicBezTo>
                        <a:pt x="4488" y="903"/>
                        <a:pt x="4340" y="903"/>
                        <a:pt x="4290" y="903"/>
                      </a:cubicBezTo>
                      <a:cubicBezTo>
                        <a:pt x="4241" y="828"/>
                        <a:pt x="4192" y="677"/>
                        <a:pt x="4142" y="602"/>
                      </a:cubicBezTo>
                      <a:cubicBezTo>
                        <a:pt x="4192" y="527"/>
                        <a:pt x="4192" y="527"/>
                        <a:pt x="4192" y="527"/>
                      </a:cubicBezTo>
                      <a:cubicBezTo>
                        <a:pt x="4192" y="527"/>
                        <a:pt x="4192" y="527"/>
                        <a:pt x="4192" y="527"/>
                      </a:cubicBezTo>
                      <a:cubicBezTo>
                        <a:pt x="4142" y="602"/>
                        <a:pt x="4142" y="602"/>
                        <a:pt x="4142" y="602"/>
                      </a:cubicBezTo>
                      <a:cubicBezTo>
                        <a:pt x="4142" y="602"/>
                        <a:pt x="4142" y="602"/>
                        <a:pt x="4093" y="602"/>
                      </a:cubicBezTo>
                      <a:cubicBezTo>
                        <a:pt x="3995" y="527"/>
                        <a:pt x="3896" y="452"/>
                        <a:pt x="3847" y="301"/>
                      </a:cubicBezTo>
                      <a:cubicBezTo>
                        <a:pt x="3847" y="301"/>
                        <a:pt x="3847" y="301"/>
                        <a:pt x="3847" y="301"/>
                      </a:cubicBezTo>
                      <a:cubicBezTo>
                        <a:pt x="3847" y="301"/>
                        <a:pt x="3797" y="452"/>
                        <a:pt x="3748" y="452"/>
                      </a:cubicBezTo>
                      <a:cubicBezTo>
                        <a:pt x="3699" y="452"/>
                        <a:pt x="3699" y="452"/>
                        <a:pt x="3699" y="452"/>
                      </a:cubicBezTo>
                      <a:cubicBezTo>
                        <a:pt x="3649" y="376"/>
                        <a:pt x="3501" y="376"/>
                        <a:pt x="3452" y="226"/>
                      </a:cubicBezTo>
                      <a:cubicBezTo>
                        <a:pt x="3403" y="151"/>
                        <a:pt x="3403" y="151"/>
                        <a:pt x="3255" y="0"/>
                      </a:cubicBezTo>
                      <a:cubicBezTo>
                        <a:pt x="3205" y="0"/>
                        <a:pt x="3205" y="0"/>
                        <a:pt x="3205" y="0"/>
                      </a:cubicBezTo>
                      <a:cubicBezTo>
                        <a:pt x="3156" y="0"/>
                        <a:pt x="3058" y="151"/>
                        <a:pt x="3058" y="151"/>
                      </a:cubicBezTo>
                      <a:cubicBezTo>
                        <a:pt x="3058" y="151"/>
                        <a:pt x="3058" y="151"/>
                        <a:pt x="3058" y="151"/>
                      </a:cubicBezTo>
                      <a:cubicBezTo>
                        <a:pt x="3107" y="226"/>
                        <a:pt x="3107" y="226"/>
                        <a:pt x="3107" y="226"/>
                      </a:cubicBezTo>
                      <a:cubicBezTo>
                        <a:pt x="3107" y="301"/>
                        <a:pt x="3058" y="376"/>
                        <a:pt x="2959" y="376"/>
                      </a:cubicBezTo>
                      <a:cubicBezTo>
                        <a:pt x="2860" y="452"/>
                        <a:pt x="2663" y="828"/>
                        <a:pt x="2564" y="828"/>
                      </a:cubicBezTo>
                      <a:cubicBezTo>
                        <a:pt x="2515" y="903"/>
                        <a:pt x="2515" y="828"/>
                        <a:pt x="2416" y="1204"/>
                      </a:cubicBezTo>
                      <a:cubicBezTo>
                        <a:pt x="2318" y="1505"/>
                        <a:pt x="2219" y="1580"/>
                        <a:pt x="2170" y="1580"/>
                      </a:cubicBezTo>
                      <a:cubicBezTo>
                        <a:pt x="2170" y="1580"/>
                        <a:pt x="2121" y="1580"/>
                        <a:pt x="2121" y="1580"/>
                      </a:cubicBezTo>
                      <a:cubicBezTo>
                        <a:pt x="2022" y="1580"/>
                        <a:pt x="1923" y="1505"/>
                        <a:pt x="1726" y="1505"/>
                      </a:cubicBezTo>
                      <a:cubicBezTo>
                        <a:pt x="1726" y="1430"/>
                        <a:pt x="1578" y="1430"/>
                        <a:pt x="1479" y="1430"/>
                      </a:cubicBezTo>
                      <a:cubicBezTo>
                        <a:pt x="1479" y="1430"/>
                        <a:pt x="1479" y="1430"/>
                        <a:pt x="1479" y="1430"/>
                      </a:cubicBezTo>
                      <a:cubicBezTo>
                        <a:pt x="1479" y="1430"/>
                        <a:pt x="1479" y="1430"/>
                        <a:pt x="1479" y="1430"/>
                      </a:cubicBezTo>
                      <a:cubicBezTo>
                        <a:pt x="1430" y="1430"/>
                        <a:pt x="1430" y="1430"/>
                        <a:pt x="1430" y="1430"/>
                      </a:cubicBezTo>
                      <a:cubicBezTo>
                        <a:pt x="1430" y="1430"/>
                        <a:pt x="1381" y="1430"/>
                        <a:pt x="1381" y="1430"/>
                      </a:cubicBezTo>
                      <a:cubicBezTo>
                        <a:pt x="1381" y="1430"/>
                        <a:pt x="1381" y="1430"/>
                        <a:pt x="1381" y="1430"/>
                      </a:cubicBezTo>
                      <a:cubicBezTo>
                        <a:pt x="1381" y="1505"/>
                        <a:pt x="1381" y="1505"/>
                        <a:pt x="1332" y="1580"/>
                      </a:cubicBezTo>
                      <a:cubicBezTo>
                        <a:pt x="1332" y="1580"/>
                        <a:pt x="1332" y="1580"/>
                        <a:pt x="1332" y="1580"/>
                      </a:cubicBezTo>
                      <a:cubicBezTo>
                        <a:pt x="1332" y="1656"/>
                        <a:pt x="1282" y="1656"/>
                        <a:pt x="1233" y="1731"/>
                      </a:cubicBezTo>
                      <a:cubicBezTo>
                        <a:pt x="1233" y="1731"/>
                        <a:pt x="1184" y="1731"/>
                        <a:pt x="1184" y="1731"/>
                      </a:cubicBezTo>
                      <a:cubicBezTo>
                        <a:pt x="1184" y="1731"/>
                        <a:pt x="1184" y="1731"/>
                        <a:pt x="1134" y="1731"/>
                      </a:cubicBezTo>
                      <a:cubicBezTo>
                        <a:pt x="1134" y="1731"/>
                        <a:pt x="1134" y="1731"/>
                        <a:pt x="1134" y="1731"/>
                      </a:cubicBezTo>
                      <a:cubicBezTo>
                        <a:pt x="1085" y="1731"/>
                        <a:pt x="1085" y="1806"/>
                        <a:pt x="1036" y="1806"/>
                      </a:cubicBezTo>
                      <a:cubicBezTo>
                        <a:pt x="1036" y="1806"/>
                        <a:pt x="986" y="1806"/>
                        <a:pt x="986" y="1731"/>
                      </a:cubicBezTo>
                      <a:cubicBezTo>
                        <a:pt x="986" y="1731"/>
                        <a:pt x="986" y="1806"/>
                        <a:pt x="986" y="1806"/>
                      </a:cubicBezTo>
                      <a:cubicBezTo>
                        <a:pt x="986" y="1806"/>
                        <a:pt x="986" y="1806"/>
                        <a:pt x="986" y="1806"/>
                      </a:cubicBezTo>
                      <a:cubicBezTo>
                        <a:pt x="986" y="1806"/>
                        <a:pt x="986" y="1806"/>
                        <a:pt x="986" y="1806"/>
                      </a:cubicBezTo>
                      <a:cubicBezTo>
                        <a:pt x="986" y="1806"/>
                        <a:pt x="986" y="1806"/>
                        <a:pt x="1036" y="1806"/>
                      </a:cubicBezTo>
                      <a:cubicBezTo>
                        <a:pt x="1036" y="1882"/>
                        <a:pt x="1036" y="1957"/>
                        <a:pt x="1036" y="1957"/>
                      </a:cubicBezTo>
                      <a:cubicBezTo>
                        <a:pt x="1036" y="2032"/>
                        <a:pt x="1036" y="2032"/>
                        <a:pt x="1036" y="2107"/>
                      </a:cubicBezTo>
                      <a:cubicBezTo>
                        <a:pt x="1036" y="2183"/>
                        <a:pt x="986" y="2183"/>
                        <a:pt x="986" y="2183"/>
                      </a:cubicBezTo>
                      <a:cubicBezTo>
                        <a:pt x="986" y="2258"/>
                        <a:pt x="986" y="2333"/>
                        <a:pt x="986" y="2408"/>
                      </a:cubicBezTo>
                      <a:cubicBezTo>
                        <a:pt x="937" y="2484"/>
                        <a:pt x="888" y="2559"/>
                        <a:pt x="888" y="2559"/>
                      </a:cubicBezTo>
                      <a:cubicBezTo>
                        <a:pt x="888" y="2559"/>
                        <a:pt x="888" y="2634"/>
                        <a:pt x="888" y="2634"/>
                      </a:cubicBezTo>
                      <a:cubicBezTo>
                        <a:pt x="888" y="2709"/>
                        <a:pt x="888" y="2709"/>
                        <a:pt x="888" y="2785"/>
                      </a:cubicBezTo>
                      <a:cubicBezTo>
                        <a:pt x="888" y="2785"/>
                        <a:pt x="888" y="2860"/>
                        <a:pt x="888" y="2860"/>
                      </a:cubicBezTo>
                      <a:cubicBezTo>
                        <a:pt x="888" y="2860"/>
                        <a:pt x="888" y="2860"/>
                        <a:pt x="888" y="2935"/>
                      </a:cubicBezTo>
                      <a:cubicBezTo>
                        <a:pt x="888" y="2935"/>
                        <a:pt x="888" y="2935"/>
                        <a:pt x="888" y="2935"/>
                      </a:cubicBezTo>
                      <a:cubicBezTo>
                        <a:pt x="937" y="3010"/>
                        <a:pt x="986" y="3086"/>
                        <a:pt x="986" y="3161"/>
                      </a:cubicBezTo>
                      <a:cubicBezTo>
                        <a:pt x="986" y="3161"/>
                        <a:pt x="1036" y="3236"/>
                        <a:pt x="1036" y="3311"/>
                      </a:cubicBezTo>
                      <a:cubicBezTo>
                        <a:pt x="1036" y="3387"/>
                        <a:pt x="1036" y="3387"/>
                        <a:pt x="1085" y="3462"/>
                      </a:cubicBezTo>
                      <a:cubicBezTo>
                        <a:pt x="1085" y="3462"/>
                        <a:pt x="1085" y="3537"/>
                        <a:pt x="1085" y="3537"/>
                      </a:cubicBezTo>
                      <a:cubicBezTo>
                        <a:pt x="1085" y="3613"/>
                        <a:pt x="1085" y="3688"/>
                        <a:pt x="1085" y="3688"/>
                      </a:cubicBezTo>
                      <a:cubicBezTo>
                        <a:pt x="1085" y="3688"/>
                        <a:pt x="1085" y="3763"/>
                        <a:pt x="1085" y="3763"/>
                      </a:cubicBezTo>
                      <a:cubicBezTo>
                        <a:pt x="1085" y="3763"/>
                        <a:pt x="1085" y="3838"/>
                        <a:pt x="1085" y="3838"/>
                      </a:cubicBezTo>
                      <a:cubicBezTo>
                        <a:pt x="1085" y="3838"/>
                        <a:pt x="1085" y="3838"/>
                        <a:pt x="1085" y="3838"/>
                      </a:cubicBezTo>
                      <a:cubicBezTo>
                        <a:pt x="1085" y="3838"/>
                        <a:pt x="1085" y="3914"/>
                        <a:pt x="1085" y="3914"/>
                      </a:cubicBezTo>
                      <a:cubicBezTo>
                        <a:pt x="1085" y="3989"/>
                        <a:pt x="1134" y="3989"/>
                        <a:pt x="1134" y="4064"/>
                      </a:cubicBezTo>
                      <a:cubicBezTo>
                        <a:pt x="1134" y="4139"/>
                        <a:pt x="1134" y="4139"/>
                        <a:pt x="1134" y="4139"/>
                      </a:cubicBezTo>
                      <a:cubicBezTo>
                        <a:pt x="1085" y="4215"/>
                        <a:pt x="1085" y="4215"/>
                        <a:pt x="1085" y="4215"/>
                      </a:cubicBezTo>
                      <a:cubicBezTo>
                        <a:pt x="1085" y="4215"/>
                        <a:pt x="1085" y="4215"/>
                        <a:pt x="1085" y="4215"/>
                      </a:cubicBezTo>
                      <a:cubicBezTo>
                        <a:pt x="1085" y="4290"/>
                        <a:pt x="1085" y="4290"/>
                        <a:pt x="1085" y="4290"/>
                      </a:cubicBezTo>
                      <a:cubicBezTo>
                        <a:pt x="1085" y="4290"/>
                        <a:pt x="1085" y="4365"/>
                        <a:pt x="1085" y="4440"/>
                      </a:cubicBezTo>
                      <a:cubicBezTo>
                        <a:pt x="1085" y="4440"/>
                        <a:pt x="1085" y="4440"/>
                        <a:pt x="1085" y="4440"/>
                      </a:cubicBezTo>
                      <a:cubicBezTo>
                        <a:pt x="1085" y="4440"/>
                        <a:pt x="1085" y="4516"/>
                        <a:pt x="1085" y="4516"/>
                      </a:cubicBezTo>
                      <a:cubicBezTo>
                        <a:pt x="1085" y="4516"/>
                        <a:pt x="1085" y="4591"/>
                        <a:pt x="1085" y="4591"/>
                      </a:cubicBezTo>
                      <a:cubicBezTo>
                        <a:pt x="1085" y="4666"/>
                        <a:pt x="1085" y="4741"/>
                        <a:pt x="1085" y="4741"/>
                      </a:cubicBezTo>
                      <a:cubicBezTo>
                        <a:pt x="1036" y="4741"/>
                        <a:pt x="1036" y="4817"/>
                        <a:pt x="1036" y="4817"/>
                      </a:cubicBezTo>
                      <a:cubicBezTo>
                        <a:pt x="1036" y="4817"/>
                        <a:pt x="1036" y="4817"/>
                        <a:pt x="1036" y="4817"/>
                      </a:cubicBezTo>
                      <a:cubicBezTo>
                        <a:pt x="1036" y="4892"/>
                        <a:pt x="1036" y="4892"/>
                        <a:pt x="1036" y="4892"/>
                      </a:cubicBezTo>
                      <a:cubicBezTo>
                        <a:pt x="1036" y="4892"/>
                        <a:pt x="1036" y="4892"/>
                        <a:pt x="1036" y="4892"/>
                      </a:cubicBezTo>
                      <a:cubicBezTo>
                        <a:pt x="986" y="4967"/>
                        <a:pt x="986" y="5043"/>
                        <a:pt x="888" y="5043"/>
                      </a:cubicBezTo>
                      <a:cubicBezTo>
                        <a:pt x="888" y="5043"/>
                        <a:pt x="888" y="5043"/>
                        <a:pt x="888" y="5043"/>
                      </a:cubicBezTo>
                      <a:cubicBezTo>
                        <a:pt x="888" y="5043"/>
                        <a:pt x="888" y="5043"/>
                        <a:pt x="888" y="5118"/>
                      </a:cubicBezTo>
                      <a:cubicBezTo>
                        <a:pt x="838" y="5118"/>
                        <a:pt x="838" y="5118"/>
                        <a:pt x="789" y="5118"/>
                      </a:cubicBezTo>
                      <a:cubicBezTo>
                        <a:pt x="789" y="5118"/>
                        <a:pt x="789" y="5118"/>
                        <a:pt x="789" y="5118"/>
                      </a:cubicBezTo>
                      <a:cubicBezTo>
                        <a:pt x="789" y="5193"/>
                        <a:pt x="789" y="5193"/>
                        <a:pt x="789" y="5193"/>
                      </a:cubicBezTo>
                      <a:cubicBezTo>
                        <a:pt x="740" y="5268"/>
                        <a:pt x="740" y="5268"/>
                        <a:pt x="690" y="5268"/>
                      </a:cubicBezTo>
                      <a:cubicBezTo>
                        <a:pt x="690" y="5268"/>
                        <a:pt x="641" y="5268"/>
                        <a:pt x="641" y="5268"/>
                      </a:cubicBezTo>
                      <a:cubicBezTo>
                        <a:pt x="592" y="5268"/>
                        <a:pt x="493" y="5268"/>
                        <a:pt x="493" y="5118"/>
                      </a:cubicBezTo>
                      <a:cubicBezTo>
                        <a:pt x="493" y="5118"/>
                        <a:pt x="444" y="5118"/>
                        <a:pt x="444" y="5043"/>
                      </a:cubicBezTo>
                      <a:cubicBezTo>
                        <a:pt x="395" y="4967"/>
                        <a:pt x="345" y="4967"/>
                        <a:pt x="345" y="4892"/>
                      </a:cubicBezTo>
                      <a:cubicBezTo>
                        <a:pt x="345" y="4892"/>
                        <a:pt x="345" y="4892"/>
                        <a:pt x="345" y="4892"/>
                      </a:cubicBezTo>
                      <a:cubicBezTo>
                        <a:pt x="345" y="4817"/>
                        <a:pt x="395" y="4741"/>
                        <a:pt x="395" y="4741"/>
                      </a:cubicBezTo>
                      <a:cubicBezTo>
                        <a:pt x="395" y="4666"/>
                        <a:pt x="395" y="4666"/>
                        <a:pt x="395" y="4666"/>
                      </a:cubicBezTo>
                      <a:cubicBezTo>
                        <a:pt x="395" y="4666"/>
                        <a:pt x="395" y="4666"/>
                        <a:pt x="395" y="4666"/>
                      </a:cubicBezTo>
                      <a:cubicBezTo>
                        <a:pt x="395" y="4591"/>
                        <a:pt x="395" y="4591"/>
                        <a:pt x="395" y="4516"/>
                      </a:cubicBezTo>
                      <a:cubicBezTo>
                        <a:pt x="444" y="4516"/>
                        <a:pt x="444" y="4516"/>
                        <a:pt x="444" y="4516"/>
                      </a:cubicBezTo>
                      <a:cubicBezTo>
                        <a:pt x="444" y="4516"/>
                        <a:pt x="444" y="4516"/>
                        <a:pt x="444" y="4516"/>
                      </a:cubicBezTo>
                      <a:cubicBezTo>
                        <a:pt x="395" y="4516"/>
                        <a:pt x="395" y="4440"/>
                        <a:pt x="395" y="4440"/>
                      </a:cubicBezTo>
                      <a:cubicBezTo>
                        <a:pt x="395" y="4440"/>
                        <a:pt x="395" y="4440"/>
                        <a:pt x="395" y="4440"/>
                      </a:cubicBezTo>
                      <a:cubicBezTo>
                        <a:pt x="345" y="4516"/>
                        <a:pt x="345" y="4516"/>
                        <a:pt x="296" y="4516"/>
                      </a:cubicBezTo>
                      <a:cubicBezTo>
                        <a:pt x="296" y="4516"/>
                        <a:pt x="296" y="4516"/>
                        <a:pt x="296" y="4516"/>
                      </a:cubicBezTo>
                      <a:cubicBezTo>
                        <a:pt x="296" y="4516"/>
                        <a:pt x="247" y="4516"/>
                        <a:pt x="247" y="4516"/>
                      </a:cubicBezTo>
                      <a:cubicBezTo>
                        <a:pt x="247" y="4516"/>
                        <a:pt x="197" y="4516"/>
                        <a:pt x="197" y="4516"/>
                      </a:cubicBezTo>
                      <a:cubicBezTo>
                        <a:pt x="197" y="4516"/>
                        <a:pt x="197" y="4516"/>
                        <a:pt x="197" y="4516"/>
                      </a:cubicBezTo>
                      <a:cubicBezTo>
                        <a:pt x="148" y="4516"/>
                        <a:pt x="148" y="4591"/>
                        <a:pt x="99" y="4591"/>
                      </a:cubicBezTo>
                      <a:cubicBezTo>
                        <a:pt x="99" y="4591"/>
                        <a:pt x="99" y="4591"/>
                        <a:pt x="99" y="4591"/>
                      </a:cubicBezTo>
                      <a:cubicBezTo>
                        <a:pt x="99" y="4666"/>
                        <a:pt x="99" y="4666"/>
                        <a:pt x="99" y="4666"/>
                      </a:cubicBezTo>
                      <a:cubicBezTo>
                        <a:pt x="99" y="4741"/>
                        <a:pt x="99" y="4817"/>
                        <a:pt x="99" y="4817"/>
                      </a:cubicBezTo>
                      <a:cubicBezTo>
                        <a:pt x="99" y="4817"/>
                        <a:pt x="99" y="4892"/>
                        <a:pt x="99" y="5043"/>
                      </a:cubicBezTo>
                      <a:cubicBezTo>
                        <a:pt x="99" y="5118"/>
                        <a:pt x="49" y="5118"/>
                        <a:pt x="49" y="5193"/>
                      </a:cubicBezTo>
                      <a:cubicBezTo>
                        <a:pt x="49" y="5268"/>
                        <a:pt x="0" y="5268"/>
                        <a:pt x="0" y="5344"/>
                      </a:cubicBezTo>
                      <a:cubicBezTo>
                        <a:pt x="0" y="5344"/>
                        <a:pt x="0" y="5344"/>
                        <a:pt x="0" y="5344"/>
                      </a:cubicBezTo>
                      <a:cubicBezTo>
                        <a:pt x="0" y="5344"/>
                        <a:pt x="0" y="5344"/>
                        <a:pt x="0" y="5344"/>
                      </a:cubicBezTo>
                      <a:cubicBezTo>
                        <a:pt x="0" y="5344"/>
                        <a:pt x="0" y="5344"/>
                        <a:pt x="49" y="5344"/>
                      </a:cubicBezTo>
                      <a:cubicBezTo>
                        <a:pt x="49" y="5419"/>
                        <a:pt x="99" y="5419"/>
                        <a:pt x="99" y="5494"/>
                      </a:cubicBezTo>
                      <a:cubicBezTo>
                        <a:pt x="99" y="5569"/>
                        <a:pt x="99" y="5569"/>
                        <a:pt x="148" y="5645"/>
                      </a:cubicBezTo>
                      <a:cubicBezTo>
                        <a:pt x="148" y="5645"/>
                        <a:pt x="148" y="5645"/>
                        <a:pt x="148" y="5645"/>
                      </a:cubicBezTo>
                      <a:cubicBezTo>
                        <a:pt x="148" y="5645"/>
                        <a:pt x="148" y="5645"/>
                        <a:pt x="148" y="5645"/>
                      </a:cubicBezTo>
                      <a:cubicBezTo>
                        <a:pt x="148" y="5720"/>
                        <a:pt x="197" y="5720"/>
                        <a:pt x="197" y="5720"/>
                      </a:cubicBezTo>
                      <a:cubicBezTo>
                        <a:pt x="197" y="5720"/>
                        <a:pt x="197" y="5720"/>
                        <a:pt x="197" y="5720"/>
                      </a:cubicBezTo>
                      <a:cubicBezTo>
                        <a:pt x="247" y="5795"/>
                        <a:pt x="247" y="5795"/>
                        <a:pt x="247" y="5870"/>
                      </a:cubicBezTo>
                      <a:cubicBezTo>
                        <a:pt x="247" y="6021"/>
                        <a:pt x="148" y="6021"/>
                        <a:pt x="148" y="6021"/>
                      </a:cubicBezTo>
                      <a:cubicBezTo>
                        <a:pt x="99" y="6021"/>
                        <a:pt x="99" y="6021"/>
                        <a:pt x="99" y="6096"/>
                      </a:cubicBezTo>
                      <a:cubicBezTo>
                        <a:pt x="99" y="6096"/>
                        <a:pt x="99" y="6096"/>
                        <a:pt x="99" y="6096"/>
                      </a:cubicBezTo>
                      <a:cubicBezTo>
                        <a:pt x="99" y="6096"/>
                        <a:pt x="99" y="6096"/>
                        <a:pt x="99" y="6096"/>
                      </a:cubicBezTo>
                      <a:cubicBezTo>
                        <a:pt x="99" y="6096"/>
                        <a:pt x="148" y="6171"/>
                        <a:pt x="148" y="6247"/>
                      </a:cubicBezTo>
                      <a:cubicBezTo>
                        <a:pt x="148" y="6247"/>
                        <a:pt x="148" y="6322"/>
                        <a:pt x="148" y="6322"/>
                      </a:cubicBezTo>
                      <a:cubicBezTo>
                        <a:pt x="148" y="6322"/>
                        <a:pt x="197" y="6397"/>
                        <a:pt x="197" y="6472"/>
                      </a:cubicBezTo>
                      <a:cubicBezTo>
                        <a:pt x="197" y="6472"/>
                        <a:pt x="197" y="6548"/>
                        <a:pt x="197" y="6548"/>
                      </a:cubicBezTo>
                      <a:cubicBezTo>
                        <a:pt x="148" y="6623"/>
                        <a:pt x="148" y="6623"/>
                        <a:pt x="99" y="6623"/>
                      </a:cubicBezTo>
                      <a:cubicBezTo>
                        <a:pt x="99" y="6623"/>
                        <a:pt x="99" y="6623"/>
                        <a:pt x="49" y="6698"/>
                      </a:cubicBezTo>
                      <a:cubicBezTo>
                        <a:pt x="49" y="6698"/>
                        <a:pt x="49" y="6698"/>
                        <a:pt x="49" y="6698"/>
                      </a:cubicBezTo>
                      <a:cubicBezTo>
                        <a:pt x="49" y="6698"/>
                        <a:pt x="99" y="6774"/>
                        <a:pt x="99" y="6774"/>
                      </a:cubicBezTo>
                      <a:cubicBezTo>
                        <a:pt x="49" y="6849"/>
                        <a:pt x="49" y="6849"/>
                        <a:pt x="49" y="6849"/>
                      </a:cubicBezTo>
                      <a:cubicBezTo>
                        <a:pt x="49" y="6924"/>
                        <a:pt x="0" y="6999"/>
                        <a:pt x="0" y="6999"/>
                      </a:cubicBezTo>
                      <a:cubicBezTo>
                        <a:pt x="0" y="6999"/>
                        <a:pt x="0" y="6999"/>
                        <a:pt x="0" y="6999"/>
                      </a:cubicBezTo>
                      <a:cubicBezTo>
                        <a:pt x="0" y="6999"/>
                        <a:pt x="0" y="6999"/>
                        <a:pt x="49" y="6999"/>
                      </a:cubicBezTo>
                      <a:cubicBezTo>
                        <a:pt x="49" y="6999"/>
                        <a:pt x="49" y="6999"/>
                        <a:pt x="49" y="6999"/>
                      </a:cubicBezTo>
                      <a:cubicBezTo>
                        <a:pt x="49" y="6999"/>
                        <a:pt x="49" y="6999"/>
                        <a:pt x="99" y="6999"/>
                      </a:cubicBezTo>
                      <a:cubicBezTo>
                        <a:pt x="99" y="6999"/>
                        <a:pt x="148" y="7075"/>
                        <a:pt x="148" y="7075"/>
                      </a:cubicBezTo>
                      <a:cubicBezTo>
                        <a:pt x="99" y="7150"/>
                        <a:pt x="99" y="7150"/>
                        <a:pt x="99" y="7150"/>
                      </a:cubicBezTo>
                      <a:cubicBezTo>
                        <a:pt x="99" y="7150"/>
                        <a:pt x="99" y="7150"/>
                        <a:pt x="99" y="7150"/>
                      </a:cubicBezTo>
                      <a:cubicBezTo>
                        <a:pt x="148" y="7225"/>
                        <a:pt x="148" y="7300"/>
                        <a:pt x="148" y="7300"/>
                      </a:cubicBezTo>
                      <a:cubicBezTo>
                        <a:pt x="148" y="7376"/>
                        <a:pt x="148" y="7376"/>
                        <a:pt x="148" y="7376"/>
                      </a:cubicBezTo>
                      <a:cubicBezTo>
                        <a:pt x="148" y="7376"/>
                        <a:pt x="148" y="7451"/>
                        <a:pt x="148" y="7451"/>
                      </a:cubicBezTo>
                      <a:cubicBezTo>
                        <a:pt x="148" y="7451"/>
                        <a:pt x="148" y="7526"/>
                        <a:pt x="148" y="7601"/>
                      </a:cubicBezTo>
                      <a:cubicBezTo>
                        <a:pt x="148" y="7601"/>
                        <a:pt x="148" y="7601"/>
                        <a:pt x="148" y="7601"/>
                      </a:cubicBezTo>
                      <a:cubicBezTo>
                        <a:pt x="148" y="7677"/>
                        <a:pt x="197" y="7752"/>
                        <a:pt x="197" y="7752"/>
                      </a:cubicBezTo>
                      <a:cubicBezTo>
                        <a:pt x="247" y="7752"/>
                        <a:pt x="247" y="7752"/>
                        <a:pt x="296" y="7752"/>
                      </a:cubicBezTo>
                      <a:cubicBezTo>
                        <a:pt x="345" y="7752"/>
                        <a:pt x="345" y="7827"/>
                        <a:pt x="345" y="7902"/>
                      </a:cubicBezTo>
                      <a:cubicBezTo>
                        <a:pt x="345" y="7902"/>
                        <a:pt x="345" y="7902"/>
                        <a:pt x="345" y="7902"/>
                      </a:cubicBezTo>
                      <a:cubicBezTo>
                        <a:pt x="345" y="7902"/>
                        <a:pt x="345" y="7902"/>
                        <a:pt x="345" y="7902"/>
                      </a:cubicBezTo>
                      <a:cubicBezTo>
                        <a:pt x="345" y="7827"/>
                        <a:pt x="444" y="7752"/>
                        <a:pt x="444" y="7752"/>
                      </a:cubicBezTo>
                      <a:cubicBezTo>
                        <a:pt x="493" y="7752"/>
                        <a:pt x="493" y="7752"/>
                        <a:pt x="493" y="7827"/>
                      </a:cubicBezTo>
                      <a:cubicBezTo>
                        <a:pt x="592" y="7827"/>
                        <a:pt x="592" y="7902"/>
                        <a:pt x="641" y="7978"/>
                      </a:cubicBezTo>
                      <a:cubicBezTo>
                        <a:pt x="641" y="8053"/>
                        <a:pt x="641" y="8053"/>
                        <a:pt x="690" y="8053"/>
                      </a:cubicBezTo>
                      <a:cubicBezTo>
                        <a:pt x="690" y="8053"/>
                        <a:pt x="690" y="8053"/>
                        <a:pt x="690" y="8053"/>
                      </a:cubicBezTo>
                      <a:cubicBezTo>
                        <a:pt x="690" y="8053"/>
                        <a:pt x="690" y="8053"/>
                        <a:pt x="690" y="8053"/>
                      </a:cubicBezTo>
                      <a:cubicBezTo>
                        <a:pt x="690" y="8053"/>
                        <a:pt x="690" y="8053"/>
                        <a:pt x="690" y="8053"/>
                      </a:cubicBezTo>
                      <a:cubicBezTo>
                        <a:pt x="690" y="8128"/>
                        <a:pt x="690" y="8053"/>
                        <a:pt x="740" y="8053"/>
                      </a:cubicBezTo>
                      <a:cubicBezTo>
                        <a:pt x="740" y="8053"/>
                        <a:pt x="789" y="8053"/>
                        <a:pt x="789" y="8053"/>
                      </a:cubicBezTo>
                      <a:cubicBezTo>
                        <a:pt x="838" y="8128"/>
                        <a:pt x="838" y="8128"/>
                        <a:pt x="888" y="8203"/>
                      </a:cubicBezTo>
                      <a:cubicBezTo>
                        <a:pt x="888" y="8279"/>
                        <a:pt x="937" y="8279"/>
                        <a:pt x="937" y="8354"/>
                      </a:cubicBezTo>
                      <a:cubicBezTo>
                        <a:pt x="937" y="8429"/>
                        <a:pt x="937" y="8505"/>
                        <a:pt x="986" y="8505"/>
                      </a:cubicBezTo>
                      <a:cubicBezTo>
                        <a:pt x="986" y="8580"/>
                        <a:pt x="986" y="8580"/>
                        <a:pt x="986" y="8580"/>
                      </a:cubicBezTo>
                      <a:cubicBezTo>
                        <a:pt x="986" y="8655"/>
                        <a:pt x="1036" y="8655"/>
                        <a:pt x="1036" y="8730"/>
                      </a:cubicBezTo>
                      <a:cubicBezTo>
                        <a:pt x="1036" y="8730"/>
                        <a:pt x="1036" y="8730"/>
                        <a:pt x="1036" y="8730"/>
                      </a:cubicBezTo>
                      <a:cubicBezTo>
                        <a:pt x="1036" y="8806"/>
                        <a:pt x="1036" y="8806"/>
                        <a:pt x="1036" y="8806"/>
                      </a:cubicBezTo>
                      <a:cubicBezTo>
                        <a:pt x="1036" y="8806"/>
                        <a:pt x="1036" y="8806"/>
                        <a:pt x="1036" y="8806"/>
                      </a:cubicBezTo>
                      <a:cubicBezTo>
                        <a:pt x="986" y="8806"/>
                        <a:pt x="986" y="8806"/>
                        <a:pt x="986" y="8806"/>
                      </a:cubicBezTo>
                      <a:cubicBezTo>
                        <a:pt x="1036" y="8806"/>
                        <a:pt x="1036" y="8806"/>
                        <a:pt x="1036" y="8806"/>
                      </a:cubicBezTo>
                      <a:cubicBezTo>
                        <a:pt x="986" y="8806"/>
                        <a:pt x="986" y="8806"/>
                        <a:pt x="986" y="8806"/>
                      </a:cubicBezTo>
                      <a:cubicBezTo>
                        <a:pt x="1036" y="8806"/>
                        <a:pt x="1036" y="8806"/>
                        <a:pt x="1036" y="8806"/>
                      </a:cubicBezTo>
                      <a:cubicBezTo>
                        <a:pt x="1036" y="8806"/>
                        <a:pt x="1036" y="8881"/>
                        <a:pt x="1036" y="8881"/>
                      </a:cubicBezTo>
                      <a:cubicBezTo>
                        <a:pt x="1036" y="8881"/>
                        <a:pt x="1036" y="8881"/>
                        <a:pt x="1036" y="8881"/>
                      </a:cubicBezTo>
                      <a:cubicBezTo>
                        <a:pt x="1036" y="8956"/>
                        <a:pt x="1036" y="9031"/>
                        <a:pt x="1036" y="9031"/>
                      </a:cubicBezTo>
                      <a:cubicBezTo>
                        <a:pt x="1036" y="9031"/>
                        <a:pt x="1036" y="9031"/>
                        <a:pt x="1085" y="9031"/>
                      </a:cubicBezTo>
                      <a:cubicBezTo>
                        <a:pt x="1085" y="9031"/>
                        <a:pt x="1085" y="9031"/>
                        <a:pt x="1085" y="9031"/>
                      </a:cubicBezTo>
                      <a:cubicBezTo>
                        <a:pt x="1085" y="9031"/>
                        <a:pt x="1085" y="9031"/>
                        <a:pt x="1085" y="9031"/>
                      </a:cubicBezTo>
                      <a:cubicBezTo>
                        <a:pt x="1085" y="9107"/>
                        <a:pt x="1184" y="9031"/>
                        <a:pt x="1233" y="9182"/>
                      </a:cubicBezTo>
                      <a:cubicBezTo>
                        <a:pt x="1282" y="9257"/>
                        <a:pt x="1282" y="9257"/>
                        <a:pt x="1282" y="9257"/>
                      </a:cubicBezTo>
                      <a:cubicBezTo>
                        <a:pt x="1332" y="9332"/>
                        <a:pt x="1332" y="9332"/>
                        <a:pt x="1332" y="9332"/>
                      </a:cubicBezTo>
                      <a:cubicBezTo>
                        <a:pt x="1332" y="9332"/>
                        <a:pt x="1381" y="9332"/>
                        <a:pt x="1381" y="9408"/>
                      </a:cubicBezTo>
                      <a:cubicBezTo>
                        <a:pt x="1430" y="9408"/>
                        <a:pt x="1430" y="9483"/>
                        <a:pt x="1479" y="9483"/>
                      </a:cubicBezTo>
                      <a:cubicBezTo>
                        <a:pt x="1479" y="9483"/>
                        <a:pt x="1479" y="9483"/>
                        <a:pt x="1479" y="9483"/>
                      </a:cubicBezTo>
                      <a:cubicBezTo>
                        <a:pt x="1479" y="9558"/>
                        <a:pt x="1529" y="9558"/>
                        <a:pt x="1578" y="9558"/>
                      </a:cubicBezTo>
                      <a:cubicBezTo>
                        <a:pt x="1627" y="9558"/>
                        <a:pt x="1627" y="9633"/>
                        <a:pt x="1627" y="9709"/>
                      </a:cubicBezTo>
                      <a:cubicBezTo>
                        <a:pt x="1627" y="9709"/>
                        <a:pt x="1627" y="9709"/>
                        <a:pt x="1627" y="9709"/>
                      </a:cubicBezTo>
                      <a:cubicBezTo>
                        <a:pt x="1627" y="9784"/>
                        <a:pt x="1677" y="9784"/>
                        <a:pt x="1677" y="9784"/>
                      </a:cubicBezTo>
                      <a:cubicBezTo>
                        <a:pt x="1677" y="9784"/>
                        <a:pt x="1726" y="9934"/>
                        <a:pt x="1775" y="10010"/>
                      </a:cubicBezTo>
                      <a:cubicBezTo>
                        <a:pt x="1775" y="10010"/>
                        <a:pt x="1775" y="10010"/>
                        <a:pt x="1775" y="10010"/>
                      </a:cubicBezTo>
                      <a:cubicBezTo>
                        <a:pt x="1825" y="10085"/>
                        <a:pt x="1973" y="10160"/>
                        <a:pt x="1973" y="10386"/>
                      </a:cubicBezTo>
                      <a:cubicBezTo>
                        <a:pt x="1973" y="10461"/>
                        <a:pt x="1973" y="10537"/>
                        <a:pt x="1973" y="10612"/>
                      </a:cubicBezTo>
                      <a:cubicBezTo>
                        <a:pt x="1973" y="10612"/>
                        <a:pt x="1973" y="10687"/>
                        <a:pt x="1973" y="10687"/>
                      </a:cubicBezTo>
                      <a:cubicBezTo>
                        <a:pt x="1973" y="10687"/>
                        <a:pt x="1973" y="10687"/>
                        <a:pt x="1973" y="10687"/>
                      </a:cubicBezTo>
                      <a:cubicBezTo>
                        <a:pt x="1973" y="10687"/>
                        <a:pt x="2022" y="10687"/>
                        <a:pt x="2071" y="10687"/>
                      </a:cubicBezTo>
                      <a:cubicBezTo>
                        <a:pt x="2071" y="10687"/>
                        <a:pt x="2071" y="10687"/>
                        <a:pt x="2071" y="10687"/>
                      </a:cubicBezTo>
                      <a:cubicBezTo>
                        <a:pt x="2071" y="10687"/>
                        <a:pt x="2071" y="10687"/>
                        <a:pt x="2071" y="10612"/>
                      </a:cubicBezTo>
                      <a:cubicBezTo>
                        <a:pt x="2071" y="10612"/>
                        <a:pt x="2071" y="10612"/>
                        <a:pt x="2071" y="10612"/>
                      </a:cubicBezTo>
                      <a:cubicBezTo>
                        <a:pt x="2071" y="10537"/>
                        <a:pt x="2121" y="10461"/>
                        <a:pt x="2170" y="10461"/>
                      </a:cubicBezTo>
                      <a:cubicBezTo>
                        <a:pt x="2170" y="10461"/>
                        <a:pt x="2170" y="10461"/>
                        <a:pt x="2170" y="10461"/>
                      </a:cubicBezTo>
                      <a:cubicBezTo>
                        <a:pt x="2170" y="10461"/>
                        <a:pt x="2219" y="10461"/>
                        <a:pt x="2219" y="10537"/>
                      </a:cubicBezTo>
                      <a:cubicBezTo>
                        <a:pt x="2219" y="10461"/>
                        <a:pt x="2219" y="10461"/>
                        <a:pt x="2268" y="10461"/>
                      </a:cubicBezTo>
                      <a:cubicBezTo>
                        <a:pt x="2268" y="10386"/>
                        <a:pt x="2268" y="10311"/>
                        <a:pt x="2318" y="10311"/>
                      </a:cubicBezTo>
                      <a:cubicBezTo>
                        <a:pt x="2318" y="10236"/>
                        <a:pt x="2318" y="10236"/>
                        <a:pt x="2318" y="10160"/>
                      </a:cubicBezTo>
                      <a:cubicBezTo>
                        <a:pt x="2318" y="10085"/>
                        <a:pt x="2367" y="10085"/>
                        <a:pt x="2416" y="10085"/>
                      </a:cubicBezTo>
                      <a:cubicBezTo>
                        <a:pt x="2416" y="10085"/>
                        <a:pt x="2466" y="10085"/>
                        <a:pt x="2466" y="10085"/>
                      </a:cubicBezTo>
                      <a:cubicBezTo>
                        <a:pt x="2466" y="10085"/>
                        <a:pt x="2466" y="10160"/>
                        <a:pt x="2515" y="10160"/>
                      </a:cubicBezTo>
                      <a:cubicBezTo>
                        <a:pt x="2515" y="10160"/>
                        <a:pt x="2515" y="10085"/>
                        <a:pt x="2564" y="10085"/>
                      </a:cubicBezTo>
                      <a:cubicBezTo>
                        <a:pt x="2564" y="10085"/>
                        <a:pt x="2614" y="10085"/>
                        <a:pt x="2614" y="10160"/>
                      </a:cubicBezTo>
                      <a:cubicBezTo>
                        <a:pt x="2614" y="10160"/>
                        <a:pt x="2614" y="10085"/>
                        <a:pt x="2614" y="10085"/>
                      </a:cubicBezTo>
                      <a:cubicBezTo>
                        <a:pt x="2614" y="10085"/>
                        <a:pt x="2614" y="10085"/>
                        <a:pt x="2614" y="10085"/>
                      </a:cubicBezTo>
                      <a:cubicBezTo>
                        <a:pt x="2712" y="10160"/>
                        <a:pt x="2712" y="10160"/>
                        <a:pt x="2762" y="10236"/>
                      </a:cubicBezTo>
                      <a:cubicBezTo>
                        <a:pt x="2762" y="10311"/>
                        <a:pt x="2762" y="10311"/>
                        <a:pt x="2811" y="10311"/>
                      </a:cubicBezTo>
                      <a:cubicBezTo>
                        <a:pt x="2811" y="10311"/>
                        <a:pt x="2860" y="10311"/>
                        <a:pt x="2910" y="10386"/>
                      </a:cubicBezTo>
                      <a:cubicBezTo>
                        <a:pt x="2910" y="10461"/>
                        <a:pt x="2959" y="10461"/>
                        <a:pt x="2959" y="10461"/>
                      </a:cubicBezTo>
                      <a:cubicBezTo>
                        <a:pt x="3008" y="10461"/>
                        <a:pt x="3008" y="10461"/>
                        <a:pt x="3008" y="10461"/>
                      </a:cubicBezTo>
                      <a:cubicBezTo>
                        <a:pt x="3008" y="10461"/>
                        <a:pt x="3058" y="10461"/>
                        <a:pt x="3058" y="10537"/>
                      </a:cubicBezTo>
                      <a:cubicBezTo>
                        <a:pt x="3107" y="10537"/>
                        <a:pt x="3156" y="10537"/>
                        <a:pt x="3156" y="10612"/>
                      </a:cubicBezTo>
                      <a:cubicBezTo>
                        <a:pt x="3156" y="10762"/>
                        <a:pt x="3107" y="10838"/>
                        <a:pt x="3107" y="10838"/>
                      </a:cubicBezTo>
                      <a:cubicBezTo>
                        <a:pt x="3107" y="10838"/>
                        <a:pt x="3156" y="10913"/>
                        <a:pt x="3156" y="11063"/>
                      </a:cubicBezTo>
                      <a:cubicBezTo>
                        <a:pt x="3156" y="11063"/>
                        <a:pt x="3156" y="11063"/>
                        <a:pt x="3156" y="11063"/>
                      </a:cubicBezTo>
                      <a:cubicBezTo>
                        <a:pt x="3156" y="11139"/>
                        <a:pt x="3156" y="11139"/>
                        <a:pt x="3156" y="11139"/>
                      </a:cubicBezTo>
                      <a:cubicBezTo>
                        <a:pt x="3156" y="11139"/>
                        <a:pt x="3156" y="11139"/>
                        <a:pt x="3156" y="11139"/>
                      </a:cubicBezTo>
                      <a:cubicBezTo>
                        <a:pt x="3156" y="11139"/>
                        <a:pt x="3156" y="11139"/>
                        <a:pt x="3156" y="11139"/>
                      </a:cubicBezTo>
                      <a:cubicBezTo>
                        <a:pt x="3156" y="11139"/>
                        <a:pt x="3156" y="11139"/>
                        <a:pt x="3156" y="11139"/>
                      </a:cubicBezTo>
                      <a:cubicBezTo>
                        <a:pt x="3255" y="11214"/>
                        <a:pt x="3255" y="11214"/>
                        <a:pt x="3255" y="11214"/>
                      </a:cubicBezTo>
                      <a:cubicBezTo>
                        <a:pt x="3255" y="11214"/>
                        <a:pt x="3255" y="11214"/>
                        <a:pt x="3255" y="11289"/>
                      </a:cubicBezTo>
                      <a:cubicBezTo>
                        <a:pt x="3255" y="11289"/>
                        <a:pt x="3255" y="11289"/>
                        <a:pt x="3304" y="11289"/>
                      </a:cubicBezTo>
                      <a:cubicBezTo>
                        <a:pt x="3304" y="11289"/>
                        <a:pt x="3304" y="11289"/>
                        <a:pt x="3353" y="11289"/>
                      </a:cubicBezTo>
                      <a:cubicBezTo>
                        <a:pt x="3403" y="11364"/>
                        <a:pt x="3403" y="11440"/>
                        <a:pt x="3452" y="11440"/>
                      </a:cubicBezTo>
                      <a:cubicBezTo>
                        <a:pt x="3501" y="11515"/>
                        <a:pt x="3501" y="11590"/>
                        <a:pt x="3551" y="11666"/>
                      </a:cubicBezTo>
                      <a:cubicBezTo>
                        <a:pt x="3551" y="11666"/>
                        <a:pt x="3551" y="11741"/>
                        <a:pt x="3551" y="11741"/>
                      </a:cubicBezTo>
                      <a:cubicBezTo>
                        <a:pt x="3551" y="11741"/>
                        <a:pt x="3551" y="11741"/>
                        <a:pt x="3551" y="11741"/>
                      </a:cubicBezTo>
                      <a:cubicBezTo>
                        <a:pt x="3551" y="11741"/>
                        <a:pt x="3551" y="11741"/>
                        <a:pt x="3551" y="11741"/>
                      </a:cubicBezTo>
                      <a:cubicBezTo>
                        <a:pt x="3600" y="11816"/>
                        <a:pt x="3649" y="11816"/>
                        <a:pt x="3649" y="11891"/>
                      </a:cubicBezTo>
                      <a:cubicBezTo>
                        <a:pt x="3649" y="11967"/>
                        <a:pt x="3649" y="11967"/>
                        <a:pt x="3600" y="11967"/>
                      </a:cubicBezTo>
                      <a:cubicBezTo>
                        <a:pt x="3600" y="11967"/>
                        <a:pt x="3600" y="11967"/>
                        <a:pt x="3600" y="11967"/>
                      </a:cubicBezTo>
                      <a:cubicBezTo>
                        <a:pt x="3600" y="12042"/>
                        <a:pt x="3649" y="12042"/>
                        <a:pt x="3649" y="12042"/>
                      </a:cubicBezTo>
                      <a:cubicBezTo>
                        <a:pt x="3699" y="12117"/>
                        <a:pt x="3699" y="12117"/>
                        <a:pt x="3699" y="12117"/>
                      </a:cubicBezTo>
                      <a:cubicBezTo>
                        <a:pt x="3748" y="12117"/>
                        <a:pt x="3748" y="12117"/>
                        <a:pt x="3748" y="12117"/>
                      </a:cubicBezTo>
                      <a:cubicBezTo>
                        <a:pt x="3748" y="12192"/>
                        <a:pt x="3847" y="12192"/>
                        <a:pt x="3896" y="12268"/>
                      </a:cubicBezTo>
                      <a:cubicBezTo>
                        <a:pt x="3896" y="12343"/>
                        <a:pt x="3896" y="12343"/>
                        <a:pt x="3896" y="12343"/>
                      </a:cubicBezTo>
                      <a:cubicBezTo>
                        <a:pt x="3945" y="12418"/>
                        <a:pt x="3945" y="12418"/>
                        <a:pt x="3945" y="12418"/>
                      </a:cubicBezTo>
                      <a:cubicBezTo>
                        <a:pt x="3945" y="12418"/>
                        <a:pt x="3945" y="12418"/>
                        <a:pt x="3945" y="12418"/>
                      </a:cubicBezTo>
                      <a:cubicBezTo>
                        <a:pt x="3995" y="12418"/>
                        <a:pt x="4044" y="12418"/>
                        <a:pt x="4142" y="12569"/>
                      </a:cubicBezTo>
                      <a:cubicBezTo>
                        <a:pt x="4142" y="12644"/>
                        <a:pt x="4142" y="12719"/>
                        <a:pt x="4142" y="12719"/>
                      </a:cubicBezTo>
                      <a:cubicBezTo>
                        <a:pt x="4142" y="12719"/>
                        <a:pt x="4142" y="12719"/>
                        <a:pt x="4142" y="12719"/>
                      </a:cubicBezTo>
                      <a:cubicBezTo>
                        <a:pt x="4142" y="12719"/>
                        <a:pt x="4142" y="12719"/>
                        <a:pt x="4142" y="12719"/>
                      </a:cubicBezTo>
                      <a:cubicBezTo>
                        <a:pt x="4192" y="12794"/>
                        <a:pt x="4192" y="12945"/>
                        <a:pt x="4192" y="12945"/>
                      </a:cubicBezTo>
                      <a:cubicBezTo>
                        <a:pt x="4241" y="12945"/>
                        <a:pt x="4241" y="13020"/>
                        <a:pt x="4241" y="13020"/>
                      </a:cubicBezTo>
                      <a:cubicBezTo>
                        <a:pt x="4241" y="13020"/>
                        <a:pt x="4241" y="13095"/>
                        <a:pt x="4241" y="13095"/>
                      </a:cubicBezTo>
                      <a:cubicBezTo>
                        <a:pt x="4241" y="13095"/>
                        <a:pt x="4241" y="13095"/>
                        <a:pt x="4241" y="13095"/>
                      </a:cubicBezTo>
                      <a:cubicBezTo>
                        <a:pt x="4241" y="13171"/>
                        <a:pt x="4241" y="13171"/>
                        <a:pt x="4241" y="13171"/>
                      </a:cubicBezTo>
                      <a:cubicBezTo>
                        <a:pt x="4290" y="13246"/>
                        <a:pt x="4290" y="13321"/>
                        <a:pt x="4340" y="13397"/>
                      </a:cubicBezTo>
                      <a:cubicBezTo>
                        <a:pt x="4340" y="13472"/>
                        <a:pt x="4340" y="13472"/>
                        <a:pt x="4340" y="13472"/>
                      </a:cubicBezTo>
                      <a:cubicBezTo>
                        <a:pt x="4340" y="13472"/>
                        <a:pt x="4340" y="13472"/>
                        <a:pt x="4340" y="13472"/>
                      </a:cubicBezTo>
                      <a:cubicBezTo>
                        <a:pt x="4340" y="13472"/>
                        <a:pt x="4389" y="13397"/>
                        <a:pt x="4488" y="13397"/>
                      </a:cubicBezTo>
                      <a:cubicBezTo>
                        <a:pt x="4488" y="13397"/>
                        <a:pt x="4488" y="13397"/>
                        <a:pt x="4488" y="13397"/>
                      </a:cubicBezTo>
                      <a:cubicBezTo>
                        <a:pt x="4537" y="13397"/>
                        <a:pt x="4537" y="13397"/>
                        <a:pt x="4537" y="13397"/>
                      </a:cubicBezTo>
                      <a:cubicBezTo>
                        <a:pt x="4537" y="13397"/>
                        <a:pt x="4537" y="13397"/>
                        <a:pt x="4537" y="13397"/>
                      </a:cubicBezTo>
                      <a:cubicBezTo>
                        <a:pt x="4586" y="13397"/>
                        <a:pt x="4586" y="13321"/>
                        <a:pt x="4636" y="13321"/>
                      </a:cubicBezTo>
                      <a:cubicBezTo>
                        <a:pt x="4685" y="13321"/>
                        <a:pt x="4685" y="13321"/>
                        <a:pt x="4734" y="13321"/>
                      </a:cubicBezTo>
                      <a:cubicBezTo>
                        <a:pt x="4734" y="13321"/>
                        <a:pt x="4734" y="13321"/>
                        <a:pt x="4734" y="13321"/>
                      </a:cubicBezTo>
                      <a:cubicBezTo>
                        <a:pt x="4734" y="13321"/>
                        <a:pt x="4734" y="13321"/>
                        <a:pt x="4784" y="13321"/>
                      </a:cubicBezTo>
                      <a:cubicBezTo>
                        <a:pt x="4784" y="13321"/>
                        <a:pt x="4833" y="13397"/>
                        <a:pt x="4833" y="13397"/>
                      </a:cubicBezTo>
                      <a:cubicBezTo>
                        <a:pt x="4833" y="13397"/>
                        <a:pt x="4833" y="13397"/>
                        <a:pt x="4833" y="13397"/>
                      </a:cubicBezTo>
                      <a:cubicBezTo>
                        <a:pt x="4932" y="13472"/>
                        <a:pt x="4932" y="13472"/>
                        <a:pt x="4932" y="13472"/>
                      </a:cubicBezTo>
                      <a:cubicBezTo>
                        <a:pt x="4932" y="13472"/>
                        <a:pt x="4932" y="13472"/>
                        <a:pt x="4932" y="13472"/>
                      </a:cubicBezTo>
                      <a:cubicBezTo>
                        <a:pt x="4932" y="13472"/>
                        <a:pt x="4981" y="13547"/>
                        <a:pt x="4981" y="13547"/>
                      </a:cubicBezTo>
                      <a:cubicBezTo>
                        <a:pt x="4981" y="13547"/>
                        <a:pt x="4981" y="13547"/>
                        <a:pt x="4981" y="13547"/>
                      </a:cubicBezTo>
                      <a:cubicBezTo>
                        <a:pt x="4981" y="13547"/>
                        <a:pt x="5030" y="13622"/>
                        <a:pt x="5030" y="13698"/>
                      </a:cubicBezTo>
                      <a:cubicBezTo>
                        <a:pt x="5030" y="13698"/>
                        <a:pt x="5030" y="13773"/>
                        <a:pt x="5030" y="13773"/>
                      </a:cubicBezTo>
                      <a:cubicBezTo>
                        <a:pt x="4981" y="13773"/>
                        <a:pt x="4981" y="13848"/>
                        <a:pt x="4981" y="13923"/>
                      </a:cubicBezTo>
                      <a:cubicBezTo>
                        <a:pt x="4981" y="13923"/>
                        <a:pt x="4981" y="13999"/>
                        <a:pt x="4981" y="13999"/>
                      </a:cubicBezTo>
                      <a:cubicBezTo>
                        <a:pt x="4981" y="13999"/>
                        <a:pt x="4981" y="13999"/>
                        <a:pt x="4981" y="13999"/>
                      </a:cubicBezTo>
                      <a:cubicBezTo>
                        <a:pt x="5030" y="14074"/>
                        <a:pt x="5030" y="14074"/>
                        <a:pt x="5030" y="14149"/>
                      </a:cubicBezTo>
                      <a:cubicBezTo>
                        <a:pt x="5030" y="14149"/>
                        <a:pt x="5030" y="14224"/>
                        <a:pt x="4981" y="14224"/>
                      </a:cubicBezTo>
                      <a:cubicBezTo>
                        <a:pt x="4981" y="14300"/>
                        <a:pt x="4981" y="14300"/>
                        <a:pt x="4981" y="14300"/>
                      </a:cubicBezTo>
                      <a:cubicBezTo>
                        <a:pt x="4981" y="14300"/>
                        <a:pt x="4981" y="14300"/>
                        <a:pt x="4981" y="14300"/>
                      </a:cubicBezTo>
                      <a:cubicBezTo>
                        <a:pt x="4981" y="14300"/>
                        <a:pt x="4981" y="14300"/>
                        <a:pt x="4981" y="14300"/>
                      </a:cubicBezTo>
                      <a:cubicBezTo>
                        <a:pt x="4981" y="14375"/>
                        <a:pt x="4981" y="14375"/>
                        <a:pt x="5030" y="14375"/>
                      </a:cubicBezTo>
                      <a:cubicBezTo>
                        <a:pt x="5079" y="14375"/>
                        <a:pt x="5178" y="14450"/>
                        <a:pt x="5178" y="14601"/>
                      </a:cubicBezTo>
                      <a:cubicBezTo>
                        <a:pt x="5178" y="14601"/>
                        <a:pt x="5178" y="14601"/>
                        <a:pt x="5178" y="14601"/>
                      </a:cubicBezTo>
                      <a:cubicBezTo>
                        <a:pt x="5178" y="14676"/>
                        <a:pt x="5178" y="14676"/>
                        <a:pt x="5178" y="14676"/>
                      </a:cubicBezTo>
                      <a:cubicBezTo>
                        <a:pt x="5178" y="14676"/>
                        <a:pt x="5178" y="14676"/>
                        <a:pt x="5178" y="14676"/>
                      </a:cubicBezTo>
                      <a:cubicBezTo>
                        <a:pt x="5227" y="14676"/>
                        <a:pt x="5277" y="14751"/>
                        <a:pt x="5326" y="14751"/>
                      </a:cubicBezTo>
                      <a:cubicBezTo>
                        <a:pt x="5326" y="14826"/>
                        <a:pt x="5375" y="14826"/>
                        <a:pt x="5425" y="14977"/>
                      </a:cubicBezTo>
                      <a:cubicBezTo>
                        <a:pt x="5425" y="14977"/>
                        <a:pt x="5425" y="14977"/>
                        <a:pt x="5425" y="15052"/>
                      </a:cubicBezTo>
                      <a:cubicBezTo>
                        <a:pt x="5425" y="15052"/>
                        <a:pt x="5425" y="15052"/>
                        <a:pt x="5425" y="15052"/>
                      </a:cubicBezTo>
                      <a:cubicBezTo>
                        <a:pt x="5425" y="15052"/>
                        <a:pt x="5425" y="15052"/>
                        <a:pt x="5425" y="15052"/>
                      </a:cubicBezTo>
                      <a:cubicBezTo>
                        <a:pt x="5474" y="15128"/>
                        <a:pt x="5474" y="15128"/>
                        <a:pt x="5474" y="15128"/>
                      </a:cubicBezTo>
                      <a:cubicBezTo>
                        <a:pt x="5474" y="15128"/>
                        <a:pt x="5474" y="15128"/>
                        <a:pt x="5523" y="15128"/>
                      </a:cubicBezTo>
                      <a:cubicBezTo>
                        <a:pt x="5523" y="15128"/>
                        <a:pt x="5523" y="15128"/>
                        <a:pt x="5523" y="15128"/>
                      </a:cubicBezTo>
                      <a:cubicBezTo>
                        <a:pt x="5573" y="15128"/>
                        <a:pt x="5622" y="15203"/>
                        <a:pt x="5622" y="15203"/>
                      </a:cubicBezTo>
                      <a:cubicBezTo>
                        <a:pt x="5622" y="15203"/>
                        <a:pt x="5622" y="15203"/>
                        <a:pt x="5622" y="15203"/>
                      </a:cubicBezTo>
                      <a:cubicBezTo>
                        <a:pt x="5622" y="15128"/>
                        <a:pt x="5622" y="15128"/>
                        <a:pt x="5622" y="15128"/>
                      </a:cubicBezTo>
                      <a:cubicBezTo>
                        <a:pt x="5671" y="15128"/>
                        <a:pt x="5721" y="15052"/>
                        <a:pt x="5770" y="15052"/>
                      </a:cubicBezTo>
                      <a:cubicBezTo>
                        <a:pt x="5819" y="15052"/>
                        <a:pt x="5819" y="15052"/>
                        <a:pt x="5819" y="15052"/>
                      </a:cubicBezTo>
                      <a:cubicBezTo>
                        <a:pt x="5868" y="15128"/>
                        <a:pt x="5918" y="15203"/>
                        <a:pt x="5918" y="15203"/>
                      </a:cubicBezTo>
                      <a:cubicBezTo>
                        <a:pt x="5918" y="15278"/>
                        <a:pt x="5918" y="15278"/>
                        <a:pt x="5918" y="15278"/>
                      </a:cubicBezTo>
                      <a:cubicBezTo>
                        <a:pt x="5918" y="15429"/>
                        <a:pt x="5918" y="15504"/>
                        <a:pt x="5868" y="15504"/>
                      </a:cubicBezTo>
                      <a:cubicBezTo>
                        <a:pt x="5819" y="15579"/>
                        <a:pt x="5770" y="15654"/>
                        <a:pt x="5770" y="15654"/>
                      </a:cubicBezTo>
                      <a:cubicBezTo>
                        <a:pt x="5770" y="15730"/>
                        <a:pt x="5770" y="15730"/>
                        <a:pt x="5770" y="15730"/>
                      </a:cubicBezTo>
                      <a:cubicBezTo>
                        <a:pt x="5770" y="15730"/>
                        <a:pt x="5770" y="15730"/>
                        <a:pt x="5770" y="15730"/>
                      </a:cubicBezTo>
                      <a:cubicBezTo>
                        <a:pt x="5770" y="15730"/>
                        <a:pt x="5770" y="15730"/>
                        <a:pt x="5770" y="15805"/>
                      </a:cubicBezTo>
                      <a:cubicBezTo>
                        <a:pt x="5819" y="15805"/>
                        <a:pt x="5918" y="15805"/>
                        <a:pt x="5918" y="15955"/>
                      </a:cubicBezTo>
                      <a:cubicBezTo>
                        <a:pt x="5918" y="15955"/>
                        <a:pt x="5967" y="15955"/>
                        <a:pt x="5967" y="15955"/>
                      </a:cubicBezTo>
                      <a:cubicBezTo>
                        <a:pt x="5967" y="15955"/>
                        <a:pt x="6016" y="15955"/>
                        <a:pt x="6016" y="15955"/>
                      </a:cubicBezTo>
                      <a:cubicBezTo>
                        <a:pt x="6066" y="15880"/>
                        <a:pt x="6066" y="15880"/>
                        <a:pt x="6115" y="15880"/>
                      </a:cubicBezTo>
                      <a:cubicBezTo>
                        <a:pt x="6164" y="15880"/>
                        <a:pt x="6214" y="15955"/>
                        <a:pt x="6263" y="16106"/>
                      </a:cubicBezTo>
                      <a:cubicBezTo>
                        <a:pt x="6263" y="16106"/>
                        <a:pt x="6263" y="16106"/>
                        <a:pt x="6263" y="16106"/>
                      </a:cubicBezTo>
                      <a:cubicBezTo>
                        <a:pt x="6263" y="16031"/>
                        <a:pt x="6263" y="16031"/>
                        <a:pt x="6263" y="16031"/>
                      </a:cubicBezTo>
                      <a:cubicBezTo>
                        <a:pt x="6312" y="15955"/>
                        <a:pt x="6312" y="15955"/>
                        <a:pt x="6362" y="15955"/>
                      </a:cubicBezTo>
                      <a:cubicBezTo>
                        <a:pt x="6411" y="15955"/>
                        <a:pt x="6411" y="15955"/>
                        <a:pt x="6460" y="16031"/>
                      </a:cubicBezTo>
                      <a:cubicBezTo>
                        <a:pt x="6460" y="16031"/>
                        <a:pt x="6460" y="16031"/>
                        <a:pt x="6460" y="16106"/>
                      </a:cubicBezTo>
                      <a:cubicBezTo>
                        <a:pt x="6460" y="16106"/>
                        <a:pt x="6411" y="16181"/>
                        <a:pt x="6411" y="16181"/>
                      </a:cubicBezTo>
                      <a:cubicBezTo>
                        <a:pt x="6411" y="16181"/>
                        <a:pt x="6411" y="16181"/>
                        <a:pt x="6411" y="16181"/>
                      </a:cubicBezTo>
                      <a:cubicBezTo>
                        <a:pt x="6411" y="16181"/>
                        <a:pt x="6411" y="16181"/>
                        <a:pt x="6411" y="16181"/>
                      </a:cubicBezTo>
                      <a:cubicBezTo>
                        <a:pt x="6411" y="16181"/>
                        <a:pt x="6411" y="16181"/>
                        <a:pt x="6411" y="16181"/>
                      </a:cubicBezTo>
                      <a:cubicBezTo>
                        <a:pt x="6411" y="16256"/>
                        <a:pt x="6411" y="16256"/>
                        <a:pt x="6411" y="16256"/>
                      </a:cubicBezTo>
                      <a:cubicBezTo>
                        <a:pt x="6460" y="16332"/>
                        <a:pt x="6460" y="16407"/>
                        <a:pt x="6460" y="16407"/>
                      </a:cubicBezTo>
                      <a:cubicBezTo>
                        <a:pt x="6510" y="16482"/>
                        <a:pt x="6559" y="16557"/>
                        <a:pt x="6559" y="16633"/>
                      </a:cubicBezTo>
                      <a:cubicBezTo>
                        <a:pt x="6559" y="16708"/>
                        <a:pt x="6559" y="16708"/>
                        <a:pt x="6559" y="16708"/>
                      </a:cubicBezTo>
                      <a:cubicBezTo>
                        <a:pt x="6559" y="16708"/>
                        <a:pt x="6608" y="16708"/>
                        <a:pt x="6608" y="16783"/>
                      </a:cubicBezTo>
                      <a:cubicBezTo>
                        <a:pt x="6608" y="16783"/>
                        <a:pt x="6608" y="16783"/>
                        <a:pt x="6608" y="16783"/>
                      </a:cubicBezTo>
                      <a:cubicBezTo>
                        <a:pt x="6608" y="16859"/>
                        <a:pt x="6559" y="16934"/>
                        <a:pt x="6559" y="16934"/>
                      </a:cubicBezTo>
                      <a:cubicBezTo>
                        <a:pt x="6608" y="16934"/>
                        <a:pt x="6608" y="17009"/>
                        <a:pt x="6658" y="17009"/>
                      </a:cubicBezTo>
                      <a:cubicBezTo>
                        <a:pt x="6658" y="17009"/>
                        <a:pt x="6658" y="17009"/>
                        <a:pt x="6658" y="17009"/>
                      </a:cubicBezTo>
                      <a:cubicBezTo>
                        <a:pt x="6658" y="16859"/>
                        <a:pt x="6658" y="16859"/>
                        <a:pt x="6658" y="16859"/>
                      </a:cubicBezTo>
                      <a:cubicBezTo>
                        <a:pt x="6658" y="16859"/>
                        <a:pt x="6658" y="16708"/>
                        <a:pt x="6707" y="16633"/>
                      </a:cubicBezTo>
                      <a:cubicBezTo>
                        <a:pt x="6756" y="16633"/>
                        <a:pt x="6756" y="16633"/>
                        <a:pt x="6756" y="16557"/>
                      </a:cubicBezTo>
                      <a:cubicBezTo>
                        <a:pt x="6805" y="16557"/>
                        <a:pt x="6805" y="16557"/>
                        <a:pt x="6855" y="16557"/>
                      </a:cubicBezTo>
                      <a:cubicBezTo>
                        <a:pt x="6904" y="16557"/>
                        <a:pt x="6904" y="16633"/>
                        <a:pt x="6904" y="16633"/>
                      </a:cubicBezTo>
                      <a:cubicBezTo>
                        <a:pt x="6904" y="16633"/>
                        <a:pt x="6904" y="16708"/>
                        <a:pt x="6904" y="16708"/>
                      </a:cubicBezTo>
                      <a:cubicBezTo>
                        <a:pt x="6904" y="16783"/>
                        <a:pt x="6904" y="16859"/>
                        <a:pt x="6904" y="16859"/>
                      </a:cubicBezTo>
                      <a:cubicBezTo>
                        <a:pt x="6855" y="16934"/>
                        <a:pt x="6855" y="16934"/>
                        <a:pt x="6855" y="16934"/>
                      </a:cubicBezTo>
                      <a:cubicBezTo>
                        <a:pt x="6855" y="16934"/>
                        <a:pt x="6855" y="16934"/>
                        <a:pt x="6904" y="16934"/>
                      </a:cubicBezTo>
                      <a:cubicBezTo>
                        <a:pt x="6904" y="17009"/>
                        <a:pt x="6953" y="17009"/>
                        <a:pt x="6953" y="17009"/>
                      </a:cubicBezTo>
                      <a:cubicBezTo>
                        <a:pt x="7003" y="17084"/>
                        <a:pt x="7003" y="17084"/>
                        <a:pt x="7052" y="17084"/>
                      </a:cubicBezTo>
                      <a:cubicBezTo>
                        <a:pt x="7052" y="17160"/>
                        <a:pt x="7101" y="17160"/>
                        <a:pt x="7101" y="17160"/>
                      </a:cubicBezTo>
                      <a:cubicBezTo>
                        <a:pt x="7101" y="17160"/>
                        <a:pt x="7101" y="17160"/>
                        <a:pt x="7101" y="17160"/>
                      </a:cubicBezTo>
                      <a:cubicBezTo>
                        <a:pt x="7101" y="17084"/>
                        <a:pt x="7101" y="17084"/>
                        <a:pt x="7151" y="17084"/>
                      </a:cubicBezTo>
                      <a:cubicBezTo>
                        <a:pt x="7151" y="17084"/>
                        <a:pt x="7151" y="17009"/>
                        <a:pt x="7151" y="16934"/>
                      </a:cubicBezTo>
                      <a:cubicBezTo>
                        <a:pt x="7200" y="16934"/>
                        <a:pt x="7151" y="16934"/>
                        <a:pt x="7200" y="16859"/>
                      </a:cubicBezTo>
                      <a:cubicBezTo>
                        <a:pt x="7200" y="16859"/>
                        <a:pt x="7249" y="16783"/>
                        <a:pt x="7249" y="16783"/>
                      </a:cubicBezTo>
                      <a:cubicBezTo>
                        <a:pt x="7299" y="16859"/>
                        <a:pt x="7299" y="16859"/>
                        <a:pt x="7348" y="16859"/>
                      </a:cubicBezTo>
                      <a:cubicBezTo>
                        <a:pt x="7348" y="16934"/>
                        <a:pt x="7348" y="16934"/>
                        <a:pt x="7348" y="16934"/>
                      </a:cubicBezTo>
                      <a:cubicBezTo>
                        <a:pt x="7348" y="16934"/>
                        <a:pt x="7348" y="16934"/>
                        <a:pt x="7348" y="16934"/>
                      </a:cubicBezTo>
                      <a:cubicBezTo>
                        <a:pt x="7397" y="16934"/>
                        <a:pt x="7397" y="16934"/>
                        <a:pt x="7397" y="16934"/>
                      </a:cubicBezTo>
                      <a:cubicBezTo>
                        <a:pt x="7397" y="16934"/>
                        <a:pt x="7397" y="16934"/>
                        <a:pt x="7397" y="16934"/>
                      </a:cubicBezTo>
                      <a:cubicBezTo>
                        <a:pt x="7496" y="16934"/>
                        <a:pt x="7496" y="17009"/>
                        <a:pt x="7545" y="17084"/>
                      </a:cubicBezTo>
                      <a:cubicBezTo>
                        <a:pt x="7545" y="17084"/>
                        <a:pt x="7595" y="17084"/>
                        <a:pt x="7595" y="17160"/>
                      </a:cubicBezTo>
                      <a:cubicBezTo>
                        <a:pt x="7595" y="17160"/>
                        <a:pt x="7644" y="17235"/>
                        <a:pt x="7644" y="17235"/>
                      </a:cubicBezTo>
                      <a:cubicBezTo>
                        <a:pt x="7693" y="17310"/>
                        <a:pt x="7693" y="17310"/>
                        <a:pt x="7693" y="17310"/>
                      </a:cubicBezTo>
                      <a:cubicBezTo>
                        <a:pt x="7693" y="17310"/>
                        <a:pt x="7693" y="17310"/>
                        <a:pt x="7693" y="17310"/>
                      </a:cubicBezTo>
                      <a:cubicBezTo>
                        <a:pt x="7693" y="17310"/>
                        <a:pt x="7693" y="17310"/>
                        <a:pt x="7693" y="17310"/>
                      </a:cubicBezTo>
                      <a:cubicBezTo>
                        <a:pt x="7693" y="17310"/>
                        <a:pt x="7693" y="17310"/>
                        <a:pt x="7693" y="17310"/>
                      </a:cubicBezTo>
                      <a:cubicBezTo>
                        <a:pt x="7792" y="17310"/>
                        <a:pt x="7792" y="17461"/>
                        <a:pt x="7841" y="17536"/>
                      </a:cubicBezTo>
                      <a:cubicBezTo>
                        <a:pt x="7841" y="17611"/>
                        <a:pt x="7841" y="17611"/>
                        <a:pt x="7841" y="17611"/>
                      </a:cubicBezTo>
                      <a:cubicBezTo>
                        <a:pt x="7890" y="17611"/>
                        <a:pt x="7890" y="17611"/>
                        <a:pt x="7890" y="17611"/>
                      </a:cubicBezTo>
                      <a:cubicBezTo>
                        <a:pt x="7890" y="17611"/>
                        <a:pt x="7940" y="17611"/>
                        <a:pt x="7940" y="17611"/>
                      </a:cubicBezTo>
                      <a:cubicBezTo>
                        <a:pt x="7940" y="17611"/>
                        <a:pt x="7940" y="17611"/>
                        <a:pt x="7940" y="17611"/>
                      </a:cubicBezTo>
                      <a:cubicBezTo>
                        <a:pt x="7989" y="17611"/>
                        <a:pt x="8038" y="17686"/>
                        <a:pt x="8038" y="17686"/>
                      </a:cubicBezTo>
                      <a:cubicBezTo>
                        <a:pt x="8038" y="17686"/>
                        <a:pt x="8038" y="17686"/>
                        <a:pt x="8038" y="17686"/>
                      </a:cubicBezTo>
                      <a:cubicBezTo>
                        <a:pt x="8088" y="17686"/>
                        <a:pt x="8088" y="17686"/>
                        <a:pt x="8088" y="17686"/>
                      </a:cubicBezTo>
                      <a:cubicBezTo>
                        <a:pt x="8088" y="17686"/>
                        <a:pt x="8088" y="17686"/>
                        <a:pt x="8137" y="17686"/>
                      </a:cubicBezTo>
                      <a:cubicBezTo>
                        <a:pt x="8137" y="17686"/>
                        <a:pt x="8137" y="17686"/>
                        <a:pt x="8137" y="17686"/>
                      </a:cubicBezTo>
                      <a:cubicBezTo>
                        <a:pt x="8186" y="17686"/>
                        <a:pt x="8186" y="17762"/>
                        <a:pt x="8186" y="17762"/>
                      </a:cubicBezTo>
                      <a:cubicBezTo>
                        <a:pt x="8186" y="17762"/>
                        <a:pt x="8186" y="17762"/>
                        <a:pt x="8186" y="17762"/>
                      </a:cubicBezTo>
                      <a:cubicBezTo>
                        <a:pt x="8186" y="17762"/>
                        <a:pt x="8186" y="17762"/>
                        <a:pt x="8186" y="17762"/>
                      </a:cubicBezTo>
                      <a:cubicBezTo>
                        <a:pt x="8186" y="17686"/>
                        <a:pt x="8236" y="17686"/>
                        <a:pt x="8236" y="17686"/>
                      </a:cubicBezTo>
                      <a:cubicBezTo>
                        <a:pt x="8285" y="17686"/>
                        <a:pt x="8285" y="17686"/>
                        <a:pt x="8285" y="17686"/>
                      </a:cubicBezTo>
                      <a:cubicBezTo>
                        <a:pt x="8334" y="17762"/>
                        <a:pt x="8334" y="17837"/>
                        <a:pt x="8384" y="17837"/>
                      </a:cubicBezTo>
                      <a:cubicBezTo>
                        <a:pt x="8384" y="17837"/>
                        <a:pt x="8384" y="17837"/>
                        <a:pt x="8384" y="17837"/>
                      </a:cubicBezTo>
                      <a:cubicBezTo>
                        <a:pt x="8433" y="17837"/>
                        <a:pt x="8433" y="17837"/>
                        <a:pt x="8433" y="17912"/>
                      </a:cubicBezTo>
                      <a:cubicBezTo>
                        <a:pt x="8433" y="17837"/>
                        <a:pt x="8482" y="17837"/>
                        <a:pt x="8482" y="17837"/>
                      </a:cubicBezTo>
                      <a:cubicBezTo>
                        <a:pt x="8482" y="17762"/>
                        <a:pt x="8482" y="17762"/>
                        <a:pt x="8482" y="17762"/>
                      </a:cubicBezTo>
                      <a:cubicBezTo>
                        <a:pt x="8482" y="17762"/>
                        <a:pt x="8581" y="17686"/>
                        <a:pt x="8581" y="17686"/>
                      </a:cubicBezTo>
                      <a:cubicBezTo>
                        <a:pt x="8581" y="17686"/>
                        <a:pt x="8630" y="17611"/>
                        <a:pt x="8630" y="17611"/>
                      </a:cubicBezTo>
                      <a:cubicBezTo>
                        <a:pt x="8679" y="17611"/>
                        <a:pt x="8679" y="17686"/>
                        <a:pt x="8729" y="17762"/>
                      </a:cubicBezTo>
                      <a:cubicBezTo>
                        <a:pt x="8729" y="17762"/>
                        <a:pt x="8729" y="17762"/>
                        <a:pt x="8729" y="17762"/>
                      </a:cubicBezTo>
                      <a:cubicBezTo>
                        <a:pt x="8729" y="17762"/>
                        <a:pt x="8729" y="17762"/>
                        <a:pt x="8729" y="17762"/>
                      </a:cubicBezTo>
                      <a:cubicBezTo>
                        <a:pt x="8729" y="17762"/>
                        <a:pt x="8778" y="17762"/>
                        <a:pt x="8778" y="17837"/>
                      </a:cubicBezTo>
                      <a:cubicBezTo>
                        <a:pt x="8778" y="17837"/>
                        <a:pt x="8778" y="17837"/>
                        <a:pt x="8827" y="17837"/>
                      </a:cubicBezTo>
                      <a:cubicBezTo>
                        <a:pt x="8827" y="17837"/>
                        <a:pt x="8877" y="17837"/>
                        <a:pt x="8926" y="17837"/>
                      </a:cubicBezTo>
                      <a:cubicBezTo>
                        <a:pt x="8926" y="17837"/>
                        <a:pt x="8926" y="17837"/>
                        <a:pt x="8975" y="17837"/>
                      </a:cubicBezTo>
                      <a:cubicBezTo>
                        <a:pt x="8975" y="17837"/>
                        <a:pt x="9025" y="17837"/>
                        <a:pt x="9025" y="17837"/>
                      </a:cubicBezTo>
                      <a:cubicBezTo>
                        <a:pt x="9025" y="17837"/>
                        <a:pt x="9025" y="17837"/>
                        <a:pt x="9074" y="17837"/>
                      </a:cubicBezTo>
                      <a:cubicBezTo>
                        <a:pt x="9074" y="17837"/>
                        <a:pt x="9074" y="17837"/>
                        <a:pt x="9074" y="17837"/>
                      </a:cubicBezTo>
                      <a:cubicBezTo>
                        <a:pt x="9074" y="17837"/>
                        <a:pt x="9123" y="17837"/>
                        <a:pt x="9123" y="17837"/>
                      </a:cubicBezTo>
                      <a:cubicBezTo>
                        <a:pt x="9123" y="17837"/>
                        <a:pt x="9173" y="17762"/>
                        <a:pt x="9222" y="17762"/>
                      </a:cubicBezTo>
                      <a:cubicBezTo>
                        <a:pt x="9222" y="17762"/>
                        <a:pt x="9222" y="17762"/>
                        <a:pt x="9222" y="17762"/>
                      </a:cubicBezTo>
                      <a:cubicBezTo>
                        <a:pt x="9222" y="17762"/>
                        <a:pt x="9222" y="17762"/>
                        <a:pt x="9222" y="17762"/>
                      </a:cubicBezTo>
                      <a:cubicBezTo>
                        <a:pt x="9271" y="17762"/>
                        <a:pt x="9271" y="17762"/>
                        <a:pt x="9271" y="17762"/>
                      </a:cubicBezTo>
                      <a:cubicBezTo>
                        <a:pt x="9271" y="17762"/>
                        <a:pt x="9271" y="17762"/>
                        <a:pt x="9271" y="17762"/>
                      </a:cubicBezTo>
                      <a:cubicBezTo>
                        <a:pt x="9321" y="17762"/>
                        <a:pt x="9321" y="17762"/>
                        <a:pt x="9321" y="17762"/>
                      </a:cubicBezTo>
                      <a:cubicBezTo>
                        <a:pt x="9321" y="17686"/>
                        <a:pt x="9321" y="17686"/>
                        <a:pt x="9321" y="17686"/>
                      </a:cubicBezTo>
                      <a:cubicBezTo>
                        <a:pt x="9321" y="17686"/>
                        <a:pt x="9370" y="17686"/>
                        <a:pt x="9419" y="17686"/>
                      </a:cubicBezTo>
                      <a:cubicBezTo>
                        <a:pt x="9419" y="17686"/>
                        <a:pt x="9419" y="17686"/>
                        <a:pt x="9419" y="17686"/>
                      </a:cubicBezTo>
                      <a:cubicBezTo>
                        <a:pt x="9419" y="17686"/>
                        <a:pt x="9419" y="17686"/>
                        <a:pt x="9419" y="17686"/>
                      </a:cubicBezTo>
                      <a:cubicBezTo>
                        <a:pt x="9468" y="17611"/>
                        <a:pt x="9468" y="17611"/>
                        <a:pt x="9518" y="17611"/>
                      </a:cubicBezTo>
                      <a:cubicBezTo>
                        <a:pt x="9518" y="17611"/>
                        <a:pt x="9567" y="17611"/>
                        <a:pt x="9567" y="17611"/>
                      </a:cubicBezTo>
                      <a:cubicBezTo>
                        <a:pt x="9616" y="17611"/>
                        <a:pt x="9616" y="17686"/>
                        <a:pt x="9616" y="17686"/>
                      </a:cubicBezTo>
                      <a:cubicBezTo>
                        <a:pt x="9666" y="17686"/>
                        <a:pt x="9616" y="17686"/>
                        <a:pt x="9666" y="17686"/>
                      </a:cubicBezTo>
                      <a:cubicBezTo>
                        <a:pt x="9715" y="17686"/>
                        <a:pt x="9764" y="17762"/>
                        <a:pt x="9764" y="17762"/>
                      </a:cubicBezTo>
                      <a:cubicBezTo>
                        <a:pt x="9814" y="17837"/>
                        <a:pt x="9814" y="17912"/>
                        <a:pt x="9814" y="17987"/>
                      </a:cubicBezTo>
                      <a:cubicBezTo>
                        <a:pt x="9814" y="18063"/>
                        <a:pt x="9814" y="18138"/>
                        <a:pt x="9814" y="18213"/>
                      </a:cubicBezTo>
                      <a:cubicBezTo>
                        <a:pt x="9814" y="18213"/>
                        <a:pt x="9814" y="18213"/>
                        <a:pt x="9814" y="18213"/>
                      </a:cubicBezTo>
                      <a:cubicBezTo>
                        <a:pt x="9814" y="18364"/>
                        <a:pt x="9764" y="18514"/>
                        <a:pt x="9715" y="18590"/>
                      </a:cubicBezTo>
                      <a:cubicBezTo>
                        <a:pt x="9715" y="18590"/>
                        <a:pt x="9715" y="18740"/>
                        <a:pt x="9666" y="18815"/>
                      </a:cubicBezTo>
                      <a:cubicBezTo>
                        <a:pt x="9666" y="18815"/>
                        <a:pt x="9666" y="18815"/>
                        <a:pt x="9666" y="18815"/>
                      </a:cubicBezTo>
                      <a:cubicBezTo>
                        <a:pt x="9666" y="18815"/>
                        <a:pt x="9666" y="18815"/>
                        <a:pt x="9616" y="18815"/>
                      </a:cubicBezTo>
                      <a:cubicBezTo>
                        <a:pt x="9616" y="18815"/>
                        <a:pt x="9616" y="18891"/>
                        <a:pt x="9616" y="18891"/>
                      </a:cubicBezTo>
                      <a:cubicBezTo>
                        <a:pt x="9616" y="18966"/>
                        <a:pt x="9616" y="18966"/>
                        <a:pt x="9616" y="18966"/>
                      </a:cubicBezTo>
                      <a:cubicBezTo>
                        <a:pt x="9616" y="18966"/>
                        <a:pt x="9616" y="18966"/>
                        <a:pt x="9666" y="19116"/>
                      </a:cubicBezTo>
                      <a:cubicBezTo>
                        <a:pt x="9666" y="19116"/>
                        <a:pt x="9666" y="19116"/>
                        <a:pt x="9666" y="19116"/>
                      </a:cubicBezTo>
                      <a:cubicBezTo>
                        <a:pt x="9666" y="19116"/>
                        <a:pt x="9666" y="19116"/>
                        <a:pt x="9666" y="19192"/>
                      </a:cubicBezTo>
                      <a:cubicBezTo>
                        <a:pt x="9715" y="19267"/>
                        <a:pt x="9715" y="19417"/>
                        <a:pt x="9715" y="19417"/>
                      </a:cubicBezTo>
                      <a:cubicBezTo>
                        <a:pt x="9764" y="19417"/>
                        <a:pt x="9764" y="19417"/>
                        <a:pt x="9764" y="19417"/>
                      </a:cubicBezTo>
                      <a:cubicBezTo>
                        <a:pt x="9814" y="19417"/>
                        <a:pt x="9814" y="19417"/>
                        <a:pt x="9814" y="19417"/>
                      </a:cubicBezTo>
                      <a:cubicBezTo>
                        <a:pt x="9814" y="19417"/>
                        <a:pt x="9814" y="19417"/>
                        <a:pt x="9814" y="19417"/>
                      </a:cubicBezTo>
                      <a:cubicBezTo>
                        <a:pt x="9814" y="19342"/>
                        <a:pt x="9863" y="19342"/>
                        <a:pt x="9912" y="19342"/>
                      </a:cubicBezTo>
                      <a:cubicBezTo>
                        <a:pt x="9912" y="19267"/>
                        <a:pt x="9912" y="19192"/>
                        <a:pt x="9863" y="19116"/>
                      </a:cubicBezTo>
                      <a:cubicBezTo>
                        <a:pt x="9863" y="19116"/>
                        <a:pt x="9863" y="19116"/>
                        <a:pt x="9863" y="19116"/>
                      </a:cubicBezTo>
                      <a:cubicBezTo>
                        <a:pt x="9912" y="18891"/>
                        <a:pt x="9962" y="18891"/>
                        <a:pt x="9962" y="18891"/>
                      </a:cubicBezTo>
                      <a:cubicBezTo>
                        <a:pt x="9962" y="18815"/>
                        <a:pt x="9962" y="18740"/>
                        <a:pt x="10011" y="18665"/>
                      </a:cubicBezTo>
                      <a:cubicBezTo>
                        <a:pt x="10060" y="18590"/>
                        <a:pt x="10159" y="18439"/>
                        <a:pt x="10208" y="18364"/>
                      </a:cubicBezTo>
                      <a:cubicBezTo>
                        <a:pt x="10208" y="18364"/>
                        <a:pt x="10208" y="18364"/>
                        <a:pt x="10208" y="18364"/>
                      </a:cubicBezTo>
                      <a:cubicBezTo>
                        <a:pt x="10208" y="18364"/>
                        <a:pt x="10405" y="18213"/>
                        <a:pt x="10405" y="18138"/>
                      </a:cubicBezTo>
                      <a:cubicBezTo>
                        <a:pt x="10455" y="18063"/>
                        <a:pt x="10504" y="17987"/>
                        <a:pt x="10553" y="17912"/>
                      </a:cubicBezTo>
                      <a:cubicBezTo>
                        <a:pt x="10603" y="17912"/>
                        <a:pt x="10603" y="17837"/>
                        <a:pt x="10652" y="17837"/>
                      </a:cubicBezTo>
                      <a:cubicBezTo>
                        <a:pt x="10652" y="17837"/>
                        <a:pt x="10701" y="17837"/>
                        <a:pt x="10751" y="17837"/>
                      </a:cubicBezTo>
                      <a:cubicBezTo>
                        <a:pt x="10751" y="17837"/>
                        <a:pt x="10800" y="17837"/>
                        <a:pt x="10800" y="17837"/>
                      </a:cubicBezTo>
                      <a:cubicBezTo>
                        <a:pt x="10800" y="17837"/>
                        <a:pt x="10849" y="17762"/>
                        <a:pt x="10899" y="17762"/>
                      </a:cubicBezTo>
                      <a:cubicBezTo>
                        <a:pt x="10899" y="17762"/>
                        <a:pt x="10899" y="17762"/>
                        <a:pt x="10899" y="17762"/>
                      </a:cubicBezTo>
                      <a:cubicBezTo>
                        <a:pt x="10948" y="17762"/>
                        <a:pt x="10997" y="17837"/>
                        <a:pt x="10997" y="17837"/>
                      </a:cubicBezTo>
                      <a:cubicBezTo>
                        <a:pt x="11047" y="17912"/>
                        <a:pt x="11047" y="17837"/>
                        <a:pt x="11047" y="17837"/>
                      </a:cubicBezTo>
                      <a:cubicBezTo>
                        <a:pt x="11096" y="17912"/>
                        <a:pt x="11145" y="17987"/>
                        <a:pt x="11145" y="17987"/>
                      </a:cubicBezTo>
                      <a:cubicBezTo>
                        <a:pt x="11145" y="18063"/>
                        <a:pt x="11145" y="18063"/>
                        <a:pt x="11145" y="18063"/>
                      </a:cubicBezTo>
                      <a:cubicBezTo>
                        <a:pt x="11195" y="18063"/>
                        <a:pt x="11195" y="18063"/>
                        <a:pt x="11195" y="18063"/>
                      </a:cubicBezTo>
                      <a:cubicBezTo>
                        <a:pt x="11195" y="18063"/>
                        <a:pt x="11195" y="18063"/>
                        <a:pt x="11244" y="18063"/>
                      </a:cubicBezTo>
                      <a:cubicBezTo>
                        <a:pt x="11244" y="17987"/>
                        <a:pt x="11244" y="17987"/>
                        <a:pt x="11293" y="17987"/>
                      </a:cubicBezTo>
                      <a:cubicBezTo>
                        <a:pt x="11342" y="17987"/>
                        <a:pt x="11342" y="17987"/>
                        <a:pt x="11392" y="18063"/>
                      </a:cubicBezTo>
                      <a:cubicBezTo>
                        <a:pt x="11392" y="18063"/>
                        <a:pt x="11392" y="18063"/>
                        <a:pt x="11392" y="18063"/>
                      </a:cubicBezTo>
                      <a:cubicBezTo>
                        <a:pt x="11392" y="18063"/>
                        <a:pt x="11392" y="18063"/>
                        <a:pt x="11392" y="18063"/>
                      </a:cubicBezTo>
                      <a:cubicBezTo>
                        <a:pt x="11392" y="18063"/>
                        <a:pt x="11392" y="18063"/>
                        <a:pt x="11392" y="18063"/>
                      </a:cubicBezTo>
                      <a:cubicBezTo>
                        <a:pt x="11392" y="18063"/>
                        <a:pt x="11441" y="18063"/>
                        <a:pt x="11490" y="18138"/>
                      </a:cubicBezTo>
                      <a:cubicBezTo>
                        <a:pt x="11490" y="18213"/>
                        <a:pt x="11540" y="18213"/>
                        <a:pt x="11540" y="18213"/>
                      </a:cubicBezTo>
                      <a:cubicBezTo>
                        <a:pt x="11540" y="18213"/>
                        <a:pt x="11540" y="18213"/>
                        <a:pt x="11540" y="18213"/>
                      </a:cubicBezTo>
                      <a:cubicBezTo>
                        <a:pt x="11540" y="18213"/>
                        <a:pt x="11540" y="18213"/>
                        <a:pt x="11540" y="18213"/>
                      </a:cubicBezTo>
                      <a:cubicBezTo>
                        <a:pt x="11540" y="18213"/>
                        <a:pt x="11540" y="18213"/>
                        <a:pt x="11540" y="18213"/>
                      </a:cubicBezTo>
                      <a:cubicBezTo>
                        <a:pt x="11540" y="18289"/>
                        <a:pt x="11589" y="18289"/>
                        <a:pt x="11688" y="18364"/>
                      </a:cubicBezTo>
                      <a:cubicBezTo>
                        <a:pt x="11688" y="18364"/>
                        <a:pt x="11688" y="18364"/>
                        <a:pt x="11786" y="18439"/>
                      </a:cubicBezTo>
                      <a:cubicBezTo>
                        <a:pt x="11786" y="18439"/>
                        <a:pt x="11786" y="18439"/>
                        <a:pt x="11786" y="18439"/>
                      </a:cubicBezTo>
                      <a:cubicBezTo>
                        <a:pt x="11786" y="18439"/>
                        <a:pt x="11836" y="18439"/>
                        <a:pt x="11836" y="18439"/>
                      </a:cubicBezTo>
                      <a:cubicBezTo>
                        <a:pt x="11836" y="18439"/>
                        <a:pt x="11836" y="18364"/>
                        <a:pt x="11885" y="18364"/>
                      </a:cubicBezTo>
                      <a:cubicBezTo>
                        <a:pt x="11934" y="18439"/>
                        <a:pt x="11984" y="18514"/>
                        <a:pt x="12033" y="18590"/>
                      </a:cubicBezTo>
                      <a:cubicBezTo>
                        <a:pt x="12033" y="18590"/>
                        <a:pt x="12033" y="18590"/>
                        <a:pt x="12033" y="18590"/>
                      </a:cubicBezTo>
                      <a:cubicBezTo>
                        <a:pt x="12082" y="18665"/>
                        <a:pt x="12132" y="18740"/>
                        <a:pt x="12181" y="18815"/>
                      </a:cubicBezTo>
                      <a:cubicBezTo>
                        <a:pt x="12181" y="18815"/>
                        <a:pt x="12279" y="18815"/>
                        <a:pt x="12329" y="18891"/>
                      </a:cubicBezTo>
                      <a:cubicBezTo>
                        <a:pt x="12329" y="18891"/>
                        <a:pt x="12329" y="18891"/>
                        <a:pt x="12329" y="18891"/>
                      </a:cubicBezTo>
                      <a:cubicBezTo>
                        <a:pt x="12329" y="18815"/>
                        <a:pt x="12329" y="18740"/>
                        <a:pt x="12378" y="18740"/>
                      </a:cubicBezTo>
                      <a:cubicBezTo>
                        <a:pt x="12427" y="18740"/>
                        <a:pt x="12427" y="18815"/>
                        <a:pt x="12477" y="18815"/>
                      </a:cubicBezTo>
                      <a:cubicBezTo>
                        <a:pt x="12477" y="18815"/>
                        <a:pt x="12477" y="18815"/>
                        <a:pt x="12477" y="18815"/>
                      </a:cubicBezTo>
                      <a:cubicBezTo>
                        <a:pt x="12477" y="18815"/>
                        <a:pt x="12477" y="18740"/>
                        <a:pt x="12575" y="18665"/>
                      </a:cubicBezTo>
                      <a:cubicBezTo>
                        <a:pt x="12575" y="18665"/>
                        <a:pt x="12575" y="18665"/>
                        <a:pt x="12575" y="18665"/>
                      </a:cubicBezTo>
                      <a:cubicBezTo>
                        <a:pt x="12625" y="18665"/>
                        <a:pt x="12674" y="18740"/>
                        <a:pt x="12674" y="18740"/>
                      </a:cubicBezTo>
                      <a:cubicBezTo>
                        <a:pt x="12723" y="18815"/>
                        <a:pt x="12723" y="18815"/>
                        <a:pt x="12723" y="18815"/>
                      </a:cubicBezTo>
                      <a:cubicBezTo>
                        <a:pt x="12723" y="18815"/>
                        <a:pt x="12723" y="18891"/>
                        <a:pt x="12723" y="18891"/>
                      </a:cubicBezTo>
                      <a:cubicBezTo>
                        <a:pt x="12773" y="18966"/>
                        <a:pt x="12773" y="19041"/>
                        <a:pt x="12822" y="19041"/>
                      </a:cubicBezTo>
                      <a:cubicBezTo>
                        <a:pt x="12822" y="19041"/>
                        <a:pt x="12822" y="19041"/>
                        <a:pt x="12822" y="19041"/>
                      </a:cubicBezTo>
                      <a:cubicBezTo>
                        <a:pt x="12822" y="19041"/>
                        <a:pt x="12822" y="19041"/>
                        <a:pt x="12822" y="19041"/>
                      </a:cubicBezTo>
                      <a:cubicBezTo>
                        <a:pt x="12822" y="19041"/>
                        <a:pt x="12871" y="19041"/>
                        <a:pt x="12921" y="19116"/>
                      </a:cubicBezTo>
                      <a:cubicBezTo>
                        <a:pt x="12921" y="19192"/>
                        <a:pt x="12921" y="19192"/>
                        <a:pt x="12921" y="19192"/>
                      </a:cubicBezTo>
                      <a:cubicBezTo>
                        <a:pt x="12921" y="19192"/>
                        <a:pt x="12921" y="19267"/>
                        <a:pt x="12871" y="19267"/>
                      </a:cubicBezTo>
                      <a:cubicBezTo>
                        <a:pt x="12921" y="19342"/>
                        <a:pt x="12921" y="19342"/>
                        <a:pt x="12921" y="19342"/>
                      </a:cubicBezTo>
                      <a:cubicBezTo>
                        <a:pt x="12921" y="19417"/>
                        <a:pt x="12921" y="19417"/>
                        <a:pt x="12921" y="19417"/>
                      </a:cubicBezTo>
                      <a:cubicBezTo>
                        <a:pt x="12921" y="19417"/>
                        <a:pt x="12921" y="19568"/>
                        <a:pt x="12871" y="19643"/>
                      </a:cubicBezTo>
                      <a:cubicBezTo>
                        <a:pt x="12871" y="19718"/>
                        <a:pt x="12871" y="19718"/>
                        <a:pt x="12822" y="19794"/>
                      </a:cubicBezTo>
                      <a:cubicBezTo>
                        <a:pt x="12822" y="19794"/>
                        <a:pt x="12822" y="19794"/>
                        <a:pt x="12822" y="19794"/>
                      </a:cubicBezTo>
                      <a:cubicBezTo>
                        <a:pt x="12822" y="19869"/>
                        <a:pt x="12822" y="19869"/>
                        <a:pt x="12871" y="19869"/>
                      </a:cubicBezTo>
                      <a:cubicBezTo>
                        <a:pt x="12871" y="19869"/>
                        <a:pt x="12871" y="19944"/>
                        <a:pt x="12921" y="19944"/>
                      </a:cubicBezTo>
                      <a:cubicBezTo>
                        <a:pt x="12970" y="19944"/>
                        <a:pt x="13019" y="19944"/>
                        <a:pt x="13068" y="19944"/>
                      </a:cubicBezTo>
                      <a:cubicBezTo>
                        <a:pt x="13118" y="20020"/>
                        <a:pt x="13167" y="20020"/>
                        <a:pt x="13216" y="20020"/>
                      </a:cubicBezTo>
                      <a:cubicBezTo>
                        <a:pt x="13266" y="20095"/>
                        <a:pt x="13266" y="20095"/>
                        <a:pt x="13315" y="20170"/>
                      </a:cubicBezTo>
                      <a:cubicBezTo>
                        <a:pt x="13315" y="20245"/>
                        <a:pt x="13315" y="20321"/>
                        <a:pt x="13315" y="20321"/>
                      </a:cubicBezTo>
                      <a:cubicBezTo>
                        <a:pt x="13364" y="20396"/>
                        <a:pt x="13364" y="20396"/>
                        <a:pt x="13364" y="20471"/>
                      </a:cubicBezTo>
                      <a:cubicBezTo>
                        <a:pt x="13364" y="20622"/>
                        <a:pt x="13266" y="20622"/>
                        <a:pt x="13266" y="20697"/>
                      </a:cubicBezTo>
                      <a:cubicBezTo>
                        <a:pt x="13216" y="20697"/>
                        <a:pt x="13216" y="20772"/>
                        <a:pt x="13216" y="20847"/>
                      </a:cubicBezTo>
                      <a:cubicBezTo>
                        <a:pt x="13216" y="20847"/>
                        <a:pt x="13216" y="20847"/>
                        <a:pt x="13216" y="20923"/>
                      </a:cubicBezTo>
                      <a:cubicBezTo>
                        <a:pt x="13216" y="20923"/>
                        <a:pt x="13216" y="20998"/>
                        <a:pt x="13266" y="20998"/>
                      </a:cubicBezTo>
                      <a:cubicBezTo>
                        <a:pt x="13266" y="21073"/>
                        <a:pt x="13266" y="21073"/>
                        <a:pt x="13266" y="21148"/>
                      </a:cubicBezTo>
                      <a:cubicBezTo>
                        <a:pt x="13266" y="21148"/>
                        <a:pt x="13266" y="21224"/>
                        <a:pt x="13266" y="21299"/>
                      </a:cubicBezTo>
                      <a:cubicBezTo>
                        <a:pt x="13266" y="21299"/>
                        <a:pt x="13266" y="21299"/>
                        <a:pt x="13266" y="21299"/>
                      </a:cubicBezTo>
                      <a:cubicBezTo>
                        <a:pt x="13266" y="21299"/>
                        <a:pt x="13266" y="21299"/>
                        <a:pt x="13315" y="21299"/>
                      </a:cubicBezTo>
                      <a:cubicBezTo>
                        <a:pt x="13364" y="21299"/>
                        <a:pt x="13414" y="21299"/>
                        <a:pt x="13463" y="21299"/>
                      </a:cubicBezTo>
                      <a:cubicBezTo>
                        <a:pt x="13463" y="21299"/>
                        <a:pt x="13660" y="21299"/>
                        <a:pt x="13710" y="21299"/>
                      </a:cubicBezTo>
                      <a:cubicBezTo>
                        <a:pt x="13710" y="21224"/>
                        <a:pt x="13710" y="21224"/>
                        <a:pt x="13710" y="21224"/>
                      </a:cubicBezTo>
                      <a:cubicBezTo>
                        <a:pt x="13710" y="21224"/>
                        <a:pt x="13710" y="21224"/>
                        <a:pt x="13710" y="21224"/>
                      </a:cubicBezTo>
                      <a:cubicBezTo>
                        <a:pt x="13759" y="21224"/>
                        <a:pt x="13759" y="21224"/>
                        <a:pt x="13759" y="21224"/>
                      </a:cubicBezTo>
                      <a:cubicBezTo>
                        <a:pt x="13759" y="21224"/>
                        <a:pt x="13858" y="21224"/>
                        <a:pt x="13907" y="21299"/>
                      </a:cubicBezTo>
                      <a:cubicBezTo>
                        <a:pt x="13956" y="21374"/>
                        <a:pt x="14005" y="21449"/>
                        <a:pt x="14055" y="21449"/>
                      </a:cubicBezTo>
                      <a:cubicBezTo>
                        <a:pt x="14104" y="21449"/>
                        <a:pt x="14104" y="21449"/>
                        <a:pt x="14104" y="21449"/>
                      </a:cubicBezTo>
                      <a:cubicBezTo>
                        <a:pt x="14104" y="21449"/>
                        <a:pt x="14153" y="21449"/>
                        <a:pt x="14203" y="21525"/>
                      </a:cubicBezTo>
                      <a:cubicBezTo>
                        <a:pt x="14252" y="21525"/>
                        <a:pt x="14301" y="21525"/>
                        <a:pt x="14351" y="21525"/>
                      </a:cubicBezTo>
                      <a:cubicBezTo>
                        <a:pt x="14351" y="21600"/>
                        <a:pt x="14351" y="21600"/>
                        <a:pt x="14351" y="21600"/>
                      </a:cubicBezTo>
                      <a:cubicBezTo>
                        <a:pt x="14351" y="21600"/>
                        <a:pt x="14449" y="21600"/>
                        <a:pt x="14499" y="21525"/>
                      </a:cubicBezTo>
                      <a:cubicBezTo>
                        <a:pt x="14499" y="21525"/>
                        <a:pt x="14499" y="21525"/>
                        <a:pt x="14499" y="21525"/>
                      </a:cubicBezTo>
                      <a:cubicBezTo>
                        <a:pt x="14548" y="21525"/>
                        <a:pt x="14597" y="21600"/>
                        <a:pt x="14597" y="21600"/>
                      </a:cubicBezTo>
                      <a:cubicBezTo>
                        <a:pt x="14647" y="21600"/>
                        <a:pt x="14647" y="21600"/>
                        <a:pt x="14647" y="21600"/>
                      </a:cubicBezTo>
                      <a:cubicBezTo>
                        <a:pt x="14647" y="21600"/>
                        <a:pt x="14696" y="21600"/>
                        <a:pt x="14696" y="21600"/>
                      </a:cubicBezTo>
                      <a:cubicBezTo>
                        <a:pt x="14745" y="21600"/>
                        <a:pt x="14795" y="21600"/>
                        <a:pt x="14795" y="21600"/>
                      </a:cubicBezTo>
                      <a:cubicBezTo>
                        <a:pt x="14844" y="21600"/>
                        <a:pt x="14844" y="21600"/>
                        <a:pt x="14893" y="21600"/>
                      </a:cubicBezTo>
                      <a:cubicBezTo>
                        <a:pt x="14893" y="21600"/>
                        <a:pt x="14893" y="21600"/>
                        <a:pt x="14942" y="21600"/>
                      </a:cubicBezTo>
                      <a:cubicBezTo>
                        <a:pt x="14942" y="21600"/>
                        <a:pt x="14942" y="21600"/>
                        <a:pt x="14942" y="21600"/>
                      </a:cubicBezTo>
                      <a:cubicBezTo>
                        <a:pt x="14942" y="21600"/>
                        <a:pt x="14992" y="21600"/>
                        <a:pt x="14992" y="21600"/>
                      </a:cubicBezTo>
                      <a:cubicBezTo>
                        <a:pt x="15090" y="21525"/>
                        <a:pt x="15140" y="21525"/>
                        <a:pt x="15189" y="21525"/>
                      </a:cubicBezTo>
                      <a:cubicBezTo>
                        <a:pt x="15189" y="21525"/>
                        <a:pt x="15189" y="21525"/>
                        <a:pt x="15189" y="21525"/>
                      </a:cubicBezTo>
                      <a:cubicBezTo>
                        <a:pt x="15189" y="21525"/>
                        <a:pt x="15189" y="21525"/>
                        <a:pt x="15189" y="21525"/>
                      </a:cubicBezTo>
                      <a:cubicBezTo>
                        <a:pt x="15189" y="21525"/>
                        <a:pt x="15189" y="21449"/>
                        <a:pt x="15189" y="21449"/>
                      </a:cubicBezTo>
                      <a:cubicBezTo>
                        <a:pt x="15189" y="21299"/>
                        <a:pt x="15238" y="21224"/>
                        <a:pt x="15238" y="21224"/>
                      </a:cubicBezTo>
                      <a:cubicBezTo>
                        <a:pt x="15288" y="21148"/>
                        <a:pt x="15288" y="21148"/>
                        <a:pt x="15288" y="21148"/>
                      </a:cubicBezTo>
                      <a:cubicBezTo>
                        <a:pt x="15288" y="21148"/>
                        <a:pt x="15386" y="20998"/>
                        <a:pt x="15485" y="20923"/>
                      </a:cubicBezTo>
                      <a:cubicBezTo>
                        <a:pt x="15485" y="20847"/>
                        <a:pt x="15534" y="20847"/>
                        <a:pt x="15584" y="20772"/>
                      </a:cubicBezTo>
                      <a:cubicBezTo>
                        <a:pt x="15633" y="20772"/>
                        <a:pt x="15633" y="20697"/>
                        <a:pt x="15682" y="20622"/>
                      </a:cubicBezTo>
                      <a:cubicBezTo>
                        <a:pt x="15682" y="20622"/>
                        <a:pt x="15732" y="20471"/>
                        <a:pt x="15830" y="20471"/>
                      </a:cubicBezTo>
                      <a:cubicBezTo>
                        <a:pt x="15879" y="20471"/>
                        <a:pt x="15929" y="20471"/>
                        <a:pt x="15978" y="20546"/>
                      </a:cubicBezTo>
                      <a:cubicBezTo>
                        <a:pt x="16027" y="20546"/>
                        <a:pt x="16027" y="20546"/>
                        <a:pt x="16027" y="20546"/>
                      </a:cubicBezTo>
                      <a:cubicBezTo>
                        <a:pt x="16077" y="20546"/>
                        <a:pt x="16126" y="20471"/>
                        <a:pt x="16126" y="20471"/>
                      </a:cubicBezTo>
                      <a:cubicBezTo>
                        <a:pt x="16175" y="20471"/>
                        <a:pt x="16225" y="20471"/>
                        <a:pt x="16274" y="20471"/>
                      </a:cubicBezTo>
                      <a:cubicBezTo>
                        <a:pt x="16274" y="20471"/>
                        <a:pt x="16274" y="20471"/>
                        <a:pt x="16274" y="20471"/>
                      </a:cubicBezTo>
                      <a:cubicBezTo>
                        <a:pt x="16274" y="20471"/>
                        <a:pt x="16323" y="20396"/>
                        <a:pt x="16373" y="20396"/>
                      </a:cubicBezTo>
                      <a:cubicBezTo>
                        <a:pt x="16422" y="20396"/>
                        <a:pt x="16471" y="20321"/>
                        <a:pt x="16521" y="20321"/>
                      </a:cubicBezTo>
                      <a:cubicBezTo>
                        <a:pt x="16570" y="20245"/>
                        <a:pt x="16570" y="20245"/>
                        <a:pt x="16570" y="20245"/>
                      </a:cubicBezTo>
                      <a:cubicBezTo>
                        <a:pt x="16570" y="20245"/>
                        <a:pt x="16619" y="20245"/>
                        <a:pt x="16668" y="20245"/>
                      </a:cubicBezTo>
                      <a:cubicBezTo>
                        <a:pt x="16718" y="20170"/>
                        <a:pt x="16816" y="20170"/>
                        <a:pt x="16816" y="20170"/>
                      </a:cubicBezTo>
                      <a:cubicBezTo>
                        <a:pt x="16866" y="20095"/>
                        <a:pt x="16964" y="20095"/>
                        <a:pt x="17014" y="20095"/>
                      </a:cubicBezTo>
                      <a:cubicBezTo>
                        <a:pt x="17014" y="20020"/>
                        <a:pt x="17063" y="20020"/>
                        <a:pt x="17063" y="19944"/>
                      </a:cubicBezTo>
                      <a:cubicBezTo>
                        <a:pt x="17063" y="19944"/>
                        <a:pt x="17063" y="19944"/>
                        <a:pt x="17063" y="19944"/>
                      </a:cubicBezTo>
                      <a:cubicBezTo>
                        <a:pt x="17112" y="19718"/>
                        <a:pt x="17211" y="19643"/>
                        <a:pt x="17310" y="19643"/>
                      </a:cubicBezTo>
                      <a:cubicBezTo>
                        <a:pt x="17310" y="19643"/>
                        <a:pt x="17408" y="19568"/>
                        <a:pt x="17507" y="19493"/>
                      </a:cubicBezTo>
                      <a:cubicBezTo>
                        <a:pt x="17507" y="19493"/>
                        <a:pt x="17556" y="19493"/>
                        <a:pt x="17605" y="19493"/>
                      </a:cubicBezTo>
                      <a:cubicBezTo>
                        <a:pt x="17605" y="19493"/>
                        <a:pt x="17605" y="19493"/>
                        <a:pt x="17605" y="19493"/>
                      </a:cubicBezTo>
                      <a:cubicBezTo>
                        <a:pt x="17605" y="19493"/>
                        <a:pt x="17605" y="19493"/>
                        <a:pt x="17605" y="19493"/>
                      </a:cubicBezTo>
                      <a:cubicBezTo>
                        <a:pt x="17704" y="19493"/>
                        <a:pt x="17704" y="19568"/>
                        <a:pt x="17704" y="19568"/>
                      </a:cubicBezTo>
                      <a:cubicBezTo>
                        <a:pt x="17704" y="19568"/>
                        <a:pt x="17753" y="19568"/>
                        <a:pt x="17803" y="19568"/>
                      </a:cubicBezTo>
                      <a:cubicBezTo>
                        <a:pt x="17803" y="19568"/>
                        <a:pt x="17803" y="19568"/>
                        <a:pt x="17852" y="19643"/>
                      </a:cubicBezTo>
                      <a:cubicBezTo>
                        <a:pt x="17901" y="19643"/>
                        <a:pt x="17901" y="19643"/>
                        <a:pt x="17901" y="19643"/>
                      </a:cubicBezTo>
                      <a:cubicBezTo>
                        <a:pt x="17901" y="19718"/>
                        <a:pt x="17901" y="19718"/>
                        <a:pt x="17951" y="19718"/>
                      </a:cubicBezTo>
                      <a:cubicBezTo>
                        <a:pt x="17951" y="19718"/>
                        <a:pt x="17951" y="19718"/>
                        <a:pt x="17951" y="19718"/>
                      </a:cubicBezTo>
                      <a:cubicBezTo>
                        <a:pt x="17951" y="19718"/>
                        <a:pt x="17951" y="19718"/>
                        <a:pt x="17951" y="19718"/>
                      </a:cubicBezTo>
                      <a:cubicBezTo>
                        <a:pt x="17951" y="19718"/>
                        <a:pt x="17951" y="19718"/>
                        <a:pt x="17951" y="19718"/>
                      </a:cubicBezTo>
                      <a:cubicBezTo>
                        <a:pt x="18000" y="19718"/>
                        <a:pt x="18000" y="19643"/>
                        <a:pt x="18049" y="19643"/>
                      </a:cubicBezTo>
                      <a:cubicBezTo>
                        <a:pt x="18049" y="19643"/>
                        <a:pt x="18099" y="19643"/>
                        <a:pt x="18148" y="19643"/>
                      </a:cubicBezTo>
                      <a:cubicBezTo>
                        <a:pt x="18148" y="19643"/>
                        <a:pt x="18148" y="19643"/>
                        <a:pt x="18148" y="19643"/>
                      </a:cubicBezTo>
                      <a:cubicBezTo>
                        <a:pt x="18197" y="19643"/>
                        <a:pt x="18296" y="19718"/>
                        <a:pt x="18296" y="19869"/>
                      </a:cubicBezTo>
                      <a:cubicBezTo>
                        <a:pt x="18296" y="19869"/>
                        <a:pt x="18296" y="19869"/>
                        <a:pt x="18296" y="19869"/>
                      </a:cubicBezTo>
                      <a:cubicBezTo>
                        <a:pt x="18296" y="19944"/>
                        <a:pt x="18247" y="19944"/>
                        <a:pt x="18247" y="20020"/>
                      </a:cubicBezTo>
                      <a:cubicBezTo>
                        <a:pt x="18247" y="20020"/>
                        <a:pt x="18247" y="20020"/>
                        <a:pt x="18296" y="20020"/>
                      </a:cubicBezTo>
                      <a:cubicBezTo>
                        <a:pt x="18296" y="20020"/>
                        <a:pt x="18296" y="20020"/>
                        <a:pt x="18296" y="20020"/>
                      </a:cubicBezTo>
                      <a:cubicBezTo>
                        <a:pt x="18395" y="20020"/>
                        <a:pt x="18395" y="20020"/>
                        <a:pt x="18395" y="20020"/>
                      </a:cubicBezTo>
                      <a:cubicBezTo>
                        <a:pt x="18395" y="20020"/>
                        <a:pt x="18395" y="20020"/>
                        <a:pt x="18395" y="20020"/>
                      </a:cubicBezTo>
                      <a:cubicBezTo>
                        <a:pt x="18395" y="20095"/>
                        <a:pt x="18395" y="20020"/>
                        <a:pt x="18395" y="20020"/>
                      </a:cubicBezTo>
                      <a:cubicBezTo>
                        <a:pt x="18395" y="20020"/>
                        <a:pt x="18444" y="20020"/>
                        <a:pt x="18444" y="20095"/>
                      </a:cubicBezTo>
                      <a:cubicBezTo>
                        <a:pt x="18493" y="20095"/>
                        <a:pt x="18542" y="20020"/>
                        <a:pt x="18592" y="20170"/>
                      </a:cubicBezTo>
                      <a:cubicBezTo>
                        <a:pt x="18641" y="20245"/>
                        <a:pt x="18690" y="20321"/>
                        <a:pt x="18690" y="20321"/>
                      </a:cubicBezTo>
                      <a:cubicBezTo>
                        <a:pt x="18690" y="20321"/>
                        <a:pt x="18740" y="20321"/>
                        <a:pt x="18789" y="20396"/>
                      </a:cubicBezTo>
                      <a:cubicBezTo>
                        <a:pt x="18789" y="20471"/>
                        <a:pt x="18789" y="20471"/>
                        <a:pt x="18838" y="20471"/>
                      </a:cubicBezTo>
                      <a:cubicBezTo>
                        <a:pt x="18838" y="20471"/>
                        <a:pt x="18838" y="20471"/>
                        <a:pt x="18838" y="20471"/>
                      </a:cubicBezTo>
                      <a:cubicBezTo>
                        <a:pt x="18838" y="20471"/>
                        <a:pt x="18838" y="20471"/>
                        <a:pt x="18838" y="20471"/>
                      </a:cubicBezTo>
                      <a:cubicBezTo>
                        <a:pt x="18888" y="20471"/>
                        <a:pt x="18888" y="20471"/>
                        <a:pt x="18888" y="20471"/>
                      </a:cubicBezTo>
                      <a:cubicBezTo>
                        <a:pt x="18937" y="20471"/>
                        <a:pt x="18937" y="20546"/>
                        <a:pt x="18937" y="20546"/>
                      </a:cubicBezTo>
                      <a:cubicBezTo>
                        <a:pt x="18986" y="20622"/>
                        <a:pt x="18986" y="20622"/>
                        <a:pt x="19036" y="20622"/>
                      </a:cubicBezTo>
                      <a:cubicBezTo>
                        <a:pt x="19036" y="20697"/>
                        <a:pt x="19085" y="20697"/>
                        <a:pt x="19085" y="20847"/>
                      </a:cubicBezTo>
                      <a:cubicBezTo>
                        <a:pt x="19085" y="20847"/>
                        <a:pt x="19085" y="20847"/>
                        <a:pt x="19085" y="20847"/>
                      </a:cubicBezTo>
                      <a:cubicBezTo>
                        <a:pt x="19134" y="20847"/>
                        <a:pt x="19134" y="20772"/>
                        <a:pt x="19134" y="20772"/>
                      </a:cubicBezTo>
                      <a:cubicBezTo>
                        <a:pt x="19134" y="20772"/>
                        <a:pt x="19233" y="20697"/>
                        <a:pt x="19282" y="20622"/>
                      </a:cubicBezTo>
                      <a:cubicBezTo>
                        <a:pt x="19282" y="20622"/>
                        <a:pt x="19282" y="20622"/>
                        <a:pt x="19332" y="20622"/>
                      </a:cubicBezTo>
                      <a:cubicBezTo>
                        <a:pt x="19381" y="20622"/>
                        <a:pt x="19381" y="20622"/>
                        <a:pt x="19381" y="20622"/>
                      </a:cubicBezTo>
                      <a:cubicBezTo>
                        <a:pt x="19381" y="20622"/>
                        <a:pt x="19381" y="20622"/>
                        <a:pt x="19381" y="20622"/>
                      </a:cubicBezTo>
                      <a:cubicBezTo>
                        <a:pt x="19381" y="20622"/>
                        <a:pt x="19381" y="20622"/>
                        <a:pt x="19381" y="20622"/>
                      </a:cubicBezTo>
                      <a:cubicBezTo>
                        <a:pt x="19381" y="20622"/>
                        <a:pt x="19430" y="20546"/>
                        <a:pt x="19430" y="20471"/>
                      </a:cubicBezTo>
                      <a:cubicBezTo>
                        <a:pt x="19430" y="20471"/>
                        <a:pt x="19430" y="20471"/>
                        <a:pt x="19430" y="20471"/>
                      </a:cubicBezTo>
                      <a:cubicBezTo>
                        <a:pt x="19430" y="20471"/>
                        <a:pt x="19381" y="20396"/>
                        <a:pt x="19381" y="20321"/>
                      </a:cubicBezTo>
                      <a:cubicBezTo>
                        <a:pt x="19381" y="20321"/>
                        <a:pt x="19332" y="20321"/>
                        <a:pt x="19332" y="20245"/>
                      </a:cubicBezTo>
                      <a:cubicBezTo>
                        <a:pt x="19332" y="20245"/>
                        <a:pt x="19381" y="20245"/>
                        <a:pt x="19381" y="20170"/>
                      </a:cubicBezTo>
                      <a:cubicBezTo>
                        <a:pt x="19430" y="20095"/>
                        <a:pt x="19430" y="20095"/>
                        <a:pt x="19430" y="20095"/>
                      </a:cubicBezTo>
                      <a:cubicBezTo>
                        <a:pt x="19430" y="20095"/>
                        <a:pt x="19430" y="20095"/>
                        <a:pt x="19430" y="20095"/>
                      </a:cubicBezTo>
                      <a:cubicBezTo>
                        <a:pt x="19430" y="20095"/>
                        <a:pt x="19430" y="20095"/>
                        <a:pt x="19430" y="20020"/>
                      </a:cubicBezTo>
                      <a:cubicBezTo>
                        <a:pt x="19430" y="20020"/>
                        <a:pt x="19430" y="19944"/>
                        <a:pt x="19479" y="19944"/>
                      </a:cubicBezTo>
                      <a:cubicBezTo>
                        <a:pt x="19479" y="19944"/>
                        <a:pt x="19479" y="19944"/>
                        <a:pt x="19479" y="19944"/>
                      </a:cubicBezTo>
                      <a:cubicBezTo>
                        <a:pt x="19479" y="19944"/>
                        <a:pt x="19479" y="19944"/>
                        <a:pt x="19479" y="19944"/>
                      </a:cubicBezTo>
                      <a:cubicBezTo>
                        <a:pt x="19479" y="19944"/>
                        <a:pt x="19529" y="19869"/>
                        <a:pt x="19529" y="19869"/>
                      </a:cubicBezTo>
                      <a:cubicBezTo>
                        <a:pt x="19578" y="19869"/>
                        <a:pt x="19578" y="19794"/>
                        <a:pt x="19627" y="19794"/>
                      </a:cubicBezTo>
                      <a:cubicBezTo>
                        <a:pt x="19627" y="19794"/>
                        <a:pt x="19627" y="19718"/>
                        <a:pt x="19627" y="19643"/>
                      </a:cubicBezTo>
                      <a:cubicBezTo>
                        <a:pt x="19627" y="19568"/>
                        <a:pt x="19627" y="19568"/>
                        <a:pt x="19627" y="19568"/>
                      </a:cubicBezTo>
                      <a:cubicBezTo>
                        <a:pt x="19627" y="19568"/>
                        <a:pt x="19627" y="19568"/>
                        <a:pt x="19627" y="19568"/>
                      </a:cubicBezTo>
                      <a:cubicBezTo>
                        <a:pt x="19627" y="19493"/>
                        <a:pt x="19677" y="19417"/>
                        <a:pt x="19726" y="19417"/>
                      </a:cubicBezTo>
                      <a:cubicBezTo>
                        <a:pt x="19726" y="19417"/>
                        <a:pt x="19726" y="19493"/>
                        <a:pt x="19726" y="19493"/>
                      </a:cubicBezTo>
                      <a:cubicBezTo>
                        <a:pt x="19775" y="19493"/>
                        <a:pt x="19775" y="19493"/>
                        <a:pt x="19775" y="19493"/>
                      </a:cubicBezTo>
                      <a:cubicBezTo>
                        <a:pt x="19775" y="19493"/>
                        <a:pt x="19775" y="19493"/>
                        <a:pt x="19775" y="19493"/>
                      </a:cubicBezTo>
                      <a:cubicBezTo>
                        <a:pt x="19775" y="19493"/>
                        <a:pt x="19775" y="19417"/>
                        <a:pt x="19825" y="19417"/>
                      </a:cubicBezTo>
                      <a:cubicBezTo>
                        <a:pt x="19825" y="19417"/>
                        <a:pt x="19825" y="19493"/>
                        <a:pt x="19874" y="19493"/>
                      </a:cubicBezTo>
                      <a:cubicBezTo>
                        <a:pt x="19874" y="19493"/>
                        <a:pt x="19973" y="19493"/>
                        <a:pt x="19973" y="19643"/>
                      </a:cubicBezTo>
                      <a:cubicBezTo>
                        <a:pt x="19973" y="19643"/>
                        <a:pt x="19973" y="19643"/>
                        <a:pt x="19973" y="19718"/>
                      </a:cubicBezTo>
                      <a:cubicBezTo>
                        <a:pt x="19973" y="19718"/>
                        <a:pt x="19973" y="19718"/>
                        <a:pt x="19973" y="19718"/>
                      </a:cubicBezTo>
                      <a:cubicBezTo>
                        <a:pt x="19973" y="19718"/>
                        <a:pt x="19973" y="19718"/>
                        <a:pt x="19973" y="19718"/>
                      </a:cubicBezTo>
                      <a:cubicBezTo>
                        <a:pt x="19973" y="19794"/>
                        <a:pt x="19973" y="19794"/>
                        <a:pt x="20022" y="19869"/>
                      </a:cubicBezTo>
                      <a:cubicBezTo>
                        <a:pt x="20022" y="19869"/>
                        <a:pt x="20022" y="19869"/>
                        <a:pt x="20022" y="19869"/>
                      </a:cubicBezTo>
                      <a:cubicBezTo>
                        <a:pt x="20022" y="19869"/>
                        <a:pt x="20022" y="19869"/>
                        <a:pt x="20022" y="19869"/>
                      </a:cubicBezTo>
                      <a:cubicBezTo>
                        <a:pt x="20022" y="19794"/>
                        <a:pt x="20022" y="19794"/>
                        <a:pt x="20071" y="19794"/>
                      </a:cubicBezTo>
                      <a:cubicBezTo>
                        <a:pt x="20170" y="19794"/>
                        <a:pt x="20121" y="19869"/>
                        <a:pt x="20170" y="19869"/>
                      </a:cubicBezTo>
                      <a:cubicBezTo>
                        <a:pt x="20170" y="19944"/>
                        <a:pt x="20170" y="20020"/>
                        <a:pt x="20170" y="20020"/>
                      </a:cubicBezTo>
                      <a:cubicBezTo>
                        <a:pt x="20219" y="20020"/>
                        <a:pt x="20219" y="20020"/>
                        <a:pt x="20219" y="20020"/>
                      </a:cubicBezTo>
                      <a:cubicBezTo>
                        <a:pt x="20219" y="20095"/>
                        <a:pt x="20219" y="20095"/>
                        <a:pt x="20219" y="20095"/>
                      </a:cubicBezTo>
                      <a:cubicBezTo>
                        <a:pt x="20219" y="20095"/>
                        <a:pt x="20268" y="20170"/>
                        <a:pt x="20268" y="20245"/>
                      </a:cubicBezTo>
                      <a:cubicBezTo>
                        <a:pt x="20268" y="20245"/>
                        <a:pt x="20268" y="20245"/>
                        <a:pt x="20268" y="20245"/>
                      </a:cubicBezTo>
                      <a:cubicBezTo>
                        <a:pt x="20268" y="20245"/>
                        <a:pt x="20268" y="20245"/>
                        <a:pt x="20268" y="20245"/>
                      </a:cubicBezTo>
                      <a:cubicBezTo>
                        <a:pt x="20318" y="20245"/>
                        <a:pt x="20318" y="20245"/>
                        <a:pt x="20318" y="20245"/>
                      </a:cubicBezTo>
                      <a:cubicBezTo>
                        <a:pt x="20318" y="20245"/>
                        <a:pt x="20367" y="20245"/>
                        <a:pt x="20367" y="20245"/>
                      </a:cubicBezTo>
                      <a:cubicBezTo>
                        <a:pt x="20367" y="20245"/>
                        <a:pt x="20416" y="20245"/>
                        <a:pt x="20416" y="20245"/>
                      </a:cubicBezTo>
                      <a:cubicBezTo>
                        <a:pt x="20416" y="20245"/>
                        <a:pt x="20416" y="20245"/>
                        <a:pt x="20416" y="20245"/>
                      </a:cubicBezTo>
                      <a:cubicBezTo>
                        <a:pt x="20466" y="20245"/>
                        <a:pt x="20466" y="20170"/>
                        <a:pt x="20466" y="20170"/>
                      </a:cubicBezTo>
                      <a:cubicBezTo>
                        <a:pt x="20466" y="20170"/>
                        <a:pt x="20466" y="20170"/>
                        <a:pt x="20466" y="20170"/>
                      </a:cubicBezTo>
                      <a:cubicBezTo>
                        <a:pt x="20466" y="20095"/>
                        <a:pt x="20416" y="20020"/>
                        <a:pt x="20466" y="19944"/>
                      </a:cubicBezTo>
                      <a:cubicBezTo>
                        <a:pt x="20515" y="19944"/>
                        <a:pt x="20515" y="19944"/>
                        <a:pt x="20515" y="19944"/>
                      </a:cubicBezTo>
                      <a:cubicBezTo>
                        <a:pt x="20614" y="19944"/>
                        <a:pt x="20614" y="20170"/>
                        <a:pt x="20663" y="20321"/>
                      </a:cubicBezTo>
                      <a:cubicBezTo>
                        <a:pt x="20663" y="20396"/>
                        <a:pt x="20663" y="20471"/>
                        <a:pt x="20663" y="20471"/>
                      </a:cubicBezTo>
                      <a:cubicBezTo>
                        <a:pt x="20712" y="20471"/>
                        <a:pt x="20762" y="20471"/>
                        <a:pt x="20910" y="20396"/>
                      </a:cubicBezTo>
                      <a:cubicBezTo>
                        <a:pt x="20959" y="20396"/>
                        <a:pt x="20959" y="20321"/>
                        <a:pt x="20959" y="20170"/>
                      </a:cubicBezTo>
                      <a:cubicBezTo>
                        <a:pt x="20959" y="20095"/>
                        <a:pt x="20959" y="19944"/>
                        <a:pt x="20959" y="19869"/>
                      </a:cubicBezTo>
                      <a:cubicBezTo>
                        <a:pt x="20910" y="19869"/>
                        <a:pt x="20910" y="19794"/>
                        <a:pt x="20910" y="19718"/>
                      </a:cubicBezTo>
                      <a:cubicBezTo>
                        <a:pt x="20910" y="19643"/>
                        <a:pt x="20910" y="19568"/>
                        <a:pt x="20959" y="19417"/>
                      </a:cubicBezTo>
                      <a:cubicBezTo>
                        <a:pt x="20959" y="19192"/>
                        <a:pt x="21008" y="18966"/>
                        <a:pt x="21008" y="18891"/>
                      </a:cubicBezTo>
                      <a:cubicBezTo>
                        <a:pt x="21058" y="18815"/>
                        <a:pt x="21058" y="18815"/>
                        <a:pt x="21107" y="18815"/>
                      </a:cubicBezTo>
                      <a:cubicBezTo>
                        <a:pt x="21107" y="18815"/>
                        <a:pt x="21107" y="18815"/>
                        <a:pt x="21107" y="18815"/>
                      </a:cubicBezTo>
                      <a:cubicBezTo>
                        <a:pt x="21107" y="18815"/>
                        <a:pt x="21156" y="18815"/>
                        <a:pt x="21156" y="18815"/>
                      </a:cubicBezTo>
                      <a:cubicBezTo>
                        <a:pt x="21255" y="18815"/>
                        <a:pt x="21255" y="18966"/>
                        <a:pt x="21255" y="19041"/>
                      </a:cubicBezTo>
                      <a:cubicBezTo>
                        <a:pt x="21255" y="19116"/>
                        <a:pt x="21255" y="19192"/>
                        <a:pt x="21255" y="19192"/>
                      </a:cubicBezTo>
                      <a:cubicBezTo>
                        <a:pt x="21304" y="19192"/>
                        <a:pt x="21304" y="19192"/>
                        <a:pt x="21304" y="19041"/>
                      </a:cubicBezTo>
                      <a:cubicBezTo>
                        <a:pt x="21304" y="18966"/>
                        <a:pt x="21304" y="18815"/>
                        <a:pt x="21403" y="18815"/>
                      </a:cubicBezTo>
                      <a:cubicBezTo>
                        <a:pt x="21403" y="18815"/>
                        <a:pt x="21403" y="18815"/>
                        <a:pt x="21403" y="18815"/>
                      </a:cubicBezTo>
                      <a:cubicBezTo>
                        <a:pt x="21403" y="18815"/>
                        <a:pt x="21403" y="18815"/>
                        <a:pt x="21403" y="18815"/>
                      </a:cubicBezTo>
                      <a:cubicBezTo>
                        <a:pt x="21403" y="18815"/>
                        <a:pt x="21403" y="18815"/>
                        <a:pt x="21403" y="18815"/>
                      </a:cubicBezTo>
                      <a:cubicBezTo>
                        <a:pt x="21403" y="18740"/>
                        <a:pt x="21403" y="18665"/>
                        <a:pt x="21403" y="18590"/>
                      </a:cubicBezTo>
                      <a:cubicBezTo>
                        <a:pt x="21403" y="18590"/>
                        <a:pt x="21403" y="18514"/>
                        <a:pt x="21403" y="18514"/>
                      </a:cubicBezTo>
                      <a:cubicBezTo>
                        <a:pt x="21403" y="18439"/>
                        <a:pt x="21452" y="18364"/>
                        <a:pt x="21501" y="18364"/>
                      </a:cubicBezTo>
                      <a:cubicBezTo>
                        <a:pt x="21551" y="18364"/>
                        <a:pt x="21551" y="18364"/>
                        <a:pt x="21600" y="18439"/>
                      </a:cubicBezTo>
                      <a:cubicBezTo>
                        <a:pt x="21551" y="18364"/>
                        <a:pt x="21551" y="18364"/>
                        <a:pt x="21551" y="18364"/>
                      </a:cubicBezTo>
                      <a:cubicBezTo>
                        <a:pt x="21551" y="18289"/>
                        <a:pt x="21501" y="18138"/>
                        <a:pt x="21501" y="18063"/>
                      </a:cubicBezTo>
                      <a:cubicBezTo>
                        <a:pt x="21501" y="17987"/>
                        <a:pt x="21551" y="17912"/>
                        <a:pt x="21551" y="17912"/>
                      </a:cubicBezTo>
                      <a:cubicBezTo>
                        <a:pt x="21551" y="17912"/>
                        <a:pt x="21551" y="17837"/>
                        <a:pt x="21551" y="17837"/>
                      </a:cubicBezTo>
                      <a:cubicBezTo>
                        <a:pt x="21551" y="17762"/>
                        <a:pt x="21551" y="17686"/>
                        <a:pt x="21501" y="17611"/>
                      </a:cubicBezTo>
                      <a:cubicBezTo>
                        <a:pt x="21501" y="17611"/>
                        <a:pt x="21501" y="17536"/>
                        <a:pt x="21501" y="17536"/>
                      </a:cubicBezTo>
                      <a:cubicBezTo>
                        <a:pt x="21501" y="17310"/>
                        <a:pt x="21600" y="17160"/>
                        <a:pt x="21600" y="17084"/>
                      </a:cubicBezTo>
                      <a:cubicBezTo>
                        <a:pt x="21600" y="17009"/>
                        <a:pt x="21600" y="17009"/>
                        <a:pt x="21600" y="16934"/>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76" name="Freeform 143"/>
                <p:cNvSpPr/>
                <p:nvPr/>
              </p:nvSpPr>
              <p:spPr>
                <a:xfrm>
                  <a:off x="4558490" y="2764913"/>
                  <a:ext cx="107763" cy="93001"/>
                </a:xfrm>
                <a:custGeom>
                  <a:avLst/>
                  <a:gdLst/>
                  <a:ahLst/>
                  <a:cxnLst>
                    <a:cxn ang="0">
                      <a:pos x="wd2" y="hd2"/>
                    </a:cxn>
                    <a:cxn ang="5400000">
                      <a:pos x="wd2" y="hd2"/>
                    </a:cxn>
                    <a:cxn ang="10800000">
                      <a:pos x="wd2" y="hd2"/>
                    </a:cxn>
                    <a:cxn ang="16200000">
                      <a:pos x="wd2" y="hd2"/>
                    </a:cxn>
                  </a:cxnLst>
                  <a:rect l="0" t="0" r="r" b="b"/>
                  <a:pathLst>
                    <a:path w="21600" h="21600" extrusionOk="0">
                      <a:moveTo>
                        <a:pt x="20661" y="10800"/>
                      </a:moveTo>
                      <a:cubicBezTo>
                        <a:pt x="18783" y="7560"/>
                        <a:pt x="15026" y="4320"/>
                        <a:pt x="12209" y="2160"/>
                      </a:cubicBezTo>
                      <a:cubicBezTo>
                        <a:pt x="12209" y="2160"/>
                        <a:pt x="12209" y="2160"/>
                        <a:pt x="12209" y="2160"/>
                      </a:cubicBezTo>
                      <a:cubicBezTo>
                        <a:pt x="12209" y="2160"/>
                        <a:pt x="12209" y="2160"/>
                        <a:pt x="11270" y="1080"/>
                      </a:cubicBezTo>
                      <a:cubicBezTo>
                        <a:pt x="11270" y="1080"/>
                        <a:pt x="10330" y="1080"/>
                        <a:pt x="9391" y="0"/>
                      </a:cubicBezTo>
                      <a:cubicBezTo>
                        <a:pt x="9391" y="1080"/>
                        <a:pt x="8452" y="1080"/>
                        <a:pt x="8452" y="2160"/>
                      </a:cubicBezTo>
                      <a:cubicBezTo>
                        <a:pt x="7513" y="2160"/>
                        <a:pt x="7513" y="2160"/>
                        <a:pt x="7513" y="2160"/>
                      </a:cubicBezTo>
                      <a:cubicBezTo>
                        <a:pt x="7513" y="2160"/>
                        <a:pt x="6574" y="2160"/>
                        <a:pt x="6574" y="2160"/>
                      </a:cubicBezTo>
                      <a:cubicBezTo>
                        <a:pt x="6574" y="2160"/>
                        <a:pt x="5635" y="2160"/>
                        <a:pt x="5635" y="3240"/>
                      </a:cubicBezTo>
                      <a:cubicBezTo>
                        <a:pt x="5635" y="3240"/>
                        <a:pt x="4696" y="4320"/>
                        <a:pt x="4696" y="4320"/>
                      </a:cubicBezTo>
                      <a:cubicBezTo>
                        <a:pt x="4696" y="4320"/>
                        <a:pt x="4696" y="4320"/>
                        <a:pt x="5635" y="4320"/>
                      </a:cubicBezTo>
                      <a:cubicBezTo>
                        <a:pt x="5635" y="5400"/>
                        <a:pt x="5635" y="5400"/>
                        <a:pt x="5635" y="5400"/>
                      </a:cubicBezTo>
                      <a:cubicBezTo>
                        <a:pt x="5635" y="5400"/>
                        <a:pt x="5635" y="5400"/>
                        <a:pt x="5635" y="6480"/>
                      </a:cubicBezTo>
                      <a:cubicBezTo>
                        <a:pt x="5635" y="6480"/>
                        <a:pt x="5635" y="6480"/>
                        <a:pt x="5635" y="6480"/>
                      </a:cubicBezTo>
                      <a:cubicBezTo>
                        <a:pt x="4696" y="7560"/>
                        <a:pt x="4696" y="7560"/>
                        <a:pt x="3757" y="8640"/>
                      </a:cubicBezTo>
                      <a:cubicBezTo>
                        <a:pt x="3757" y="8640"/>
                        <a:pt x="3757" y="8640"/>
                        <a:pt x="3757" y="8640"/>
                      </a:cubicBezTo>
                      <a:cubicBezTo>
                        <a:pt x="3757" y="8640"/>
                        <a:pt x="3757" y="8640"/>
                        <a:pt x="3757" y="8640"/>
                      </a:cubicBezTo>
                      <a:cubicBezTo>
                        <a:pt x="3757" y="8640"/>
                        <a:pt x="4696" y="9720"/>
                        <a:pt x="4696" y="9720"/>
                      </a:cubicBezTo>
                      <a:cubicBezTo>
                        <a:pt x="4696" y="9720"/>
                        <a:pt x="3757" y="10800"/>
                        <a:pt x="3757" y="10800"/>
                      </a:cubicBezTo>
                      <a:cubicBezTo>
                        <a:pt x="3757" y="10800"/>
                        <a:pt x="3757" y="11880"/>
                        <a:pt x="2817" y="11880"/>
                      </a:cubicBezTo>
                      <a:cubicBezTo>
                        <a:pt x="2817" y="11880"/>
                        <a:pt x="2817" y="11880"/>
                        <a:pt x="2817" y="11880"/>
                      </a:cubicBezTo>
                      <a:cubicBezTo>
                        <a:pt x="2817" y="11880"/>
                        <a:pt x="2817" y="11880"/>
                        <a:pt x="1878" y="11880"/>
                      </a:cubicBezTo>
                      <a:cubicBezTo>
                        <a:pt x="1878" y="11880"/>
                        <a:pt x="1878" y="11880"/>
                        <a:pt x="1878" y="12960"/>
                      </a:cubicBezTo>
                      <a:cubicBezTo>
                        <a:pt x="939" y="12960"/>
                        <a:pt x="939" y="12960"/>
                        <a:pt x="939" y="12960"/>
                      </a:cubicBezTo>
                      <a:cubicBezTo>
                        <a:pt x="939" y="12960"/>
                        <a:pt x="939" y="12960"/>
                        <a:pt x="939" y="12960"/>
                      </a:cubicBezTo>
                      <a:cubicBezTo>
                        <a:pt x="0" y="12960"/>
                        <a:pt x="0" y="12960"/>
                        <a:pt x="0" y="12960"/>
                      </a:cubicBezTo>
                      <a:cubicBezTo>
                        <a:pt x="0" y="12960"/>
                        <a:pt x="0" y="12960"/>
                        <a:pt x="0" y="12960"/>
                      </a:cubicBezTo>
                      <a:cubicBezTo>
                        <a:pt x="0" y="12960"/>
                        <a:pt x="0" y="12960"/>
                        <a:pt x="0" y="12960"/>
                      </a:cubicBezTo>
                      <a:cubicBezTo>
                        <a:pt x="0" y="12960"/>
                        <a:pt x="0" y="12960"/>
                        <a:pt x="0" y="12960"/>
                      </a:cubicBezTo>
                      <a:cubicBezTo>
                        <a:pt x="0" y="12960"/>
                        <a:pt x="0" y="12960"/>
                        <a:pt x="0" y="12960"/>
                      </a:cubicBezTo>
                      <a:cubicBezTo>
                        <a:pt x="0" y="12960"/>
                        <a:pt x="939" y="12960"/>
                        <a:pt x="939" y="14040"/>
                      </a:cubicBezTo>
                      <a:cubicBezTo>
                        <a:pt x="939" y="14040"/>
                        <a:pt x="939" y="14040"/>
                        <a:pt x="1878" y="14040"/>
                      </a:cubicBezTo>
                      <a:cubicBezTo>
                        <a:pt x="1878" y="14040"/>
                        <a:pt x="1878" y="14040"/>
                        <a:pt x="1878" y="14040"/>
                      </a:cubicBezTo>
                      <a:cubicBezTo>
                        <a:pt x="1878" y="14040"/>
                        <a:pt x="2817" y="15120"/>
                        <a:pt x="2817" y="15120"/>
                      </a:cubicBezTo>
                      <a:cubicBezTo>
                        <a:pt x="2817" y="15120"/>
                        <a:pt x="2817" y="15120"/>
                        <a:pt x="2817" y="16200"/>
                      </a:cubicBezTo>
                      <a:cubicBezTo>
                        <a:pt x="2817" y="16200"/>
                        <a:pt x="3757" y="16200"/>
                        <a:pt x="3757" y="16200"/>
                      </a:cubicBezTo>
                      <a:cubicBezTo>
                        <a:pt x="3757" y="17280"/>
                        <a:pt x="3757" y="17280"/>
                        <a:pt x="3757" y="18360"/>
                      </a:cubicBezTo>
                      <a:cubicBezTo>
                        <a:pt x="3757" y="18360"/>
                        <a:pt x="3757" y="19440"/>
                        <a:pt x="3757" y="19440"/>
                      </a:cubicBezTo>
                      <a:cubicBezTo>
                        <a:pt x="3757" y="19440"/>
                        <a:pt x="3757" y="19440"/>
                        <a:pt x="3757" y="19440"/>
                      </a:cubicBezTo>
                      <a:cubicBezTo>
                        <a:pt x="3757" y="19440"/>
                        <a:pt x="3757" y="19440"/>
                        <a:pt x="4696" y="19440"/>
                      </a:cubicBezTo>
                      <a:cubicBezTo>
                        <a:pt x="4696" y="19440"/>
                        <a:pt x="4696" y="19440"/>
                        <a:pt x="5635" y="19440"/>
                      </a:cubicBezTo>
                      <a:cubicBezTo>
                        <a:pt x="6574" y="19440"/>
                        <a:pt x="6574" y="20520"/>
                        <a:pt x="6574" y="20520"/>
                      </a:cubicBezTo>
                      <a:cubicBezTo>
                        <a:pt x="6574" y="20520"/>
                        <a:pt x="6574" y="20520"/>
                        <a:pt x="6574" y="21600"/>
                      </a:cubicBezTo>
                      <a:cubicBezTo>
                        <a:pt x="6574" y="21600"/>
                        <a:pt x="6574" y="21600"/>
                        <a:pt x="7513" y="21600"/>
                      </a:cubicBezTo>
                      <a:cubicBezTo>
                        <a:pt x="7513" y="21600"/>
                        <a:pt x="8452" y="21600"/>
                        <a:pt x="9391" y="21600"/>
                      </a:cubicBezTo>
                      <a:cubicBezTo>
                        <a:pt x="9391" y="21600"/>
                        <a:pt x="10330" y="20520"/>
                        <a:pt x="11270" y="19440"/>
                      </a:cubicBezTo>
                      <a:cubicBezTo>
                        <a:pt x="14087" y="19440"/>
                        <a:pt x="15026" y="16200"/>
                        <a:pt x="17843" y="16200"/>
                      </a:cubicBezTo>
                      <a:cubicBezTo>
                        <a:pt x="17843" y="16200"/>
                        <a:pt x="18783" y="16200"/>
                        <a:pt x="18783" y="16200"/>
                      </a:cubicBezTo>
                      <a:cubicBezTo>
                        <a:pt x="18783" y="16200"/>
                        <a:pt x="18783" y="16200"/>
                        <a:pt x="18783" y="16200"/>
                      </a:cubicBezTo>
                      <a:cubicBezTo>
                        <a:pt x="20661" y="16200"/>
                        <a:pt x="21600" y="15120"/>
                        <a:pt x="21600" y="14040"/>
                      </a:cubicBezTo>
                      <a:cubicBezTo>
                        <a:pt x="21600" y="12960"/>
                        <a:pt x="21600" y="11880"/>
                        <a:pt x="20661" y="108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77" name="Freeform 144"/>
                <p:cNvSpPr/>
                <p:nvPr/>
              </p:nvSpPr>
              <p:spPr>
                <a:xfrm>
                  <a:off x="3256486" y="4260299"/>
                  <a:ext cx="281954" cy="224382"/>
                </a:xfrm>
                <a:custGeom>
                  <a:avLst/>
                  <a:gdLst/>
                  <a:ahLst/>
                  <a:cxnLst>
                    <a:cxn ang="0">
                      <a:pos x="wd2" y="hd2"/>
                    </a:cxn>
                    <a:cxn ang="5400000">
                      <a:pos x="wd2" y="hd2"/>
                    </a:cxn>
                    <a:cxn ang="10800000">
                      <a:pos x="wd2" y="hd2"/>
                    </a:cxn>
                    <a:cxn ang="16200000">
                      <a:pos x="wd2" y="hd2"/>
                    </a:cxn>
                  </a:cxnLst>
                  <a:rect l="0" t="0" r="r" b="b"/>
                  <a:pathLst>
                    <a:path w="21600" h="21600" extrusionOk="0">
                      <a:moveTo>
                        <a:pt x="21600" y="4050"/>
                      </a:moveTo>
                      <a:cubicBezTo>
                        <a:pt x="21600" y="4050"/>
                        <a:pt x="21600" y="3600"/>
                        <a:pt x="21600" y="3600"/>
                      </a:cubicBezTo>
                      <a:cubicBezTo>
                        <a:pt x="21600" y="3600"/>
                        <a:pt x="21600" y="3150"/>
                        <a:pt x="21600" y="2700"/>
                      </a:cubicBezTo>
                      <a:cubicBezTo>
                        <a:pt x="21240" y="2250"/>
                        <a:pt x="21240" y="2250"/>
                        <a:pt x="21240" y="2250"/>
                      </a:cubicBezTo>
                      <a:cubicBezTo>
                        <a:pt x="21240" y="1800"/>
                        <a:pt x="21240" y="1800"/>
                        <a:pt x="20880" y="1350"/>
                      </a:cubicBezTo>
                      <a:cubicBezTo>
                        <a:pt x="20880" y="1350"/>
                        <a:pt x="20880" y="1350"/>
                        <a:pt x="20880" y="1350"/>
                      </a:cubicBezTo>
                      <a:cubicBezTo>
                        <a:pt x="20880" y="1350"/>
                        <a:pt x="20880" y="1350"/>
                        <a:pt x="20880" y="1350"/>
                      </a:cubicBezTo>
                      <a:cubicBezTo>
                        <a:pt x="20880" y="1350"/>
                        <a:pt x="20880" y="1350"/>
                        <a:pt x="20880" y="1350"/>
                      </a:cubicBezTo>
                      <a:cubicBezTo>
                        <a:pt x="20880" y="1350"/>
                        <a:pt x="20520" y="1350"/>
                        <a:pt x="20520" y="1350"/>
                      </a:cubicBezTo>
                      <a:cubicBezTo>
                        <a:pt x="20160" y="1350"/>
                        <a:pt x="20160" y="1350"/>
                        <a:pt x="19800" y="900"/>
                      </a:cubicBezTo>
                      <a:cubicBezTo>
                        <a:pt x="19440" y="900"/>
                        <a:pt x="19440" y="900"/>
                        <a:pt x="19080" y="450"/>
                      </a:cubicBezTo>
                      <a:cubicBezTo>
                        <a:pt x="19080" y="450"/>
                        <a:pt x="18720" y="0"/>
                        <a:pt x="18720" y="0"/>
                      </a:cubicBezTo>
                      <a:cubicBezTo>
                        <a:pt x="18720" y="0"/>
                        <a:pt x="18720" y="0"/>
                        <a:pt x="18360" y="0"/>
                      </a:cubicBezTo>
                      <a:cubicBezTo>
                        <a:pt x="18360" y="0"/>
                        <a:pt x="18360" y="0"/>
                        <a:pt x="18360" y="0"/>
                      </a:cubicBezTo>
                      <a:cubicBezTo>
                        <a:pt x="18000" y="0"/>
                        <a:pt x="18000" y="0"/>
                        <a:pt x="18000" y="0"/>
                      </a:cubicBezTo>
                      <a:cubicBezTo>
                        <a:pt x="18000" y="0"/>
                        <a:pt x="18000" y="0"/>
                        <a:pt x="18000" y="0"/>
                      </a:cubicBezTo>
                      <a:cubicBezTo>
                        <a:pt x="18000" y="0"/>
                        <a:pt x="18000" y="450"/>
                        <a:pt x="18000" y="450"/>
                      </a:cubicBezTo>
                      <a:cubicBezTo>
                        <a:pt x="18000" y="450"/>
                        <a:pt x="18000" y="900"/>
                        <a:pt x="18000" y="900"/>
                      </a:cubicBezTo>
                      <a:cubicBezTo>
                        <a:pt x="18000" y="900"/>
                        <a:pt x="18000" y="1350"/>
                        <a:pt x="18000" y="1350"/>
                      </a:cubicBezTo>
                      <a:cubicBezTo>
                        <a:pt x="18000" y="1350"/>
                        <a:pt x="18000" y="1350"/>
                        <a:pt x="17640" y="1800"/>
                      </a:cubicBezTo>
                      <a:cubicBezTo>
                        <a:pt x="17280" y="1350"/>
                        <a:pt x="17280" y="1350"/>
                        <a:pt x="17280" y="1350"/>
                      </a:cubicBezTo>
                      <a:cubicBezTo>
                        <a:pt x="17280" y="900"/>
                        <a:pt x="17280" y="900"/>
                        <a:pt x="16920" y="900"/>
                      </a:cubicBezTo>
                      <a:cubicBezTo>
                        <a:pt x="16560" y="900"/>
                        <a:pt x="16560" y="450"/>
                        <a:pt x="16200" y="450"/>
                      </a:cubicBezTo>
                      <a:cubicBezTo>
                        <a:pt x="16200" y="450"/>
                        <a:pt x="15840" y="450"/>
                        <a:pt x="15840" y="450"/>
                      </a:cubicBezTo>
                      <a:cubicBezTo>
                        <a:pt x="15840" y="450"/>
                        <a:pt x="15840" y="450"/>
                        <a:pt x="15840" y="450"/>
                      </a:cubicBezTo>
                      <a:cubicBezTo>
                        <a:pt x="15480" y="450"/>
                        <a:pt x="15480" y="900"/>
                        <a:pt x="15120" y="900"/>
                      </a:cubicBezTo>
                      <a:cubicBezTo>
                        <a:pt x="15120" y="900"/>
                        <a:pt x="14760" y="900"/>
                        <a:pt x="14760" y="900"/>
                      </a:cubicBezTo>
                      <a:cubicBezTo>
                        <a:pt x="14760" y="900"/>
                        <a:pt x="14400" y="900"/>
                        <a:pt x="14400" y="900"/>
                      </a:cubicBezTo>
                      <a:cubicBezTo>
                        <a:pt x="14400" y="900"/>
                        <a:pt x="14040" y="900"/>
                        <a:pt x="14040" y="900"/>
                      </a:cubicBezTo>
                      <a:cubicBezTo>
                        <a:pt x="14040" y="900"/>
                        <a:pt x="14040" y="900"/>
                        <a:pt x="14040" y="900"/>
                      </a:cubicBezTo>
                      <a:cubicBezTo>
                        <a:pt x="14040" y="900"/>
                        <a:pt x="14040" y="900"/>
                        <a:pt x="14040" y="1350"/>
                      </a:cubicBezTo>
                      <a:cubicBezTo>
                        <a:pt x="14040" y="1350"/>
                        <a:pt x="14040" y="1800"/>
                        <a:pt x="13680" y="1800"/>
                      </a:cubicBezTo>
                      <a:cubicBezTo>
                        <a:pt x="13680" y="1800"/>
                        <a:pt x="13680" y="1800"/>
                        <a:pt x="13680" y="1800"/>
                      </a:cubicBezTo>
                      <a:cubicBezTo>
                        <a:pt x="13320" y="1350"/>
                        <a:pt x="13320" y="1350"/>
                        <a:pt x="12960" y="1350"/>
                      </a:cubicBezTo>
                      <a:cubicBezTo>
                        <a:pt x="12960" y="1350"/>
                        <a:pt x="12960" y="1350"/>
                        <a:pt x="12960" y="1350"/>
                      </a:cubicBezTo>
                      <a:cubicBezTo>
                        <a:pt x="12960" y="1800"/>
                        <a:pt x="12960" y="1800"/>
                        <a:pt x="12960" y="1800"/>
                      </a:cubicBezTo>
                      <a:cubicBezTo>
                        <a:pt x="12960" y="1800"/>
                        <a:pt x="12960" y="1800"/>
                        <a:pt x="12960" y="1800"/>
                      </a:cubicBezTo>
                      <a:cubicBezTo>
                        <a:pt x="12960" y="2250"/>
                        <a:pt x="12960" y="2250"/>
                        <a:pt x="12600" y="2250"/>
                      </a:cubicBezTo>
                      <a:cubicBezTo>
                        <a:pt x="12240" y="2250"/>
                        <a:pt x="12240" y="2250"/>
                        <a:pt x="12240" y="2250"/>
                      </a:cubicBezTo>
                      <a:cubicBezTo>
                        <a:pt x="12240" y="2250"/>
                        <a:pt x="12240" y="2250"/>
                        <a:pt x="12240" y="2250"/>
                      </a:cubicBezTo>
                      <a:cubicBezTo>
                        <a:pt x="12240" y="2250"/>
                        <a:pt x="12240" y="2250"/>
                        <a:pt x="11880" y="2250"/>
                      </a:cubicBezTo>
                      <a:cubicBezTo>
                        <a:pt x="11880" y="1800"/>
                        <a:pt x="11880" y="1800"/>
                        <a:pt x="11880" y="1800"/>
                      </a:cubicBezTo>
                      <a:cubicBezTo>
                        <a:pt x="11880" y="1800"/>
                        <a:pt x="11880" y="1800"/>
                        <a:pt x="11880" y="1800"/>
                      </a:cubicBezTo>
                      <a:cubicBezTo>
                        <a:pt x="11880" y="1800"/>
                        <a:pt x="11880" y="1800"/>
                        <a:pt x="11880" y="1800"/>
                      </a:cubicBezTo>
                      <a:cubicBezTo>
                        <a:pt x="11880" y="1350"/>
                        <a:pt x="11880" y="1350"/>
                        <a:pt x="11880" y="1350"/>
                      </a:cubicBezTo>
                      <a:cubicBezTo>
                        <a:pt x="11880" y="1350"/>
                        <a:pt x="11880" y="1350"/>
                        <a:pt x="11880" y="1350"/>
                      </a:cubicBezTo>
                      <a:cubicBezTo>
                        <a:pt x="11520" y="1350"/>
                        <a:pt x="11520" y="1350"/>
                        <a:pt x="11520" y="1800"/>
                      </a:cubicBezTo>
                      <a:cubicBezTo>
                        <a:pt x="11160" y="1800"/>
                        <a:pt x="11160" y="2250"/>
                        <a:pt x="10800" y="2250"/>
                      </a:cubicBezTo>
                      <a:cubicBezTo>
                        <a:pt x="10800" y="2250"/>
                        <a:pt x="10800" y="1800"/>
                        <a:pt x="10800" y="1800"/>
                      </a:cubicBezTo>
                      <a:cubicBezTo>
                        <a:pt x="10800" y="1800"/>
                        <a:pt x="10800" y="1800"/>
                        <a:pt x="10800" y="1800"/>
                      </a:cubicBezTo>
                      <a:cubicBezTo>
                        <a:pt x="10800" y="1800"/>
                        <a:pt x="10800" y="1800"/>
                        <a:pt x="10800" y="1800"/>
                      </a:cubicBezTo>
                      <a:cubicBezTo>
                        <a:pt x="10440" y="1800"/>
                        <a:pt x="10440" y="1800"/>
                        <a:pt x="10440" y="1800"/>
                      </a:cubicBezTo>
                      <a:cubicBezTo>
                        <a:pt x="10440" y="1800"/>
                        <a:pt x="10440" y="1800"/>
                        <a:pt x="10440" y="1800"/>
                      </a:cubicBezTo>
                      <a:cubicBezTo>
                        <a:pt x="10440" y="1800"/>
                        <a:pt x="10080" y="1800"/>
                        <a:pt x="10080" y="1800"/>
                      </a:cubicBezTo>
                      <a:cubicBezTo>
                        <a:pt x="10080" y="1800"/>
                        <a:pt x="9720" y="1350"/>
                        <a:pt x="9720" y="1350"/>
                      </a:cubicBezTo>
                      <a:cubicBezTo>
                        <a:pt x="9720" y="1350"/>
                        <a:pt x="9720" y="1350"/>
                        <a:pt x="9360" y="1350"/>
                      </a:cubicBezTo>
                      <a:cubicBezTo>
                        <a:pt x="9360" y="1350"/>
                        <a:pt x="9360" y="1350"/>
                        <a:pt x="9360" y="1350"/>
                      </a:cubicBezTo>
                      <a:cubicBezTo>
                        <a:pt x="9000" y="1350"/>
                        <a:pt x="9000" y="1350"/>
                        <a:pt x="8640" y="1800"/>
                      </a:cubicBezTo>
                      <a:cubicBezTo>
                        <a:pt x="8280" y="1800"/>
                        <a:pt x="8280" y="1800"/>
                        <a:pt x="8280" y="2250"/>
                      </a:cubicBezTo>
                      <a:cubicBezTo>
                        <a:pt x="8280" y="2250"/>
                        <a:pt x="8280" y="2250"/>
                        <a:pt x="8280" y="2250"/>
                      </a:cubicBezTo>
                      <a:cubicBezTo>
                        <a:pt x="8280" y="2250"/>
                        <a:pt x="8640" y="2250"/>
                        <a:pt x="8640" y="2700"/>
                      </a:cubicBezTo>
                      <a:cubicBezTo>
                        <a:pt x="8640" y="2700"/>
                        <a:pt x="8280" y="3150"/>
                        <a:pt x="8280" y="3150"/>
                      </a:cubicBezTo>
                      <a:cubicBezTo>
                        <a:pt x="8280" y="3150"/>
                        <a:pt x="7920" y="3150"/>
                        <a:pt x="7920" y="3150"/>
                      </a:cubicBezTo>
                      <a:cubicBezTo>
                        <a:pt x="7920" y="3150"/>
                        <a:pt x="7920" y="3150"/>
                        <a:pt x="7920" y="3150"/>
                      </a:cubicBezTo>
                      <a:cubicBezTo>
                        <a:pt x="7920" y="3150"/>
                        <a:pt x="7920" y="3150"/>
                        <a:pt x="7560" y="3150"/>
                      </a:cubicBezTo>
                      <a:cubicBezTo>
                        <a:pt x="7560" y="3150"/>
                        <a:pt x="7200" y="3150"/>
                        <a:pt x="7200" y="2700"/>
                      </a:cubicBezTo>
                      <a:cubicBezTo>
                        <a:pt x="7200" y="2700"/>
                        <a:pt x="7200" y="2700"/>
                        <a:pt x="7200" y="2700"/>
                      </a:cubicBezTo>
                      <a:cubicBezTo>
                        <a:pt x="7200" y="2700"/>
                        <a:pt x="6840" y="2700"/>
                        <a:pt x="6840" y="2700"/>
                      </a:cubicBezTo>
                      <a:cubicBezTo>
                        <a:pt x="6840" y="2700"/>
                        <a:pt x="6840" y="2700"/>
                        <a:pt x="6480" y="2700"/>
                      </a:cubicBezTo>
                      <a:cubicBezTo>
                        <a:pt x="6480" y="2700"/>
                        <a:pt x="6120" y="2700"/>
                        <a:pt x="6120" y="2700"/>
                      </a:cubicBezTo>
                      <a:cubicBezTo>
                        <a:pt x="6120" y="2250"/>
                        <a:pt x="6120" y="2250"/>
                        <a:pt x="6120" y="2250"/>
                      </a:cubicBezTo>
                      <a:cubicBezTo>
                        <a:pt x="6120" y="2250"/>
                        <a:pt x="6120" y="2250"/>
                        <a:pt x="5760" y="2700"/>
                      </a:cubicBezTo>
                      <a:cubicBezTo>
                        <a:pt x="5760" y="2700"/>
                        <a:pt x="5400" y="3150"/>
                        <a:pt x="5040" y="3150"/>
                      </a:cubicBezTo>
                      <a:cubicBezTo>
                        <a:pt x="5040" y="3600"/>
                        <a:pt x="5040" y="3600"/>
                        <a:pt x="5040" y="3600"/>
                      </a:cubicBezTo>
                      <a:cubicBezTo>
                        <a:pt x="5040" y="3600"/>
                        <a:pt x="5040" y="3600"/>
                        <a:pt x="5040" y="3600"/>
                      </a:cubicBezTo>
                      <a:cubicBezTo>
                        <a:pt x="5040" y="3600"/>
                        <a:pt x="5040" y="3600"/>
                        <a:pt x="5040" y="3600"/>
                      </a:cubicBezTo>
                      <a:cubicBezTo>
                        <a:pt x="5040" y="3600"/>
                        <a:pt x="5040" y="3600"/>
                        <a:pt x="5400" y="3600"/>
                      </a:cubicBezTo>
                      <a:cubicBezTo>
                        <a:pt x="5400" y="3600"/>
                        <a:pt x="5400" y="3600"/>
                        <a:pt x="5400" y="3150"/>
                      </a:cubicBezTo>
                      <a:cubicBezTo>
                        <a:pt x="5760" y="3150"/>
                        <a:pt x="5760" y="3150"/>
                        <a:pt x="5760" y="3150"/>
                      </a:cubicBezTo>
                      <a:cubicBezTo>
                        <a:pt x="6120" y="3150"/>
                        <a:pt x="6120" y="3150"/>
                        <a:pt x="6120" y="3600"/>
                      </a:cubicBezTo>
                      <a:cubicBezTo>
                        <a:pt x="6120" y="3600"/>
                        <a:pt x="6120" y="3600"/>
                        <a:pt x="6120" y="3600"/>
                      </a:cubicBezTo>
                      <a:cubicBezTo>
                        <a:pt x="6120" y="4050"/>
                        <a:pt x="6120" y="4050"/>
                        <a:pt x="6120" y="4050"/>
                      </a:cubicBezTo>
                      <a:cubicBezTo>
                        <a:pt x="6120" y="4050"/>
                        <a:pt x="6120" y="4050"/>
                        <a:pt x="6120" y="4050"/>
                      </a:cubicBezTo>
                      <a:cubicBezTo>
                        <a:pt x="6120" y="4500"/>
                        <a:pt x="6120" y="4500"/>
                        <a:pt x="5760" y="4500"/>
                      </a:cubicBezTo>
                      <a:cubicBezTo>
                        <a:pt x="5760" y="4500"/>
                        <a:pt x="5400" y="4500"/>
                        <a:pt x="5400" y="4500"/>
                      </a:cubicBezTo>
                      <a:cubicBezTo>
                        <a:pt x="5400" y="4500"/>
                        <a:pt x="5400" y="4500"/>
                        <a:pt x="5400" y="4500"/>
                      </a:cubicBezTo>
                      <a:cubicBezTo>
                        <a:pt x="5400" y="4500"/>
                        <a:pt x="5400" y="4950"/>
                        <a:pt x="5400" y="4950"/>
                      </a:cubicBezTo>
                      <a:cubicBezTo>
                        <a:pt x="5040" y="5400"/>
                        <a:pt x="4680" y="5400"/>
                        <a:pt x="4320" y="5850"/>
                      </a:cubicBezTo>
                      <a:cubicBezTo>
                        <a:pt x="3960" y="5850"/>
                        <a:pt x="3960" y="5850"/>
                        <a:pt x="3600" y="6300"/>
                      </a:cubicBezTo>
                      <a:cubicBezTo>
                        <a:pt x="3240" y="6300"/>
                        <a:pt x="3240" y="6300"/>
                        <a:pt x="2880" y="6750"/>
                      </a:cubicBezTo>
                      <a:cubicBezTo>
                        <a:pt x="2520" y="7200"/>
                        <a:pt x="2520" y="7200"/>
                        <a:pt x="2160" y="7650"/>
                      </a:cubicBezTo>
                      <a:cubicBezTo>
                        <a:pt x="2160" y="7650"/>
                        <a:pt x="1800" y="7650"/>
                        <a:pt x="1440" y="8100"/>
                      </a:cubicBezTo>
                      <a:cubicBezTo>
                        <a:pt x="1440" y="8100"/>
                        <a:pt x="1080" y="8550"/>
                        <a:pt x="720" y="8550"/>
                      </a:cubicBezTo>
                      <a:cubicBezTo>
                        <a:pt x="360" y="8550"/>
                        <a:pt x="360" y="8550"/>
                        <a:pt x="360" y="9000"/>
                      </a:cubicBezTo>
                      <a:cubicBezTo>
                        <a:pt x="0" y="9450"/>
                        <a:pt x="0" y="9450"/>
                        <a:pt x="0" y="9450"/>
                      </a:cubicBezTo>
                      <a:cubicBezTo>
                        <a:pt x="0" y="9450"/>
                        <a:pt x="0" y="9450"/>
                        <a:pt x="0" y="9450"/>
                      </a:cubicBezTo>
                      <a:cubicBezTo>
                        <a:pt x="360" y="9900"/>
                        <a:pt x="360" y="9900"/>
                        <a:pt x="360" y="10350"/>
                      </a:cubicBezTo>
                      <a:cubicBezTo>
                        <a:pt x="360" y="10350"/>
                        <a:pt x="360" y="10800"/>
                        <a:pt x="360" y="10800"/>
                      </a:cubicBezTo>
                      <a:cubicBezTo>
                        <a:pt x="0" y="10800"/>
                        <a:pt x="0" y="11250"/>
                        <a:pt x="0" y="11700"/>
                      </a:cubicBezTo>
                      <a:cubicBezTo>
                        <a:pt x="0" y="11700"/>
                        <a:pt x="0" y="11700"/>
                        <a:pt x="0" y="11700"/>
                      </a:cubicBezTo>
                      <a:cubicBezTo>
                        <a:pt x="0" y="12150"/>
                        <a:pt x="0" y="12150"/>
                        <a:pt x="0" y="12150"/>
                      </a:cubicBezTo>
                      <a:cubicBezTo>
                        <a:pt x="360" y="12600"/>
                        <a:pt x="360" y="12600"/>
                        <a:pt x="360" y="13050"/>
                      </a:cubicBezTo>
                      <a:cubicBezTo>
                        <a:pt x="360" y="13050"/>
                        <a:pt x="360" y="13050"/>
                        <a:pt x="360" y="13500"/>
                      </a:cubicBezTo>
                      <a:cubicBezTo>
                        <a:pt x="360" y="13950"/>
                        <a:pt x="0" y="13950"/>
                        <a:pt x="0" y="14400"/>
                      </a:cubicBezTo>
                      <a:cubicBezTo>
                        <a:pt x="0" y="14400"/>
                        <a:pt x="0" y="14400"/>
                        <a:pt x="0" y="14400"/>
                      </a:cubicBezTo>
                      <a:cubicBezTo>
                        <a:pt x="0" y="14850"/>
                        <a:pt x="0" y="14850"/>
                        <a:pt x="0" y="14850"/>
                      </a:cubicBezTo>
                      <a:cubicBezTo>
                        <a:pt x="720" y="15300"/>
                        <a:pt x="720" y="15750"/>
                        <a:pt x="720" y="16200"/>
                      </a:cubicBezTo>
                      <a:cubicBezTo>
                        <a:pt x="720" y="16650"/>
                        <a:pt x="720" y="16650"/>
                        <a:pt x="720" y="16650"/>
                      </a:cubicBezTo>
                      <a:cubicBezTo>
                        <a:pt x="720" y="17100"/>
                        <a:pt x="720" y="17100"/>
                        <a:pt x="360" y="17550"/>
                      </a:cubicBezTo>
                      <a:cubicBezTo>
                        <a:pt x="360" y="17550"/>
                        <a:pt x="360" y="17550"/>
                        <a:pt x="360" y="17550"/>
                      </a:cubicBezTo>
                      <a:cubicBezTo>
                        <a:pt x="360" y="18000"/>
                        <a:pt x="360" y="18000"/>
                        <a:pt x="720" y="18000"/>
                      </a:cubicBezTo>
                      <a:cubicBezTo>
                        <a:pt x="720" y="18450"/>
                        <a:pt x="720" y="18450"/>
                        <a:pt x="720" y="18450"/>
                      </a:cubicBezTo>
                      <a:cubicBezTo>
                        <a:pt x="720" y="18450"/>
                        <a:pt x="720" y="18450"/>
                        <a:pt x="720" y="18450"/>
                      </a:cubicBezTo>
                      <a:cubicBezTo>
                        <a:pt x="720" y="18450"/>
                        <a:pt x="720" y="18450"/>
                        <a:pt x="720" y="18450"/>
                      </a:cubicBezTo>
                      <a:cubicBezTo>
                        <a:pt x="1080" y="18450"/>
                        <a:pt x="1440" y="18450"/>
                        <a:pt x="1800" y="18900"/>
                      </a:cubicBezTo>
                      <a:cubicBezTo>
                        <a:pt x="2160" y="18900"/>
                        <a:pt x="2160" y="18900"/>
                        <a:pt x="2160" y="18900"/>
                      </a:cubicBezTo>
                      <a:cubicBezTo>
                        <a:pt x="2520" y="18900"/>
                        <a:pt x="2880" y="19350"/>
                        <a:pt x="3240" y="19800"/>
                      </a:cubicBezTo>
                      <a:cubicBezTo>
                        <a:pt x="3240" y="19800"/>
                        <a:pt x="3240" y="19800"/>
                        <a:pt x="3240" y="19800"/>
                      </a:cubicBezTo>
                      <a:cubicBezTo>
                        <a:pt x="3240" y="19800"/>
                        <a:pt x="3600" y="19800"/>
                        <a:pt x="3600" y="19800"/>
                      </a:cubicBezTo>
                      <a:cubicBezTo>
                        <a:pt x="3600" y="19800"/>
                        <a:pt x="3960" y="19800"/>
                        <a:pt x="3960" y="19800"/>
                      </a:cubicBezTo>
                      <a:cubicBezTo>
                        <a:pt x="4320" y="19800"/>
                        <a:pt x="4680" y="19800"/>
                        <a:pt x="4680" y="20250"/>
                      </a:cubicBezTo>
                      <a:cubicBezTo>
                        <a:pt x="5040" y="20700"/>
                        <a:pt x="5040" y="20700"/>
                        <a:pt x="5040" y="20700"/>
                      </a:cubicBezTo>
                      <a:cubicBezTo>
                        <a:pt x="5040" y="20700"/>
                        <a:pt x="5040" y="20700"/>
                        <a:pt x="5040" y="20700"/>
                      </a:cubicBezTo>
                      <a:cubicBezTo>
                        <a:pt x="5400" y="20700"/>
                        <a:pt x="5400" y="20700"/>
                        <a:pt x="5760" y="20700"/>
                      </a:cubicBezTo>
                      <a:cubicBezTo>
                        <a:pt x="5760" y="20700"/>
                        <a:pt x="6120" y="20700"/>
                        <a:pt x="6120" y="20700"/>
                      </a:cubicBezTo>
                      <a:cubicBezTo>
                        <a:pt x="6480" y="20700"/>
                        <a:pt x="6840" y="20700"/>
                        <a:pt x="7200" y="20700"/>
                      </a:cubicBezTo>
                      <a:cubicBezTo>
                        <a:pt x="7200" y="20700"/>
                        <a:pt x="7920" y="20700"/>
                        <a:pt x="7920" y="21600"/>
                      </a:cubicBezTo>
                      <a:cubicBezTo>
                        <a:pt x="7920" y="21600"/>
                        <a:pt x="8280" y="21600"/>
                        <a:pt x="8280" y="21600"/>
                      </a:cubicBezTo>
                      <a:cubicBezTo>
                        <a:pt x="8280" y="21600"/>
                        <a:pt x="8640" y="21600"/>
                        <a:pt x="8640" y="21600"/>
                      </a:cubicBezTo>
                      <a:cubicBezTo>
                        <a:pt x="8640" y="21600"/>
                        <a:pt x="9000" y="21600"/>
                        <a:pt x="9000" y="21600"/>
                      </a:cubicBezTo>
                      <a:cubicBezTo>
                        <a:pt x="9000" y="21150"/>
                        <a:pt x="9000" y="21150"/>
                        <a:pt x="9360" y="21150"/>
                      </a:cubicBezTo>
                      <a:cubicBezTo>
                        <a:pt x="9360" y="21150"/>
                        <a:pt x="9360" y="21150"/>
                        <a:pt x="9360" y="21150"/>
                      </a:cubicBezTo>
                      <a:cubicBezTo>
                        <a:pt x="9360" y="21150"/>
                        <a:pt x="9360" y="21150"/>
                        <a:pt x="9360" y="21150"/>
                      </a:cubicBezTo>
                      <a:cubicBezTo>
                        <a:pt x="9360" y="20700"/>
                        <a:pt x="9720" y="20700"/>
                        <a:pt x="9720" y="20700"/>
                      </a:cubicBezTo>
                      <a:cubicBezTo>
                        <a:pt x="9720" y="20700"/>
                        <a:pt x="9720" y="20700"/>
                        <a:pt x="9720" y="20700"/>
                      </a:cubicBezTo>
                      <a:cubicBezTo>
                        <a:pt x="9720" y="20700"/>
                        <a:pt x="9720" y="20700"/>
                        <a:pt x="9720" y="20700"/>
                      </a:cubicBezTo>
                      <a:cubicBezTo>
                        <a:pt x="9720" y="20250"/>
                        <a:pt x="10080" y="20250"/>
                        <a:pt x="10080" y="19800"/>
                      </a:cubicBezTo>
                      <a:cubicBezTo>
                        <a:pt x="10080" y="19800"/>
                        <a:pt x="10080" y="19350"/>
                        <a:pt x="10800" y="19350"/>
                      </a:cubicBezTo>
                      <a:cubicBezTo>
                        <a:pt x="10800" y="19350"/>
                        <a:pt x="10800" y="19350"/>
                        <a:pt x="10800" y="19350"/>
                      </a:cubicBezTo>
                      <a:cubicBezTo>
                        <a:pt x="11160" y="19350"/>
                        <a:pt x="11160" y="19350"/>
                        <a:pt x="11160" y="19350"/>
                      </a:cubicBezTo>
                      <a:cubicBezTo>
                        <a:pt x="11160" y="19350"/>
                        <a:pt x="11160" y="19350"/>
                        <a:pt x="11160" y="19350"/>
                      </a:cubicBezTo>
                      <a:cubicBezTo>
                        <a:pt x="11520" y="18900"/>
                        <a:pt x="11880" y="18900"/>
                        <a:pt x="12240" y="18900"/>
                      </a:cubicBezTo>
                      <a:cubicBezTo>
                        <a:pt x="12240" y="18900"/>
                        <a:pt x="12600" y="18900"/>
                        <a:pt x="12600" y="18900"/>
                      </a:cubicBezTo>
                      <a:cubicBezTo>
                        <a:pt x="12600" y="18900"/>
                        <a:pt x="12960" y="18900"/>
                        <a:pt x="12960" y="18900"/>
                      </a:cubicBezTo>
                      <a:cubicBezTo>
                        <a:pt x="12960" y="19350"/>
                        <a:pt x="12960" y="19350"/>
                        <a:pt x="12600" y="19350"/>
                      </a:cubicBezTo>
                      <a:cubicBezTo>
                        <a:pt x="12600" y="19350"/>
                        <a:pt x="12600" y="19350"/>
                        <a:pt x="12600" y="19350"/>
                      </a:cubicBezTo>
                      <a:cubicBezTo>
                        <a:pt x="12600" y="19350"/>
                        <a:pt x="12600" y="19350"/>
                        <a:pt x="12600" y="19350"/>
                      </a:cubicBezTo>
                      <a:cubicBezTo>
                        <a:pt x="12960" y="19350"/>
                        <a:pt x="12960" y="19350"/>
                        <a:pt x="13320" y="19350"/>
                      </a:cubicBezTo>
                      <a:cubicBezTo>
                        <a:pt x="13320" y="19350"/>
                        <a:pt x="13320" y="19350"/>
                        <a:pt x="13320" y="18900"/>
                      </a:cubicBezTo>
                      <a:cubicBezTo>
                        <a:pt x="13320" y="18900"/>
                        <a:pt x="13320" y="18900"/>
                        <a:pt x="13320" y="18450"/>
                      </a:cubicBezTo>
                      <a:cubicBezTo>
                        <a:pt x="13320" y="18450"/>
                        <a:pt x="13320" y="18000"/>
                        <a:pt x="13680" y="17550"/>
                      </a:cubicBezTo>
                      <a:cubicBezTo>
                        <a:pt x="14040" y="17100"/>
                        <a:pt x="14400" y="17100"/>
                        <a:pt x="14760" y="16650"/>
                      </a:cubicBezTo>
                      <a:cubicBezTo>
                        <a:pt x="15120" y="16200"/>
                        <a:pt x="15480" y="16200"/>
                        <a:pt x="15840" y="16200"/>
                      </a:cubicBezTo>
                      <a:cubicBezTo>
                        <a:pt x="15840" y="16200"/>
                        <a:pt x="15840" y="16200"/>
                        <a:pt x="15840" y="16200"/>
                      </a:cubicBezTo>
                      <a:cubicBezTo>
                        <a:pt x="15840" y="16200"/>
                        <a:pt x="15840" y="16200"/>
                        <a:pt x="16200" y="16200"/>
                      </a:cubicBezTo>
                      <a:cubicBezTo>
                        <a:pt x="16200" y="16200"/>
                        <a:pt x="16560" y="16200"/>
                        <a:pt x="16560" y="16200"/>
                      </a:cubicBezTo>
                      <a:cubicBezTo>
                        <a:pt x="16560" y="15750"/>
                        <a:pt x="16560" y="15300"/>
                        <a:pt x="16920" y="14850"/>
                      </a:cubicBezTo>
                      <a:cubicBezTo>
                        <a:pt x="16920" y="14850"/>
                        <a:pt x="16920" y="14850"/>
                        <a:pt x="16920" y="14850"/>
                      </a:cubicBezTo>
                      <a:cubicBezTo>
                        <a:pt x="16920" y="14850"/>
                        <a:pt x="16920" y="14850"/>
                        <a:pt x="16920" y="14850"/>
                      </a:cubicBezTo>
                      <a:cubicBezTo>
                        <a:pt x="16920" y="14850"/>
                        <a:pt x="16920" y="14850"/>
                        <a:pt x="16920" y="14850"/>
                      </a:cubicBezTo>
                      <a:cubicBezTo>
                        <a:pt x="16920" y="14850"/>
                        <a:pt x="16920" y="14850"/>
                        <a:pt x="16920" y="14850"/>
                      </a:cubicBezTo>
                      <a:cubicBezTo>
                        <a:pt x="16560" y="14850"/>
                        <a:pt x="16560" y="14850"/>
                        <a:pt x="16560" y="14400"/>
                      </a:cubicBezTo>
                      <a:cubicBezTo>
                        <a:pt x="16560" y="14400"/>
                        <a:pt x="16560" y="14400"/>
                        <a:pt x="16920" y="13950"/>
                      </a:cubicBezTo>
                      <a:cubicBezTo>
                        <a:pt x="16920" y="13950"/>
                        <a:pt x="16920" y="13950"/>
                        <a:pt x="16920" y="13950"/>
                      </a:cubicBezTo>
                      <a:cubicBezTo>
                        <a:pt x="16920" y="13950"/>
                        <a:pt x="16920" y="13950"/>
                        <a:pt x="16920" y="13950"/>
                      </a:cubicBezTo>
                      <a:cubicBezTo>
                        <a:pt x="16920" y="13500"/>
                        <a:pt x="17280" y="13500"/>
                        <a:pt x="17280" y="13500"/>
                      </a:cubicBezTo>
                      <a:cubicBezTo>
                        <a:pt x="17280" y="13500"/>
                        <a:pt x="17280" y="13500"/>
                        <a:pt x="17280" y="13050"/>
                      </a:cubicBezTo>
                      <a:cubicBezTo>
                        <a:pt x="17280" y="13050"/>
                        <a:pt x="17280" y="13050"/>
                        <a:pt x="17280" y="12600"/>
                      </a:cubicBezTo>
                      <a:cubicBezTo>
                        <a:pt x="17280" y="12600"/>
                        <a:pt x="17280" y="12150"/>
                        <a:pt x="17640" y="12150"/>
                      </a:cubicBezTo>
                      <a:cubicBezTo>
                        <a:pt x="17640" y="11700"/>
                        <a:pt x="17640" y="11700"/>
                        <a:pt x="17640" y="11700"/>
                      </a:cubicBezTo>
                      <a:cubicBezTo>
                        <a:pt x="17640" y="11700"/>
                        <a:pt x="17640" y="11700"/>
                        <a:pt x="17640" y="11700"/>
                      </a:cubicBezTo>
                      <a:cubicBezTo>
                        <a:pt x="17640" y="11700"/>
                        <a:pt x="17640" y="11250"/>
                        <a:pt x="17640" y="11250"/>
                      </a:cubicBezTo>
                      <a:cubicBezTo>
                        <a:pt x="17640" y="11250"/>
                        <a:pt x="17640" y="11250"/>
                        <a:pt x="17640" y="11250"/>
                      </a:cubicBezTo>
                      <a:cubicBezTo>
                        <a:pt x="17640" y="10800"/>
                        <a:pt x="17640" y="10800"/>
                        <a:pt x="17640" y="10800"/>
                      </a:cubicBezTo>
                      <a:cubicBezTo>
                        <a:pt x="17640" y="10800"/>
                        <a:pt x="17640" y="10800"/>
                        <a:pt x="17640" y="10800"/>
                      </a:cubicBezTo>
                      <a:cubicBezTo>
                        <a:pt x="17640" y="10800"/>
                        <a:pt x="17640" y="10800"/>
                        <a:pt x="17640" y="10350"/>
                      </a:cubicBezTo>
                      <a:cubicBezTo>
                        <a:pt x="18000" y="10350"/>
                        <a:pt x="18000" y="10350"/>
                        <a:pt x="18000" y="10350"/>
                      </a:cubicBezTo>
                      <a:cubicBezTo>
                        <a:pt x="18000" y="10350"/>
                        <a:pt x="18000" y="10350"/>
                        <a:pt x="18000" y="9900"/>
                      </a:cubicBezTo>
                      <a:cubicBezTo>
                        <a:pt x="18360" y="9450"/>
                        <a:pt x="18360" y="9000"/>
                        <a:pt x="18720" y="9000"/>
                      </a:cubicBezTo>
                      <a:cubicBezTo>
                        <a:pt x="18720" y="8550"/>
                        <a:pt x="18720" y="8550"/>
                        <a:pt x="18720" y="8550"/>
                      </a:cubicBezTo>
                      <a:cubicBezTo>
                        <a:pt x="19080" y="8100"/>
                        <a:pt x="19080" y="7650"/>
                        <a:pt x="19080" y="7650"/>
                      </a:cubicBezTo>
                      <a:cubicBezTo>
                        <a:pt x="19440" y="7650"/>
                        <a:pt x="19440" y="7650"/>
                        <a:pt x="19440" y="7650"/>
                      </a:cubicBezTo>
                      <a:cubicBezTo>
                        <a:pt x="19440" y="7200"/>
                        <a:pt x="19800" y="6750"/>
                        <a:pt x="19800" y="6750"/>
                      </a:cubicBezTo>
                      <a:cubicBezTo>
                        <a:pt x="20160" y="6750"/>
                        <a:pt x="20160" y="6300"/>
                        <a:pt x="20160" y="6300"/>
                      </a:cubicBezTo>
                      <a:cubicBezTo>
                        <a:pt x="20160" y="6300"/>
                        <a:pt x="20160" y="6300"/>
                        <a:pt x="20160" y="6300"/>
                      </a:cubicBezTo>
                      <a:cubicBezTo>
                        <a:pt x="20160" y="6300"/>
                        <a:pt x="20160" y="6300"/>
                        <a:pt x="20160" y="6300"/>
                      </a:cubicBezTo>
                      <a:cubicBezTo>
                        <a:pt x="20160" y="6300"/>
                        <a:pt x="20160" y="6300"/>
                        <a:pt x="19800" y="5850"/>
                      </a:cubicBezTo>
                      <a:cubicBezTo>
                        <a:pt x="19800" y="5850"/>
                        <a:pt x="19800" y="5850"/>
                        <a:pt x="19440" y="5400"/>
                      </a:cubicBezTo>
                      <a:cubicBezTo>
                        <a:pt x="19800" y="4950"/>
                        <a:pt x="19800" y="4950"/>
                        <a:pt x="20160" y="4950"/>
                      </a:cubicBezTo>
                      <a:cubicBezTo>
                        <a:pt x="20520" y="4950"/>
                        <a:pt x="20520" y="4950"/>
                        <a:pt x="20520" y="4950"/>
                      </a:cubicBezTo>
                      <a:cubicBezTo>
                        <a:pt x="20520" y="4950"/>
                        <a:pt x="20880" y="4500"/>
                        <a:pt x="20880" y="4500"/>
                      </a:cubicBezTo>
                      <a:cubicBezTo>
                        <a:pt x="21240" y="4500"/>
                        <a:pt x="21240" y="4950"/>
                        <a:pt x="21240" y="4950"/>
                      </a:cubicBezTo>
                      <a:cubicBezTo>
                        <a:pt x="21240" y="4950"/>
                        <a:pt x="21240" y="5400"/>
                        <a:pt x="21240" y="5400"/>
                      </a:cubicBezTo>
                      <a:cubicBezTo>
                        <a:pt x="21240" y="5400"/>
                        <a:pt x="21240" y="5400"/>
                        <a:pt x="21240" y="5400"/>
                      </a:cubicBezTo>
                      <a:cubicBezTo>
                        <a:pt x="21240" y="5400"/>
                        <a:pt x="21240" y="5400"/>
                        <a:pt x="20880" y="5850"/>
                      </a:cubicBezTo>
                      <a:cubicBezTo>
                        <a:pt x="21240" y="5400"/>
                        <a:pt x="21240" y="5400"/>
                        <a:pt x="21240" y="5400"/>
                      </a:cubicBezTo>
                      <a:cubicBezTo>
                        <a:pt x="21600" y="4950"/>
                        <a:pt x="21600" y="4950"/>
                        <a:pt x="21600" y="4950"/>
                      </a:cubicBezTo>
                      <a:cubicBezTo>
                        <a:pt x="21600" y="4500"/>
                        <a:pt x="21600" y="4500"/>
                        <a:pt x="21600" y="4500"/>
                      </a:cubicBezTo>
                      <a:cubicBezTo>
                        <a:pt x="21600" y="4050"/>
                        <a:pt x="21600" y="4050"/>
                        <a:pt x="21600" y="405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nvGrpSpPr>
                <p:cNvPr id="678" name="组合 29"/>
                <p:cNvGrpSpPr/>
                <p:nvPr/>
              </p:nvGrpSpPr>
              <p:grpSpPr>
                <a:xfrm>
                  <a:off x="3749535" y="1400908"/>
                  <a:ext cx="578670" cy="832575"/>
                  <a:chOff x="0" y="0"/>
                  <a:chExt cx="578668" cy="832574"/>
                </a:xfrm>
                <a:grpFill/>
              </p:grpSpPr>
              <p:sp>
                <p:nvSpPr>
                  <p:cNvPr id="755" name="Freeform 123"/>
                  <p:cNvSpPr/>
                  <p:nvPr/>
                </p:nvSpPr>
                <p:spPr>
                  <a:xfrm>
                    <a:off x="0" y="-1"/>
                    <a:ext cx="578669" cy="832576"/>
                  </a:xfrm>
                  <a:custGeom>
                    <a:avLst/>
                    <a:gdLst/>
                    <a:ahLst/>
                    <a:cxnLst>
                      <a:cxn ang="0">
                        <a:pos x="wd2" y="hd2"/>
                      </a:cxn>
                      <a:cxn ang="5400000">
                        <a:pos x="wd2" y="hd2"/>
                      </a:cxn>
                      <a:cxn ang="10800000">
                        <a:pos x="wd2" y="hd2"/>
                      </a:cxn>
                      <a:cxn ang="16200000">
                        <a:pos x="wd2" y="hd2"/>
                      </a:cxn>
                    </a:cxnLst>
                    <a:rect l="0" t="0" r="r" b="b"/>
                    <a:pathLst>
                      <a:path w="21600" h="21600" extrusionOk="0">
                        <a:moveTo>
                          <a:pt x="21249" y="7688"/>
                        </a:moveTo>
                        <a:cubicBezTo>
                          <a:pt x="21249" y="7444"/>
                          <a:pt x="21249" y="7444"/>
                          <a:pt x="21249" y="7444"/>
                        </a:cubicBezTo>
                        <a:cubicBezTo>
                          <a:pt x="21073" y="7322"/>
                          <a:pt x="20898" y="7200"/>
                          <a:pt x="20898" y="7078"/>
                        </a:cubicBezTo>
                        <a:cubicBezTo>
                          <a:pt x="20722" y="6956"/>
                          <a:pt x="20546" y="6712"/>
                          <a:pt x="20546" y="6468"/>
                        </a:cubicBezTo>
                        <a:cubicBezTo>
                          <a:pt x="20546" y="6346"/>
                          <a:pt x="20546" y="6346"/>
                          <a:pt x="20371" y="6346"/>
                        </a:cubicBezTo>
                        <a:cubicBezTo>
                          <a:pt x="20371" y="6346"/>
                          <a:pt x="20195" y="6346"/>
                          <a:pt x="20020" y="6346"/>
                        </a:cubicBezTo>
                        <a:cubicBezTo>
                          <a:pt x="19668" y="6346"/>
                          <a:pt x="19493" y="6346"/>
                          <a:pt x="19317" y="6224"/>
                        </a:cubicBezTo>
                        <a:cubicBezTo>
                          <a:pt x="19317" y="6102"/>
                          <a:pt x="19141" y="6102"/>
                          <a:pt x="18966" y="5980"/>
                        </a:cubicBezTo>
                        <a:cubicBezTo>
                          <a:pt x="18966" y="5980"/>
                          <a:pt x="18966" y="5980"/>
                          <a:pt x="18966" y="5980"/>
                        </a:cubicBezTo>
                        <a:cubicBezTo>
                          <a:pt x="18790" y="5980"/>
                          <a:pt x="18790" y="5980"/>
                          <a:pt x="18790" y="5980"/>
                        </a:cubicBezTo>
                        <a:cubicBezTo>
                          <a:pt x="18439" y="5980"/>
                          <a:pt x="18439" y="5858"/>
                          <a:pt x="18263" y="5736"/>
                        </a:cubicBezTo>
                        <a:cubicBezTo>
                          <a:pt x="18088" y="5736"/>
                          <a:pt x="17912" y="5614"/>
                          <a:pt x="17912" y="5369"/>
                        </a:cubicBezTo>
                        <a:cubicBezTo>
                          <a:pt x="17912" y="5369"/>
                          <a:pt x="17912" y="5369"/>
                          <a:pt x="17912" y="5369"/>
                        </a:cubicBezTo>
                        <a:cubicBezTo>
                          <a:pt x="17912" y="5247"/>
                          <a:pt x="17912" y="5003"/>
                          <a:pt x="18088" y="4881"/>
                        </a:cubicBezTo>
                        <a:cubicBezTo>
                          <a:pt x="18088" y="4881"/>
                          <a:pt x="18088" y="4881"/>
                          <a:pt x="18088" y="4881"/>
                        </a:cubicBezTo>
                        <a:cubicBezTo>
                          <a:pt x="18263" y="4881"/>
                          <a:pt x="18263" y="4881"/>
                          <a:pt x="18263" y="4881"/>
                        </a:cubicBezTo>
                        <a:cubicBezTo>
                          <a:pt x="18263" y="4881"/>
                          <a:pt x="18263" y="4881"/>
                          <a:pt x="18263" y="4759"/>
                        </a:cubicBezTo>
                        <a:cubicBezTo>
                          <a:pt x="18263" y="4759"/>
                          <a:pt x="18263" y="4759"/>
                          <a:pt x="18263" y="4759"/>
                        </a:cubicBezTo>
                        <a:cubicBezTo>
                          <a:pt x="18088" y="4759"/>
                          <a:pt x="18088" y="4759"/>
                          <a:pt x="18088" y="4637"/>
                        </a:cubicBezTo>
                        <a:cubicBezTo>
                          <a:pt x="18088" y="4637"/>
                          <a:pt x="18088" y="4515"/>
                          <a:pt x="18263" y="4515"/>
                        </a:cubicBezTo>
                        <a:cubicBezTo>
                          <a:pt x="18263" y="4515"/>
                          <a:pt x="18439" y="4515"/>
                          <a:pt x="18439" y="4515"/>
                        </a:cubicBezTo>
                        <a:cubicBezTo>
                          <a:pt x="18439" y="4393"/>
                          <a:pt x="18439" y="4393"/>
                          <a:pt x="18615" y="4393"/>
                        </a:cubicBezTo>
                        <a:cubicBezTo>
                          <a:pt x="18615" y="4271"/>
                          <a:pt x="18615" y="4271"/>
                          <a:pt x="18790" y="4271"/>
                        </a:cubicBezTo>
                        <a:cubicBezTo>
                          <a:pt x="18790" y="4271"/>
                          <a:pt x="18790" y="4271"/>
                          <a:pt x="18790" y="4271"/>
                        </a:cubicBezTo>
                        <a:cubicBezTo>
                          <a:pt x="18790" y="4271"/>
                          <a:pt x="18790" y="4149"/>
                          <a:pt x="18790" y="4149"/>
                        </a:cubicBezTo>
                        <a:cubicBezTo>
                          <a:pt x="18790" y="4149"/>
                          <a:pt x="18790" y="4027"/>
                          <a:pt x="18966" y="4027"/>
                        </a:cubicBezTo>
                        <a:cubicBezTo>
                          <a:pt x="18966" y="4027"/>
                          <a:pt x="18966" y="4027"/>
                          <a:pt x="18966" y="4027"/>
                        </a:cubicBezTo>
                        <a:cubicBezTo>
                          <a:pt x="18966" y="4027"/>
                          <a:pt x="18966" y="4027"/>
                          <a:pt x="18966" y="4027"/>
                        </a:cubicBezTo>
                        <a:cubicBezTo>
                          <a:pt x="18790" y="4027"/>
                          <a:pt x="18790" y="4027"/>
                          <a:pt x="18790" y="4027"/>
                        </a:cubicBezTo>
                        <a:cubicBezTo>
                          <a:pt x="18615" y="3905"/>
                          <a:pt x="18439" y="3905"/>
                          <a:pt x="18263" y="3905"/>
                        </a:cubicBezTo>
                        <a:cubicBezTo>
                          <a:pt x="18088" y="3905"/>
                          <a:pt x="17912" y="3661"/>
                          <a:pt x="17737" y="3661"/>
                        </a:cubicBezTo>
                        <a:cubicBezTo>
                          <a:pt x="17737" y="3661"/>
                          <a:pt x="17737" y="3661"/>
                          <a:pt x="17737" y="3661"/>
                        </a:cubicBezTo>
                        <a:cubicBezTo>
                          <a:pt x="17737" y="3661"/>
                          <a:pt x="17737" y="3661"/>
                          <a:pt x="17737" y="3661"/>
                        </a:cubicBezTo>
                        <a:cubicBezTo>
                          <a:pt x="17561" y="3661"/>
                          <a:pt x="17385" y="3783"/>
                          <a:pt x="17210" y="3783"/>
                        </a:cubicBezTo>
                        <a:cubicBezTo>
                          <a:pt x="16859" y="3783"/>
                          <a:pt x="16683" y="3905"/>
                          <a:pt x="16332" y="3905"/>
                        </a:cubicBezTo>
                        <a:cubicBezTo>
                          <a:pt x="16332" y="3905"/>
                          <a:pt x="16156" y="3905"/>
                          <a:pt x="16156" y="3905"/>
                        </a:cubicBezTo>
                        <a:cubicBezTo>
                          <a:pt x="15629" y="3905"/>
                          <a:pt x="15629" y="3539"/>
                          <a:pt x="15629" y="3417"/>
                        </a:cubicBezTo>
                        <a:cubicBezTo>
                          <a:pt x="15629" y="3173"/>
                          <a:pt x="15278" y="3051"/>
                          <a:pt x="15102" y="2685"/>
                        </a:cubicBezTo>
                        <a:cubicBezTo>
                          <a:pt x="14927" y="2563"/>
                          <a:pt x="14927" y="2563"/>
                          <a:pt x="14927" y="2441"/>
                        </a:cubicBezTo>
                        <a:cubicBezTo>
                          <a:pt x="15102" y="2197"/>
                          <a:pt x="15454" y="2319"/>
                          <a:pt x="15454" y="2197"/>
                        </a:cubicBezTo>
                        <a:cubicBezTo>
                          <a:pt x="15629" y="2197"/>
                          <a:pt x="15629" y="2197"/>
                          <a:pt x="15629" y="2197"/>
                        </a:cubicBezTo>
                        <a:cubicBezTo>
                          <a:pt x="15629" y="2197"/>
                          <a:pt x="15629" y="2197"/>
                          <a:pt x="15629" y="2197"/>
                        </a:cubicBezTo>
                        <a:cubicBezTo>
                          <a:pt x="15629" y="2197"/>
                          <a:pt x="15629" y="2197"/>
                          <a:pt x="15629" y="2197"/>
                        </a:cubicBezTo>
                        <a:cubicBezTo>
                          <a:pt x="15629" y="2075"/>
                          <a:pt x="15454" y="1831"/>
                          <a:pt x="15278" y="1586"/>
                        </a:cubicBezTo>
                        <a:cubicBezTo>
                          <a:pt x="15278" y="1586"/>
                          <a:pt x="15278" y="1586"/>
                          <a:pt x="15278" y="1586"/>
                        </a:cubicBezTo>
                        <a:cubicBezTo>
                          <a:pt x="15278" y="1586"/>
                          <a:pt x="15278" y="1586"/>
                          <a:pt x="15278" y="1586"/>
                        </a:cubicBezTo>
                        <a:cubicBezTo>
                          <a:pt x="15102" y="1586"/>
                          <a:pt x="15102" y="1586"/>
                          <a:pt x="14927" y="1586"/>
                        </a:cubicBezTo>
                        <a:cubicBezTo>
                          <a:pt x="14927" y="1586"/>
                          <a:pt x="14927" y="1586"/>
                          <a:pt x="14927" y="1586"/>
                        </a:cubicBezTo>
                        <a:cubicBezTo>
                          <a:pt x="14751" y="1586"/>
                          <a:pt x="14751" y="1342"/>
                          <a:pt x="14576" y="1098"/>
                        </a:cubicBezTo>
                        <a:cubicBezTo>
                          <a:pt x="14400" y="1098"/>
                          <a:pt x="14400" y="976"/>
                          <a:pt x="14400" y="854"/>
                        </a:cubicBezTo>
                        <a:cubicBezTo>
                          <a:pt x="14400" y="732"/>
                          <a:pt x="14400" y="732"/>
                          <a:pt x="14400" y="610"/>
                        </a:cubicBezTo>
                        <a:cubicBezTo>
                          <a:pt x="14400" y="610"/>
                          <a:pt x="14400" y="610"/>
                          <a:pt x="14400" y="610"/>
                        </a:cubicBezTo>
                        <a:cubicBezTo>
                          <a:pt x="14400" y="610"/>
                          <a:pt x="14049" y="366"/>
                          <a:pt x="13873" y="122"/>
                        </a:cubicBezTo>
                        <a:cubicBezTo>
                          <a:pt x="13873" y="0"/>
                          <a:pt x="13698" y="0"/>
                          <a:pt x="13346" y="0"/>
                        </a:cubicBezTo>
                        <a:cubicBezTo>
                          <a:pt x="12995" y="0"/>
                          <a:pt x="12820" y="0"/>
                          <a:pt x="12644" y="0"/>
                        </a:cubicBezTo>
                        <a:cubicBezTo>
                          <a:pt x="12468" y="0"/>
                          <a:pt x="12468" y="0"/>
                          <a:pt x="12468" y="0"/>
                        </a:cubicBezTo>
                        <a:cubicBezTo>
                          <a:pt x="12468" y="0"/>
                          <a:pt x="12468" y="0"/>
                          <a:pt x="12468" y="0"/>
                        </a:cubicBezTo>
                        <a:cubicBezTo>
                          <a:pt x="12468" y="0"/>
                          <a:pt x="12468" y="122"/>
                          <a:pt x="12468" y="122"/>
                        </a:cubicBezTo>
                        <a:cubicBezTo>
                          <a:pt x="12293" y="122"/>
                          <a:pt x="12293" y="244"/>
                          <a:pt x="12117" y="366"/>
                        </a:cubicBezTo>
                        <a:cubicBezTo>
                          <a:pt x="12117" y="488"/>
                          <a:pt x="11941" y="488"/>
                          <a:pt x="11941" y="488"/>
                        </a:cubicBezTo>
                        <a:cubicBezTo>
                          <a:pt x="11766" y="488"/>
                          <a:pt x="11590" y="366"/>
                          <a:pt x="11415" y="366"/>
                        </a:cubicBezTo>
                        <a:cubicBezTo>
                          <a:pt x="11415" y="366"/>
                          <a:pt x="11415" y="366"/>
                          <a:pt x="11239" y="488"/>
                        </a:cubicBezTo>
                        <a:cubicBezTo>
                          <a:pt x="11063" y="488"/>
                          <a:pt x="10712" y="610"/>
                          <a:pt x="10712" y="854"/>
                        </a:cubicBezTo>
                        <a:cubicBezTo>
                          <a:pt x="10712" y="854"/>
                          <a:pt x="10712" y="854"/>
                          <a:pt x="10712" y="854"/>
                        </a:cubicBezTo>
                        <a:cubicBezTo>
                          <a:pt x="10712" y="976"/>
                          <a:pt x="10712" y="1098"/>
                          <a:pt x="10712" y="1098"/>
                        </a:cubicBezTo>
                        <a:cubicBezTo>
                          <a:pt x="10712" y="1220"/>
                          <a:pt x="10712" y="1342"/>
                          <a:pt x="10537" y="1342"/>
                        </a:cubicBezTo>
                        <a:cubicBezTo>
                          <a:pt x="10537" y="1342"/>
                          <a:pt x="10537" y="1342"/>
                          <a:pt x="10537" y="1342"/>
                        </a:cubicBezTo>
                        <a:cubicBezTo>
                          <a:pt x="10537" y="1342"/>
                          <a:pt x="10537" y="1342"/>
                          <a:pt x="10537" y="1464"/>
                        </a:cubicBezTo>
                        <a:cubicBezTo>
                          <a:pt x="10537" y="1464"/>
                          <a:pt x="10537" y="1464"/>
                          <a:pt x="10712" y="1464"/>
                        </a:cubicBezTo>
                        <a:cubicBezTo>
                          <a:pt x="10712" y="1464"/>
                          <a:pt x="10888" y="1586"/>
                          <a:pt x="10888" y="1586"/>
                        </a:cubicBezTo>
                        <a:cubicBezTo>
                          <a:pt x="10888" y="1831"/>
                          <a:pt x="10537" y="1953"/>
                          <a:pt x="10361" y="2075"/>
                        </a:cubicBezTo>
                        <a:cubicBezTo>
                          <a:pt x="10185" y="2197"/>
                          <a:pt x="10010" y="2319"/>
                          <a:pt x="9834" y="2319"/>
                        </a:cubicBezTo>
                        <a:cubicBezTo>
                          <a:pt x="9483" y="2197"/>
                          <a:pt x="9132" y="2197"/>
                          <a:pt x="8956" y="2075"/>
                        </a:cubicBezTo>
                        <a:cubicBezTo>
                          <a:pt x="8956" y="2075"/>
                          <a:pt x="8956" y="2075"/>
                          <a:pt x="8956" y="2075"/>
                        </a:cubicBezTo>
                        <a:cubicBezTo>
                          <a:pt x="8956" y="2075"/>
                          <a:pt x="8780" y="2075"/>
                          <a:pt x="8780" y="2197"/>
                        </a:cubicBezTo>
                        <a:cubicBezTo>
                          <a:pt x="8429" y="2441"/>
                          <a:pt x="8254" y="2563"/>
                          <a:pt x="8078" y="2685"/>
                        </a:cubicBezTo>
                        <a:cubicBezTo>
                          <a:pt x="8078" y="2807"/>
                          <a:pt x="8078" y="2807"/>
                          <a:pt x="7902" y="2807"/>
                        </a:cubicBezTo>
                        <a:cubicBezTo>
                          <a:pt x="7727" y="2807"/>
                          <a:pt x="7551" y="2685"/>
                          <a:pt x="7376" y="2441"/>
                        </a:cubicBezTo>
                        <a:cubicBezTo>
                          <a:pt x="7376" y="2441"/>
                          <a:pt x="7376" y="2441"/>
                          <a:pt x="7376" y="2441"/>
                        </a:cubicBezTo>
                        <a:cubicBezTo>
                          <a:pt x="7376" y="2441"/>
                          <a:pt x="7376" y="2441"/>
                          <a:pt x="7376" y="2441"/>
                        </a:cubicBezTo>
                        <a:cubicBezTo>
                          <a:pt x="7376" y="2441"/>
                          <a:pt x="7200" y="2441"/>
                          <a:pt x="7200" y="2441"/>
                        </a:cubicBezTo>
                        <a:cubicBezTo>
                          <a:pt x="7200" y="2441"/>
                          <a:pt x="7200" y="2441"/>
                          <a:pt x="7200" y="2441"/>
                        </a:cubicBezTo>
                        <a:cubicBezTo>
                          <a:pt x="7200" y="2441"/>
                          <a:pt x="7200" y="2441"/>
                          <a:pt x="7200" y="2441"/>
                        </a:cubicBezTo>
                        <a:cubicBezTo>
                          <a:pt x="7200" y="2441"/>
                          <a:pt x="7200" y="2441"/>
                          <a:pt x="7200" y="2441"/>
                        </a:cubicBezTo>
                        <a:cubicBezTo>
                          <a:pt x="7024" y="2563"/>
                          <a:pt x="6498" y="2807"/>
                          <a:pt x="6322" y="2929"/>
                        </a:cubicBezTo>
                        <a:cubicBezTo>
                          <a:pt x="5971" y="3051"/>
                          <a:pt x="5795" y="3173"/>
                          <a:pt x="5620" y="3173"/>
                        </a:cubicBezTo>
                        <a:cubicBezTo>
                          <a:pt x="5620" y="3173"/>
                          <a:pt x="5620" y="3173"/>
                          <a:pt x="5620" y="3173"/>
                        </a:cubicBezTo>
                        <a:cubicBezTo>
                          <a:pt x="5620" y="3295"/>
                          <a:pt x="5795" y="3295"/>
                          <a:pt x="5795" y="3417"/>
                        </a:cubicBezTo>
                        <a:cubicBezTo>
                          <a:pt x="5620" y="3539"/>
                          <a:pt x="5268" y="3539"/>
                          <a:pt x="5093" y="3661"/>
                        </a:cubicBezTo>
                        <a:cubicBezTo>
                          <a:pt x="5093" y="3661"/>
                          <a:pt x="4917" y="3661"/>
                          <a:pt x="4917" y="3661"/>
                        </a:cubicBezTo>
                        <a:cubicBezTo>
                          <a:pt x="4566" y="3661"/>
                          <a:pt x="4215" y="3539"/>
                          <a:pt x="4039" y="3539"/>
                        </a:cubicBezTo>
                        <a:cubicBezTo>
                          <a:pt x="3863" y="3417"/>
                          <a:pt x="3688" y="3295"/>
                          <a:pt x="3688" y="3173"/>
                        </a:cubicBezTo>
                        <a:cubicBezTo>
                          <a:pt x="3863" y="3051"/>
                          <a:pt x="3863" y="2929"/>
                          <a:pt x="3863" y="2807"/>
                        </a:cubicBezTo>
                        <a:cubicBezTo>
                          <a:pt x="3863" y="2685"/>
                          <a:pt x="3863" y="2685"/>
                          <a:pt x="3863" y="2563"/>
                        </a:cubicBezTo>
                        <a:cubicBezTo>
                          <a:pt x="3863" y="2441"/>
                          <a:pt x="3863" y="2197"/>
                          <a:pt x="3688" y="2075"/>
                        </a:cubicBezTo>
                        <a:cubicBezTo>
                          <a:pt x="3688" y="1953"/>
                          <a:pt x="3688" y="1708"/>
                          <a:pt x="3512" y="1586"/>
                        </a:cubicBezTo>
                        <a:cubicBezTo>
                          <a:pt x="3512" y="1586"/>
                          <a:pt x="3512" y="1586"/>
                          <a:pt x="3512" y="1586"/>
                        </a:cubicBezTo>
                        <a:cubicBezTo>
                          <a:pt x="3688" y="1708"/>
                          <a:pt x="3688" y="1708"/>
                          <a:pt x="3688" y="1708"/>
                        </a:cubicBezTo>
                        <a:cubicBezTo>
                          <a:pt x="3512" y="1953"/>
                          <a:pt x="3337" y="1953"/>
                          <a:pt x="2985" y="1953"/>
                        </a:cubicBezTo>
                        <a:cubicBezTo>
                          <a:pt x="2985" y="1953"/>
                          <a:pt x="2985" y="1953"/>
                          <a:pt x="2985" y="1953"/>
                        </a:cubicBezTo>
                        <a:cubicBezTo>
                          <a:pt x="2985" y="1953"/>
                          <a:pt x="2810" y="1953"/>
                          <a:pt x="2810" y="1953"/>
                        </a:cubicBezTo>
                        <a:cubicBezTo>
                          <a:pt x="2634" y="1953"/>
                          <a:pt x="2634" y="2075"/>
                          <a:pt x="2634" y="2075"/>
                        </a:cubicBezTo>
                        <a:cubicBezTo>
                          <a:pt x="2634" y="2197"/>
                          <a:pt x="2634" y="2197"/>
                          <a:pt x="2634" y="2197"/>
                        </a:cubicBezTo>
                        <a:cubicBezTo>
                          <a:pt x="2634" y="2197"/>
                          <a:pt x="2634" y="2319"/>
                          <a:pt x="2634" y="2319"/>
                        </a:cubicBezTo>
                        <a:cubicBezTo>
                          <a:pt x="2634" y="2441"/>
                          <a:pt x="2459" y="2441"/>
                          <a:pt x="2459" y="2441"/>
                        </a:cubicBezTo>
                        <a:cubicBezTo>
                          <a:pt x="2283" y="2563"/>
                          <a:pt x="2107" y="2563"/>
                          <a:pt x="2107" y="2563"/>
                        </a:cubicBezTo>
                        <a:cubicBezTo>
                          <a:pt x="1932" y="2563"/>
                          <a:pt x="1756" y="2807"/>
                          <a:pt x="1756" y="3051"/>
                        </a:cubicBezTo>
                        <a:cubicBezTo>
                          <a:pt x="1756" y="3173"/>
                          <a:pt x="1756" y="3295"/>
                          <a:pt x="1756" y="3417"/>
                        </a:cubicBezTo>
                        <a:cubicBezTo>
                          <a:pt x="1932" y="3417"/>
                          <a:pt x="1932" y="3539"/>
                          <a:pt x="1932" y="3539"/>
                        </a:cubicBezTo>
                        <a:cubicBezTo>
                          <a:pt x="1756" y="4027"/>
                          <a:pt x="1054" y="4027"/>
                          <a:pt x="878" y="4027"/>
                        </a:cubicBezTo>
                        <a:cubicBezTo>
                          <a:pt x="878" y="4027"/>
                          <a:pt x="702" y="4149"/>
                          <a:pt x="702" y="4271"/>
                        </a:cubicBezTo>
                        <a:cubicBezTo>
                          <a:pt x="702" y="4393"/>
                          <a:pt x="878" y="4637"/>
                          <a:pt x="878" y="4637"/>
                        </a:cubicBezTo>
                        <a:cubicBezTo>
                          <a:pt x="1054" y="4759"/>
                          <a:pt x="1054" y="4759"/>
                          <a:pt x="1054" y="4881"/>
                        </a:cubicBezTo>
                        <a:cubicBezTo>
                          <a:pt x="1054" y="5003"/>
                          <a:pt x="1054" y="5125"/>
                          <a:pt x="878" y="5247"/>
                        </a:cubicBezTo>
                        <a:cubicBezTo>
                          <a:pt x="702" y="5247"/>
                          <a:pt x="702" y="5247"/>
                          <a:pt x="702" y="5369"/>
                        </a:cubicBezTo>
                        <a:cubicBezTo>
                          <a:pt x="702" y="5369"/>
                          <a:pt x="878" y="5492"/>
                          <a:pt x="1054" y="5614"/>
                        </a:cubicBezTo>
                        <a:cubicBezTo>
                          <a:pt x="1054" y="5736"/>
                          <a:pt x="1229" y="5736"/>
                          <a:pt x="1229" y="5858"/>
                        </a:cubicBezTo>
                        <a:cubicBezTo>
                          <a:pt x="1229" y="5980"/>
                          <a:pt x="1229" y="5980"/>
                          <a:pt x="1405" y="6102"/>
                        </a:cubicBezTo>
                        <a:cubicBezTo>
                          <a:pt x="1229" y="6102"/>
                          <a:pt x="1229" y="6102"/>
                          <a:pt x="1229" y="6102"/>
                        </a:cubicBezTo>
                        <a:cubicBezTo>
                          <a:pt x="1229" y="6102"/>
                          <a:pt x="1229" y="6102"/>
                          <a:pt x="1229" y="6102"/>
                        </a:cubicBezTo>
                        <a:cubicBezTo>
                          <a:pt x="1405" y="6102"/>
                          <a:pt x="1405" y="6102"/>
                          <a:pt x="1405" y="6102"/>
                        </a:cubicBezTo>
                        <a:cubicBezTo>
                          <a:pt x="1405" y="6102"/>
                          <a:pt x="1405" y="6102"/>
                          <a:pt x="1405" y="6224"/>
                        </a:cubicBezTo>
                        <a:cubicBezTo>
                          <a:pt x="1405" y="6224"/>
                          <a:pt x="1405" y="6346"/>
                          <a:pt x="1405" y="6346"/>
                        </a:cubicBezTo>
                        <a:cubicBezTo>
                          <a:pt x="1405" y="6346"/>
                          <a:pt x="1405" y="6346"/>
                          <a:pt x="1405" y="6346"/>
                        </a:cubicBezTo>
                        <a:cubicBezTo>
                          <a:pt x="1405" y="6346"/>
                          <a:pt x="1580" y="6346"/>
                          <a:pt x="1580" y="6468"/>
                        </a:cubicBezTo>
                        <a:cubicBezTo>
                          <a:pt x="1580" y="6468"/>
                          <a:pt x="1756" y="6590"/>
                          <a:pt x="1756" y="6590"/>
                        </a:cubicBezTo>
                        <a:cubicBezTo>
                          <a:pt x="1932" y="6712"/>
                          <a:pt x="2107" y="6956"/>
                          <a:pt x="2107" y="6956"/>
                        </a:cubicBezTo>
                        <a:cubicBezTo>
                          <a:pt x="2107" y="6956"/>
                          <a:pt x="2283" y="6956"/>
                          <a:pt x="2283" y="7078"/>
                        </a:cubicBezTo>
                        <a:cubicBezTo>
                          <a:pt x="2283" y="7078"/>
                          <a:pt x="2107" y="7200"/>
                          <a:pt x="2107" y="7200"/>
                        </a:cubicBezTo>
                        <a:cubicBezTo>
                          <a:pt x="2107" y="7200"/>
                          <a:pt x="2283" y="7200"/>
                          <a:pt x="2283" y="7322"/>
                        </a:cubicBezTo>
                        <a:cubicBezTo>
                          <a:pt x="2283" y="7322"/>
                          <a:pt x="2283" y="7322"/>
                          <a:pt x="2283" y="7322"/>
                        </a:cubicBezTo>
                        <a:cubicBezTo>
                          <a:pt x="2283" y="7444"/>
                          <a:pt x="2459" y="7566"/>
                          <a:pt x="2459" y="7566"/>
                        </a:cubicBezTo>
                        <a:cubicBezTo>
                          <a:pt x="2459" y="7688"/>
                          <a:pt x="2459" y="7688"/>
                          <a:pt x="2459" y="7688"/>
                        </a:cubicBezTo>
                        <a:cubicBezTo>
                          <a:pt x="2459" y="7688"/>
                          <a:pt x="2459" y="7688"/>
                          <a:pt x="2459" y="7688"/>
                        </a:cubicBezTo>
                        <a:cubicBezTo>
                          <a:pt x="2634" y="7688"/>
                          <a:pt x="2634" y="7688"/>
                          <a:pt x="2634" y="7688"/>
                        </a:cubicBezTo>
                        <a:cubicBezTo>
                          <a:pt x="2810" y="7688"/>
                          <a:pt x="3161" y="7688"/>
                          <a:pt x="3161" y="7932"/>
                        </a:cubicBezTo>
                        <a:cubicBezTo>
                          <a:pt x="3161" y="7932"/>
                          <a:pt x="2985" y="8054"/>
                          <a:pt x="2985" y="8054"/>
                        </a:cubicBezTo>
                        <a:cubicBezTo>
                          <a:pt x="2634" y="8176"/>
                          <a:pt x="2283" y="8176"/>
                          <a:pt x="2107" y="8298"/>
                        </a:cubicBezTo>
                        <a:cubicBezTo>
                          <a:pt x="2107" y="8420"/>
                          <a:pt x="1932" y="8420"/>
                          <a:pt x="1756" y="8542"/>
                        </a:cubicBezTo>
                        <a:cubicBezTo>
                          <a:pt x="1756" y="8542"/>
                          <a:pt x="1580" y="8542"/>
                          <a:pt x="1580" y="8542"/>
                        </a:cubicBezTo>
                        <a:cubicBezTo>
                          <a:pt x="1580" y="8542"/>
                          <a:pt x="1756" y="8542"/>
                          <a:pt x="1756" y="8664"/>
                        </a:cubicBezTo>
                        <a:cubicBezTo>
                          <a:pt x="1756" y="8664"/>
                          <a:pt x="1580" y="8664"/>
                          <a:pt x="1580" y="8786"/>
                        </a:cubicBezTo>
                        <a:cubicBezTo>
                          <a:pt x="1580" y="8786"/>
                          <a:pt x="1580" y="8786"/>
                          <a:pt x="1405" y="8786"/>
                        </a:cubicBezTo>
                        <a:cubicBezTo>
                          <a:pt x="1405" y="8786"/>
                          <a:pt x="1405" y="8786"/>
                          <a:pt x="1405" y="8786"/>
                        </a:cubicBezTo>
                        <a:cubicBezTo>
                          <a:pt x="1405" y="8786"/>
                          <a:pt x="1229" y="8786"/>
                          <a:pt x="1229" y="8786"/>
                        </a:cubicBezTo>
                        <a:cubicBezTo>
                          <a:pt x="1229" y="8786"/>
                          <a:pt x="1229" y="8786"/>
                          <a:pt x="1229" y="8786"/>
                        </a:cubicBezTo>
                        <a:cubicBezTo>
                          <a:pt x="1229" y="8786"/>
                          <a:pt x="1229" y="8786"/>
                          <a:pt x="1229" y="8786"/>
                        </a:cubicBezTo>
                        <a:cubicBezTo>
                          <a:pt x="1405" y="9031"/>
                          <a:pt x="1405" y="9153"/>
                          <a:pt x="1580" y="9153"/>
                        </a:cubicBezTo>
                        <a:cubicBezTo>
                          <a:pt x="1756" y="9153"/>
                          <a:pt x="1932" y="9153"/>
                          <a:pt x="1932" y="9275"/>
                        </a:cubicBezTo>
                        <a:cubicBezTo>
                          <a:pt x="2107" y="9275"/>
                          <a:pt x="2107" y="9275"/>
                          <a:pt x="2107" y="9275"/>
                        </a:cubicBezTo>
                        <a:cubicBezTo>
                          <a:pt x="2107" y="9275"/>
                          <a:pt x="2283" y="9275"/>
                          <a:pt x="2283" y="9275"/>
                        </a:cubicBezTo>
                        <a:cubicBezTo>
                          <a:pt x="2459" y="9275"/>
                          <a:pt x="2459" y="9275"/>
                          <a:pt x="2459" y="9275"/>
                        </a:cubicBezTo>
                        <a:cubicBezTo>
                          <a:pt x="2810" y="9275"/>
                          <a:pt x="2810" y="9397"/>
                          <a:pt x="2810" y="9641"/>
                        </a:cubicBezTo>
                        <a:cubicBezTo>
                          <a:pt x="2810" y="10007"/>
                          <a:pt x="2810" y="10007"/>
                          <a:pt x="2985" y="10129"/>
                        </a:cubicBezTo>
                        <a:cubicBezTo>
                          <a:pt x="2985" y="10129"/>
                          <a:pt x="3337" y="10251"/>
                          <a:pt x="3337" y="10373"/>
                        </a:cubicBezTo>
                        <a:cubicBezTo>
                          <a:pt x="3337" y="10495"/>
                          <a:pt x="3337" y="10617"/>
                          <a:pt x="3161" y="10617"/>
                        </a:cubicBezTo>
                        <a:cubicBezTo>
                          <a:pt x="3161" y="10983"/>
                          <a:pt x="2985" y="11105"/>
                          <a:pt x="2985" y="11227"/>
                        </a:cubicBezTo>
                        <a:cubicBezTo>
                          <a:pt x="2985" y="11227"/>
                          <a:pt x="2985" y="11227"/>
                          <a:pt x="2985" y="11227"/>
                        </a:cubicBezTo>
                        <a:cubicBezTo>
                          <a:pt x="2985" y="11349"/>
                          <a:pt x="2985" y="11471"/>
                          <a:pt x="2985" y="11593"/>
                        </a:cubicBezTo>
                        <a:cubicBezTo>
                          <a:pt x="3161" y="11593"/>
                          <a:pt x="2985" y="11715"/>
                          <a:pt x="2810" y="11715"/>
                        </a:cubicBezTo>
                        <a:cubicBezTo>
                          <a:pt x="2634" y="11715"/>
                          <a:pt x="2634" y="11715"/>
                          <a:pt x="2634" y="11837"/>
                        </a:cubicBezTo>
                        <a:cubicBezTo>
                          <a:pt x="2634" y="12081"/>
                          <a:pt x="2283" y="12081"/>
                          <a:pt x="2107" y="12081"/>
                        </a:cubicBezTo>
                        <a:cubicBezTo>
                          <a:pt x="2107" y="12081"/>
                          <a:pt x="2107" y="12081"/>
                          <a:pt x="2107" y="12081"/>
                        </a:cubicBezTo>
                        <a:cubicBezTo>
                          <a:pt x="1756" y="12081"/>
                          <a:pt x="1580" y="11959"/>
                          <a:pt x="1405" y="11959"/>
                        </a:cubicBezTo>
                        <a:cubicBezTo>
                          <a:pt x="1405" y="11959"/>
                          <a:pt x="1405" y="11959"/>
                          <a:pt x="1405" y="11959"/>
                        </a:cubicBezTo>
                        <a:cubicBezTo>
                          <a:pt x="1229" y="12081"/>
                          <a:pt x="878" y="12325"/>
                          <a:pt x="702" y="12447"/>
                        </a:cubicBezTo>
                        <a:cubicBezTo>
                          <a:pt x="702" y="12569"/>
                          <a:pt x="702" y="12569"/>
                          <a:pt x="702" y="12569"/>
                        </a:cubicBezTo>
                        <a:cubicBezTo>
                          <a:pt x="702" y="12692"/>
                          <a:pt x="702" y="12692"/>
                          <a:pt x="702" y="12692"/>
                        </a:cubicBezTo>
                        <a:cubicBezTo>
                          <a:pt x="878" y="12814"/>
                          <a:pt x="1054" y="12936"/>
                          <a:pt x="1054" y="13058"/>
                        </a:cubicBezTo>
                        <a:cubicBezTo>
                          <a:pt x="1054" y="13180"/>
                          <a:pt x="878" y="13180"/>
                          <a:pt x="878" y="13302"/>
                        </a:cubicBezTo>
                        <a:cubicBezTo>
                          <a:pt x="527" y="13424"/>
                          <a:pt x="176" y="13790"/>
                          <a:pt x="0" y="13912"/>
                        </a:cubicBezTo>
                        <a:cubicBezTo>
                          <a:pt x="0" y="14034"/>
                          <a:pt x="0" y="14156"/>
                          <a:pt x="0" y="14278"/>
                        </a:cubicBezTo>
                        <a:cubicBezTo>
                          <a:pt x="0" y="14400"/>
                          <a:pt x="0" y="14400"/>
                          <a:pt x="0" y="14522"/>
                        </a:cubicBezTo>
                        <a:cubicBezTo>
                          <a:pt x="176" y="14644"/>
                          <a:pt x="176" y="14766"/>
                          <a:pt x="176" y="14888"/>
                        </a:cubicBezTo>
                        <a:cubicBezTo>
                          <a:pt x="351" y="14888"/>
                          <a:pt x="1054" y="14888"/>
                          <a:pt x="1054" y="15132"/>
                        </a:cubicBezTo>
                        <a:cubicBezTo>
                          <a:pt x="1054" y="15254"/>
                          <a:pt x="1229" y="15254"/>
                          <a:pt x="1405" y="15742"/>
                        </a:cubicBezTo>
                        <a:cubicBezTo>
                          <a:pt x="1580" y="16108"/>
                          <a:pt x="1756" y="16108"/>
                          <a:pt x="1756" y="16353"/>
                        </a:cubicBezTo>
                        <a:cubicBezTo>
                          <a:pt x="1756" y="16353"/>
                          <a:pt x="1756" y="16353"/>
                          <a:pt x="1756" y="16475"/>
                        </a:cubicBezTo>
                        <a:cubicBezTo>
                          <a:pt x="1932" y="16475"/>
                          <a:pt x="1756" y="16475"/>
                          <a:pt x="1932" y="16597"/>
                        </a:cubicBezTo>
                        <a:cubicBezTo>
                          <a:pt x="2107" y="16597"/>
                          <a:pt x="2283" y="16597"/>
                          <a:pt x="2283" y="16719"/>
                        </a:cubicBezTo>
                        <a:cubicBezTo>
                          <a:pt x="2283" y="16841"/>
                          <a:pt x="2283" y="16841"/>
                          <a:pt x="2283" y="16963"/>
                        </a:cubicBezTo>
                        <a:cubicBezTo>
                          <a:pt x="2107" y="17207"/>
                          <a:pt x="1580" y="17817"/>
                          <a:pt x="1580" y="18061"/>
                        </a:cubicBezTo>
                        <a:cubicBezTo>
                          <a:pt x="1405" y="18183"/>
                          <a:pt x="1580" y="18305"/>
                          <a:pt x="1229" y="18549"/>
                        </a:cubicBezTo>
                        <a:cubicBezTo>
                          <a:pt x="1229" y="18549"/>
                          <a:pt x="1229" y="18549"/>
                          <a:pt x="1229" y="18671"/>
                        </a:cubicBezTo>
                        <a:cubicBezTo>
                          <a:pt x="1229" y="18671"/>
                          <a:pt x="1229" y="18793"/>
                          <a:pt x="1229" y="18793"/>
                        </a:cubicBezTo>
                        <a:cubicBezTo>
                          <a:pt x="1229" y="19037"/>
                          <a:pt x="1229" y="19159"/>
                          <a:pt x="1229" y="19281"/>
                        </a:cubicBezTo>
                        <a:cubicBezTo>
                          <a:pt x="1229" y="19403"/>
                          <a:pt x="1229" y="19525"/>
                          <a:pt x="1054" y="19525"/>
                        </a:cubicBezTo>
                        <a:cubicBezTo>
                          <a:pt x="1054" y="19525"/>
                          <a:pt x="1054" y="19525"/>
                          <a:pt x="1054" y="19403"/>
                        </a:cubicBezTo>
                        <a:cubicBezTo>
                          <a:pt x="878" y="19403"/>
                          <a:pt x="878" y="19403"/>
                          <a:pt x="878" y="19403"/>
                        </a:cubicBezTo>
                        <a:cubicBezTo>
                          <a:pt x="878" y="19525"/>
                          <a:pt x="878" y="19525"/>
                          <a:pt x="878" y="19525"/>
                        </a:cubicBezTo>
                        <a:cubicBezTo>
                          <a:pt x="702" y="19769"/>
                          <a:pt x="702" y="19769"/>
                          <a:pt x="351" y="19892"/>
                        </a:cubicBezTo>
                        <a:cubicBezTo>
                          <a:pt x="176" y="19892"/>
                          <a:pt x="176" y="20014"/>
                          <a:pt x="176" y="20014"/>
                        </a:cubicBezTo>
                        <a:cubicBezTo>
                          <a:pt x="176" y="20136"/>
                          <a:pt x="176" y="20136"/>
                          <a:pt x="176" y="20136"/>
                        </a:cubicBezTo>
                        <a:cubicBezTo>
                          <a:pt x="527" y="20258"/>
                          <a:pt x="527" y="20380"/>
                          <a:pt x="527" y="20502"/>
                        </a:cubicBezTo>
                        <a:cubicBezTo>
                          <a:pt x="527" y="20624"/>
                          <a:pt x="702" y="20502"/>
                          <a:pt x="878" y="20746"/>
                        </a:cubicBezTo>
                        <a:cubicBezTo>
                          <a:pt x="1054" y="20868"/>
                          <a:pt x="1054" y="20868"/>
                          <a:pt x="1229" y="20990"/>
                        </a:cubicBezTo>
                        <a:cubicBezTo>
                          <a:pt x="1229" y="20990"/>
                          <a:pt x="1229" y="20990"/>
                          <a:pt x="1229" y="20990"/>
                        </a:cubicBezTo>
                        <a:cubicBezTo>
                          <a:pt x="1229" y="20990"/>
                          <a:pt x="1405" y="20990"/>
                          <a:pt x="1580" y="20990"/>
                        </a:cubicBezTo>
                        <a:cubicBezTo>
                          <a:pt x="1756" y="20990"/>
                          <a:pt x="1756" y="20990"/>
                          <a:pt x="1756" y="20990"/>
                        </a:cubicBezTo>
                        <a:cubicBezTo>
                          <a:pt x="1932" y="21112"/>
                          <a:pt x="2107" y="20990"/>
                          <a:pt x="2283" y="21234"/>
                        </a:cubicBezTo>
                        <a:cubicBezTo>
                          <a:pt x="2283" y="21112"/>
                          <a:pt x="2283" y="21234"/>
                          <a:pt x="2283" y="21234"/>
                        </a:cubicBezTo>
                        <a:cubicBezTo>
                          <a:pt x="2459" y="21234"/>
                          <a:pt x="2459" y="21234"/>
                          <a:pt x="2459" y="21234"/>
                        </a:cubicBezTo>
                        <a:cubicBezTo>
                          <a:pt x="2634" y="21234"/>
                          <a:pt x="2810" y="21234"/>
                          <a:pt x="2985" y="21234"/>
                        </a:cubicBezTo>
                        <a:cubicBezTo>
                          <a:pt x="3161" y="21356"/>
                          <a:pt x="3863" y="21356"/>
                          <a:pt x="4039" y="21478"/>
                        </a:cubicBezTo>
                        <a:cubicBezTo>
                          <a:pt x="4215" y="21478"/>
                          <a:pt x="4390" y="21600"/>
                          <a:pt x="4390" y="21600"/>
                        </a:cubicBezTo>
                        <a:cubicBezTo>
                          <a:pt x="4390" y="21600"/>
                          <a:pt x="4390" y="21600"/>
                          <a:pt x="4566" y="21600"/>
                        </a:cubicBezTo>
                        <a:cubicBezTo>
                          <a:pt x="4566" y="21600"/>
                          <a:pt x="4566" y="21600"/>
                          <a:pt x="4741" y="21600"/>
                        </a:cubicBezTo>
                        <a:cubicBezTo>
                          <a:pt x="4741" y="21600"/>
                          <a:pt x="4917" y="21600"/>
                          <a:pt x="4917" y="21600"/>
                        </a:cubicBezTo>
                        <a:cubicBezTo>
                          <a:pt x="4917" y="21600"/>
                          <a:pt x="5093" y="21600"/>
                          <a:pt x="5093" y="21600"/>
                        </a:cubicBezTo>
                        <a:cubicBezTo>
                          <a:pt x="5093" y="21600"/>
                          <a:pt x="5093" y="21600"/>
                          <a:pt x="5093" y="21600"/>
                        </a:cubicBezTo>
                        <a:cubicBezTo>
                          <a:pt x="5268" y="21600"/>
                          <a:pt x="5620" y="21600"/>
                          <a:pt x="5795" y="21600"/>
                        </a:cubicBezTo>
                        <a:cubicBezTo>
                          <a:pt x="5971" y="21600"/>
                          <a:pt x="5971" y="21600"/>
                          <a:pt x="5971" y="21600"/>
                        </a:cubicBezTo>
                        <a:cubicBezTo>
                          <a:pt x="6322" y="21478"/>
                          <a:pt x="6322" y="21356"/>
                          <a:pt x="6498" y="21234"/>
                        </a:cubicBezTo>
                        <a:cubicBezTo>
                          <a:pt x="6498" y="21234"/>
                          <a:pt x="6673" y="21234"/>
                          <a:pt x="6673" y="21356"/>
                        </a:cubicBezTo>
                        <a:cubicBezTo>
                          <a:pt x="6673" y="21356"/>
                          <a:pt x="6673" y="21356"/>
                          <a:pt x="6673" y="21356"/>
                        </a:cubicBezTo>
                        <a:cubicBezTo>
                          <a:pt x="6673" y="21356"/>
                          <a:pt x="6673" y="21356"/>
                          <a:pt x="6673" y="21356"/>
                        </a:cubicBezTo>
                        <a:cubicBezTo>
                          <a:pt x="6673" y="21356"/>
                          <a:pt x="6849" y="21478"/>
                          <a:pt x="7024" y="21478"/>
                        </a:cubicBezTo>
                        <a:cubicBezTo>
                          <a:pt x="7024" y="21478"/>
                          <a:pt x="7024" y="21478"/>
                          <a:pt x="7024" y="21478"/>
                        </a:cubicBezTo>
                        <a:cubicBezTo>
                          <a:pt x="7200" y="21478"/>
                          <a:pt x="7376" y="21478"/>
                          <a:pt x="7376" y="21356"/>
                        </a:cubicBezTo>
                        <a:cubicBezTo>
                          <a:pt x="7376" y="21356"/>
                          <a:pt x="7376" y="21356"/>
                          <a:pt x="7376" y="21356"/>
                        </a:cubicBezTo>
                        <a:cubicBezTo>
                          <a:pt x="7376" y="21356"/>
                          <a:pt x="7376" y="21234"/>
                          <a:pt x="7376" y="21234"/>
                        </a:cubicBezTo>
                        <a:cubicBezTo>
                          <a:pt x="7200" y="21112"/>
                          <a:pt x="7200" y="21112"/>
                          <a:pt x="7024" y="20990"/>
                        </a:cubicBezTo>
                        <a:cubicBezTo>
                          <a:pt x="7024" y="20990"/>
                          <a:pt x="6849" y="20868"/>
                          <a:pt x="6849" y="20868"/>
                        </a:cubicBezTo>
                        <a:cubicBezTo>
                          <a:pt x="6673" y="20746"/>
                          <a:pt x="6673" y="20746"/>
                          <a:pt x="6673" y="20502"/>
                        </a:cubicBezTo>
                        <a:cubicBezTo>
                          <a:pt x="6673" y="20380"/>
                          <a:pt x="6673" y="20136"/>
                          <a:pt x="6849" y="19892"/>
                        </a:cubicBezTo>
                        <a:cubicBezTo>
                          <a:pt x="7200" y="19525"/>
                          <a:pt x="7376" y="19525"/>
                          <a:pt x="7727" y="19281"/>
                        </a:cubicBezTo>
                        <a:cubicBezTo>
                          <a:pt x="8078" y="19037"/>
                          <a:pt x="7902" y="19281"/>
                          <a:pt x="8254" y="18793"/>
                        </a:cubicBezTo>
                        <a:cubicBezTo>
                          <a:pt x="8605" y="18305"/>
                          <a:pt x="8780" y="17817"/>
                          <a:pt x="8956" y="17573"/>
                        </a:cubicBezTo>
                        <a:cubicBezTo>
                          <a:pt x="9132" y="17329"/>
                          <a:pt x="9307" y="17207"/>
                          <a:pt x="9659" y="17207"/>
                        </a:cubicBezTo>
                        <a:cubicBezTo>
                          <a:pt x="10010" y="17207"/>
                          <a:pt x="10010" y="17207"/>
                          <a:pt x="10010" y="17085"/>
                        </a:cubicBezTo>
                        <a:cubicBezTo>
                          <a:pt x="10010" y="16963"/>
                          <a:pt x="10010" y="16719"/>
                          <a:pt x="10361" y="16719"/>
                        </a:cubicBezTo>
                        <a:cubicBezTo>
                          <a:pt x="10361" y="16719"/>
                          <a:pt x="10361" y="16719"/>
                          <a:pt x="10361" y="16719"/>
                        </a:cubicBezTo>
                        <a:cubicBezTo>
                          <a:pt x="10361" y="16719"/>
                          <a:pt x="10361" y="16719"/>
                          <a:pt x="10361" y="16719"/>
                        </a:cubicBezTo>
                        <a:cubicBezTo>
                          <a:pt x="10361" y="16719"/>
                          <a:pt x="10361" y="16719"/>
                          <a:pt x="10361" y="16719"/>
                        </a:cubicBezTo>
                        <a:cubicBezTo>
                          <a:pt x="10361" y="16719"/>
                          <a:pt x="10361" y="16719"/>
                          <a:pt x="10361" y="16719"/>
                        </a:cubicBezTo>
                        <a:cubicBezTo>
                          <a:pt x="10537" y="16719"/>
                          <a:pt x="10537" y="16719"/>
                          <a:pt x="10537" y="16719"/>
                        </a:cubicBezTo>
                        <a:cubicBezTo>
                          <a:pt x="10537" y="16719"/>
                          <a:pt x="10537" y="16597"/>
                          <a:pt x="10712" y="16597"/>
                        </a:cubicBezTo>
                        <a:cubicBezTo>
                          <a:pt x="10712" y="16475"/>
                          <a:pt x="11063" y="16231"/>
                          <a:pt x="11415" y="15864"/>
                        </a:cubicBezTo>
                        <a:cubicBezTo>
                          <a:pt x="11590" y="15620"/>
                          <a:pt x="11941" y="15498"/>
                          <a:pt x="12117" y="15498"/>
                        </a:cubicBezTo>
                        <a:cubicBezTo>
                          <a:pt x="12468" y="15376"/>
                          <a:pt x="12820" y="15498"/>
                          <a:pt x="13171" y="15498"/>
                        </a:cubicBezTo>
                        <a:cubicBezTo>
                          <a:pt x="13346" y="15498"/>
                          <a:pt x="13522" y="15376"/>
                          <a:pt x="13698" y="15376"/>
                        </a:cubicBezTo>
                        <a:cubicBezTo>
                          <a:pt x="13698" y="15376"/>
                          <a:pt x="13698" y="15376"/>
                          <a:pt x="13698" y="15376"/>
                        </a:cubicBezTo>
                        <a:cubicBezTo>
                          <a:pt x="13698" y="15376"/>
                          <a:pt x="13873" y="15376"/>
                          <a:pt x="13873" y="15376"/>
                        </a:cubicBezTo>
                        <a:cubicBezTo>
                          <a:pt x="13873" y="15376"/>
                          <a:pt x="13873" y="15376"/>
                          <a:pt x="13873" y="15376"/>
                        </a:cubicBezTo>
                        <a:cubicBezTo>
                          <a:pt x="14049" y="15498"/>
                          <a:pt x="14224" y="15132"/>
                          <a:pt x="14224" y="14888"/>
                        </a:cubicBezTo>
                        <a:cubicBezTo>
                          <a:pt x="14400" y="14644"/>
                          <a:pt x="14927" y="14644"/>
                          <a:pt x="14927" y="14522"/>
                        </a:cubicBezTo>
                        <a:cubicBezTo>
                          <a:pt x="14927" y="14522"/>
                          <a:pt x="14927" y="14522"/>
                          <a:pt x="14927" y="14522"/>
                        </a:cubicBezTo>
                        <a:cubicBezTo>
                          <a:pt x="15102" y="14522"/>
                          <a:pt x="15102" y="14400"/>
                          <a:pt x="15102" y="14400"/>
                        </a:cubicBezTo>
                        <a:cubicBezTo>
                          <a:pt x="15102" y="14278"/>
                          <a:pt x="15102" y="14278"/>
                          <a:pt x="15102" y="14278"/>
                        </a:cubicBezTo>
                        <a:cubicBezTo>
                          <a:pt x="15102" y="14278"/>
                          <a:pt x="15102" y="14278"/>
                          <a:pt x="15102" y="14278"/>
                        </a:cubicBezTo>
                        <a:cubicBezTo>
                          <a:pt x="15102" y="14278"/>
                          <a:pt x="15102" y="14278"/>
                          <a:pt x="15102" y="14278"/>
                        </a:cubicBezTo>
                        <a:cubicBezTo>
                          <a:pt x="15102" y="14278"/>
                          <a:pt x="15102" y="14156"/>
                          <a:pt x="15278" y="14156"/>
                        </a:cubicBezTo>
                        <a:cubicBezTo>
                          <a:pt x="15278" y="14156"/>
                          <a:pt x="15278" y="14156"/>
                          <a:pt x="15278" y="14156"/>
                        </a:cubicBezTo>
                        <a:cubicBezTo>
                          <a:pt x="15102" y="14278"/>
                          <a:pt x="14927" y="14278"/>
                          <a:pt x="14927" y="14156"/>
                        </a:cubicBezTo>
                        <a:cubicBezTo>
                          <a:pt x="14927" y="14156"/>
                          <a:pt x="15102" y="14156"/>
                          <a:pt x="15102" y="14034"/>
                        </a:cubicBezTo>
                        <a:cubicBezTo>
                          <a:pt x="15102" y="14034"/>
                          <a:pt x="15102" y="14034"/>
                          <a:pt x="15102" y="14034"/>
                        </a:cubicBezTo>
                        <a:cubicBezTo>
                          <a:pt x="15102" y="13912"/>
                          <a:pt x="14576" y="13546"/>
                          <a:pt x="14400" y="13058"/>
                        </a:cubicBezTo>
                        <a:cubicBezTo>
                          <a:pt x="14224" y="12936"/>
                          <a:pt x="14224" y="12936"/>
                          <a:pt x="14224" y="12936"/>
                        </a:cubicBezTo>
                        <a:cubicBezTo>
                          <a:pt x="14224" y="12936"/>
                          <a:pt x="14224" y="12936"/>
                          <a:pt x="14224" y="12936"/>
                        </a:cubicBezTo>
                        <a:cubicBezTo>
                          <a:pt x="14224" y="12936"/>
                          <a:pt x="14224" y="12936"/>
                          <a:pt x="14224" y="12936"/>
                        </a:cubicBezTo>
                        <a:cubicBezTo>
                          <a:pt x="14224" y="13058"/>
                          <a:pt x="14224" y="13058"/>
                          <a:pt x="14224" y="13058"/>
                        </a:cubicBezTo>
                        <a:cubicBezTo>
                          <a:pt x="14224" y="13180"/>
                          <a:pt x="14049" y="13058"/>
                          <a:pt x="13873" y="13180"/>
                        </a:cubicBezTo>
                        <a:cubicBezTo>
                          <a:pt x="13873" y="13180"/>
                          <a:pt x="13698" y="13180"/>
                          <a:pt x="13522" y="13180"/>
                        </a:cubicBezTo>
                        <a:cubicBezTo>
                          <a:pt x="13522" y="13302"/>
                          <a:pt x="13346" y="13302"/>
                          <a:pt x="13346" y="13302"/>
                        </a:cubicBezTo>
                        <a:cubicBezTo>
                          <a:pt x="13346" y="13302"/>
                          <a:pt x="13346" y="13302"/>
                          <a:pt x="13346" y="13302"/>
                        </a:cubicBezTo>
                        <a:cubicBezTo>
                          <a:pt x="13171" y="13302"/>
                          <a:pt x="12995" y="13180"/>
                          <a:pt x="12995" y="13058"/>
                        </a:cubicBezTo>
                        <a:cubicBezTo>
                          <a:pt x="12995" y="13058"/>
                          <a:pt x="12995" y="13058"/>
                          <a:pt x="12995" y="13058"/>
                        </a:cubicBezTo>
                        <a:cubicBezTo>
                          <a:pt x="12995" y="13058"/>
                          <a:pt x="12820" y="13058"/>
                          <a:pt x="12820" y="13180"/>
                        </a:cubicBezTo>
                        <a:cubicBezTo>
                          <a:pt x="12820" y="13180"/>
                          <a:pt x="12644" y="13180"/>
                          <a:pt x="12644" y="13180"/>
                        </a:cubicBezTo>
                        <a:cubicBezTo>
                          <a:pt x="12468" y="13180"/>
                          <a:pt x="12293" y="13058"/>
                          <a:pt x="12293" y="12936"/>
                        </a:cubicBezTo>
                        <a:cubicBezTo>
                          <a:pt x="12293" y="12936"/>
                          <a:pt x="12117" y="12936"/>
                          <a:pt x="12117" y="12936"/>
                        </a:cubicBezTo>
                        <a:cubicBezTo>
                          <a:pt x="12117" y="12936"/>
                          <a:pt x="12117" y="12936"/>
                          <a:pt x="12117" y="12936"/>
                        </a:cubicBezTo>
                        <a:cubicBezTo>
                          <a:pt x="11941" y="12936"/>
                          <a:pt x="11941" y="12936"/>
                          <a:pt x="11941" y="12936"/>
                        </a:cubicBezTo>
                        <a:cubicBezTo>
                          <a:pt x="11766" y="12936"/>
                          <a:pt x="11590" y="12936"/>
                          <a:pt x="11590" y="12814"/>
                        </a:cubicBezTo>
                        <a:cubicBezTo>
                          <a:pt x="11590" y="12814"/>
                          <a:pt x="11415" y="12814"/>
                          <a:pt x="11239" y="12692"/>
                        </a:cubicBezTo>
                        <a:cubicBezTo>
                          <a:pt x="11063" y="12569"/>
                          <a:pt x="11063" y="12447"/>
                          <a:pt x="11063" y="12203"/>
                        </a:cubicBezTo>
                        <a:cubicBezTo>
                          <a:pt x="11063" y="12203"/>
                          <a:pt x="11063" y="12081"/>
                          <a:pt x="11063" y="12081"/>
                        </a:cubicBezTo>
                        <a:cubicBezTo>
                          <a:pt x="11063" y="11837"/>
                          <a:pt x="11239" y="11715"/>
                          <a:pt x="11415" y="11593"/>
                        </a:cubicBezTo>
                        <a:cubicBezTo>
                          <a:pt x="11590" y="11593"/>
                          <a:pt x="11590" y="11471"/>
                          <a:pt x="11590" y="11471"/>
                        </a:cubicBezTo>
                        <a:cubicBezTo>
                          <a:pt x="11590" y="11471"/>
                          <a:pt x="11590" y="11471"/>
                          <a:pt x="11590" y="11349"/>
                        </a:cubicBezTo>
                        <a:cubicBezTo>
                          <a:pt x="11415" y="11349"/>
                          <a:pt x="11415" y="11227"/>
                          <a:pt x="11415" y="11227"/>
                        </a:cubicBezTo>
                        <a:cubicBezTo>
                          <a:pt x="11415" y="11105"/>
                          <a:pt x="11415" y="10983"/>
                          <a:pt x="11415" y="10861"/>
                        </a:cubicBezTo>
                        <a:cubicBezTo>
                          <a:pt x="11415" y="10861"/>
                          <a:pt x="11415" y="10861"/>
                          <a:pt x="11415" y="10861"/>
                        </a:cubicBezTo>
                        <a:cubicBezTo>
                          <a:pt x="11415" y="10739"/>
                          <a:pt x="11415" y="10739"/>
                          <a:pt x="11415" y="10495"/>
                        </a:cubicBezTo>
                        <a:cubicBezTo>
                          <a:pt x="11415" y="10495"/>
                          <a:pt x="11415" y="10495"/>
                          <a:pt x="11415" y="10495"/>
                        </a:cubicBezTo>
                        <a:cubicBezTo>
                          <a:pt x="11415" y="10495"/>
                          <a:pt x="11415" y="10495"/>
                          <a:pt x="11415" y="10495"/>
                        </a:cubicBezTo>
                        <a:cubicBezTo>
                          <a:pt x="11415" y="10495"/>
                          <a:pt x="11239" y="10373"/>
                          <a:pt x="11239" y="10251"/>
                        </a:cubicBezTo>
                        <a:cubicBezTo>
                          <a:pt x="11063" y="10129"/>
                          <a:pt x="11063" y="10007"/>
                          <a:pt x="11063" y="9885"/>
                        </a:cubicBezTo>
                        <a:cubicBezTo>
                          <a:pt x="11063" y="9885"/>
                          <a:pt x="11063" y="9885"/>
                          <a:pt x="11063" y="9885"/>
                        </a:cubicBezTo>
                        <a:cubicBezTo>
                          <a:pt x="11063" y="9885"/>
                          <a:pt x="10888" y="9885"/>
                          <a:pt x="10712" y="9885"/>
                        </a:cubicBezTo>
                        <a:cubicBezTo>
                          <a:pt x="10537" y="9885"/>
                          <a:pt x="10361" y="9885"/>
                          <a:pt x="10361" y="10007"/>
                        </a:cubicBezTo>
                        <a:cubicBezTo>
                          <a:pt x="10185" y="10129"/>
                          <a:pt x="10185" y="10129"/>
                          <a:pt x="10010" y="10251"/>
                        </a:cubicBezTo>
                        <a:cubicBezTo>
                          <a:pt x="10010" y="10251"/>
                          <a:pt x="10010" y="10251"/>
                          <a:pt x="10010" y="10251"/>
                        </a:cubicBezTo>
                        <a:cubicBezTo>
                          <a:pt x="10010" y="10251"/>
                          <a:pt x="10010" y="10251"/>
                          <a:pt x="10010" y="10251"/>
                        </a:cubicBezTo>
                        <a:cubicBezTo>
                          <a:pt x="10010" y="10251"/>
                          <a:pt x="10010" y="10373"/>
                          <a:pt x="10010" y="10373"/>
                        </a:cubicBezTo>
                        <a:cubicBezTo>
                          <a:pt x="10010" y="10495"/>
                          <a:pt x="9834" y="10495"/>
                          <a:pt x="9659" y="10495"/>
                        </a:cubicBezTo>
                        <a:cubicBezTo>
                          <a:pt x="9659" y="10495"/>
                          <a:pt x="9483" y="10495"/>
                          <a:pt x="9483" y="10373"/>
                        </a:cubicBezTo>
                        <a:cubicBezTo>
                          <a:pt x="9307" y="10251"/>
                          <a:pt x="9132" y="10129"/>
                          <a:pt x="8956" y="10129"/>
                        </a:cubicBezTo>
                        <a:cubicBezTo>
                          <a:pt x="8956" y="10129"/>
                          <a:pt x="8956" y="10129"/>
                          <a:pt x="8956" y="10129"/>
                        </a:cubicBezTo>
                        <a:cubicBezTo>
                          <a:pt x="8780" y="10129"/>
                          <a:pt x="8605" y="10129"/>
                          <a:pt x="8605" y="10129"/>
                        </a:cubicBezTo>
                        <a:cubicBezTo>
                          <a:pt x="8429" y="10129"/>
                          <a:pt x="8429" y="10129"/>
                          <a:pt x="8254" y="10129"/>
                        </a:cubicBezTo>
                        <a:cubicBezTo>
                          <a:pt x="8078" y="10129"/>
                          <a:pt x="8078" y="10129"/>
                          <a:pt x="8078" y="10129"/>
                        </a:cubicBezTo>
                        <a:cubicBezTo>
                          <a:pt x="7902" y="10251"/>
                          <a:pt x="7727" y="10373"/>
                          <a:pt x="7551" y="10373"/>
                        </a:cubicBezTo>
                        <a:cubicBezTo>
                          <a:pt x="7551" y="10373"/>
                          <a:pt x="7376" y="10373"/>
                          <a:pt x="7376" y="10251"/>
                        </a:cubicBezTo>
                        <a:cubicBezTo>
                          <a:pt x="7200" y="10251"/>
                          <a:pt x="7200" y="10129"/>
                          <a:pt x="7024" y="10129"/>
                        </a:cubicBezTo>
                        <a:cubicBezTo>
                          <a:pt x="7024" y="10129"/>
                          <a:pt x="7024" y="10129"/>
                          <a:pt x="7024" y="10129"/>
                        </a:cubicBezTo>
                        <a:cubicBezTo>
                          <a:pt x="7024" y="10129"/>
                          <a:pt x="7024" y="10129"/>
                          <a:pt x="6849" y="10129"/>
                        </a:cubicBezTo>
                        <a:cubicBezTo>
                          <a:pt x="6673" y="10129"/>
                          <a:pt x="6498" y="10007"/>
                          <a:pt x="6498" y="9885"/>
                        </a:cubicBezTo>
                        <a:cubicBezTo>
                          <a:pt x="6498" y="9763"/>
                          <a:pt x="6322" y="9641"/>
                          <a:pt x="6146" y="9519"/>
                        </a:cubicBezTo>
                        <a:cubicBezTo>
                          <a:pt x="6146" y="9519"/>
                          <a:pt x="6322" y="9397"/>
                          <a:pt x="6322" y="9397"/>
                        </a:cubicBezTo>
                        <a:cubicBezTo>
                          <a:pt x="6498" y="9397"/>
                          <a:pt x="6498" y="9275"/>
                          <a:pt x="6498" y="9275"/>
                        </a:cubicBezTo>
                        <a:cubicBezTo>
                          <a:pt x="6498" y="9275"/>
                          <a:pt x="6498" y="9275"/>
                          <a:pt x="6498" y="9153"/>
                        </a:cubicBezTo>
                        <a:cubicBezTo>
                          <a:pt x="6322" y="9153"/>
                          <a:pt x="6146" y="9031"/>
                          <a:pt x="6146" y="8786"/>
                        </a:cubicBezTo>
                        <a:cubicBezTo>
                          <a:pt x="6146" y="8786"/>
                          <a:pt x="6146" y="8786"/>
                          <a:pt x="6322" y="8664"/>
                        </a:cubicBezTo>
                        <a:cubicBezTo>
                          <a:pt x="6322" y="8664"/>
                          <a:pt x="6322" y="8664"/>
                          <a:pt x="6322" y="8542"/>
                        </a:cubicBezTo>
                        <a:cubicBezTo>
                          <a:pt x="6322" y="8542"/>
                          <a:pt x="6322" y="8542"/>
                          <a:pt x="6322" y="8542"/>
                        </a:cubicBezTo>
                        <a:cubicBezTo>
                          <a:pt x="6322" y="8542"/>
                          <a:pt x="6322" y="8542"/>
                          <a:pt x="6322" y="8542"/>
                        </a:cubicBezTo>
                        <a:cubicBezTo>
                          <a:pt x="6498" y="8542"/>
                          <a:pt x="6498" y="8542"/>
                          <a:pt x="6498" y="8542"/>
                        </a:cubicBezTo>
                        <a:cubicBezTo>
                          <a:pt x="6498" y="8542"/>
                          <a:pt x="6849" y="8298"/>
                          <a:pt x="7200" y="8176"/>
                        </a:cubicBezTo>
                        <a:cubicBezTo>
                          <a:pt x="7376" y="8176"/>
                          <a:pt x="7376" y="8054"/>
                          <a:pt x="7551" y="8054"/>
                        </a:cubicBezTo>
                        <a:cubicBezTo>
                          <a:pt x="7551" y="8054"/>
                          <a:pt x="7727" y="8054"/>
                          <a:pt x="7727" y="8054"/>
                        </a:cubicBezTo>
                        <a:cubicBezTo>
                          <a:pt x="7727" y="8054"/>
                          <a:pt x="7727" y="8054"/>
                          <a:pt x="7727" y="8054"/>
                        </a:cubicBezTo>
                        <a:cubicBezTo>
                          <a:pt x="7727" y="7932"/>
                          <a:pt x="7902" y="7810"/>
                          <a:pt x="7902" y="7810"/>
                        </a:cubicBezTo>
                        <a:cubicBezTo>
                          <a:pt x="7902" y="7810"/>
                          <a:pt x="7902" y="7810"/>
                          <a:pt x="7902" y="7810"/>
                        </a:cubicBezTo>
                        <a:cubicBezTo>
                          <a:pt x="7902" y="7688"/>
                          <a:pt x="7551" y="7566"/>
                          <a:pt x="7376" y="7322"/>
                        </a:cubicBezTo>
                        <a:cubicBezTo>
                          <a:pt x="7200" y="7200"/>
                          <a:pt x="7200" y="7200"/>
                          <a:pt x="7200" y="7078"/>
                        </a:cubicBezTo>
                        <a:cubicBezTo>
                          <a:pt x="7200" y="6834"/>
                          <a:pt x="7376" y="6712"/>
                          <a:pt x="7551" y="6590"/>
                        </a:cubicBezTo>
                        <a:cubicBezTo>
                          <a:pt x="7902" y="6590"/>
                          <a:pt x="8254" y="6712"/>
                          <a:pt x="8254" y="6590"/>
                        </a:cubicBezTo>
                        <a:cubicBezTo>
                          <a:pt x="8429" y="6346"/>
                          <a:pt x="8605" y="5980"/>
                          <a:pt x="9132" y="5980"/>
                        </a:cubicBezTo>
                        <a:cubicBezTo>
                          <a:pt x="9132" y="5980"/>
                          <a:pt x="9483" y="5980"/>
                          <a:pt x="9483" y="5980"/>
                        </a:cubicBezTo>
                        <a:cubicBezTo>
                          <a:pt x="9483" y="5858"/>
                          <a:pt x="9483" y="5858"/>
                          <a:pt x="9483" y="5858"/>
                        </a:cubicBezTo>
                        <a:cubicBezTo>
                          <a:pt x="9307" y="5736"/>
                          <a:pt x="9132" y="5736"/>
                          <a:pt x="9132" y="5614"/>
                        </a:cubicBezTo>
                        <a:cubicBezTo>
                          <a:pt x="9132" y="5492"/>
                          <a:pt x="9307" y="5492"/>
                          <a:pt x="9307" y="5492"/>
                        </a:cubicBezTo>
                        <a:cubicBezTo>
                          <a:pt x="9307" y="5492"/>
                          <a:pt x="9483" y="5492"/>
                          <a:pt x="9483" y="5492"/>
                        </a:cubicBezTo>
                        <a:cubicBezTo>
                          <a:pt x="9483" y="5492"/>
                          <a:pt x="9483" y="5492"/>
                          <a:pt x="9483" y="5492"/>
                        </a:cubicBezTo>
                        <a:cubicBezTo>
                          <a:pt x="9483" y="5492"/>
                          <a:pt x="9483" y="5492"/>
                          <a:pt x="9483" y="5492"/>
                        </a:cubicBezTo>
                        <a:cubicBezTo>
                          <a:pt x="9483" y="5492"/>
                          <a:pt x="9483" y="5492"/>
                          <a:pt x="9483" y="5369"/>
                        </a:cubicBezTo>
                        <a:cubicBezTo>
                          <a:pt x="9483" y="5247"/>
                          <a:pt x="9834" y="5247"/>
                          <a:pt x="9834" y="5125"/>
                        </a:cubicBezTo>
                        <a:cubicBezTo>
                          <a:pt x="10010" y="5003"/>
                          <a:pt x="10010" y="5003"/>
                          <a:pt x="10185" y="5003"/>
                        </a:cubicBezTo>
                        <a:cubicBezTo>
                          <a:pt x="10537" y="5003"/>
                          <a:pt x="10537" y="5369"/>
                          <a:pt x="10888" y="5614"/>
                        </a:cubicBezTo>
                        <a:cubicBezTo>
                          <a:pt x="11063" y="5736"/>
                          <a:pt x="11415" y="6102"/>
                          <a:pt x="11590" y="6102"/>
                        </a:cubicBezTo>
                        <a:cubicBezTo>
                          <a:pt x="11590" y="6102"/>
                          <a:pt x="11590" y="6102"/>
                          <a:pt x="11590" y="6102"/>
                        </a:cubicBezTo>
                        <a:cubicBezTo>
                          <a:pt x="11590" y="5980"/>
                          <a:pt x="11766" y="5980"/>
                          <a:pt x="11766" y="5980"/>
                        </a:cubicBezTo>
                        <a:cubicBezTo>
                          <a:pt x="12117" y="5980"/>
                          <a:pt x="12293" y="6102"/>
                          <a:pt x="12644" y="6102"/>
                        </a:cubicBezTo>
                        <a:cubicBezTo>
                          <a:pt x="12644" y="6102"/>
                          <a:pt x="12644" y="6102"/>
                          <a:pt x="12644" y="6102"/>
                        </a:cubicBezTo>
                        <a:cubicBezTo>
                          <a:pt x="12820" y="6102"/>
                          <a:pt x="12995" y="6102"/>
                          <a:pt x="13171" y="6102"/>
                        </a:cubicBezTo>
                        <a:cubicBezTo>
                          <a:pt x="13171" y="6102"/>
                          <a:pt x="13346" y="6102"/>
                          <a:pt x="13346" y="6102"/>
                        </a:cubicBezTo>
                        <a:cubicBezTo>
                          <a:pt x="13346" y="6224"/>
                          <a:pt x="13346" y="6224"/>
                          <a:pt x="13346" y="6224"/>
                        </a:cubicBezTo>
                        <a:cubicBezTo>
                          <a:pt x="13171" y="6346"/>
                          <a:pt x="13346" y="6468"/>
                          <a:pt x="12995" y="6590"/>
                        </a:cubicBezTo>
                        <a:cubicBezTo>
                          <a:pt x="12995" y="6590"/>
                          <a:pt x="12995" y="6590"/>
                          <a:pt x="12995" y="6590"/>
                        </a:cubicBezTo>
                        <a:cubicBezTo>
                          <a:pt x="12995" y="6590"/>
                          <a:pt x="12995" y="6590"/>
                          <a:pt x="12995" y="6590"/>
                        </a:cubicBezTo>
                        <a:cubicBezTo>
                          <a:pt x="12820" y="6590"/>
                          <a:pt x="12644" y="6590"/>
                          <a:pt x="12644" y="6712"/>
                        </a:cubicBezTo>
                        <a:cubicBezTo>
                          <a:pt x="12644" y="6834"/>
                          <a:pt x="12644" y="6834"/>
                          <a:pt x="12644" y="6834"/>
                        </a:cubicBezTo>
                        <a:cubicBezTo>
                          <a:pt x="12644" y="6956"/>
                          <a:pt x="12644" y="7078"/>
                          <a:pt x="12820" y="7200"/>
                        </a:cubicBezTo>
                        <a:cubicBezTo>
                          <a:pt x="12820" y="7322"/>
                          <a:pt x="12995" y="7444"/>
                          <a:pt x="13171" y="7566"/>
                        </a:cubicBezTo>
                        <a:cubicBezTo>
                          <a:pt x="13171" y="7444"/>
                          <a:pt x="13171" y="7444"/>
                          <a:pt x="13171" y="7444"/>
                        </a:cubicBezTo>
                        <a:cubicBezTo>
                          <a:pt x="13171" y="7444"/>
                          <a:pt x="13522" y="7444"/>
                          <a:pt x="13698" y="7566"/>
                        </a:cubicBezTo>
                        <a:cubicBezTo>
                          <a:pt x="13698" y="7688"/>
                          <a:pt x="13873" y="7932"/>
                          <a:pt x="13873" y="7932"/>
                        </a:cubicBezTo>
                        <a:cubicBezTo>
                          <a:pt x="14049" y="7932"/>
                          <a:pt x="14224" y="7932"/>
                          <a:pt x="14400" y="8176"/>
                        </a:cubicBezTo>
                        <a:cubicBezTo>
                          <a:pt x="14400" y="8176"/>
                          <a:pt x="14400" y="8176"/>
                          <a:pt x="14576" y="8298"/>
                        </a:cubicBezTo>
                        <a:cubicBezTo>
                          <a:pt x="14576" y="8298"/>
                          <a:pt x="14576" y="8298"/>
                          <a:pt x="14576" y="8420"/>
                        </a:cubicBezTo>
                        <a:cubicBezTo>
                          <a:pt x="14576" y="8664"/>
                          <a:pt x="14400" y="8542"/>
                          <a:pt x="14224" y="8542"/>
                        </a:cubicBezTo>
                        <a:cubicBezTo>
                          <a:pt x="14049" y="8542"/>
                          <a:pt x="14049" y="8542"/>
                          <a:pt x="13873" y="8542"/>
                        </a:cubicBezTo>
                        <a:cubicBezTo>
                          <a:pt x="13698" y="8664"/>
                          <a:pt x="13698" y="8664"/>
                          <a:pt x="13698" y="8664"/>
                        </a:cubicBezTo>
                        <a:cubicBezTo>
                          <a:pt x="13698" y="8664"/>
                          <a:pt x="13698" y="8664"/>
                          <a:pt x="13698" y="8664"/>
                        </a:cubicBezTo>
                        <a:cubicBezTo>
                          <a:pt x="13873" y="8908"/>
                          <a:pt x="13873" y="9275"/>
                          <a:pt x="14049" y="9275"/>
                        </a:cubicBezTo>
                        <a:cubicBezTo>
                          <a:pt x="14224" y="9275"/>
                          <a:pt x="14400" y="9397"/>
                          <a:pt x="14400" y="9641"/>
                        </a:cubicBezTo>
                        <a:cubicBezTo>
                          <a:pt x="14400" y="9641"/>
                          <a:pt x="14400" y="9763"/>
                          <a:pt x="14400" y="9763"/>
                        </a:cubicBezTo>
                        <a:cubicBezTo>
                          <a:pt x="14400" y="9763"/>
                          <a:pt x="14400" y="9763"/>
                          <a:pt x="14400" y="9763"/>
                        </a:cubicBezTo>
                        <a:cubicBezTo>
                          <a:pt x="14400" y="9763"/>
                          <a:pt x="14400" y="9763"/>
                          <a:pt x="14400" y="9763"/>
                        </a:cubicBezTo>
                        <a:cubicBezTo>
                          <a:pt x="14576" y="9641"/>
                          <a:pt x="14751" y="9641"/>
                          <a:pt x="14927" y="9641"/>
                        </a:cubicBezTo>
                        <a:cubicBezTo>
                          <a:pt x="14927" y="9641"/>
                          <a:pt x="14927" y="9641"/>
                          <a:pt x="15102" y="9641"/>
                        </a:cubicBezTo>
                        <a:cubicBezTo>
                          <a:pt x="15278" y="9641"/>
                          <a:pt x="15278" y="9763"/>
                          <a:pt x="15278" y="9885"/>
                        </a:cubicBezTo>
                        <a:cubicBezTo>
                          <a:pt x="15278" y="9885"/>
                          <a:pt x="15278" y="10007"/>
                          <a:pt x="15278" y="10129"/>
                        </a:cubicBezTo>
                        <a:cubicBezTo>
                          <a:pt x="15278" y="10251"/>
                          <a:pt x="15102" y="10373"/>
                          <a:pt x="15102" y="10373"/>
                        </a:cubicBezTo>
                        <a:cubicBezTo>
                          <a:pt x="15102" y="10495"/>
                          <a:pt x="15102" y="10495"/>
                          <a:pt x="15278" y="10495"/>
                        </a:cubicBezTo>
                        <a:cubicBezTo>
                          <a:pt x="15454" y="10617"/>
                          <a:pt x="15805" y="10495"/>
                          <a:pt x="15805" y="10739"/>
                        </a:cubicBezTo>
                        <a:cubicBezTo>
                          <a:pt x="15805" y="10739"/>
                          <a:pt x="15980" y="10739"/>
                          <a:pt x="15980" y="10739"/>
                        </a:cubicBezTo>
                        <a:cubicBezTo>
                          <a:pt x="16156" y="10739"/>
                          <a:pt x="16156" y="10861"/>
                          <a:pt x="16332" y="10983"/>
                        </a:cubicBezTo>
                        <a:cubicBezTo>
                          <a:pt x="16507" y="11227"/>
                          <a:pt x="16683" y="11349"/>
                          <a:pt x="16859" y="11349"/>
                        </a:cubicBezTo>
                        <a:cubicBezTo>
                          <a:pt x="16859" y="11349"/>
                          <a:pt x="16859" y="11227"/>
                          <a:pt x="17034" y="11227"/>
                        </a:cubicBezTo>
                        <a:cubicBezTo>
                          <a:pt x="17561" y="10983"/>
                          <a:pt x="17737" y="10861"/>
                          <a:pt x="18088" y="10861"/>
                        </a:cubicBezTo>
                        <a:cubicBezTo>
                          <a:pt x="18263" y="10861"/>
                          <a:pt x="18263" y="10861"/>
                          <a:pt x="18439" y="10861"/>
                        </a:cubicBezTo>
                        <a:cubicBezTo>
                          <a:pt x="18439" y="10861"/>
                          <a:pt x="18615" y="10861"/>
                          <a:pt x="18615" y="10861"/>
                        </a:cubicBezTo>
                        <a:cubicBezTo>
                          <a:pt x="18966" y="10861"/>
                          <a:pt x="19141" y="10861"/>
                          <a:pt x="19317" y="10617"/>
                        </a:cubicBezTo>
                        <a:cubicBezTo>
                          <a:pt x="19668" y="10373"/>
                          <a:pt x="19844" y="10007"/>
                          <a:pt x="20020" y="9763"/>
                        </a:cubicBezTo>
                        <a:cubicBezTo>
                          <a:pt x="20020" y="9397"/>
                          <a:pt x="20195" y="9031"/>
                          <a:pt x="20722" y="8542"/>
                        </a:cubicBezTo>
                        <a:cubicBezTo>
                          <a:pt x="20898" y="8298"/>
                          <a:pt x="21249" y="8054"/>
                          <a:pt x="21600" y="7932"/>
                        </a:cubicBezTo>
                        <a:cubicBezTo>
                          <a:pt x="21600" y="7932"/>
                          <a:pt x="21600" y="7932"/>
                          <a:pt x="21600" y="7932"/>
                        </a:cubicBezTo>
                        <a:cubicBezTo>
                          <a:pt x="21424" y="7810"/>
                          <a:pt x="21424" y="7688"/>
                          <a:pt x="21249" y="7688"/>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56" name="Freeform 155"/>
                  <p:cNvSpPr/>
                  <p:nvPr/>
                </p:nvSpPr>
                <p:spPr>
                  <a:xfrm>
                    <a:off x="460572" y="436953"/>
                    <a:ext cx="23621" cy="23620"/>
                  </a:xfrm>
                  <a:custGeom>
                    <a:avLst/>
                    <a:gdLst/>
                    <a:ahLst/>
                    <a:cxnLst>
                      <a:cxn ang="0">
                        <a:pos x="wd2" y="hd2"/>
                      </a:cxn>
                      <a:cxn ang="5400000">
                        <a:pos x="wd2" y="hd2"/>
                      </a:cxn>
                      <a:cxn ang="10800000">
                        <a:pos x="wd2" y="hd2"/>
                      </a:cxn>
                      <a:cxn ang="16200000">
                        <a:pos x="wd2" y="hd2"/>
                      </a:cxn>
                    </a:cxnLst>
                    <a:rect l="0" t="0" r="r" b="b"/>
                    <a:pathLst>
                      <a:path w="21600" h="21600" extrusionOk="0">
                        <a:moveTo>
                          <a:pt x="0" y="13500"/>
                        </a:moveTo>
                        <a:lnTo>
                          <a:pt x="9450" y="17550"/>
                        </a:lnTo>
                        <a:lnTo>
                          <a:pt x="13500" y="17550"/>
                        </a:lnTo>
                        <a:lnTo>
                          <a:pt x="13500" y="21600"/>
                        </a:lnTo>
                        <a:lnTo>
                          <a:pt x="21600" y="13500"/>
                        </a:lnTo>
                        <a:lnTo>
                          <a:pt x="17550" y="5400"/>
                        </a:lnTo>
                        <a:lnTo>
                          <a:pt x="17550" y="0"/>
                        </a:lnTo>
                        <a:lnTo>
                          <a:pt x="5400" y="0"/>
                        </a:lnTo>
                        <a:lnTo>
                          <a:pt x="5400" y="9450"/>
                        </a:lnTo>
                        <a:lnTo>
                          <a:pt x="0" y="13500"/>
                        </a:ln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grpSp>
              <p:nvGrpSpPr>
                <p:cNvPr id="679" name="组合 30"/>
                <p:cNvGrpSpPr/>
                <p:nvPr/>
              </p:nvGrpSpPr>
              <p:grpSpPr>
                <a:xfrm>
                  <a:off x="2795913" y="3488248"/>
                  <a:ext cx="845860" cy="658385"/>
                  <a:chOff x="0" y="0"/>
                  <a:chExt cx="845859" cy="658383"/>
                </a:xfrm>
                <a:grpFill/>
              </p:grpSpPr>
              <p:sp>
                <p:nvSpPr>
                  <p:cNvPr id="753" name="Freeform 161"/>
                  <p:cNvSpPr/>
                  <p:nvPr/>
                </p:nvSpPr>
                <p:spPr>
                  <a:xfrm>
                    <a:off x="-1" y="-1"/>
                    <a:ext cx="845861" cy="602289"/>
                  </a:xfrm>
                  <a:custGeom>
                    <a:avLst/>
                    <a:gdLst/>
                    <a:ahLst/>
                    <a:cxnLst>
                      <a:cxn ang="0">
                        <a:pos x="wd2" y="hd2"/>
                      </a:cxn>
                      <a:cxn ang="5400000">
                        <a:pos x="wd2" y="hd2"/>
                      </a:cxn>
                      <a:cxn ang="10800000">
                        <a:pos x="wd2" y="hd2"/>
                      </a:cxn>
                      <a:cxn ang="16200000">
                        <a:pos x="wd2" y="hd2"/>
                      </a:cxn>
                    </a:cxnLst>
                    <a:rect l="0" t="0" r="r" b="b"/>
                    <a:pathLst>
                      <a:path w="21600" h="21600" extrusionOk="0">
                        <a:moveTo>
                          <a:pt x="21600" y="8438"/>
                        </a:moveTo>
                        <a:cubicBezTo>
                          <a:pt x="21480" y="8100"/>
                          <a:pt x="21480" y="7931"/>
                          <a:pt x="21360" y="7763"/>
                        </a:cubicBezTo>
                        <a:cubicBezTo>
                          <a:pt x="21360" y="7763"/>
                          <a:pt x="21360" y="7594"/>
                          <a:pt x="21360" y="7594"/>
                        </a:cubicBezTo>
                        <a:cubicBezTo>
                          <a:pt x="21360" y="7425"/>
                          <a:pt x="21360" y="7425"/>
                          <a:pt x="21360" y="7256"/>
                        </a:cubicBezTo>
                        <a:cubicBezTo>
                          <a:pt x="21480" y="7256"/>
                          <a:pt x="21480" y="7088"/>
                          <a:pt x="21480" y="7088"/>
                        </a:cubicBezTo>
                        <a:cubicBezTo>
                          <a:pt x="21360" y="7088"/>
                          <a:pt x="21120" y="7088"/>
                          <a:pt x="21000" y="7088"/>
                        </a:cubicBezTo>
                        <a:cubicBezTo>
                          <a:pt x="20760" y="7088"/>
                          <a:pt x="20640" y="7088"/>
                          <a:pt x="20640" y="7088"/>
                        </a:cubicBezTo>
                        <a:cubicBezTo>
                          <a:pt x="20640" y="7088"/>
                          <a:pt x="20640" y="7088"/>
                          <a:pt x="20640" y="7088"/>
                        </a:cubicBezTo>
                        <a:cubicBezTo>
                          <a:pt x="20520" y="7425"/>
                          <a:pt x="20520" y="7594"/>
                          <a:pt x="20280" y="7594"/>
                        </a:cubicBezTo>
                        <a:cubicBezTo>
                          <a:pt x="20280" y="7594"/>
                          <a:pt x="20160" y="7594"/>
                          <a:pt x="20160" y="7594"/>
                        </a:cubicBezTo>
                        <a:cubicBezTo>
                          <a:pt x="20040" y="7425"/>
                          <a:pt x="19920" y="7256"/>
                          <a:pt x="19920" y="7088"/>
                        </a:cubicBezTo>
                        <a:cubicBezTo>
                          <a:pt x="20040" y="7088"/>
                          <a:pt x="20040" y="6919"/>
                          <a:pt x="20040" y="6750"/>
                        </a:cubicBezTo>
                        <a:cubicBezTo>
                          <a:pt x="20040" y="6750"/>
                          <a:pt x="20040" y="6750"/>
                          <a:pt x="20040" y="6581"/>
                        </a:cubicBezTo>
                        <a:cubicBezTo>
                          <a:pt x="20040" y="6581"/>
                          <a:pt x="20040" y="6413"/>
                          <a:pt x="20040" y="6413"/>
                        </a:cubicBezTo>
                        <a:cubicBezTo>
                          <a:pt x="20040" y="6244"/>
                          <a:pt x="20040" y="6244"/>
                          <a:pt x="20040" y="6244"/>
                        </a:cubicBezTo>
                        <a:cubicBezTo>
                          <a:pt x="20040" y="5906"/>
                          <a:pt x="19920" y="5738"/>
                          <a:pt x="19920" y="5569"/>
                        </a:cubicBezTo>
                        <a:cubicBezTo>
                          <a:pt x="19800" y="5569"/>
                          <a:pt x="19800" y="5400"/>
                          <a:pt x="19800" y="5400"/>
                        </a:cubicBezTo>
                        <a:cubicBezTo>
                          <a:pt x="19800" y="5400"/>
                          <a:pt x="19800" y="5400"/>
                          <a:pt x="19800" y="5400"/>
                        </a:cubicBezTo>
                        <a:cubicBezTo>
                          <a:pt x="19680" y="5400"/>
                          <a:pt x="19680" y="5400"/>
                          <a:pt x="19680" y="5400"/>
                        </a:cubicBezTo>
                        <a:cubicBezTo>
                          <a:pt x="19680" y="5400"/>
                          <a:pt x="19680" y="5400"/>
                          <a:pt x="19560" y="5400"/>
                        </a:cubicBezTo>
                        <a:cubicBezTo>
                          <a:pt x="19560" y="5400"/>
                          <a:pt x="19560" y="5400"/>
                          <a:pt x="19560" y="5400"/>
                        </a:cubicBezTo>
                        <a:cubicBezTo>
                          <a:pt x="19560" y="5400"/>
                          <a:pt x="19560" y="5569"/>
                          <a:pt x="19560" y="5569"/>
                        </a:cubicBezTo>
                        <a:cubicBezTo>
                          <a:pt x="19440" y="5569"/>
                          <a:pt x="19200" y="5738"/>
                          <a:pt x="19200" y="5906"/>
                        </a:cubicBezTo>
                        <a:cubicBezTo>
                          <a:pt x="19080" y="6075"/>
                          <a:pt x="18840" y="6413"/>
                          <a:pt x="18720" y="6413"/>
                        </a:cubicBezTo>
                        <a:cubicBezTo>
                          <a:pt x="18600" y="6413"/>
                          <a:pt x="18480" y="6413"/>
                          <a:pt x="18480" y="6244"/>
                        </a:cubicBezTo>
                        <a:cubicBezTo>
                          <a:pt x="18480" y="6075"/>
                          <a:pt x="18480" y="6075"/>
                          <a:pt x="18480" y="6075"/>
                        </a:cubicBezTo>
                        <a:cubicBezTo>
                          <a:pt x="18600" y="5569"/>
                          <a:pt x="18600" y="5400"/>
                          <a:pt x="18600" y="5400"/>
                        </a:cubicBezTo>
                        <a:cubicBezTo>
                          <a:pt x="18600" y="5231"/>
                          <a:pt x="18720" y="5063"/>
                          <a:pt x="18840" y="5063"/>
                        </a:cubicBezTo>
                        <a:cubicBezTo>
                          <a:pt x="18960" y="5063"/>
                          <a:pt x="18840" y="5063"/>
                          <a:pt x="18960" y="4725"/>
                        </a:cubicBezTo>
                        <a:cubicBezTo>
                          <a:pt x="19080" y="4388"/>
                          <a:pt x="19560" y="3713"/>
                          <a:pt x="19560" y="3375"/>
                        </a:cubicBezTo>
                        <a:cubicBezTo>
                          <a:pt x="19560" y="3206"/>
                          <a:pt x="19560" y="3038"/>
                          <a:pt x="19560" y="2869"/>
                        </a:cubicBezTo>
                        <a:cubicBezTo>
                          <a:pt x="19560" y="2700"/>
                          <a:pt x="19560" y="2531"/>
                          <a:pt x="19800" y="2531"/>
                        </a:cubicBezTo>
                        <a:cubicBezTo>
                          <a:pt x="19800" y="2531"/>
                          <a:pt x="19920" y="2194"/>
                          <a:pt x="19920" y="2194"/>
                        </a:cubicBezTo>
                        <a:cubicBezTo>
                          <a:pt x="19920" y="2194"/>
                          <a:pt x="19920" y="2194"/>
                          <a:pt x="19920" y="2194"/>
                        </a:cubicBezTo>
                        <a:cubicBezTo>
                          <a:pt x="19920" y="2194"/>
                          <a:pt x="19920" y="2194"/>
                          <a:pt x="19920" y="2194"/>
                        </a:cubicBezTo>
                        <a:cubicBezTo>
                          <a:pt x="19800" y="2194"/>
                          <a:pt x="19680" y="2194"/>
                          <a:pt x="19440" y="2194"/>
                        </a:cubicBezTo>
                        <a:cubicBezTo>
                          <a:pt x="19440" y="2194"/>
                          <a:pt x="19320" y="2025"/>
                          <a:pt x="19320" y="1856"/>
                        </a:cubicBezTo>
                        <a:cubicBezTo>
                          <a:pt x="19320" y="1688"/>
                          <a:pt x="19320" y="1688"/>
                          <a:pt x="19320" y="1519"/>
                        </a:cubicBezTo>
                        <a:cubicBezTo>
                          <a:pt x="19320" y="1181"/>
                          <a:pt x="19320" y="1013"/>
                          <a:pt x="19440" y="844"/>
                        </a:cubicBezTo>
                        <a:cubicBezTo>
                          <a:pt x="19440" y="675"/>
                          <a:pt x="19440" y="675"/>
                          <a:pt x="19440" y="506"/>
                        </a:cubicBezTo>
                        <a:cubicBezTo>
                          <a:pt x="19440" y="338"/>
                          <a:pt x="19320" y="338"/>
                          <a:pt x="19080" y="338"/>
                        </a:cubicBezTo>
                        <a:cubicBezTo>
                          <a:pt x="18720" y="169"/>
                          <a:pt x="18720" y="0"/>
                          <a:pt x="18600" y="0"/>
                        </a:cubicBezTo>
                        <a:cubicBezTo>
                          <a:pt x="18600" y="0"/>
                          <a:pt x="18600" y="0"/>
                          <a:pt x="18600" y="0"/>
                        </a:cubicBezTo>
                        <a:cubicBezTo>
                          <a:pt x="18600" y="0"/>
                          <a:pt x="18600" y="0"/>
                          <a:pt x="18600" y="169"/>
                        </a:cubicBezTo>
                        <a:cubicBezTo>
                          <a:pt x="18480" y="338"/>
                          <a:pt x="18240" y="506"/>
                          <a:pt x="18120" y="506"/>
                        </a:cubicBezTo>
                        <a:cubicBezTo>
                          <a:pt x="18000" y="506"/>
                          <a:pt x="17880" y="338"/>
                          <a:pt x="17880" y="338"/>
                        </a:cubicBezTo>
                        <a:cubicBezTo>
                          <a:pt x="17880" y="169"/>
                          <a:pt x="17760" y="169"/>
                          <a:pt x="17640" y="169"/>
                        </a:cubicBezTo>
                        <a:cubicBezTo>
                          <a:pt x="17640" y="169"/>
                          <a:pt x="17520" y="169"/>
                          <a:pt x="17520" y="338"/>
                        </a:cubicBezTo>
                        <a:cubicBezTo>
                          <a:pt x="17400" y="338"/>
                          <a:pt x="17400" y="338"/>
                          <a:pt x="17400" y="338"/>
                        </a:cubicBezTo>
                        <a:cubicBezTo>
                          <a:pt x="17520" y="338"/>
                          <a:pt x="17520" y="338"/>
                          <a:pt x="17520" y="338"/>
                        </a:cubicBezTo>
                        <a:cubicBezTo>
                          <a:pt x="17400" y="338"/>
                          <a:pt x="17400" y="338"/>
                          <a:pt x="17400" y="506"/>
                        </a:cubicBezTo>
                        <a:cubicBezTo>
                          <a:pt x="17280" y="844"/>
                          <a:pt x="16920" y="1013"/>
                          <a:pt x="16920" y="1350"/>
                        </a:cubicBezTo>
                        <a:cubicBezTo>
                          <a:pt x="16920" y="1519"/>
                          <a:pt x="16800" y="1688"/>
                          <a:pt x="16680" y="1688"/>
                        </a:cubicBezTo>
                        <a:cubicBezTo>
                          <a:pt x="16560" y="1688"/>
                          <a:pt x="16440" y="1688"/>
                          <a:pt x="16440" y="1519"/>
                        </a:cubicBezTo>
                        <a:cubicBezTo>
                          <a:pt x="16440" y="1350"/>
                          <a:pt x="16320" y="1350"/>
                          <a:pt x="16320" y="1350"/>
                        </a:cubicBezTo>
                        <a:cubicBezTo>
                          <a:pt x="16320" y="1350"/>
                          <a:pt x="16320" y="1350"/>
                          <a:pt x="16200" y="1519"/>
                        </a:cubicBezTo>
                        <a:cubicBezTo>
                          <a:pt x="16200" y="1519"/>
                          <a:pt x="16200" y="1519"/>
                          <a:pt x="16200" y="1519"/>
                        </a:cubicBezTo>
                        <a:cubicBezTo>
                          <a:pt x="15960" y="1519"/>
                          <a:pt x="15960" y="1350"/>
                          <a:pt x="15960" y="1181"/>
                        </a:cubicBezTo>
                        <a:cubicBezTo>
                          <a:pt x="15960" y="1013"/>
                          <a:pt x="15960" y="1013"/>
                          <a:pt x="15960" y="844"/>
                        </a:cubicBezTo>
                        <a:cubicBezTo>
                          <a:pt x="15960" y="844"/>
                          <a:pt x="15960" y="844"/>
                          <a:pt x="15960" y="844"/>
                        </a:cubicBezTo>
                        <a:cubicBezTo>
                          <a:pt x="15960" y="844"/>
                          <a:pt x="15960" y="844"/>
                          <a:pt x="15960" y="844"/>
                        </a:cubicBezTo>
                        <a:cubicBezTo>
                          <a:pt x="15840" y="844"/>
                          <a:pt x="15840" y="844"/>
                          <a:pt x="15720" y="844"/>
                        </a:cubicBezTo>
                        <a:cubicBezTo>
                          <a:pt x="15720" y="844"/>
                          <a:pt x="15720" y="844"/>
                          <a:pt x="15720" y="844"/>
                        </a:cubicBezTo>
                        <a:cubicBezTo>
                          <a:pt x="15600" y="1181"/>
                          <a:pt x="15600" y="1519"/>
                          <a:pt x="15360" y="1519"/>
                        </a:cubicBezTo>
                        <a:cubicBezTo>
                          <a:pt x="15360" y="1519"/>
                          <a:pt x="15360" y="1519"/>
                          <a:pt x="15360" y="1519"/>
                        </a:cubicBezTo>
                        <a:cubicBezTo>
                          <a:pt x="15360" y="1519"/>
                          <a:pt x="15360" y="1519"/>
                          <a:pt x="15360" y="1519"/>
                        </a:cubicBezTo>
                        <a:cubicBezTo>
                          <a:pt x="15360" y="1519"/>
                          <a:pt x="15360" y="1688"/>
                          <a:pt x="15360" y="1688"/>
                        </a:cubicBezTo>
                        <a:cubicBezTo>
                          <a:pt x="15360" y="1856"/>
                          <a:pt x="15360" y="1856"/>
                          <a:pt x="15480" y="2025"/>
                        </a:cubicBezTo>
                        <a:cubicBezTo>
                          <a:pt x="15480" y="2194"/>
                          <a:pt x="15360" y="2194"/>
                          <a:pt x="15240" y="2194"/>
                        </a:cubicBezTo>
                        <a:cubicBezTo>
                          <a:pt x="15000" y="2194"/>
                          <a:pt x="14880" y="2194"/>
                          <a:pt x="14880" y="1856"/>
                        </a:cubicBezTo>
                        <a:cubicBezTo>
                          <a:pt x="14880" y="1856"/>
                          <a:pt x="14880" y="1856"/>
                          <a:pt x="14880" y="1688"/>
                        </a:cubicBezTo>
                        <a:cubicBezTo>
                          <a:pt x="14880" y="1688"/>
                          <a:pt x="14880" y="1688"/>
                          <a:pt x="14880" y="1688"/>
                        </a:cubicBezTo>
                        <a:cubicBezTo>
                          <a:pt x="14880" y="1688"/>
                          <a:pt x="14880" y="1519"/>
                          <a:pt x="14760" y="1519"/>
                        </a:cubicBezTo>
                        <a:cubicBezTo>
                          <a:pt x="14760" y="1519"/>
                          <a:pt x="14760" y="1519"/>
                          <a:pt x="14640" y="1519"/>
                        </a:cubicBezTo>
                        <a:cubicBezTo>
                          <a:pt x="14640" y="1688"/>
                          <a:pt x="14400" y="1688"/>
                          <a:pt x="14400" y="1688"/>
                        </a:cubicBezTo>
                        <a:cubicBezTo>
                          <a:pt x="14280" y="1688"/>
                          <a:pt x="14280" y="1856"/>
                          <a:pt x="14280" y="1856"/>
                        </a:cubicBezTo>
                        <a:cubicBezTo>
                          <a:pt x="14280" y="1856"/>
                          <a:pt x="14160" y="1856"/>
                          <a:pt x="14160" y="2025"/>
                        </a:cubicBezTo>
                        <a:cubicBezTo>
                          <a:pt x="14160" y="2025"/>
                          <a:pt x="14160" y="2194"/>
                          <a:pt x="14040" y="2363"/>
                        </a:cubicBezTo>
                        <a:cubicBezTo>
                          <a:pt x="13920" y="2531"/>
                          <a:pt x="13920" y="2869"/>
                          <a:pt x="13680" y="2869"/>
                        </a:cubicBezTo>
                        <a:cubicBezTo>
                          <a:pt x="13560" y="2869"/>
                          <a:pt x="13560" y="2869"/>
                          <a:pt x="13320" y="2700"/>
                        </a:cubicBezTo>
                        <a:cubicBezTo>
                          <a:pt x="13200" y="2531"/>
                          <a:pt x="13200" y="2531"/>
                          <a:pt x="13200" y="2531"/>
                        </a:cubicBezTo>
                        <a:cubicBezTo>
                          <a:pt x="13080" y="2531"/>
                          <a:pt x="13080" y="2531"/>
                          <a:pt x="13080" y="2531"/>
                        </a:cubicBezTo>
                        <a:cubicBezTo>
                          <a:pt x="12840" y="2700"/>
                          <a:pt x="12840" y="2700"/>
                          <a:pt x="12840" y="2869"/>
                        </a:cubicBezTo>
                        <a:cubicBezTo>
                          <a:pt x="12840" y="2869"/>
                          <a:pt x="12960" y="2869"/>
                          <a:pt x="12960" y="2869"/>
                        </a:cubicBezTo>
                        <a:cubicBezTo>
                          <a:pt x="12960" y="2869"/>
                          <a:pt x="13080" y="2869"/>
                          <a:pt x="13080" y="2869"/>
                        </a:cubicBezTo>
                        <a:cubicBezTo>
                          <a:pt x="13080" y="2869"/>
                          <a:pt x="13080" y="2869"/>
                          <a:pt x="13080" y="3038"/>
                        </a:cubicBezTo>
                        <a:cubicBezTo>
                          <a:pt x="13080" y="3038"/>
                          <a:pt x="13080" y="3038"/>
                          <a:pt x="13080" y="3206"/>
                        </a:cubicBezTo>
                        <a:cubicBezTo>
                          <a:pt x="13080" y="3375"/>
                          <a:pt x="13080" y="3375"/>
                          <a:pt x="13080" y="3375"/>
                        </a:cubicBezTo>
                        <a:cubicBezTo>
                          <a:pt x="13080" y="3375"/>
                          <a:pt x="13080" y="3375"/>
                          <a:pt x="13080" y="3375"/>
                        </a:cubicBezTo>
                        <a:cubicBezTo>
                          <a:pt x="13080" y="3375"/>
                          <a:pt x="13080" y="3375"/>
                          <a:pt x="13200" y="3544"/>
                        </a:cubicBezTo>
                        <a:cubicBezTo>
                          <a:pt x="13200" y="3544"/>
                          <a:pt x="13200" y="3544"/>
                          <a:pt x="13200" y="3544"/>
                        </a:cubicBezTo>
                        <a:cubicBezTo>
                          <a:pt x="13200" y="3713"/>
                          <a:pt x="13080" y="3881"/>
                          <a:pt x="12960" y="3881"/>
                        </a:cubicBezTo>
                        <a:cubicBezTo>
                          <a:pt x="12960" y="3881"/>
                          <a:pt x="12840" y="3881"/>
                          <a:pt x="12840" y="3881"/>
                        </a:cubicBezTo>
                        <a:cubicBezTo>
                          <a:pt x="12720" y="3713"/>
                          <a:pt x="12240" y="3881"/>
                          <a:pt x="12240" y="3544"/>
                        </a:cubicBezTo>
                        <a:cubicBezTo>
                          <a:pt x="12240" y="3375"/>
                          <a:pt x="12120" y="3375"/>
                          <a:pt x="12120" y="3375"/>
                        </a:cubicBezTo>
                        <a:cubicBezTo>
                          <a:pt x="12120" y="3206"/>
                          <a:pt x="12120" y="3206"/>
                          <a:pt x="12120" y="3206"/>
                        </a:cubicBezTo>
                        <a:cubicBezTo>
                          <a:pt x="12120" y="3375"/>
                          <a:pt x="12120" y="3375"/>
                          <a:pt x="12120" y="3375"/>
                        </a:cubicBezTo>
                        <a:cubicBezTo>
                          <a:pt x="12120" y="3375"/>
                          <a:pt x="12120" y="3375"/>
                          <a:pt x="12120" y="3375"/>
                        </a:cubicBezTo>
                        <a:cubicBezTo>
                          <a:pt x="12120" y="3375"/>
                          <a:pt x="12000" y="3375"/>
                          <a:pt x="12000" y="3375"/>
                        </a:cubicBezTo>
                        <a:cubicBezTo>
                          <a:pt x="11880" y="3713"/>
                          <a:pt x="11880" y="3881"/>
                          <a:pt x="11880" y="4050"/>
                        </a:cubicBezTo>
                        <a:cubicBezTo>
                          <a:pt x="11880" y="4050"/>
                          <a:pt x="11880" y="4219"/>
                          <a:pt x="11880" y="4388"/>
                        </a:cubicBezTo>
                        <a:cubicBezTo>
                          <a:pt x="11880" y="4388"/>
                          <a:pt x="11880" y="4556"/>
                          <a:pt x="11760" y="4556"/>
                        </a:cubicBezTo>
                        <a:cubicBezTo>
                          <a:pt x="11640" y="4556"/>
                          <a:pt x="11640" y="4556"/>
                          <a:pt x="11640" y="4556"/>
                        </a:cubicBezTo>
                        <a:cubicBezTo>
                          <a:pt x="11400" y="4388"/>
                          <a:pt x="11160" y="3881"/>
                          <a:pt x="11160" y="3881"/>
                        </a:cubicBezTo>
                        <a:cubicBezTo>
                          <a:pt x="11040" y="3881"/>
                          <a:pt x="11040" y="3881"/>
                          <a:pt x="10920" y="3881"/>
                        </a:cubicBezTo>
                        <a:cubicBezTo>
                          <a:pt x="10920" y="3881"/>
                          <a:pt x="10920" y="3881"/>
                          <a:pt x="10800" y="3881"/>
                        </a:cubicBezTo>
                        <a:cubicBezTo>
                          <a:pt x="10680" y="4219"/>
                          <a:pt x="10440" y="4050"/>
                          <a:pt x="10440" y="4388"/>
                        </a:cubicBezTo>
                        <a:cubicBezTo>
                          <a:pt x="10440" y="4388"/>
                          <a:pt x="10440" y="4388"/>
                          <a:pt x="10440" y="4556"/>
                        </a:cubicBezTo>
                        <a:cubicBezTo>
                          <a:pt x="10440" y="4556"/>
                          <a:pt x="10440" y="4556"/>
                          <a:pt x="10440" y="4725"/>
                        </a:cubicBezTo>
                        <a:cubicBezTo>
                          <a:pt x="10440" y="4894"/>
                          <a:pt x="10440" y="5231"/>
                          <a:pt x="9960" y="5400"/>
                        </a:cubicBezTo>
                        <a:cubicBezTo>
                          <a:pt x="9720" y="5569"/>
                          <a:pt x="9480" y="5569"/>
                          <a:pt x="9480" y="5569"/>
                        </a:cubicBezTo>
                        <a:cubicBezTo>
                          <a:pt x="9360" y="5569"/>
                          <a:pt x="9240" y="5400"/>
                          <a:pt x="9240" y="5231"/>
                        </a:cubicBezTo>
                        <a:cubicBezTo>
                          <a:pt x="9240" y="5231"/>
                          <a:pt x="9240" y="5063"/>
                          <a:pt x="9240" y="5063"/>
                        </a:cubicBezTo>
                        <a:cubicBezTo>
                          <a:pt x="9240" y="5063"/>
                          <a:pt x="9240" y="5063"/>
                          <a:pt x="9240" y="5063"/>
                        </a:cubicBezTo>
                        <a:cubicBezTo>
                          <a:pt x="9240" y="5063"/>
                          <a:pt x="9240" y="5063"/>
                          <a:pt x="9120" y="5063"/>
                        </a:cubicBezTo>
                        <a:cubicBezTo>
                          <a:pt x="9120" y="5063"/>
                          <a:pt x="9000" y="5063"/>
                          <a:pt x="9000" y="5063"/>
                        </a:cubicBezTo>
                        <a:cubicBezTo>
                          <a:pt x="9000" y="4894"/>
                          <a:pt x="9000" y="4894"/>
                          <a:pt x="9000" y="4725"/>
                        </a:cubicBezTo>
                        <a:cubicBezTo>
                          <a:pt x="9000" y="4725"/>
                          <a:pt x="9000" y="4725"/>
                          <a:pt x="9000" y="4725"/>
                        </a:cubicBezTo>
                        <a:cubicBezTo>
                          <a:pt x="9000" y="4725"/>
                          <a:pt x="9000" y="4725"/>
                          <a:pt x="8880" y="4725"/>
                        </a:cubicBezTo>
                        <a:cubicBezTo>
                          <a:pt x="8760" y="4894"/>
                          <a:pt x="8760" y="5063"/>
                          <a:pt x="8520" y="5063"/>
                        </a:cubicBezTo>
                        <a:cubicBezTo>
                          <a:pt x="8520" y="5063"/>
                          <a:pt x="8400" y="5063"/>
                          <a:pt x="8400" y="4894"/>
                        </a:cubicBezTo>
                        <a:cubicBezTo>
                          <a:pt x="8400" y="4894"/>
                          <a:pt x="8400" y="4894"/>
                          <a:pt x="8400" y="4894"/>
                        </a:cubicBezTo>
                        <a:cubicBezTo>
                          <a:pt x="8400" y="4894"/>
                          <a:pt x="8400" y="4894"/>
                          <a:pt x="8400" y="4894"/>
                        </a:cubicBezTo>
                        <a:cubicBezTo>
                          <a:pt x="8400" y="4894"/>
                          <a:pt x="8400" y="4894"/>
                          <a:pt x="8400" y="4894"/>
                        </a:cubicBezTo>
                        <a:cubicBezTo>
                          <a:pt x="8400" y="4894"/>
                          <a:pt x="8400" y="4894"/>
                          <a:pt x="8400" y="4894"/>
                        </a:cubicBezTo>
                        <a:cubicBezTo>
                          <a:pt x="8400" y="4725"/>
                          <a:pt x="8280" y="4725"/>
                          <a:pt x="8280" y="4388"/>
                        </a:cubicBezTo>
                        <a:cubicBezTo>
                          <a:pt x="8280" y="4388"/>
                          <a:pt x="8280" y="4388"/>
                          <a:pt x="8280" y="4219"/>
                        </a:cubicBezTo>
                        <a:cubicBezTo>
                          <a:pt x="8280" y="4219"/>
                          <a:pt x="8280" y="4219"/>
                          <a:pt x="8280" y="4219"/>
                        </a:cubicBezTo>
                        <a:cubicBezTo>
                          <a:pt x="8160" y="4219"/>
                          <a:pt x="8040" y="4050"/>
                          <a:pt x="8040" y="3881"/>
                        </a:cubicBezTo>
                        <a:cubicBezTo>
                          <a:pt x="8040" y="3881"/>
                          <a:pt x="8040" y="3881"/>
                          <a:pt x="8040" y="3881"/>
                        </a:cubicBezTo>
                        <a:cubicBezTo>
                          <a:pt x="8040" y="3881"/>
                          <a:pt x="8040" y="3881"/>
                          <a:pt x="8040" y="3881"/>
                        </a:cubicBezTo>
                        <a:cubicBezTo>
                          <a:pt x="8040" y="3713"/>
                          <a:pt x="8040" y="3713"/>
                          <a:pt x="7920" y="3544"/>
                        </a:cubicBezTo>
                        <a:cubicBezTo>
                          <a:pt x="7800" y="3375"/>
                          <a:pt x="7800" y="3375"/>
                          <a:pt x="7680" y="3375"/>
                        </a:cubicBezTo>
                        <a:cubicBezTo>
                          <a:pt x="7680" y="3375"/>
                          <a:pt x="7680" y="3375"/>
                          <a:pt x="7680" y="3375"/>
                        </a:cubicBezTo>
                        <a:cubicBezTo>
                          <a:pt x="7440" y="3544"/>
                          <a:pt x="7320" y="3713"/>
                          <a:pt x="7200" y="3881"/>
                        </a:cubicBezTo>
                        <a:cubicBezTo>
                          <a:pt x="7200" y="3881"/>
                          <a:pt x="7200" y="4050"/>
                          <a:pt x="7200" y="4050"/>
                        </a:cubicBezTo>
                        <a:cubicBezTo>
                          <a:pt x="7200" y="4219"/>
                          <a:pt x="7320" y="4388"/>
                          <a:pt x="7320" y="4556"/>
                        </a:cubicBezTo>
                        <a:cubicBezTo>
                          <a:pt x="7320" y="4725"/>
                          <a:pt x="7200" y="4894"/>
                          <a:pt x="7080" y="4894"/>
                        </a:cubicBezTo>
                        <a:cubicBezTo>
                          <a:pt x="6960" y="4894"/>
                          <a:pt x="6720" y="5063"/>
                          <a:pt x="6360" y="5231"/>
                        </a:cubicBezTo>
                        <a:cubicBezTo>
                          <a:pt x="5880" y="5231"/>
                          <a:pt x="5640" y="5400"/>
                          <a:pt x="5400" y="5738"/>
                        </a:cubicBezTo>
                        <a:cubicBezTo>
                          <a:pt x="5160" y="6244"/>
                          <a:pt x="5160" y="6413"/>
                          <a:pt x="4920" y="6750"/>
                        </a:cubicBezTo>
                        <a:cubicBezTo>
                          <a:pt x="4680" y="6919"/>
                          <a:pt x="4680" y="7088"/>
                          <a:pt x="4440" y="7088"/>
                        </a:cubicBezTo>
                        <a:cubicBezTo>
                          <a:pt x="4320" y="7088"/>
                          <a:pt x="4200" y="7088"/>
                          <a:pt x="4080" y="6919"/>
                        </a:cubicBezTo>
                        <a:cubicBezTo>
                          <a:pt x="3600" y="6750"/>
                          <a:pt x="3120" y="6244"/>
                          <a:pt x="2520" y="5738"/>
                        </a:cubicBezTo>
                        <a:cubicBezTo>
                          <a:pt x="2160" y="5569"/>
                          <a:pt x="2040" y="5569"/>
                          <a:pt x="1800" y="5569"/>
                        </a:cubicBezTo>
                        <a:cubicBezTo>
                          <a:pt x="1680" y="5569"/>
                          <a:pt x="1560" y="5569"/>
                          <a:pt x="1320" y="5906"/>
                        </a:cubicBezTo>
                        <a:cubicBezTo>
                          <a:pt x="960" y="6413"/>
                          <a:pt x="960" y="6581"/>
                          <a:pt x="600" y="6919"/>
                        </a:cubicBezTo>
                        <a:cubicBezTo>
                          <a:pt x="360" y="7256"/>
                          <a:pt x="120" y="7425"/>
                          <a:pt x="0" y="7425"/>
                        </a:cubicBezTo>
                        <a:cubicBezTo>
                          <a:pt x="120" y="7763"/>
                          <a:pt x="240" y="8100"/>
                          <a:pt x="360" y="8269"/>
                        </a:cubicBezTo>
                        <a:cubicBezTo>
                          <a:pt x="360" y="8269"/>
                          <a:pt x="360" y="8269"/>
                          <a:pt x="480" y="8269"/>
                        </a:cubicBezTo>
                        <a:cubicBezTo>
                          <a:pt x="480" y="8269"/>
                          <a:pt x="480" y="8269"/>
                          <a:pt x="480" y="8269"/>
                        </a:cubicBezTo>
                        <a:cubicBezTo>
                          <a:pt x="480" y="8269"/>
                          <a:pt x="480" y="8269"/>
                          <a:pt x="480" y="8269"/>
                        </a:cubicBezTo>
                        <a:cubicBezTo>
                          <a:pt x="360" y="8100"/>
                          <a:pt x="360" y="8100"/>
                          <a:pt x="360" y="8100"/>
                        </a:cubicBezTo>
                        <a:cubicBezTo>
                          <a:pt x="360" y="7931"/>
                          <a:pt x="360" y="7931"/>
                          <a:pt x="480" y="7931"/>
                        </a:cubicBezTo>
                        <a:cubicBezTo>
                          <a:pt x="480" y="7763"/>
                          <a:pt x="480" y="7763"/>
                          <a:pt x="600" y="7763"/>
                        </a:cubicBezTo>
                        <a:cubicBezTo>
                          <a:pt x="600" y="7763"/>
                          <a:pt x="600" y="7763"/>
                          <a:pt x="720" y="7931"/>
                        </a:cubicBezTo>
                        <a:cubicBezTo>
                          <a:pt x="840" y="7931"/>
                          <a:pt x="960" y="7931"/>
                          <a:pt x="1080" y="7931"/>
                        </a:cubicBezTo>
                        <a:cubicBezTo>
                          <a:pt x="1080" y="7931"/>
                          <a:pt x="1200" y="7931"/>
                          <a:pt x="1200" y="8100"/>
                        </a:cubicBezTo>
                        <a:cubicBezTo>
                          <a:pt x="1200" y="7931"/>
                          <a:pt x="1200" y="7931"/>
                          <a:pt x="1200" y="7931"/>
                        </a:cubicBezTo>
                        <a:cubicBezTo>
                          <a:pt x="1320" y="7931"/>
                          <a:pt x="1320" y="7931"/>
                          <a:pt x="1440" y="7931"/>
                        </a:cubicBezTo>
                        <a:cubicBezTo>
                          <a:pt x="1560" y="7931"/>
                          <a:pt x="1680" y="8100"/>
                          <a:pt x="1800" y="8269"/>
                        </a:cubicBezTo>
                        <a:cubicBezTo>
                          <a:pt x="1920" y="8438"/>
                          <a:pt x="1920" y="8606"/>
                          <a:pt x="1920" y="8775"/>
                        </a:cubicBezTo>
                        <a:cubicBezTo>
                          <a:pt x="2040" y="8944"/>
                          <a:pt x="2040" y="9113"/>
                          <a:pt x="2040" y="9281"/>
                        </a:cubicBezTo>
                        <a:cubicBezTo>
                          <a:pt x="2040" y="9281"/>
                          <a:pt x="2040" y="9450"/>
                          <a:pt x="1920" y="9450"/>
                        </a:cubicBezTo>
                        <a:cubicBezTo>
                          <a:pt x="1920" y="9450"/>
                          <a:pt x="1920" y="9450"/>
                          <a:pt x="1920" y="9450"/>
                        </a:cubicBezTo>
                        <a:cubicBezTo>
                          <a:pt x="1920" y="9450"/>
                          <a:pt x="1920" y="9450"/>
                          <a:pt x="1920" y="9450"/>
                        </a:cubicBezTo>
                        <a:cubicBezTo>
                          <a:pt x="1920" y="9450"/>
                          <a:pt x="2040" y="9619"/>
                          <a:pt x="2040" y="9619"/>
                        </a:cubicBezTo>
                        <a:cubicBezTo>
                          <a:pt x="2040" y="9619"/>
                          <a:pt x="2040" y="9619"/>
                          <a:pt x="2040" y="9619"/>
                        </a:cubicBezTo>
                        <a:cubicBezTo>
                          <a:pt x="2160" y="9619"/>
                          <a:pt x="2160" y="9619"/>
                          <a:pt x="2160" y="9619"/>
                        </a:cubicBezTo>
                        <a:cubicBezTo>
                          <a:pt x="2280" y="9619"/>
                          <a:pt x="2400" y="9619"/>
                          <a:pt x="2400" y="9788"/>
                        </a:cubicBezTo>
                        <a:cubicBezTo>
                          <a:pt x="2520" y="9956"/>
                          <a:pt x="2520" y="9956"/>
                          <a:pt x="2520" y="9956"/>
                        </a:cubicBezTo>
                        <a:cubicBezTo>
                          <a:pt x="2640" y="9956"/>
                          <a:pt x="2640" y="9956"/>
                          <a:pt x="2640" y="9788"/>
                        </a:cubicBezTo>
                        <a:cubicBezTo>
                          <a:pt x="2760" y="9619"/>
                          <a:pt x="2760" y="9450"/>
                          <a:pt x="3000" y="9450"/>
                        </a:cubicBezTo>
                        <a:cubicBezTo>
                          <a:pt x="3000" y="9450"/>
                          <a:pt x="3000" y="9450"/>
                          <a:pt x="3120" y="9619"/>
                        </a:cubicBezTo>
                        <a:cubicBezTo>
                          <a:pt x="3120" y="9619"/>
                          <a:pt x="3120" y="9619"/>
                          <a:pt x="3120" y="9788"/>
                        </a:cubicBezTo>
                        <a:cubicBezTo>
                          <a:pt x="3120" y="9788"/>
                          <a:pt x="3120" y="9788"/>
                          <a:pt x="3120" y="9788"/>
                        </a:cubicBezTo>
                        <a:cubicBezTo>
                          <a:pt x="3240" y="9788"/>
                          <a:pt x="3240" y="9788"/>
                          <a:pt x="3240" y="9788"/>
                        </a:cubicBezTo>
                        <a:cubicBezTo>
                          <a:pt x="3360" y="9788"/>
                          <a:pt x="3480" y="9788"/>
                          <a:pt x="3480" y="9788"/>
                        </a:cubicBezTo>
                        <a:cubicBezTo>
                          <a:pt x="3600" y="9788"/>
                          <a:pt x="3600" y="9788"/>
                          <a:pt x="3720" y="9956"/>
                        </a:cubicBezTo>
                        <a:cubicBezTo>
                          <a:pt x="3720" y="9956"/>
                          <a:pt x="3720" y="9956"/>
                          <a:pt x="3720" y="9956"/>
                        </a:cubicBezTo>
                        <a:cubicBezTo>
                          <a:pt x="3720" y="9956"/>
                          <a:pt x="3720" y="9788"/>
                          <a:pt x="3840" y="9788"/>
                        </a:cubicBezTo>
                        <a:cubicBezTo>
                          <a:pt x="3840" y="9788"/>
                          <a:pt x="3840" y="9788"/>
                          <a:pt x="3840" y="9788"/>
                        </a:cubicBezTo>
                        <a:cubicBezTo>
                          <a:pt x="3840" y="9619"/>
                          <a:pt x="3960" y="9619"/>
                          <a:pt x="4200" y="9619"/>
                        </a:cubicBezTo>
                        <a:cubicBezTo>
                          <a:pt x="4200" y="9619"/>
                          <a:pt x="4200" y="9619"/>
                          <a:pt x="4320" y="9619"/>
                        </a:cubicBezTo>
                        <a:cubicBezTo>
                          <a:pt x="4440" y="9788"/>
                          <a:pt x="4320" y="9956"/>
                          <a:pt x="4440" y="10125"/>
                        </a:cubicBezTo>
                        <a:cubicBezTo>
                          <a:pt x="4560" y="10125"/>
                          <a:pt x="4560" y="10294"/>
                          <a:pt x="4560" y="10294"/>
                        </a:cubicBezTo>
                        <a:cubicBezTo>
                          <a:pt x="4560" y="10463"/>
                          <a:pt x="4560" y="10294"/>
                          <a:pt x="4680" y="10463"/>
                        </a:cubicBezTo>
                        <a:cubicBezTo>
                          <a:pt x="4800" y="10631"/>
                          <a:pt x="4800" y="10800"/>
                          <a:pt x="4800" y="10800"/>
                        </a:cubicBezTo>
                        <a:cubicBezTo>
                          <a:pt x="4800" y="10969"/>
                          <a:pt x="4800" y="10969"/>
                          <a:pt x="4680" y="11137"/>
                        </a:cubicBezTo>
                        <a:cubicBezTo>
                          <a:pt x="4680" y="11137"/>
                          <a:pt x="4680" y="11137"/>
                          <a:pt x="4680" y="11137"/>
                        </a:cubicBezTo>
                        <a:cubicBezTo>
                          <a:pt x="4680" y="11137"/>
                          <a:pt x="4680" y="11137"/>
                          <a:pt x="4680" y="11306"/>
                        </a:cubicBezTo>
                        <a:cubicBezTo>
                          <a:pt x="4680" y="11306"/>
                          <a:pt x="4680" y="11306"/>
                          <a:pt x="4680" y="11306"/>
                        </a:cubicBezTo>
                        <a:cubicBezTo>
                          <a:pt x="4680" y="11644"/>
                          <a:pt x="4560" y="11981"/>
                          <a:pt x="4560" y="11981"/>
                        </a:cubicBezTo>
                        <a:cubicBezTo>
                          <a:pt x="4560" y="11981"/>
                          <a:pt x="4560" y="12319"/>
                          <a:pt x="4440" y="12487"/>
                        </a:cubicBezTo>
                        <a:cubicBezTo>
                          <a:pt x="4320" y="12487"/>
                          <a:pt x="4200" y="12656"/>
                          <a:pt x="4200" y="12656"/>
                        </a:cubicBezTo>
                        <a:cubicBezTo>
                          <a:pt x="4080" y="12656"/>
                          <a:pt x="3960" y="12656"/>
                          <a:pt x="3960" y="12487"/>
                        </a:cubicBezTo>
                        <a:cubicBezTo>
                          <a:pt x="3840" y="12487"/>
                          <a:pt x="3720" y="12487"/>
                          <a:pt x="3720" y="12487"/>
                        </a:cubicBezTo>
                        <a:cubicBezTo>
                          <a:pt x="3720" y="12487"/>
                          <a:pt x="3720" y="12487"/>
                          <a:pt x="3600" y="12487"/>
                        </a:cubicBezTo>
                        <a:cubicBezTo>
                          <a:pt x="3600" y="12825"/>
                          <a:pt x="3360" y="12825"/>
                          <a:pt x="3240" y="12825"/>
                        </a:cubicBezTo>
                        <a:cubicBezTo>
                          <a:pt x="3240" y="12994"/>
                          <a:pt x="3240" y="12994"/>
                          <a:pt x="3240" y="12994"/>
                        </a:cubicBezTo>
                        <a:cubicBezTo>
                          <a:pt x="3240" y="13162"/>
                          <a:pt x="3240" y="13331"/>
                          <a:pt x="3120" y="13331"/>
                        </a:cubicBezTo>
                        <a:cubicBezTo>
                          <a:pt x="3120" y="13331"/>
                          <a:pt x="2880" y="13331"/>
                          <a:pt x="2880" y="13500"/>
                        </a:cubicBezTo>
                        <a:cubicBezTo>
                          <a:pt x="2880" y="13500"/>
                          <a:pt x="2880" y="13669"/>
                          <a:pt x="3000" y="13669"/>
                        </a:cubicBezTo>
                        <a:cubicBezTo>
                          <a:pt x="3000" y="13837"/>
                          <a:pt x="3000" y="13837"/>
                          <a:pt x="3000" y="13837"/>
                        </a:cubicBezTo>
                        <a:cubicBezTo>
                          <a:pt x="3000" y="13837"/>
                          <a:pt x="3000" y="13837"/>
                          <a:pt x="3000" y="13837"/>
                        </a:cubicBezTo>
                        <a:cubicBezTo>
                          <a:pt x="3000" y="13837"/>
                          <a:pt x="3000" y="13837"/>
                          <a:pt x="3000" y="13837"/>
                        </a:cubicBezTo>
                        <a:cubicBezTo>
                          <a:pt x="3120" y="13837"/>
                          <a:pt x="3360" y="13837"/>
                          <a:pt x="3480" y="14175"/>
                        </a:cubicBezTo>
                        <a:cubicBezTo>
                          <a:pt x="3480" y="14175"/>
                          <a:pt x="3480" y="14175"/>
                          <a:pt x="3600" y="14344"/>
                        </a:cubicBezTo>
                        <a:cubicBezTo>
                          <a:pt x="3600" y="14344"/>
                          <a:pt x="3720" y="14512"/>
                          <a:pt x="3840" y="14512"/>
                        </a:cubicBezTo>
                        <a:cubicBezTo>
                          <a:pt x="3840" y="14512"/>
                          <a:pt x="3840" y="14512"/>
                          <a:pt x="3840" y="14512"/>
                        </a:cubicBezTo>
                        <a:cubicBezTo>
                          <a:pt x="3840" y="14512"/>
                          <a:pt x="3840" y="14512"/>
                          <a:pt x="3840" y="14512"/>
                        </a:cubicBezTo>
                        <a:cubicBezTo>
                          <a:pt x="3960" y="14512"/>
                          <a:pt x="3960" y="14512"/>
                          <a:pt x="3960" y="14512"/>
                        </a:cubicBezTo>
                        <a:cubicBezTo>
                          <a:pt x="3960" y="14512"/>
                          <a:pt x="3960" y="14512"/>
                          <a:pt x="3960" y="14344"/>
                        </a:cubicBezTo>
                        <a:cubicBezTo>
                          <a:pt x="4080" y="14344"/>
                          <a:pt x="4080" y="14344"/>
                          <a:pt x="4080" y="14344"/>
                        </a:cubicBezTo>
                        <a:cubicBezTo>
                          <a:pt x="4200" y="14344"/>
                          <a:pt x="4200" y="14344"/>
                          <a:pt x="4320" y="14344"/>
                        </a:cubicBezTo>
                        <a:cubicBezTo>
                          <a:pt x="4320" y="14344"/>
                          <a:pt x="4320" y="14344"/>
                          <a:pt x="4440" y="14344"/>
                        </a:cubicBezTo>
                        <a:cubicBezTo>
                          <a:pt x="4440" y="14344"/>
                          <a:pt x="4440" y="14344"/>
                          <a:pt x="4560" y="14344"/>
                        </a:cubicBezTo>
                        <a:cubicBezTo>
                          <a:pt x="4560" y="14344"/>
                          <a:pt x="4680" y="14344"/>
                          <a:pt x="4800" y="14512"/>
                        </a:cubicBezTo>
                        <a:cubicBezTo>
                          <a:pt x="4920" y="14681"/>
                          <a:pt x="4920" y="14850"/>
                          <a:pt x="4920" y="14850"/>
                        </a:cubicBezTo>
                        <a:cubicBezTo>
                          <a:pt x="4920" y="14850"/>
                          <a:pt x="4920" y="14850"/>
                          <a:pt x="5040" y="14850"/>
                        </a:cubicBezTo>
                        <a:cubicBezTo>
                          <a:pt x="5040" y="14850"/>
                          <a:pt x="5040" y="14850"/>
                          <a:pt x="5040" y="14850"/>
                        </a:cubicBezTo>
                        <a:cubicBezTo>
                          <a:pt x="5160" y="14850"/>
                          <a:pt x="5160" y="14850"/>
                          <a:pt x="5160" y="14850"/>
                        </a:cubicBezTo>
                        <a:cubicBezTo>
                          <a:pt x="5160" y="14850"/>
                          <a:pt x="5400" y="14850"/>
                          <a:pt x="5400" y="14681"/>
                        </a:cubicBezTo>
                        <a:cubicBezTo>
                          <a:pt x="5400" y="14681"/>
                          <a:pt x="5520" y="14681"/>
                          <a:pt x="5640" y="14512"/>
                        </a:cubicBezTo>
                        <a:cubicBezTo>
                          <a:pt x="5640" y="14512"/>
                          <a:pt x="5760" y="14512"/>
                          <a:pt x="5760" y="14681"/>
                        </a:cubicBezTo>
                        <a:cubicBezTo>
                          <a:pt x="5760" y="14681"/>
                          <a:pt x="6000" y="14681"/>
                          <a:pt x="6120" y="15019"/>
                        </a:cubicBezTo>
                        <a:cubicBezTo>
                          <a:pt x="6000" y="15019"/>
                          <a:pt x="6360" y="15187"/>
                          <a:pt x="6360" y="15187"/>
                        </a:cubicBezTo>
                        <a:cubicBezTo>
                          <a:pt x="6480" y="15187"/>
                          <a:pt x="6480" y="15356"/>
                          <a:pt x="6480" y="15525"/>
                        </a:cubicBezTo>
                        <a:cubicBezTo>
                          <a:pt x="6480" y="15525"/>
                          <a:pt x="6480" y="15694"/>
                          <a:pt x="6480" y="15694"/>
                        </a:cubicBezTo>
                        <a:cubicBezTo>
                          <a:pt x="6480" y="15694"/>
                          <a:pt x="6360" y="15862"/>
                          <a:pt x="6360" y="16031"/>
                        </a:cubicBezTo>
                        <a:cubicBezTo>
                          <a:pt x="6360" y="16031"/>
                          <a:pt x="6240" y="16200"/>
                          <a:pt x="6240" y="16200"/>
                        </a:cubicBezTo>
                        <a:cubicBezTo>
                          <a:pt x="6240" y="16369"/>
                          <a:pt x="6120" y="16537"/>
                          <a:pt x="6000" y="16537"/>
                        </a:cubicBezTo>
                        <a:cubicBezTo>
                          <a:pt x="6000" y="16537"/>
                          <a:pt x="6000" y="16537"/>
                          <a:pt x="5880" y="16537"/>
                        </a:cubicBezTo>
                        <a:cubicBezTo>
                          <a:pt x="5880" y="16537"/>
                          <a:pt x="5880" y="16537"/>
                          <a:pt x="5880" y="16537"/>
                        </a:cubicBezTo>
                        <a:cubicBezTo>
                          <a:pt x="5880" y="16537"/>
                          <a:pt x="5880" y="16706"/>
                          <a:pt x="5880" y="16706"/>
                        </a:cubicBezTo>
                        <a:cubicBezTo>
                          <a:pt x="5880" y="16706"/>
                          <a:pt x="5880" y="16706"/>
                          <a:pt x="5880" y="16706"/>
                        </a:cubicBezTo>
                        <a:cubicBezTo>
                          <a:pt x="5880" y="16875"/>
                          <a:pt x="5880" y="16875"/>
                          <a:pt x="5760" y="17044"/>
                        </a:cubicBezTo>
                        <a:cubicBezTo>
                          <a:pt x="5760" y="17044"/>
                          <a:pt x="5760" y="17044"/>
                          <a:pt x="5760" y="17044"/>
                        </a:cubicBezTo>
                        <a:cubicBezTo>
                          <a:pt x="5760" y="17044"/>
                          <a:pt x="5880" y="17212"/>
                          <a:pt x="5880" y="17212"/>
                        </a:cubicBezTo>
                        <a:cubicBezTo>
                          <a:pt x="5880" y="17212"/>
                          <a:pt x="5880" y="17212"/>
                          <a:pt x="5880" y="17212"/>
                        </a:cubicBezTo>
                        <a:cubicBezTo>
                          <a:pt x="6000" y="17212"/>
                          <a:pt x="6120" y="17381"/>
                          <a:pt x="6120" y="17550"/>
                        </a:cubicBezTo>
                        <a:cubicBezTo>
                          <a:pt x="6120" y="17719"/>
                          <a:pt x="6120" y="17719"/>
                          <a:pt x="6120" y="17719"/>
                        </a:cubicBezTo>
                        <a:cubicBezTo>
                          <a:pt x="6120" y="17887"/>
                          <a:pt x="6120" y="17887"/>
                          <a:pt x="6120" y="18056"/>
                        </a:cubicBezTo>
                        <a:cubicBezTo>
                          <a:pt x="6120" y="18056"/>
                          <a:pt x="6120" y="18394"/>
                          <a:pt x="6120" y="18562"/>
                        </a:cubicBezTo>
                        <a:cubicBezTo>
                          <a:pt x="6120" y="18731"/>
                          <a:pt x="6120" y="18731"/>
                          <a:pt x="6120" y="18731"/>
                        </a:cubicBezTo>
                        <a:cubicBezTo>
                          <a:pt x="6120" y="18731"/>
                          <a:pt x="6120" y="18731"/>
                          <a:pt x="6240" y="18731"/>
                        </a:cubicBezTo>
                        <a:cubicBezTo>
                          <a:pt x="6240" y="18731"/>
                          <a:pt x="6360" y="18900"/>
                          <a:pt x="6360" y="18900"/>
                        </a:cubicBezTo>
                        <a:cubicBezTo>
                          <a:pt x="6360" y="18900"/>
                          <a:pt x="6360" y="18900"/>
                          <a:pt x="6360" y="18900"/>
                        </a:cubicBezTo>
                        <a:cubicBezTo>
                          <a:pt x="6360" y="18900"/>
                          <a:pt x="6360" y="18900"/>
                          <a:pt x="6480" y="18900"/>
                        </a:cubicBezTo>
                        <a:cubicBezTo>
                          <a:pt x="6600" y="18900"/>
                          <a:pt x="6600" y="18900"/>
                          <a:pt x="6600" y="18900"/>
                        </a:cubicBezTo>
                        <a:cubicBezTo>
                          <a:pt x="6720" y="18900"/>
                          <a:pt x="6720" y="18900"/>
                          <a:pt x="6720" y="18900"/>
                        </a:cubicBezTo>
                        <a:cubicBezTo>
                          <a:pt x="6720" y="19069"/>
                          <a:pt x="6720" y="19069"/>
                          <a:pt x="6720" y="19069"/>
                        </a:cubicBezTo>
                        <a:cubicBezTo>
                          <a:pt x="6720" y="19069"/>
                          <a:pt x="6720" y="19069"/>
                          <a:pt x="6720" y="19069"/>
                        </a:cubicBezTo>
                        <a:cubicBezTo>
                          <a:pt x="6720" y="19069"/>
                          <a:pt x="6840" y="19069"/>
                          <a:pt x="6840" y="19069"/>
                        </a:cubicBezTo>
                        <a:cubicBezTo>
                          <a:pt x="6840" y="19069"/>
                          <a:pt x="6960" y="19069"/>
                          <a:pt x="6960" y="19069"/>
                        </a:cubicBezTo>
                        <a:cubicBezTo>
                          <a:pt x="6960" y="19237"/>
                          <a:pt x="7080" y="19237"/>
                          <a:pt x="7080" y="19406"/>
                        </a:cubicBezTo>
                        <a:cubicBezTo>
                          <a:pt x="7080" y="19406"/>
                          <a:pt x="7080" y="19406"/>
                          <a:pt x="7080" y="19406"/>
                        </a:cubicBezTo>
                        <a:cubicBezTo>
                          <a:pt x="7080" y="19575"/>
                          <a:pt x="7080" y="19575"/>
                          <a:pt x="7080" y="19575"/>
                        </a:cubicBezTo>
                        <a:cubicBezTo>
                          <a:pt x="7080" y="19744"/>
                          <a:pt x="7080" y="19744"/>
                          <a:pt x="7080" y="19744"/>
                        </a:cubicBezTo>
                        <a:cubicBezTo>
                          <a:pt x="7200" y="19744"/>
                          <a:pt x="7200" y="19744"/>
                          <a:pt x="7200" y="19744"/>
                        </a:cubicBezTo>
                        <a:cubicBezTo>
                          <a:pt x="7200" y="19744"/>
                          <a:pt x="7200" y="19744"/>
                          <a:pt x="7200" y="19744"/>
                        </a:cubicBezTo>
                        <a:cubicBezTo>
                          <a:pt x="7200" y="19744"/>
                          <a:pt x="7320" y="19912"/>
                          <a:pt x="7440" y="19912"/>
                        </a:cubicBezTo>
                        <a:cubicBezTo>
                          <a:pt x="7440" y="20081"/>
                          <a:pt x="7440" y="20081"/>
                          <a:pt x="7440" y="20081"/>
                        </a:cubicBezTo>
                        <a:cubicBezTo>
                          <a:pt x="7560" y="20081"/>
                          <a:pt x="7560" y="20081"/>
                          <a:pt x="7560" y="20081"/>
                        </a:cubicBezTo>
                        <a:cubicBezTo>
                          <a:pt x="7560" y="19912"/>
                          <a:pt x="7680" y="19912"/>
                          <a:pt x="7680" y="19912"/>
                        </a:cubicBezTo>
                        <a:cubicBezTo>
                          <a:pt x="7680" y="19912"/>
                          <a:pt x="7680" y="19912"/>
                          <a:pt x="7680" y="19912"/>
                        </a:cubicBezTo>
                        <a:cubicBezTo>
                          <a:pt x="7680" y="19912"/>
                          <a:pt x="7680" y="19912"/>
                          <a:pt x="7680" y="19912"/>
                        </a:cubicBezTo>
                        <a:cubicBezTo>
                          <a:pt x="7680" y="19912"/>
                          <a:pt x="7680" y="19912"/>
                          <a:pt x="7680" y="19912"/>
                        </a:cubicBezTo>
                        <a:cubicBezTo>
                          <a:pt x="7680" y="19912"/>
                          <a:pt x="7800" y="19912"/>
                          <a:pt x="7800" y="19912"/>
                        </a:cubicBezTo>
                        <a:cubicBezTo>
                          <a:pt x="7800" y="19912"/>
                          <a:pt x="7800" y="19912"/>
                          <a:pt x="7800" y="19912"/>
                        </a:cubicBezTo>
                        <a:cubicBezTo>
                          <a:pt x="7800" y="19912"/>
                          <a:pt x="7800" y="19912"/>
                          <a:pt x="7800" y="19912"/>
                        </a:cubicBezTo>
                        <a:cubicBezTo>
                          <a:pt x="7800" y="19912"/>
                          <a:pt x="7800" y="19912"/>
                          <a:pt x="7800" y="19912"/>
                        </a:cubicBezTo>
                        <a:cubicBezTo>
                          <a:pt x="7800" y="19912"/>
                          <a:pt x="7800" y="19912"/>
                          <a:pt x="7680" y="19912"/>
                        </a:cubicBezTo>
                        <a:cubicBezTo>
                          <a:pt x="7680" y="19912"/>
                          <a:pt x="7680" y="19912"/>
                          <a:pt x="7680" y="19912"/>
                        </a:cubicBezTo>
                        <a:cubicBezTo>
                          <a:pt x="7920" y="20081"/>
                          <a:pt x="7920" y="20250"/>
                          <a:pt x="7920" y="20250"/>
                        </a:cubicBezTo>
                        <a:cubicBezTo>
                          <a:pt x="7920" y="20250"/>
                          <a:pt x="8040" y="20419"/>
                          <a:pt x="8040" y="20419"/>
                        </a:cubicBezTo>
                        <a:cubicBezTo>
                          <a:pt x="8040" y="20419"/>
                          <a:pt x="8040" y="20419"/>
                          <a:pt x="8160" y="20419"/>
                        </a:cubicBezTo>
                        <a:cubicBezTo>
                          <a:pt x="8280" y="20419"/>
                          <a:pt x="8280" y="20419"/>
                          <a:pt x="8400" y="20419"/>
                        </a:cubicBezTo>
                        <a:cubicBezTo>
                          <a:pt x="8400" y="20419"/>
                          <a:pt x="8400" y="20587"/>
                          <a:pt x="8400" y="20587"/>
                        </a:cubicBezTo>
                        <a:cubicBezTo>
                          <a:pt x="8400" y="20587"/>
                          <a:pt x="8520" y="20587"/>
                          <a:pt x="8520" y="20587"/>
                        </a:cubicBezTo>
                        <a:cubicBezTo>
                          <a:pt x="8640" y="20587"/>
                          <a:pt x="8640" y="20587"/>
                          <a:pt x="8640" y="20587"/>
                        </a:cubicBezTo>
                        <a:cubicBezTo>
                          <a:pt x="8760" y="20587"/>
                          <a:pt x="8760" y="20587"/>
                          <a:pt x="8880" y="20587"/>
                        </a:cubicBezTo>
                        <a:cubicBezTo>
                          <a:pt x="8880" y="20419"/>
                          <a:pt x="9000" y="20419"/>
                          <a:pt x="9000" y="20419"/>
                        </a:cubicBezTo>
                        <a:cubicBezTo>
                          <a:pt x="9120" y="20250"/>
                          <a:pt x="9120" y="20250"/>
                          <a:pt x="9240" y="20250"/>
                        </a:cubicBezTo>
                        <a:cubicBezTo>
                          <a:pt x="9360" y="20250"/>
                          <a:pt x="9480" y="20250"/>
                          <a:pt x="9480" y="20419"/>
                        </a:cubicBezTo>
                        <a:cubicBezTo>
                          <a:pt x="9600" y="20419"/>
                          <a:pt x="9720" y="20587"/>
                          <a:pt x="9720" y="20756"/>
                        </a:cubicBezTo>
                        <a:cubicBezTo>
                          <a:pt x="9840" y="20756"/>
                          <a:pt x="9840" y="20756"/>
                          <a:pt x="9840" y="20756"/>
                        </a:cubicBezTo>
                        <a:cubicBezTo>
                          <a:pt x="9960" y="20756"/>
                          <a:pt x="9960" y="20925"/>
                          <a:pt x="9960" y="20925"/>
                        </a:cubicBezTo>
                        <a:cubicBezTo>
                          <a:pt x="9840" y="20925"/>
                          <a:pt x="9840" y="20925"/>
                          <a:pt x="9840" y="20925"/>
                        </a:cubicBezTo>
                        <a:cubicBezTo>
                          <a:pt x="9840" y="20925"/>
                          <a:pt x="9840" y="20925"/>
                          <a:pt x="9840" y="20925"/>
                        </a:cubicBezTo>
                        <a:cubicBezTo>
                          <a:pt x="9840" y="21094"/>
                          <a:pt x="9840" y="21094"/>
                          <a:pt x="9840" y="21094"/>
                        </a:cubicBezTo>
                        <a:cubicBezTo>
                          <a:pt x="9960" y="21094"/>
                          <a:pt x="9960" y="21094"/>
                          <a:pt x="10080" y="21094"/>
                        </a:cubicBezTo>
                        <a:cubicBezTo>
                          <a:pt x="10320" y="21094"/>
                          <a:pt x="10200" y="20925"/>
                          <a:pt x="10560" y="20756"/>
                        </a:cubicBezTo>
                        <a:cubicBezTo>
                          <a:pt x="10800" y="20756"/>
                          <a:pt x="10920" y="20419"/>
                          <a:pt x="11040" y="20419"/>
                        </a:cubicBezTo>
                        <a:cubicBezTo>
                          <a:pt x="11160" y="20419"/>
                          <a:pt x="11160" y="20419"/>
                          <a:pt x="11160" y="20587"/>
                        </a:cubicBezTo>
                        <a:cubicBezTo>
                          <a:pt x="11280" y="20756"/>
                          <a:pt x="11280" y="20756"/>
                          <a:pt x="11280" y="20756"/>
                        </a:cubicBezTo>
                        <a:cubicBezTo>
                          <a:pt x="11280" y="20756"/>
                          <a:pt x="11280" y="20756"/>
                          <a:pt x="11280" y="20756"/>
                        </a:cubicBezTo>
                        <a:cubicBezTo>
                          <a:pt x="11400" y="20587"/>
                          <a:pt x="11400" y="20419"/>
                          <a:pt x="11400" y="20419"/>
                        </a:cubicBezTo>
                        <a:cubicBezTo>
                          <a:pt x="11400" y="20250"/>
                          <a:pt x="11400" y="20250"/>
                          <a:pt x="11400" y="20081"/>
                        </a:cubicBezTo>
                        <a:cubicBezTo>
                          <a:pt x="11280" y="20081"/>
                          <a:pt x="11280" y="19912"/>
                          <a:pt x="11280" y="19912"/>
                        </a:cubicBezTo>
                        <a:cubicBezTo>
                          <a:pt x="11280" y="19744"/>
                          <a:pt x="11400" y="19406"/>
                          <a:pt x="11520" y="19406"/>
                        </a:cubicBezTo>
                        <a:cubicBezTo>
                          <a:pt x="11520" y="19406"/>
                          <a:pt x="11640" y="19406"/>
                          <a:pt x="11640" y="19406"/>
                        </a:cubicBezTo>
                        <a:cubicBezTo>
                          <a:pt x="11880" y="19744"/>
                          <a:pt x="11760" y="20081"/>
                          <a:pt x="11880" y="20081"/>
                        </a:cubicBezTo>
                        <a:cubicBezTo>
                          <a:pt x="12000" y="20081"/>
                          <a:pt x="12120" y="20081"/>
                          <a:pt x="12120" y="20250"/>
                        </a:cubicBezTo>
                        <a:cubicBezTo>
                          <a:pt x="12120" y="20250"/>
                          <a:pt x="12000" y="20419"/>
                          <a:pt x="12000" y="20419"/>
                        </a:cubicBezTo>
                        <a:cubicBezTo>
                          <a:pt x="12000" y="20419"/>
                          <a:pt x="12120" y="20419"/>
                          <a:pt x="12120" y="20587"/>
                        </a:cubicBezTo>
                        <a:cubicBezTo>
                          <a:pt x="12120" y="20587"/>
                          <a:pt x="12120" y="20756"/>
                          <a:pt x="12240" y="20756"/>
                        </a:cubicBezTo>
                        <a:cubicBezTo>
                          <a:pt x="12240" y="20756"/>
                          <a:pt x="12240" y="20756"/>
                          <a:pt x="12240" y="20756"/>
                        </a:cubicBezTo>
                        <a:cubicBezTo>
                          <a:pt x="12240" y="20587"/>
                          <a:pt x="12240" y="20419"/>
                          <a:pt x="12240" y="20250"/>
                        </a:cubicBezTo>
                        <a:cubicBezTo>
                          <a:pt x="12240" y="20081"/>
                          <a:pt x="12240" y="20081"/>
                          <a:pt x="12360" y="19912"/>
                        </a:cubicBezTo>
                        <a:cubicBezTo>
                          <a:pt x="12480" y="19912"/>
                          <a:pt x="12480" y="20081"/>
                          <a:pt x="12480" y="20081"/>
                        </a:cubicBezTo>
                        <a:cubicBezTo>
                          <a:pt x="12600" y="20419"/>
                          <a:pt x="12720" y="20587"/>
                          <a:pt x="12840" y="20756"/>
                        </a:cubicBezTo>
                        <a:cubicBezTo>
                          <a:pt x="12960" y="20756"/>
                          <a:pt x="13200" y="20925"/>
                          <a:pt x="13080" y="21262"/>
                        </a:cubicBezTo>
                        <a:cubicBezTo>
                          <a:pt x="13080" y="21262"/>
                          <a:pt x="13080" y="21262"/>
                          <a:pt x="13080" y="21262"/>
                        </a:cubicBezTo>
                        <a:cubicBezTo>
                          <a:pt x="13080" y="21431"/>
                          <a:pt x="13080" y="21431"/>
                          <a:pt x="13080" y="21431"/>
                        </a:cubicBezTo>
                        <a:cubicBezTo>
                          <a:pt x="13200" y="21600"/>
                          <a:pt x="13200" y="21600"/>
                          <a:pt x="13200" y="21600"/>
                        </a:cubicBezTo>
                        <a:cubicBezTo>
                          <a:pt x="13320" y="21600"/>
                          <a:pt x="13320" y="21600"/>
                          <a:pt x="13440" y="21600"/>
                        </a:cubicBezTo>
                        <a:cubicBezTo>
                          <a:pt x="13800" y="21431"/>
                          <a:pt x="14400" y="21431"/>
                          <a:pt x="14400" y="21262"/>
                        </a:cubicBezTo>
                        <a:cubicBezTo>
                          <a:pt x="14400" y="21262"/>
                          <a:pt x="14400" y="21262"/>
                          <a:pt x="14400" y="21262"/>
                        </a:cubicBezTo>
                        <a:cubicBezTo>
                          <a:pt x="14400" y="21094"/>
                          <a:pt x="14280" y="20756"/>
                          <a:pt x="14280" y="20587"/>
                        </a:cubicBezTo>
                        <a:cubicBezTo>
                          <a:pt x="14280" y="20419"/>
                          <a:pt x="14280" y="20419"/>
                          <a:pt x="14400" y="20419"/>
                        </a:cubicBezTo>
                        <a:cubicBezTo>
                          <a:pt x="14520" y="20419"/>
                          <a:pt x="14520" y="20419"/>
                          <a:pt x="14640" y="20587"/>
                        </a:cubicBezTo>
                        <a:cubicBezTo>
                          <a:pt x="15000" y="20925"/>
                          <a:pt x="15000" y="21094"/>
                          <a:pt x="15000" y="21094"/>
                        </a:cubicBezTo>
                        <a:cubicBezTo>
                          <a:pt x="15000" y="21094"/>
                          <a:pt x="15000" y="21094"/>
                          <a:pt x="15000" y="21094"/>
                        </a:cubicBezTo>
                        <a:cubicBezTo>
                          <a:pt x="15120" y="21094"/>
                          <a:pt x="15120" y="21094"/>
                          <a:pt x="15240" y="21094"/>
                        </a:cubicBezTo>
                        <a:cubicBezTo>
                          <a:pt x="15240" y="20925"/>
                          <a:pt x="15480" y="20925"/>
                          <a:pt x="15600" y="20419"/>
                        </a:cubicBezTo>
                        <a:cubicBezTo>
                          <a:pt x="15720" y="19912"/>
                          <a:pt x="15960" y="19912"/>
                          <a:pt x="16200" y="19912"/>
                        </a:cubicBezTo>
                        <a:cubicBezTo>
                          <a:pt x="16200" y="19912"/>
                          <a:pt x="16320" y="19912"/>
                          <a:pt x="16440" y="19912"/>
                        </a:cubicBezTo>
                        <a:cubicBezTo>
                          <a:pt x="16560" y="19912"/>
                          <a:pt x="16560" y="19912"/>
                          <a:pt x="16680" y="19912"/>
                        </a:cubicBezTo>
                        <a:cubicBezTo>
                          <a:pt x="16680" y="19912"/>
                          <a:pt x="16800" y="19744"/>
                          <a:pt x="16920" y="19575"/>
                        </a:cubicBezTo>
                        <a:cubicBezTo>
                          <a:pt x="16920" y="19575"/>
                          <a:pt x="17040" y="19575"/>
                          <a:pt x="17040" y="19575"/>
                        </a:cubicBezTo>
                        <a:cubicBezTo>
                          <a:pt x="17040" y="19575"/>
                          <a:pt x="17040" y="19406"/>
                          <a:pt x="17040" y="19406"/>
                        </a:cubicBezTo>
                        <a:cubicBezTo>
                          <a:pt x="17040" y="19406"/>
                          <a:pt x="16920" y="19237"/>
                          <a:pt x="16920" y="19237"/>
                        </a:cubicBezTo>
                        <a:cubicBezTo>
                          <a:pt x="16920" y="19237"/>
                          <a:pt x="16920" y="19069"/>
                          <a:pt x="16920" y="19069"/>
                        </a:cubicBezTo>
                        <a:cubicBezTo>
                          <a:pt x="16920" y="19069"/>
                          <a:pt x="16920" y="19069"/>
                          <a:pt x="16920" y="19069"/>
                        </a:cubicBezTo>
                        <a:cubicBezTo>
                          <a:pt x="16920" y="19069"/>
                          <a:pt x="16920" y="18900"/>
                          <a:pt x="16920" y="18900"/>
                        </a:cubicBezTo>
                        <a:cubicBezTo>
                          <a:pt x="16920" y="18900"/>
                          <a:pt x="16920" y="18900"/>
                          <a:pt x="16920" y="18731"/>
                        </a:cubicBezTo>
                        <a:cubicBezTo>
                          <a:pt x="16920" y="18731"/>
                          <a:pt x="16920" y="18731"/>
                          <a:pt x="16920" y="18731"/>
                        </a:cubicBezTo>
                        <a:cubicBezTo>
                          <a:pt x="16920" y="18562"/>
                          <a:pt x="16920" y="18394"/>
                          <a:pt x="17040" y="18394"/>
                        </a:cubicBezTo>
                        <a:cubicBezTo>
                          <a:pt x="17160" y="18394"/>
                          <a:pt x="17160" y="18394"/>
                          <a:pt x="17160" y="18394"/>
                        </a:cubicBezTo>
                        <a:cubicBezTo>
                          <a:pt x="17160" y="18394"/>
                          <a:pt x="17160" y="18394"/>
                          <a:pt x="17160" y="18562"/>
                        </a:cubicBezTo>
                        <a:cubicBezTo>
                          <a:pt x="17280" y="18562"/>
                          <a:pt x="17280" y="18562"/>
                          <a:pt x="17280" y="18562"/>
                        </a:cubicBezTo>
                        <a:cubicBezTo>
                          <a:pt x="17280" y="18562"/>
                          <a:pt x="17280" y="18562"/>
                          <a:pt x="17400" y="18562"/>
                        </a:cubicBezTo>
                        <a:cubicBezTo>
                          <a:pt x="17400" y="18562"/>
                          <a:pt x="17400" y="18562"/>
                          <a:pt x="17520" y="18562"/>
                        </a:cubicBezTo>
                        <a:cubicBezTo>
                          <a:pt x="17520" y="18562"/>
                          <a:pt x="17520" y="18562"/>
                          <a:pt x="17640" y="18562"/>
                        </a:cubicBezTo>
                        <a:cubicBezTo>
                          <a:pt x="17640" y="18562"/>
                          <a:pt x="17640" y="18562"/>
                          <a:pt x="17640" y="18562"/>
                        </a:cubicBezTo>
                        <a:cubicBezTo>
                          <a:pt x="17640" y="18562"/>
                          <a:pt x="17640" y="18562"/>
                          <a:pt x="17640" y="18562"/>
                        </a:cubicBezTo>
                        <a:cubicBezTo>
                          <a:pt x="17760" y="18394"/>
                          <a:pt x="17880" y="18394"/>
                          <a:pt x="17880" y="18225"/>
                        </a:cubicBezTo>
                        <a:cubicBezTo>
                          <a:pt x="17880" y="18225"/>
                          <a:pt x="17880" y="18225"/>
                          <a:pt x="17880" y="18056"/>
                        </a:cubicBezTo>
                        <a:cubicBezTo>
                          <a:pt x="17880" y="18056"/>
                          <a:pt x="17880" y="17887"/>
                          <a:pt x="17880" y="17887"/>
                        </a:cubicBezTo>
                        <a:cubicBezTo>
                          <a:pt x="17880" y="17887"/>
                          <a:pt x="17880" y="17719"/>
                          <a:pt x="17880" y="17719"/>
                        </a:cubicBezTo>
                        <a:cubicBezTo>
                          <a:pt x="17880" y="17550"/>
                          <a:pt x="17880" y="17550"/>
                          <a:pt x="18000" y="17550"/>
                        </a:cubicBezTo>
                        <a:cubicBezTo>
                          <a:pt x="18000" y="17550"/>
                          <a:pt x="18000" y="17550"/>
                          <a:pt x="18000" y="17550"/>
                        </a:cubicBezTo>
                        <a:cubicBezTo>
                          <a:pt x="18000" y="17550"/>
                          <a:pt x="17880" y="17381"/>
                          <a:pt x="17880" y="17212"/>
                        </a:cubicBezTo>
                        <a:cubicBezTo>
                          <a:pt x="17880" y="17212"/>
                          <a:pt x="18000" y="17044"/>
                          <a:pt x="18000" y="17044"/>
                        </a:cubicBezTo>
                        <a:cubicBezTo>
                          <a:pt x="18120" y="16706"/>
                          <a:pt x="18480" y="16537"/>
                          <a:pt x="18720" y="16369"/>
                        </a:cubicBezTo>
                        <a:cubicBezTo>
                          <a:pt x="18720" y="16369"/>
                          <a:pt x="18720" y="16369"/>
                          <a:pt x="18720" y="16200"/>
                        </a:cubicBezTo>
                        <a:cubicBezTo>
                          <a:pt x="18720" y="16031"/>
                          <a:pt x="18840" y="15862"/>
                          <a:pt x="18960" y="15862"/>
                        </a:cubicBezTo>
                        <a:cubicBezTo>
                          <a:pt x="18960" y="15862"/>
                          <a:pt x="19080" y="16031"/>
                          <a:pt x="19080" y="16031"/>
                        </a:cubicBezTo>
                        <a:cubicBezTo>
                          <a:pt x="19080" y="16031"/>
                          <a:pt x="19200" y="16031"/>
                          <a:pt x="19200" y="16031"/>
                        </a:cubicBezTo>
                        <a:cubicBezTo>
                          <a:pt x="19320" y="16031"/>
                          <a:pt x="19440" y="15862"/>
                          <a:pt x="19440" y="15862"/>
                        </a:cubicBezTo>
                        <a:cubicBezTo>
                          <a:pt x="19440" y="15694"/>
                          <a:pt x="19560" y="15525"/>
                          <a:pt x="19800" y="15187"/>
                        </a:cubicBezTo>
                        <a:cubicBezTo>
                          <a:pt x="19800" y="14850"/>
                          <a:pt x="19920" y="14850"/>
                          <a:pt x="19920" y="14681"/>
                        </a:cubicBezTo>
                        <a:cubicBezTo>
                          <a:pt x="19920" y="14175"/>
                          <a:pt x="19680" y="13837"/>
                          <a:pt x="19680" y="13500"/>
                        </a:cubicBezTo>
                        <a:cubicBezTo>
                          <a:pt x="19680" y="13500"/>
                          <a:pt x="19680" y="13500"/>
                          <a:pt x="19680" y="13500"/>
                        </a:cubicBezTo>
                        <a:cubicBezTo>
                          <a:pt x="19800" y="12994"/>
                          <a:pt x="20040" y="12150"/>
                          <a:pt x="20280" y="11981"/>
                        </a:cubicBezTo>
                        <a:cubicBezTo>
                          <a:pt x="20400" y="11981"/>
                          <a:pt x="20520" y="11812"/>
                          <a:pt x="20520" y="11644"/>
                        </a:cubicBezTo>
                        <a:cubicBezTo>
                          <a:pt x="20520" y="11137"/>
                          <a:pt x="20760" y="11137"/>
                          <a:pt x="21000" y="11137"/>
                        </a:cubicBezTo>
                        <a:cubicBezTo>
                          <a:pt x="21000" y="11306"/>
                          <a:pt x="21120" y="10800"/>
                          <a:pt x="21240" y="10631"/>
                        </a:cubicBezTo>
                        <a:cubicBezTo>
                          <a:pt x="21360" y="10631"/>
                          <a:pt x="21360" y="10631"/>
                          <a:pt x="21360" y="10463"/>
                        </a:cubicBezTo>
                        <a:cubicBezTo>
                          <a:pt x="21360" y="10463"/>
                          <a:pt x="21240" y="10294"/>
                          <a:pt x="21240" y="10125"/>
                        </a:cubicBezTo>
                        <a:cubicBezTo>
                          <a:pt x="21120" y="9956"/>
                          <a:pt x="21120" y="9788"/>
                          <a:pt x="21120" y="9788"/>
                        </a:cubicBezTo>
                        <a:cubicBezTo>
                          <a:pt x="21120" y="9450"/>
                          <a:pt x="21360" y="9281"/>
                          <a:pt x="21480" y="9281"/>
                        </a:cubicBezTo>
                        <a:cubicBezTo>
                          <a:pt x="21600" y="9281"/>
                          <a:pt x="21600" y="8944"/>
                          <a:pt x="21600" y="8775"/>
                        </a:cubicBezTo>
                        <a:cubicBezTo>
                          <a:pt x="21600" y="8606"/>
                          <a:pt x="21600" y="8606"/>
                          <a:pt x="21600" y="8438"/>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54" name="Freeform 162"/>
                  <p:cNvSpPr/>
                  <p:nvPr/>
                </p:nvSpPr>
                <p:spPr>
                  <a:xfrm>
                    <a:off x="503382" y="645097"/>
                    <a:ext cx="13287" cy="13287"/>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4400" y="0"/>
                          <a:pt x="7200" y="0"/>
                        </a:cubicBezTo>
                        <a:cubicBezTo>
                          <a:pt x="7200" y="0"/>
                          <a:pt x="0" y="7200"/>
                          <a:pt x="0" y="14400"/>
                        </a:cubicBezTo>
                        <a:cubicBezTo>
                          <a:pt x="0" y="14400"/>
                          <a:pt x="0" y="14400"/>
                          <a:pt x="0" y="14400"/>
                        </a:cubicBezTo>
                        <a:cubicBezTo>
                          <a:pt x="0" y="21600"/>
                          <a:pt x="0" y="21600"/>
                          <a:pt x="7200" y="21600"/>
                        </a:cubicBezTo>
                        <a:cubicBezTo>
                          <a:pt x="7200" y="21600"/>
                          <a:pt x="7200" y="21600"/>
                          <a:pt x="7200" y="21600"/>
                        </a:cubicBezTo>
                        <a:cubicBezTo>
                          <a:pt x="7200" y="21600"/>
                          <a:pt x="7200" y="21600"/>
                          <a:pt x="7200" y="21600"/>
                        </a:cubicBezTo>
                        <a:cubicBezTo>
                          <a:pt x="7200" y="21600"/>
                          <a:pt x="7200" y="21600"/>
                          <a:pt x="7200" y="21600"/>
                        </a:cubicBezTo>
                        <a:cubicBezTo>
                          <a:pt x="7200" y="21600"/>
                          <a:pt x="7200" y="21600"/>
                          <a:pt x="7200" y="21600"/>
                        </a:cubicBezTo>
                        <a:cubicBezTo>
                          <a:pt x="14400" y="21600"/>
                          <a:pt x="14400" y="21600"/>
                          <a:pt x="14400" y="21600"/>
                        </a:cubicBezTo>
                        <a:cubicBezTo>
                          <a:pt x="14400" y="14400"/>
                          <a:pt x="14400" y="14400"/>
                          <a:pt x="14400" y="14400"/>
                        </a:cubicBezTo>
                        <a:cubicBezTo>
                          <a:pt x="14400" y="21600"/>
                          <a:pt x="14400" y="21600"/>
                          <a:pt x="14400" y="21600"/>
                        </a:cubicBezTo>
                        <a:cubicBezTo>
                          <a:pt x="21600" y="14400"/>
                          <a:pt x="21600" y="14400"/>
                          <a:pt x="21600" y="72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grpSp>
              <p:nvGrpSpPr>
                <p:cNvPr id="680" name="组合 31"/>
                <p:cNvGrpSpPr/>
                <p:nvPr/>
              </p:nvGrpSpPr>
              <p:grpSpPr>
                <a:xfrm>
                  <a:off x="3895679" y="1888346"/>
                  <a:ext cx="742526" cy="542947"/>
                  <a:chOff x="0" y="0"/>
                  <a:chExt cx="742525" cy="542946"/>
                </a:xfrm>
                <a:grpFill/>
              </p:grpSpPr>
              <p:sp>
                <p:nvSpPr>
                  <p:cNvPr id="749" name="Freeform 124"/>
                  <p:cNvSpPr/>
                  <p:nvPr/>
                </p:nvSpPr>
                <p:spPr>
                  <a:xfrm>
                    <a:off x="0" y="58754"/>
                    <a:ext cx="742526" cy="484193"/>
                  </a:xfrm>
                  <a:custGeom>
                    <a:avLst/>
                    <a:gdLst/>
                    <a:ahLst/>
                    <a:cxnLst>
                      <a:cxn ang="0">
                        <a:pos x="wd2" y="hd2"/>
                      </a:cxn>
                      <a:cxn ang="5400000">
                        <a:pos x="wd2" y="hd2"/>
                      </a:cxn>
                      <a:cxn ang="10800000">
                        <a:pos x="wd2" y="hd2"/>
                      </a:cxn>
                      <a:cxn ang="16200000">
                        <a:pos x="wd2" y="hd2"/>
                      </a:cxn>
                    </a:cxnLst>
                    <a:rect l="0" t="0" r="r" b="b"/>
                    <a:pathLst>
                      <a:path w="21600" h="21600" extrusionOk="0">
                        <a:moveTo>
                          <a:pt x="21600" y="2726"/>
                        </a:moveTo>
                        <a:cubicBezTo>
                          <a:pt x="21600" y="2726"/>
                          <a:pt x="21600" y="2517"/>
                          <a:pt x="21600" y="2517"/>
                        </a:cubicBezTo>
                        <a:cubicBezTo>
                          <a:pt x="21600" y="2517"/>
                          <a:pt x="21600" y="2517"/>
                          <a:pt x="21463" y="2517"/>
                        </a:cubicBezTo>
                        <a:cubicBezTo>
                          <a:pt x="21463" y="2517"/>
                          <a:pt x="21327" y="2517"/>
                          <a:pt x="21327" y="2517"/>
                        </a:cubicBezTo>
                        <a:cubicBezTo>
                          <a:pt x="21053" y="2517"/>
                          <a:pt x="20780" y="2517"/>
                          <a:pt x="20643" y="2517"/>
                        </a:cubicBezTo>
                        <a:cubicBezTo>
                          <a:pt x="20370" y="2307"/>
                          <a:pt x="20096" y="2097"/>
                          <a:pt x="19959" y="2097"/>
                        </a:cubicBezTo>
                        <a:cubicBezTo>
                          <a:pt x="19959" y="2097"/>
                          <a:pt x="19959" y="2097"/>
                          <a:pt x="19823" y="2307"/>
                        </a:cubicBezTo>
                        <a:cubicBezTo>
                          <a:pt x="19686" y="2726"/>
                          <a:pt x="19686" y="2726"/>
                          <a:pt x="19139" y="2936"/>
                        </a:cubicBezTo>
                        <a:cubicBezTo>
                          <a:pt x="19003" y="2936"/>
                          <a:pt x="18866" y="2936"/>
                          <a:pt x="18729" y="2936"/>
                        </a:cubicBezTo>
                        <a:cubicBezTo>
                          <a:pt x="18592" y="2936"/>
                          <a:pt x="18592" y="2726"/>
                          <a:pt x="18319" y="2517"/>
                        </a:cubicBezTo>
                        <a:cubicBezTo>
                          <a:pt x="17909" y="2307"/>
                          <a:pt x="17772" y="2517"/>
                          <a:pt x="17225" y="1887"/>
                        </a:cubicBezTo>
                        <a:cubicBezTo>
                          <a:pt x="16815" y="1468"/>
                          <a:pt x="16815" y="1049"/>
                          <a:pt x="16542" y="1049"/>
                        </a:cubicBezTo>
                        <a:cubicBezTo>
                          <a:pt x="16405" y="1049"/>
                          <a:pt x="16405" y="1049"/>
                          <a:pt x="16405" y="1049"/>
                        </a:cubicBezTo>
                        <a:cubicBezTo>
                          <a:pt x="15995" y="1258"/>
                          <a:pt x="15175" y="1887"/>
                          <a:pt x="15038" y="2097"/>
                        </a:cubicBezTo>
                        <a:cubicBezTo>
                          <a:pt x="14901" y="2307"/>
                          <a:pt x="14628" y="3355"/>
                          <a:pt x="14354" y="3775"/>
                        </a:cubicBezTo>
                        <a:cubicBezTo>
                          <a:pt x="14218" y="3984"/>
                          <a:pt x="14081" y="4194"/>
                          <a:pt x="13944" y="4194"/>
                        </a:cubicBezTo>
                        <a:cubicBezTo>
                          <a:pt x="13944" y="4194"/>
                          <a:pt x="13944" y="4194"/>
                          <a:pt x="14081" y="4194"/>
                        </a:cubicBezTo>
                        <a:cubicBezTo>
                          <a:pt x="14081" y="4404"/>
                          <a:pt x="14081" y="4404"/>
                          <a:pt x="14081" y="4614"/>
                        </a:cubicBezTo>
                        <a:cubicBezTo>
                          <a:pt x="14081" y="4823"/>
                          <a:pt x="13944" y="5243"/>
                          <a:pt x="13671" y="5452"/>
                        </a:cubicBezTo>
                        <a:cubicBezTo>
                          <a:pt x="13397" y="5662"/>
                          <a:pt x="12851" y="5662"/>
                          <a:pt x="12304" y="5662"/>
                        </a:cubicBezTo>
                        <a:cubicBezTo>
                          <a:pt x="12304" y="5872"/>
                          <a:pt x="12304" y="5872"/>
                          <a:pt x="12304" y="5872"/>
                        </a:cubicBezTo>
                        <a:cubicBezTo>
                          <a:pt x="11757" y="5662"/>
                          <a:pt x="11073" y="5033"/>
                          <a:pt x="11073" y="4404"/>
                        </a:cubicBezTo>
                        <a:cubicBezTo>
                          <a:pt x="11073" y="3984"/>
                          <a:pt x="10937" y="3775"/>
                          <a:pt x="10937" y="3565"/>
                        </a:cubicBezTo>
                        <a:cubicBezTo>
                          <a:pt x="10937" y="3146"/>
                          <a:pt x="11073" y="2936"/>
                          <a:pt x="11210" y="2726"/>
                        </a:cubicBezTo>
                        <a:cubicBezTo>
                          <a:pt x="11210" y="2517"/>
                          <a:pt x="11484" y="2307"/>
                          <a:pt x="11620" y="2097"/>
                        </a:cubicBezTo>
                        <a:cubicBezTo>
                          <a:pt x="11620" y="2097"/>
                          <a:pt x="11620" y="2097"/>
                          <a:pt x="11620" y="2097"/>
                        </a:cubicBezTo>
                        <a:cubicBezTo>
                          <a:pt x="11484" y="1887"/>
                          <a:pt x="11347" y="1678"/>
                          <a:pt x="11210" y="1678"/>
                        </a:cubicBezTo>
                        <a:cubicBezTo>
                          <a:pt x="11073" y="839"/>
                          <a:pt x="10937" y="839"/>
                          <a:pt x="10800" y="419"/>
                        </a:cubicBezTo>
                        <a:cubicBezTo>
                          <a:pt x="10663" y="210"/>
                          <a:pt x="10527" y="0"/>
                          <a:pt x="10527" y="0"/>
                        </a:cubicBezTo>
                        <a:cubicBezTo>
                          <a:pt x="10527" y="0"/>
                          <a:pt x="10390" y="0"/>
                          <a:pt x="10390" y="210"/>
                        </a:cubicBezTo>
                        <a:cubicBezTo>
                          <a:pt x="10116" y="839"/>
                          <a:pt x="9843" y="1049"/>
                          <a:pt x="9843" y="1049"/>
                        </a:cubicBezTo>
                        <a:cubicBezTo>
                          <a:pt x="9706" y="1258"/>
                          <a:pt x="9706" y="1258"/>
                          <a:pt x="9706" y="1258"/>
                        </a:cubicBezTo>
                        <a:cubicBezTo>
                          <a:pt x="9706" y="839"/>
                          <a:pt x="9706" y="839"/>
                          <a:pt x="9706" y="839"/>
                        </a:cubicBezTo>
                        <a:cubicBezTo>
                          <a:pt x="9706" y="839"/>
                          <a:pt x="9706" y="839"/>
                          <a:pt x="9706" y="839"/>
                        </a:cubicBezTo>
                        <a:cubicBezTo>
                          <a:pt x="9706" y="839"/>
                          <a:pt x="9706" y="839"/>
                          <a:pt x="9570" y="839"/>
                        </a:cubicBezTo>
                        <a:cubicBezTo>
                          <a:pt x="9570" y="839"/>
                          <a:pt x="9570" y="839"/>
                          <a:pt x="9433" y="839"/>
                        </a:cubicBezTo>
                        <a:cubicBezTo>
                          <a:pt x="9433" y="839"/>
                          <a:pt x="9433" y="839"/>
                          <a:pt x="9433" y="839"/>
                        </a:cubicBezTo>
                        <a:cubicBezTo>
                          <a:pt x="9296" y="839"/>
                          <a:pt x="9159" y="839"/>
                          <a:pt x="9023" y="839"/>
                        </a:cubicBezTo>
                        <a:cubicBezTo>
                          <a:pt x="9023" y="839"/>
                          <a:pt x="9023" y="839"/>
                          <a:pt x="8886" y="1049"/>
                        </a:cubicBezTo>
                        <a:cubicBezTo>
                          <a:pt x="8886" y="1258"/>
                          <a:pt x="8749" y="1468"/>
                          <a:pt x="8613" y="1678"/>
                        </a:cubicBezTo>
                        <a:cubicBezTo>
                          <a:pt x="8476" y="1468"/>
                          <a:pt x="8476" y="1468"/>
                          <a:pt x="8339" y="1258"/>
                        </a:cubicBezTo>
                        <a:cubicBezTo>
                          <a:pt x="8339" y="839"/>
                          <a:pt x="8339" y="1049"/>
                          <a:pt x="8203" y="629"/>
                        </a:cubicBezTo>
                        <a:cubicBezTo>
                          <a:pt x="7929" y="419"/>
                          <a:pt x="7792" y="210"/>
                          <a:pt x="7656" y="0"/>
                        </a:cubicBezTo>
                        <a:cubicBezTo>
                          <a:pt x="7656" y="0"/>
                          <a:pt x="7656" y="0"/>
                          <a:pt x="7656" y="0"/>
                        </a:cubicBezTo>
                        <a:cubicBezTo>
                          <a:pt x="7656" y="0"/>
                          <a:pt x="7656" y="210"/>
                          <a:pt x="7656" y="210"/>
                        </a:cubicBezTo>
                        <a:cubicBezTo>
                          <a:pt x="7656" y="210"/>
                          <a:pt x="7656" y="210"/>
                          <a:pt x="7656" y="210"/>
                        </a:cubicBezTo>
                        <a:cubicBezTo>
                          <a:pt x="7656" y="210"/>
                          <a:pt x="7656" y="629"/>
                          <a:pt x="7519" y="839"/>
                        </a:cubicBezTo>
                        <a:cubicBezTo>
                          <a:pt x="7519" y="839"/>
                          <a:pt x="7519" y="839"/>
                          <a:pt x="7519" y="839"/>
                        </a:cubicBezTo>
                        <a:cubicBezTo>
                          <a:pt x="7382" y="1049"/>
                          <a:pt x="7109" y="1258"/>
                          <a:pt x="6972" y="1468"/>
                        </a:cubicBezTo>
                        <a:cubicBezTo>
                          <a:pt x="6972" y="1678"/>
                          <a:pt x="6835" y="2517"/>
                          <a:pt x="6562" y="2517"/>
                        </a:cubicBezTo>
                        <a:cubicBezTo>
                          <a:pt x="6562" y="2517"/>
                          <a:pt x="6562" y="2517"/>
                          <a:pt x="6562" y="2517"/>
                        </a:cubicBezTo>
                        <a:cubicBezTo>
                          <a:pt x="6562" y="2307"/>
                          <a:pt x="6562" y="2307"/>
                          <a:pt x="6562" y="2307"/>
                        </a:cubicBezTo>
                        <a:cubicBezTo>
                          <a:pt x="6425" y="2517"/>
                          <a:pt x="6425" y="2517"/>
                          <a:pt x="6425" y="2517"/>
                        </a:cubicBezTo>
                        <a:cubicBezTo>
                          <a:pt x="6425" y="2517"/>
                          <a:pt x="6425" y="2517"/>
                          <a:pt x="6425" y="2517"/>
                        </a:cubicBezTo>
                        <a:cubicBezTo>
                          <a:pt x="6289" y="2517"/>
                          <a:pt x="5878" y="2517"/>
                          <a:pt x="5605" y="2726"/>
                        </a:cubicBezTo>
                        <a:cubicBezTo>
                          <a:pt x="5605" y="2517"/>
                          <a:pt x="5605" y="2517"/>
                          <a:pt x="5605" y="2517"/>
                        </a:cubicBezTo>
                        <a:cubicBezTo>
                          <a:pt x="5605" y="2726"/>
                          <a:pt x="5605" y="2726"/>
                          <a:pt x="5605" y="2726"/>
                        </a:cubicBezTo>
                        <a:cubicBezTo>
                          <a:pt x="5605" y="2726"/>
                          <a:pt x="5468" y="2726"/>
                          <a:pt x="5468" y="2726"/>
                        </a:cubicBezTo>
                        <a:cubicBezTo>
                          <a:pt x="5332" y="2726"/>
                          <a:pt x="5332" y="2726"/>
                          <a:pt x="5195" y="2726"/>
                        </a:cubicBezTo>
                        <a:cubicBezTo>
                          <a:pt x="5195" y="2726"/>
                          <a:pt x="5058" y="2726"/>
                          <a:pt x="4785" y="3146"/>
                        </a:cubicBezTo>
                        <a:cubicBezTo>
                          <a:pt x="4511" y="3775"/>
                          <a:pt x="4238" y="4194"/>
                          <a:pt x="4238" y="4404"/>
                        </a:cubicBezTo>
                        <a:cubicBezTo>
                          <a:pt x="4101" y="4404"/>
                          <a:pt x="4101" y="4614"/>
                          <a:pt x="3965" y="4614"/>
                        </a:cubicBezTo>
                        <a:cubicBezTo>
                          <a:pt x="3965" y="4614"/>
                          <a:pt x="3828" y="4614"/>
                          <a:pt x="3828" y="4614"/>
                        </a:cubicBezTo>
                        <a:cubicBezTo>
                          <a:pt x="3828" y="4614"/>
                          <a:pt x="3691" y="4823"/>
                          <a:pt x="3691" y="5033"/>
                        </a:cubicBezTo>
                        <a:cubicBezTo>
                          <a:pt x="3691" y="5452"/>
                          <a:pt x="3418" y="5452"/>
                          <a:pt x="3281" y="5452"/>
                        </a:cubicBezTo>
                        <a:cubicBezTo>
                          <a:pt x="3008" y="5452"/>
                          <a:pt x="3008" y="5662"/>
                          <a:pt x="2871" y="6082"/>
                        </a:cubicBezTo>
                        <a:cubicBezTo>
                          <a:pt x="2734" y="6501"/>
                          <a:pt x="2597" y="7130"/>
                          <a:pt x="2324" y="7969"/>
                        </a:cubicBezTo>
                        <a:cubicBezTo>
                          <a:pt x="2187" y="9017"/>
                          <a:pt x="2051" y="8808"/>
                          <a:pt x="1914" y="9017"/>
                        </a:cubicBezTo>
                        <a:cubicBezTo>
                          <a:pt x="1641" y="9437"/>
                          <a:pt x="1641" y="9227"/>
                          <a:pt x="1367" y="10066"/>
                        </a:cubicBezTo>
                        <a:cubicBezTo>
                          <a:pt x="1230" y="10276"/>
                          <a:pt x="1230" y="10695"/>
                          <a:pt x="1230" y="10905"/>
                        </a:cubicBezTo>
                        <a:cubicBezTo>
                          <a:pt x="1094" y="11115"/>
                          <a:pt x="1230" y="11324"/>
                          <a:pt x="1230" y="11324"/>
                        </a:cubicBezTo>
                        <a:cubicBezTo>
                          <a:pt x="1230" y="11324"/>
                          <a:pt x="1367" y="11534"/>
                          <a:pt x="1367" y="11534"/>
                        </a:cubicBezTo>
                        <a:cubicBezTo>
                          <a:pt x="1367" y="11534"/>
                          <a:pt x="1504" y="11744"/>
                          <a:pt x="1641" y="11953"/>
                        </a:cubicBezTo>
                        <a:cubicBezTo>
                          <a:pt x="1641" y="12163"/>
                          <a:pt x="1777" y="12163"/>
                          <a:pt x="1777" y="12373"/>
                        </a:cubicBezTo>
                        <a:cubicBezTo>
                          <a:pt x="1777" y="12373"/>
                          <a:pt x="1777" y="12373"/>
                          <a:pt x="1777" y="12373"/>
                        </a:cubicBezTo>
                        <a:cubicBezTo>
                          <a:pt x="1777" y="12373"/>
                          <a:pt x="1777" y="12792"/>
                          <a:pt x="1641" y="13212"/>
                        </a:cubicBezTo>
                        <a:cubicBezTo>
                          <a:pt x="1641" y="13212"/>
                          <a:pt x="1641" y="13421"/>
                          <a:pt x="1504" y="13421"/>
                        </a:cubicBezTo>
                        <a:cubicBezTo>
                          <a:pt x="1504" y="13631"/>
                          <a:pt x="1504" y="13631"/>
                          <a:pt x="1504" y="13631"/>
                        </a:cubicBezTo>
                        <a:cubicBezTo>
                          <a:pt x="1367" y="13841"/>
                          <a:pt x="1367" y="14050"/>
                          <a:pt x="1367" y="14260"/>
                        </a:cubicBezTo>
                        <a:cubicBezTo>
                          <a:pt x="1367" y="14470"/>
                          <a:pt x="1367" y="14470"/>
                          <a:pt x="1367" y="14680"/>
                        </a:cubicBezTo>
                        <a:cubicBezTo>
                          <a:pt x="1367" y="14680"/>
                          <a:pt x="1367" y="14889"/>
                          <a:pt x="1367" y="14889"/>
                        </a:cubicBezTo>
                        <a:cubicBezTo>
                          <a:pt x="1367" y="14889"/>
                          <a:pt x="1504" y="14680"/>
                          <a:pt x="1504" y="14680"/>
                        </a:cubicBezTo>
                        <a:cubicBezTo>
                          <a:pt x="1641" y="14050"/>
                          <a:pt x="2051" y="14050"/>
                          <a:pt x="2324" y="13631"/>
                        </a:cubicBezTo>
                        <a:cubicBezTo>
                          <a:pt x="2461" y="13421"/>
                          <a:pt x="2461" y="13212"/>
                          <a:pt x="2734" y="13002"/>
                        </a:cubicBezTo>
                        <a:cubicBezTo>
                          <a:pt x="3008" y="12792"/>
                          <a:pt x="3144" y="12583"/>
                          <a:pt x="3418" y="12583"/>
                        </a:cubicBezTo>
                        <a:cubicBezTo>
                          <a:pt x="3418" y="12583"/>
                          <a:pt x="3418" y="12583"/>
                          <a:pt x="3418" y="12583"/>
                        </a:cubicBezTo>
                        <a:cubicBezTo>
                          <a:pt x="3418" y="12583"/>
                          <a:pt x="3418" y="12583"/>
                          <a:pt x="3554" y="12583"/>
                        </a:cubicBezTo>
                        <a:cubicBezTo>
                          <a:pt x="3554" y="12792"/>
                          <a:pt x="3554" y="12792"/>
                          <a:pt x="3554" y="12792"/>
                        </a:cubicBezTo>
                        <a:cubicBezTo>
                          <a:pt x="3554" y="13002"/>
                          <a:pt x="3418" y="13002"/>
                          <a:pt x="3418" y="13212"/>
                        </a:cubicBezTo>
                        <a:cubicBezTo>
                          <a:pt x="3281" y="13421"/>
                          <a:pt x="3144" y="13631"/>
                          <a:pt x="3008" y="13631"/>
                        </a:cubicBezTo>
                        <a:cubicBezTo>
                          <a:pt x="2871" y="14050"/>
                          <a:pt x="2597" y="14260"/>
                          <a:pt x="2597" y="14470"/>
                        </a:cubicBezTo>
                        <a:cubicBezTo>
                          <a:pt x="2461" y="14889"/>
                          <a:pt x="1914" y="15099"/>
                          <a:pt x="1777" y="15309"/>
                        </a:cubicBezTo>
                        <a:cubicBezTo>
                          <a:pt x="1777" y="15309"/>
                          <a:pt x="1777" y="15309"/>
                          <a:pt x="1777" y="15309"/>
                        </a:cubicBezTo>
                        <a:cubicBezTo>
                          <a:pt x="1777" y="15309"/>
                          <a:pt x="1777" y="15518"/>
                          <a:pt x="1641" y="15518"/>
                        </a:cubicBezTo>
                        <a:cubicBezTo>
                          <a:pt x="1641" y="15728"/>
                          <a:pt x="1504" y="15938"/>
                          <a:pt x="1504" y="16148"/>
                        </a:cubicBezTo>
                        <a:cubicBezTo>
                          <a:pt x="1504" y="16567"/>
                          <a:pt x="1230" y="16777"/>
                          <a:pt x="957" y="16986"/>
                        </a:cubicBezTo>
                        <a:cubicBezTo>
                          <a:pt x="820" y="16777"/>
                          <a:pt x="410" y="18035"/>
                          <a:pt x="273" y="18454"/>
                        </a:cubicBezTo>
                        <a:cubicBezTo>
                          <a:pt x="137" y="18454"/>
                          <a:pt x="0" y="18874"/>
                          <a:pt x="0" y="18874"/>
                        </a:cubicBezTo>
                        <a:cubicBezTo>
                          <a:pt x="0" y="19083"/>
                          <a:pt x="0" y="19083"/>
                          <a:pt x="137" y="19083"/>
                        </a:cubicBezTo>
                        <a:cubicBezTo>
                          <a:pt x="137" y="19293"/>
                          <a:pt x="273" y="19293"/>
                          <a:pt x="410" y="19293"/>
                        </a:cubicBezTo>
                        <a:cubicBezTo>
                          <a:pt x="547" y="19293"/>
                          <a:pt x="547" y="19293"/>
                          <a:pt x="547" y="19293"/>
                        </a:cubicBezTo>
                        <a:cubicBezTo>
                          <a:pt x="684" y="19293"/>
                          <a:pt x="684" y="19293"/>
                          <a:pt x="820" y="19293"/>
                        </a:cubicBezTo>
                        <a:cubicBezTo>
                          <a:pt x="957" y="19293"/>
                          <a:pt x="1094" y="19293"/>
                          <a:pt x="1094" y="19293"/>
                        </a:cubicBezTo>
                        <a:cubicBezTo>
                          <a:pt x="1230" y="19503"/>
                          <a:pt x="1230" y="19713"/>
                          <a:pt x="1230" y="19713"/>
                        </a:cubicBezTo>
                        <a:cubicBezTo>
                          <a:pt x="1230" y="19713"/>
                          <a:pt x="1367" y="19922"/>
                          <a:pt x="1367" y="19922"/>
                        </a:cubicBezTo>
                        <a:cubicBezTo>
                          <a:pt x="1504" y="19922"/>
                          <a:pt x="1914" y="19922"/>
                          <a:pt x="1914" y="20342"/>
                        </a:cubicBezTo>
                        <a:cubicBezTo>
                          <a:pt x="1914" y="20551"/>
                          <a:pt x="1914" y="20761"/>
                          <a:pt x="2051" y="20971"/>
                        </a:cubicBezTo>
                        <a:cubicBezTo>
                          <a:pt x="2051" y="20971"/>
                          <a:pt x="2051" y="21181"/>
                          <a:pt x="2051" y="21181"/>
                        </a:cubicBezTo>
                        <a:cubicBezTo>
                          <a:pt x="2051" y="21181"/>
                          <a:pt x="2051" y="21181"/>
                          <a:pt x="2187" y="21181"/>
                        </a:cubicBezTo>
                        <a:cubicBezTo>
                          <a:pt x="2187" y="21181"/>
                          <a:pt x="2187" y="21181"/>
                          <a:pt x="2187" y="21181"/>
                        </a:cubicBezTo>
                        <a:cubicBezTo>
                          <a:pt x="2324" y="21390"/>
                          <a:pt x="2461" y="21390"/>
                          <a:pt x="2597" y="21390"/>
                        </a:cubicBezTo>
                        <a:cubicBezTo>
                          <a:pt x="2597" y="21390"/>
                          <a:pt x="2597" y="21390"/>
                          <a:pt x="2461" y="21600"/>
                        </a:cubicBezTo>
                        <a:cubicBezTo>
                          <a:pt x="2597" y="21390"/>
                          <a:pt x="2734" y="21181"/>
                          <a:pt x="2871" y="21181"/>
                        </a:cubicBezTo>
                        <a:cubicBezTo>
                          <a:pt x="2871" y="21181"/>
                          <a:pt x="2871" y="21181"/>
                          <a:pt x="2871" y="21181"/>
                        </a:cubicBezTo>
                        <a:cubicBezTo>
                          <a:pt x="3008" y="21390"/>
                          <a:pt x="3008" y="21390"/>
                          <a:pt x="3144" y="21390"/>
                        </a:cubicBezTo>
                        <a:cubicBezTo>
                          <a:pt x="3144" y="21390"/>
                          <a:pt x="3418" y="21181"/>
                          <a:pt x="3418" y="21181"/>
                        </a:cubicBezTo>
                        <a:cubicBezTo>
                          <a:pt x="3554" y="21181"/>
                          <a:pt x="3554" y="20971"/>
                          <a:pt x="3691" y="20971"/>
                        </a:cubicBezTo>
                        <a:cubicBezTo>
                          <a:pt x="3828" y="20971"/>
                          <a:pt x="3828" y="20971"/>
                          <a:pt x="3965" y="21181"/>
                        </a:cubicBezTo>
                        <a:cubicBezTo>
                          <a:pt x="3965" y="21181"/>
                          <a:pt x="3965" y="21181"/>
                          <a:pt x="4101" y="21181"/>
                        </a:cubicBezTo>
                        <a:cubicBezTo>
                          <a:pt x="4101" y="21181"/>
                          <a:pt x="4101" y="21181"/>
                          <a:pt x="4101" y="21181"/>
                        </a:cubicBezTo>
                        <a:cubicBezTo>
                          <a:pt x="4101" y="21181"/>
                          <a:pt x="4101" y="21181"/>
                          <a:pt x="4101" y="21181"/>
                        </a:cubicBezTo>
                        <a:cubicBezTo>
                          <a:pt x="4238" y="21181"/>
                          <a:pt x="4238" y="21181"/>
                          <a:pt x="4375" y="20971"/>
                        </a:cubicBezTo>
                        <a:cubicBezTo>
                          <a:pt x="4375" y="20971"/>
                          <a:pt x="4511" y="20971"/>
                          <a:pt x="4511" y="20971"/>
                        </a:cubicBezTo>
                        <a:cubicBezTo>
                          <a:pt x="4511" y="20971"/>
                          <a:pt x="4511" y="20971"/>
                          <a:pt x="4511" y="20761"/>
                        </a:cubicBezTo>
                        <a:cubicBezTo>
                          <a:pt x="4511" y="20761"/>
                          <a:pt x="4511" y="20761"/>
                          <a:pt x="4511" y="20761"/>
                        </a:cubicBezTo>
                        <a:cubicBezTo>
                          <a:pt x="4511" y="20551"/>
                          <a:pt x="4511" y="20342"/>
                          <a:pt x="4511" y="20132"/>
                        </a:cubicBezTo>
                        <a:cubicBezTo>
                          <a:pt x="4511" y="20132"/>
                          <a:pt x="4511" y="19922"/>
                          <a:pt x="4511" y="19922"/>
                        </a:cubicBezTo>
                        <a:cubicBezTo>
                          <a:pt x="4511" y="19713"/>
                          <a:pt x="4648" y="19503"/>
                          <a:pt x="4785" y="19503"/>
                        </a:cubicBezTo>
                        <a:cubicBezTo>
                          <a:pt x="4922" y="19293"/>
                          <a:pt x="5195" y="19293"/>
                          <a:pt x="5332" y="19083"/>
                        </a:cubicBezTo>
                        <a:cubicBezTo>
                          <a:pt x="5468" y="19083"/>
                          <a:pt x="5605" y="19083"/>
                          <a:pt x="5742" y="19083"/>
                        </a:cubicBezTo>
                        <a:cubicBezTo>
                          <a:pt x="5742" y="19083"/>
                          <a:pt x="5878" y="18874"/>
                          <a:pt x="6015" y="18874"/>
                        </a:cubicBezTo>
                        <a:cubicBezTo>
                          <a:pt x="6015" y="18874"/>
                          <a:pt x="6015" y="18874"/>
                          <a:pt x="6015" y="18874"/>
                        </a:cubicBezTo>
                        <a:cubicBezTo>
                          <a:pt x="6015" y="18874"/>
                          <a:pt x="6015" y="18874"/>
                          <a:pt x="6015" y="18874"/>
                        </a:cubicBezTo>
                        <a:cubicBezTo>
                          <a:pt x="6152" y="19083"/>
                          <a:pt x="6289" y="19293"/>
                          <a:pt x="6562" y="19713"/>
                        </a:cubicBezTo>
                        <a:cubicBezTo>
                          <a:pt x="6699" y="20342"/>
                          <a:pt x="6835" y="20761"/>
                          <a:pt x="6835" y="20971"/>
                        </a:cubicBezTo>
                        <a:cubicBezTo>
                          <a:pt x="6972" y="21390"/>
                          <a:pt x="7109" y="21600"/>
                          <a:pt x="7246" y="21600"/>
                        </a:cubicBezTo>
                        <a:cubicBezTo>
                          <a:pt x="7246" y="21600"/>
                          <a:pt x="7246" y="21600"/>
                          <a:pt x="7246" y="21390"/>
                        </a:cubicBezTo>
                        <a:cubicBezTo>
                          <a:pt x="7382" y="21181"/>
                          <a:pt x="7382" y="20971"/>
                          <a:pt x="7519" y="20971"/>
                        </a:cubicBezTo>
                        <a:cubicBezTo>
                          <a:pt x="7519" y="20971"/>
                          <a:pt x="7519" y="20971"/>
                          <a:pt x="7519" y="20971"/>
                        </a:cubicBezTo>
                        <a:cubicBezTo>
                          <a:pt x="7519" y="20971"/>
                          <a:pt x="7519" y="20761"/>
                          <a:pt x="7519" y="20761"/>
                        </a:cubicBezTo>
                        <a:cubicBezTo>
                          <a:pt x="7519" y="20761"/>
                          <a:pt x="7519" y="20761"/>
                          <a:pt x="7656" y="20761"/>
                        </a:cubicBezTo>
                        <a:cubicBezTo>
                          <a:pt x="7656" y="20761"/>
                          <a:pt x="7656" y="20761"/>
                          <a:pt x="7656" y="20761"/>
                        </a:cubicBezTo>
                        <a:cubicBezTo>
                          <a:pt x="7656" y="20761"/>
                          <a:pt x="7656" y="20761"/>
                          <a:pt x="7656" y="20761"/>
                        </a:cubicBezTo>
                        <a:cubicBezTo>
                          <a:pt x="7656" y="20971"/>
                          <a:pt x="7792" y="20971"/>
                          <a:pt x="7929" y="21181"/>
                        </a:cubicBezTo>
                        <a:cubicBezTo>
                          <a:pt x="7929" y="21390"/>
                          <a:pt x="8066" y="21390"/>
                          <a:pt x="8203" y="21390"/>
                        </a:cubicBezTo>
                        <a:cubicBezTo>
                          <a:pt x="8203" y="21390"/>
                          <a:pt x="8339" y="21390"/>
                          <a:pt x="8339" y="21390"/>
                        </a:cubicBezTo>
                        <a:cubicBezTo>
                          <a:pt x="8476" y="21181"/>
                          <a:pt x="8613" y="20971"/>
                          <a:pt x="8749" y="20971"/>
                        </a:cubicBezTo>
                        <a:cubicBezTo>
                          <a:pt x="8613" y="20971"/>
                          <a:pt x="8613" y="20971"/>
                          <a:pt x="8613" y="20761"/>
                        </a:cubicBezTo>
                        <a:cubicBezTo>
                          <a:pt x="8613" y="20551"/>
                          <a:pt x="8749" y="20342"/>
                          <a:pt x="9023" y="20342"/>
                        </a:cubicBezTo>
                        <a:cubicBezTo>
                          <a:pt x="9296" y="20132"/>
                          <a:pt x="9433" y="20132"/>
                          <a:pt x="9570" y="20132"/>
                        </a:cubicBezTo>
                        <a:cubicBezTo>
                          <a:pt x="9706" y="20132"/>
                          <a:pt x="9706" y="20342"/>
                          <a:pt x="9843" y="20342"/>
                        </a:cubicBezTo>
                        <a:cubicBezTo>
                          <a:pt x="9843" y="20761"/>
                          <a:pt x="9706" y="20551"/>
                          <a:pt x="9843" y="20761"/>
                        </a:cubicBezTo>
                        <a:cubicBezTo>
                          <a:pt x="10116" y="20971"/>
                          <a:pt x="9980" y="21181"/>
                          <a:pt x="9980" y="21390"/>
                        </a:cubicBezTo>
                        <a:cubicBezTo>
                          <a:pt x="9980" y="21390"/>
                          <a:pt x="10116" y="21600"/>
                          <a:pt x="10116" y="21600"/>
                        </a:cubicBezTo>
                        <a:cubicBezTo>
                          <a:pt x="10116" y="21600"/>
                          <a:pt x="10116" y="21600"/>
                          <a:pt x="10116" y="21600"/>
                        </a:cubicBezTo>
                        <a:cubicBezTo>
                          <a:pt x="10116" y="21600"/>
                          <a:pt x="10116" y="21600"/>
                          <a:pt x="10253" y="21390"/>
                        </a:cubicBezTo>
                        <a:cubicBezTo>
                          <a:pt x="10527" y="21181"/>
                          <a:pt x="10527" y="20971"/>
                          <a:pt x="10663" y="20551"/>
                        </a:cubicBezTo>
                        <a:cubicBezTo>
                          <a:pt x="10663" y="20342"/>
                          <a:pt x="10800" y="19713"/>
                          <a:pt x="11073" y="19713"/>
                        </a:cubicBezTo>
                        <a:cubicBezTo>
                          <a:pt x="11073" y="19713"/>
                          <a:pt x="11073" y="19713"/>
                          <a:pt x="11210" y="19713"/>
                        </a:cubicBezTo>
                        <a:cubicBezTo>
                          <a:pt x="11210" y="19713"/>
                          <a:pt x="11347" y="19922"/>
                          <a:pt x="11484" y="19922"/>
                        </a:cubicBezTo>
                        <a:cubicBezTo>
                          <a:pt x="11484" y="19922"/>
                          <a:pt x="11484" y="19922"/>
                          <a:pt x="11484" y="19713"/>
                        </a:cubicBezTo>
                        <a:cubicBezTo>
                          <a:pt x="11484" y="19713"/>
                          <a:pt x="11484" y="19713"/>
                          <a:pt x="11484" y="19713"/>
                        </a:cubicBezTo>
                        <a:cubicBezTo>
                          <a:pt x="11484" y="19713"/>
                          <a:pt x="11484" y="19713"/>
                          <a:pt x="11484" y="19503"/>
                        </a:cubicBezTo>
                        <a:cubicBezTo>
                          <a:pt x="11484" y="19293"/>
                          <a:pt x="11620" y="18874"/>
                          <a:pt x="11620" y="18664"/>
                        </a:cubicBezTo>
                        <a:cubicBezTo>
                          <a:pt x="11757" y="18664"/>
                          <a:pt x="11757" y="18454"/>
                          <a:pt x="11757" y="18245"/>
                        </a:cubicBezTo>
                        <a:cubicBezTo>
                          <a:pt x="11757" y="18035"/>
                          <a:pt x="11894" y="17825"/>
                          <a:pt x="12030" y="17825"/>
                        </a:cubicBezTo>
                        <a:cubicBezTo>
                          <a:pt x="12441" y="17825"/>
                          <a:pt x="12577" y="17825"/>
                          <a:pt x="12577" y="17616"/>
                        </a:cubicBezTo>
                        <a:cubicBezTo>
                          <a:pt x="12577" y="17406"/>
                          <a:pt x="12714" y="17406"/>
                          <a:pt x="12851" y="17196"/>
                        </a:cubicBezTo>
                        <a:cubicBezTo>
                          <a:pt x="12851" y="17196"/>
                          <a:pt x="12851" y="17196"/>
                          <a:pt x="12851" y="17196"/>
                        </a:cubicBezTo>
                        <a:cubicBezTo>
                          <a:pt x="13124" y="16567"/>
                          <a:pt x="13261" y="16148"/>
                          <a:pt x="13397" y="15728"/>
                        </a:cubicBezTo>
                        <a:cubicBezTo>
                          <a:pt x="13671" y="15518"/>
                          <a:pt x="13671" y="15099"/>
                          <a:pt x="13808" y="14680"/>
                        </a:cubicBezTo>
                        <a:cubicBezTo>
                          <a:pt x="13944" y="14050"/>
                          <a:pt x="14081" y="14260"/>
                          <a:pt x="14354" y="13841"/>
                        </a:cubicBezTo>
                        <a:cubicBezTo>
                          <a:pt x="14628" y="13421"/>
                          <a:pt x="14765" y="12792"/>
                          <a:pt x="14765" y="12583"/>
                        </a:cubicBezTo>
                        <a:cubicBezTo>
                          <a:pt x="14765" y="12163"/>
                          <a:pt x="15038" y="12163"/>
                          <a:pt x="15175" y="11953"/>
                        </a:cubicBezTo>
                        <a:cubicBezTo>
                          <a:pt x="15311" y="11953"/>
                          <a:pt x="15311" y="11744"/>
                          <a:pt x="15311" y="11744"/>
                        </a:cubicBezTo>
                        <a:cubicBezTo>
                          <a:pt x="15311" y="11744"/>
                          <a:pt x="15311" y="11534"/>
                          <a:pt x="15175" y="11534"/>
                        </a:cubicBezTo>
                        <a:cubicBezTo>
                          <a:pt x="15038" y="11324"/>
                          <a:pt x="14901" y="11115"/>
                          <a:pt x="14901" y="10905"/>
                        </a:cubicBezTo>
                        <a:cubicBezTo>
                          <a:pt x="14901" y="10695"/>
                          <a:pt x="15038" y="10485"/>
                          <a:pt x="15175" y="10485"/>
                        </a:cubicBezTo>
                        <a:cubicBezTo>
                          <a:pt x="15311" y="10276"/>
                          <a:pt x="15448" y="10066"/>
                          <a:pt x="15585" y="10066"/>
                        </a:cubicBezTo>
                        <a:cubicBezTo>
                          <a:pt x="15722" y="10066"/>
                          <a:pt x="15722" y="10276"/>
                          <a:pt x="15722" y="10485"/>
                        </a:cubicBezTo>
                        <a:cubicBezTo>
                          <a:pt x="15722" y="10695"/>
                          <a:pt x="15722" y="10905"/>
                          <a:pt x="15722" y="11115"/>
                        </a:cubicBezTo>
                        <a:cubicBezTo>
                          <a:pt x="15722" y="11115"/>
                          <a:pt x="15722" y="11115"/>
                          <a:pt x="15722" y="11115"/>
                        </a:cubicBezTo>
                        <a:cubicBezTo>
                          <a:pt x="15995" y="11115"/>
                          <a:pt x="16132" y="10695"/>
                          <a:pt x="16405" y="10695"/>
                        </a:cubicBezTo>
                        <a:cubicBezTo>
                          <a:pt x="16542" y="10695"/>
                          <a:pt x="16542" y="10485"/>
                          <a:pt x="16542" y="10066"/>
                        </a:cubicBezTo>
                        <a:cubicBezTo>
                          <a:pt x="16542" y="10066"/>
                          <a:pt x="16542" y="10066"/>
                          <a:pt x="16542" y="10066"/>
                        </a:cubicBezTo>
                        <a:cubicBezTo>
                          <a:pt x="16542" y="9856"/>
                          <a:pt x="16542" y="9437"/>
                          <a:pt x="16542" y="9017"/>
                        </a:cubicBezTo>
                        <a:cubicBezTo>
                          <a:pt x="16542" y="8808"/>
                          <a:pt x="16542" y="8598"/>
                          <a:pt x="16678" y="8598"/>
                        </a:cubicBezTo>
                        <a:cubicBezTo>
                          <a:pt x="16815" y="8598"/>
                          <a:pt x="16815" y="8598"/>
                          <a:pt x="16815" y="8598"/>
                        </a:cubicBezTo>
                        <a:cubicBezTo>
                          <a:pt x="16952" y="8598"/>
                          <a:pt x="17089" y="8598"/>
                          <a:pt x="17089" y="8598"/>
                        </a:cubicBezTo>
                        <a:cubicBezTo>
                          <a:pt x="17225" y="8598"/>
                          <a:pt x="17225" y="8598"/>
                          <a:pt x="17225" y="8388"/>
                        </a:cubicBezTo>
                        <a:cubicBezTo>
                          <a:pt x="17225" y="8179"/>
                          <a:pt x="17225" y="8179"/>
                          <a:pt x="17225" y="7969"/>
                        </a:cubicBezTo>
                        <a:cubicBezTo>
                          <a:pt x="17225" y="7759"/>
                          <a:pt x="17225" y="7550"/>
                          <a:pt x="17635" y="7340"/>
                        </a:cubicBezTo>
                        <a:cubicBezTo>
                          <a:pt x="18046" y="6920"/>
                          <a:pt x="18456" y="6291"/>
                          <a:pt x="18866" y="6291"/>
                        </a:cubicBezTo>
                        <a:cubicBezTo>
                          <a:pt x="19139" y="6291"/>
                          <a:pt x="19413" y="5662"/>
                          <a:pt x="19823" y="5452"/>
                        </a:cubicBezTo>
                        <a:cubicBezTo>
                          <a:pt x="19959" y="5243"/>
                          <a:pt x="20096" y="5033"/>
                          <a:pt x="20370" y="5033"/>
                        </a:cubicBezTo>
                        <a:cubicBezTo>
                          <a:pt x="20506" y="5033"/>
                          <a:pt x="20506" y="5033"/>
                          <a:pt x="20643" y="5243"/>
                        </a:cubicBezTo>
                        <a:cubicBezTo>
                          <a:pt x="20780" y="5662"/>
                          <a:pt x="20780" y="5662"/>
                          <a:pt x="20916" y="5662"/>
                        </a:cubicBezTo>
                        <a:cubicBezTo>
                          <a:pt x="20916" y="5662"/>
                          <a:pt x="20916" y="5662"/>
                          <a:pt x="21053" y="5662"/>
                        </a:cubicBezTo>
                        <a:cubicBezTo>
                          <a:pt x="21190" y="5452"/>
                          <a:pt x="21463" y="5243"/>
                          <a:pt x="21463" y="5033"/>
                        </a:cubicBezTo>
                        <a:cubicBezTo>
                          <a:pt x="21463" y="5033"/>
                          <a:pt x="21463" y="5033"/>
                          <a:pt x="21463" y="5033"/>
                        </a:cubicBezTo>
                        <a:cubicBezTo>
                          <a:pt x="21327" y="4614"/>
                          <a:pt x="21327" y="4614"/>
                          <a:pt x="21327" y="4194"/>
                        </a:cubicBezTo>
                        <a:cubicBezTo>
                          <a:pt x="21327" y="4194"/>
                          <a:pt x="21327" y="3984"/>
                          <a:pt x="21463" y="3775"/>
                        </a:cubicBezTo>
                        <a:cubicBezTo>
                          <a:pt x="21600" y="3355"/>
                          <a:pt x="21463" y="3146"/>
                          <a:pt x="21600" y="2726"/>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50" name="Freeform 154"/>
                  <p:cNvSpPr/>
                  <p:nvPr/>
                </p:nvSpPr>
                <p:spPr>
                  <a:xfrm>
                    <a:off x="557556" y="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21600" y="21600"/>
                          <a:pt x="21600" y="10800"/>
                          <a:pt x="21600" y="10800"/>
                        </a:cubicBezTo>
                        <a:cubicBezTo>
                          <a:pt x="21600" y="10800"/>
                          <a:pt x="21600" y="0"/>
                          <a:pt x="10800" y="0"/>
                        </a:cubicBezTo>
                        <a:cubicBezTo>
                          <a:pt x="10800" y="0"/>
                          <a:pt x="10800" y="0"/>
                          <a:pt x="10800" y="0"/>
                        </a:cubicBezTo>
                        <a:cubicBezTo>
                          <a:pt x="10800" y="0"/>
                          <a:pt x="10800" y="0"/>
                          <a:pt x="10800" y="0"/>
                        </a:cubicBezTo>
                        <a:cubicBezTo>
                          <a:pt x="0" y="0"/>
                          <a:pt x="0" y="10800"/>
                          <a:pt x="0" y="10800"/>
                        </a:cubicBezTo>
                        <a:cubicBezTo>
                          <a:pt x="0" y="21600"/>
                          <a:pt x="10800" y="21600"/>
                          <a:pt x="10800" y="21600"/>
                        </a:cubicBezTo>
                        <a:cubicBezTo>
                          <a:pt x="10800" y="21600"/>
                          <a:pt x="10800" y="21600"/>
                          <a:pt x="10800" y="21600"/>
                        </a:cubicBezTo>
                        <a:close/>
                        <a:moveTo>
                          <a:pt x="10800" y="10800"/>
                        </a:moveTo>
                        <a:cubicBezTo>
                          <a:pt x="10800" y="10800"/>
                          <a:pt x="10800" y="10800"/>
                          <a:pt x="10800" y="10800"/>
                        </a:cubicBezTo>
                        <a:close/>
                        <a:moveTo>
                          <a:pt x="10800" y="10800"/>
                        </a:moveTo>
                        <a:cubicBezTo>
                          <a:pt x="10800" y="10800"/>
                          <a:pt x="10800" y="10800"/>
                          <a:pt x="10800" y="108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51" name="Freeform 160"/>
                  <p:cNvSpPr/>
                  <p:nvPr/>
                </p:nvSpPr>
                <p:spPr>
                  <a:xfrm>
                    <a:off x="550620" y="11515"/>
                    <a:ext cx="13286" cy="13288"/>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7200"/>
                        </a:cubicBezTo>
                        <a:cubicBezTo>
                          <a:pt x="7200" y="7200"/>
                          <a:pt x="0" y="7200"/>
                          <a:pt x="0" y="14400"/>
                        </a:cubicBezTo>
                        <a:cubicBezTo>
                          <a:pt x="0" y="14400"/>
                          <a:pt x="0" y="14400"/>
                          <a:pt x="0" y="14400"/>
                        </a:cubicBezTo>
                        <a:cubicBezTo>
                          <a:pt x="0" y="14400"/>
                          <a:pt x="0" y="21600"/>
                          <a:pt x="7200" y="21600"/>
                        </a:cubicBezTo>
                        <a:cubicBezTo>
                          <a:pt x="14400" y="21600"/>
                          <a:pt x="14400" y="21600"/>
                          <a:pt x="14400" y="21600"/>
                        </a:cubicBezTo>
                        <a:cubicBezTo>
                          <a:pt x="21600" y="14400"/>
                          <a:pt x="21600" y="14400"/>
                          <a:pt x="21600" y="7200"/>
                        </a:cubicBezTo>
                        <a:cubicBezTo>
                          <a:pt x="21600" y="7200"/>
                          <a:pt x="14400" y="0"/>
                          <a:pt x="14400" y="0"/>
                        </a:cubicBezTo>
                        <a:close/>
                        <a:moveTo>
                          <a:pt x="14400" y="7200"/>
                        </a:moveTo>
                        <a:cubicBezTo>
                          <a:pt x="14400" y="7200"/>
                          <a:pt x="14400" y="7200"/>
                          <a:pt x="14400" y="7200"/>
                        </a:cubicBezTo>
                        <a:cubicBezTo>
                          <a:pt x="14400" y="7200"/>
                          <a:pt x="14400" y="7200"/>
                          <a:pt x="14400" y="7200"/>
                        </a:cubicBezTo>
                        <a:close/>
                        <a:moveTo>
                          <a:pt x="14400" y="14400"/>
                        </a:moveTo>
                        <a:cubicBezTo>
                          <a:pt x="14400" y="14400"/>
                          <a:pt x="14400" y="14400"/>
                          <a:pt x="14400" y="14400"/>
                        </a:cubicBezTo>
                        <a:cubicBezTo>
                          <a:pt x="14400" y="14400"/>
                          <a:pt x="14400" y="14400"/>
                          <a:pt x="14400" y="144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52" name="Freeform 184"/>
                  <p:cNvSpPr/>
                  <p:nvPr/>
                </p:nvSpPr>
                <p:spPr>
                  <a:xfrm>
                    <a:off x="548698" y="62492"/>
                    <a:ext cx="12701" cy="12701"/>
                  </a:xfrm>
                  <a:custGeom>
                    <a:avLst/>
                    <a:gdLst/>
                    <a:ahLst/>
                    <a:cxnLst>
                      <a:cxn ang="0">
                        <a:pos x="wd2" y="hd2"/>
                      </a:cxn>
                      <a:cxn ang="5400000">
                        <a:pos x="wd2" y="hd2"/>
                      </a:cxn>
                      <a:cxn ang="10800000">
                        <a:pos x="wd2" y="hd2"/>
                      </a:cxn>
                      <a:cxn ang="16200000">
                        <a:pos x="wd2" y="hd2"/>
                      </a:cxn>
                    </a:cxnLst>
                    <a:rect l="0" t="0" r="r" b="b"/>
                    <a:pathLst>
                      <a:path w="21600" h="15600" extrusionOk="0">
                        <a:moveTo>
                          <a:pt x="10800" y="4800"/>
                        </a:moveTo>
                        <a:cubicBezTo>
                          <a:pt x="10800" y="4800"/>
                          <a:pt x="0" y="-6000"/>
                          <a:pt x="0" y="4800"/>
                        </a:cubicBezTo>
                        <a:cubicBezTo>
                          <a:pt x="0" y="15600"/>
                          <a:pt x="0" y="15600"/>
                          <a:pt x="10800" y="15600"/>
                        </a:cubicBezTo>
                        <a:cubicBezTo>
                          <a:pt x="21600" y="15600"/>
                          <a:pt x="21600" y="4800"/>
                          <a:pt x="21600" y="4800"/>
                        </a:cubicBezTo>
                        <a:cubicBezTo>
                          <a:pt x="10800" y="4800"/>
                          <a:pt x="10800" y="4800"/>
                          <a:pt x="10800" y="4800"/>
                        </a:cubicBezTo>
                        <a:close/>
                        <a:moveTo>
                          <a:pt x="10800" y="4800"/>
                        </a:moveTo>
                        <a:cubicBezTo>
                          <a:pt x="10800" y="4800"/>
                          <a:pt x="10800" y="4800"/>
                          <a:pt x="10800" y="4800"/>
                        </a:cubicBezTo>
                        <a:cubicBezTo>
                          <a:pt x="10800" y="4800"/>
                          <a:pt x="10800" y="4800"/>
                          <a:pt x="10800" y="4800"/>
                        </a:cubicBezTo>
                        <a:close/>
                        <a:moveTo>
                          <a:pt x="10800" y="4800"/>
                        </a:moveTo>
                        <a:cubicBezTo>
                          <a:pt x="10800" y="4800"/>
                          <a:pt x="10800" y="4800"/>
                          <a:pt x="10800" y="4800"/>
                        </a:cubicBezTo>
                        <a:cubicBezTo>
                          <a:pt x="10800" y="4800"/>
                          <a:pt x="10800" y="4800"/>
                          <a:pt x="10800" y="48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grpSp>
              <p:nvGrpSpPr>
                <p:cNvPr id="681" name="组合 32"/>
                <p:cNvGrpSpPr/>
                <p:nvPr/>
              </p:nvGrpSpPr>
              <p:grpSpPr>
                <a:xfrm>
                  <a:off x="4078727" y="3201866"/>
                  <a:ext cx="488621" cy="591956"/>
                  <a:chOff x="0" y="0"/>
                  <a:chExt cx="488620" cy="591954"/>
                </a:xfrm>
                <a:grpFill/>
              </p:grpSpPr>
              <p:sp>
                <p:nvSpPr>
                  <p:cNvPr id="743" name="Freeform 185"/>
                  <p:cNvSpPr/>
                  <p:nvPr/>
                </p:nvSpPr>
                <p:spPr>
                  <a:xfrm>
                    <a:off x="-1" y="-1"/>
                    <a:ext cx="484193" cy="587527"/>
                  </a:xfrm>
                  <a:custGeom>
                    <a:avLst/>
                    <a:gdLst/>
                    <a:ahLst/>
                    <a:cxnLst>
                      <a:cxn ang="0">
                        <a:pos x="wd2" y="hd2"/>
                      </a:cxn>
                      <a:cxn ang="5400000">
                        <a:pos x="wd2" y="hd2"/>
                      </a:cxn>
                      <a:cxn ang="10800000">
                        <a:pos x="wd2" y="hd2"/>
                      </a:cxn>
                      <a:cxn ang="16200000">
                        <a:pos x="wd2" y="hd2"/>
                      </a:cxn>
                    </a:cxnLst>
                    <a:rect l="0" t="0" r="r" b="b"/>
                    <a:pathLst>
                      <a:path w="21600" h="21600" extrusionOk="0">
                        <a:moveTo>
                          <a:pt x="21600" y="3974"/>
                        </a:moveTo>
                        <a:cubicBezTo>
                          <a:pt x="21600" y="3974"/>
                          <a:pt x="21600" y="3974"/>
                          <a:pt x="21600" y="3974"/>
                        </a:cubicBezTo>
                        <a:cubicBezTo>
                          <a:pt x="21390" y="3974"/>
                          <a:pt x="21390" y="3974"/>
                          <a:pt x="21390" y="3974"/>
                        </a:cubicBezTo>
                        <a:cubicBezTo>
                          <a:pt x="21390" y="3974"/>
                          <a:pt x="21390" y="3802"/>
                          <a:pt x="21390" y="3802"/>
                        </a:cubicBezTo>
                        <a:cubicBezTo>
                          <a:pt x="21390" y="3802"/>
                          <a:pt x="21181" y="3629"/>
                          <a:pt x="21181" y="3629"/>
                        </a:cubicBezTo>
                        <a:cubicBezTo>
                          <a:pt x="21181" y="3629"/>
                          <a:pt x="21181" y="3629"/>
                          <a:pt x="21181" y="3629"/>
                        </a:cubicBezTo>
                        <a:cubicBezTo>
                          <a:pt x="21181" y="3629"/>
                          <a:pt x="21181" y="3629"/>
                          <a:pt x="21181" y="3629"/>
                        </a:cubicBezTo>
                        <a:cubicBezTo>
                          <a:pt x="21181" y="3802"/>
                          <a:pt x="20971" y="3802"/>
                          <a:pt x="20761" y="3802"/>
                        </a:cubicBezTo>
                        <a:cubicBezTo>
                          <a:pt x="20761" y="3802"/>
                          <a:pt x="20551" y="3802"/>
                          <a:pt x="20551" y="3802"/>
                        </a:cubicBezTo>
                        <a:cubicBezTo>
                          <a:pt x="20551" y="3802"/>
                          <a:pt x="20551" y="3802"/>
                          <a:pt x="20551" y="3802"/>
                        </a:cubicBezTo>
                        <a:cubicBezTo>
                          <a:pt x="20342" y="3802"/>
                          <a:pt x="20342" y="3802"/>
                          <a:pt x="20342" y="3802"/>
                        </a:cubicBezTo>
                        <a:cubicBezTo>
                          <a:pt x="20342" y="3802"/>
                          <a:pt x="20132" y="3802"/>
                          <a:pt x="19922" y="3802"/>
                        </a:cubicBezTo>
                        <a:cubicBezTo>
                          <a:pt x="19713" y="3974"/>
                          <a:pt x="19503" y="3974"/>
                          <a:pt x="19503" y="3974"/>
                        </a:cubicBezTo>
                        <a:cubicBezTo>
                          <a:pt x="19083" y="4147"/>
                          <a:pt x="18874" y="4147"/>
                          <a:pt x="18664" y="4147"/>
                        </a:cubicBezTo>
                        <a:cubicBezTo>
                          <a:pt x="18664" y="4147"/>
                          <a:pt x="18454" y="4147"/>
                          <a:pt x="18454" y="4147"/>
                        </a:cubicBezTo>
                        <a:cubicBezTo>
                          <a:pt x="18245" y="4147"/>
                          <a:pt x="18245" y="4147"/>
                          <a:pt x="18245" y="4147"/>
                        </a:cubicBezTo>
                        <a:cubicBezTo>
                          <a:pt x="17825" y="3974"/>
                          <a:pt x="18035" y="3629"/>
                          <a:pt x="17825" y="3283"/>
                        </a:cubicBezTo>
                        <a:cubicBezTo>
                          <a:pt x="17616" y="2938"/>
                          <a:pt x="17406" y="2765"/>
                          <a:pt x="17196" y="2592"/>
                        </a:cubicBezTo>
                        <a:cubicBezTo>
                          <a:pt x="17196" y="2419"/>
                          <a:pt x="17196" y="2419"/>
                          <a:pt x="17196" y="2419"/>
                        </a:cubicBezTo>
                        <a:cubicBezTo>
                          <a:pt x="17196" y="2419"/>
                          <a:pt x="17196" y="2419"/>
                          <a:pt x="16986" y="2592"/>
                        </a:cubicBezTo>
                        <a:cubicBezTo>
                          <a:pt x="16986" y="2592"/>
                          <a:pt x="16986" y="2765"/>
                          <a:pt x="16986" y="2938"/>
                        </a:cubicBezTo>
                        <a:cubicBezTo>
                          <a:pt x="16986" y="3110"/>
                          <a:pt x="16777" y="3283"/>
                          <a:pt x="16567" y="3283"/>
                        </a:cubicBezTo>
                        <a:cubicBezTo>
                          <a:pt x="16567" y="3283"/>
                          <a:pt x="16567" y="3283"/>
                          <a:pt x="16357" y="3283"/>
                        </a:cubicBezTo>
                        <a:cubicBezTo>
                          <a:pt x="16357" y="3283"/>
                          <a:pt x="16357" y="3283"/>
                          <a:pt x="16357" y="3283"/>
                        </a:cubicBezTo>
                        <a:cubicBezTo>
                          <a:pt x="16357" y="3283"/>
                          <a:pt x="16357" y="3283"/>
                          <a:pt x="16357" y="3283"/>
                        </a:cubicBezTo>
                        <a:cubicBezTo>
                          <a:pt x="16357" y="3456"/>
                          <a:pt x="16357" y="3456"/>
                          <a:pt x="16148" y="3629"/>
                        </a:cubicBezTo>
                        <a:cubicBezTo>
                          <a:pt x="15938" y="3802"/>
                          <a:pt x="15728" y="3802"/>
                          <a:pt x="15518" y="3802"/>
                        </a:cubicBezTo>
                        <a:cubicBezTo>
                          <a:pt x="15309" y="3802"/>
                          <a:pt x="15099" y="3802"/>
                          <a:pt x="15099" y="3629"/>
                        </a:cubicBezTo>
                        <a:cubicBezTo>
                          <a:pt x="15099" y="3629"/>
                          <a:pt x="14889" y="3629"/>
                          <a:pt x="14889" y="3629"/>
                        </a:cubicBezTo>
                        <a:cubicBezTo>
                          <a:pt x="14680" y="3629"/>
                          <a:pt x="14470" y="3802"/>
                          <a:pt x="14260" y="3802"/>
                        </a:cubicBezTo>
                        <a:cubicBezTo>
                          <a:pt x="14260" y="3802"/>
                          <a:pt x="14050" y="3802"/>
                          <a:pt x="14050" y="3802"/>
                        </a:cubicBezTo>
                        <a:cubicBezTo>
                          <a:pt x="14050" y="3802"/>
                          <a:pt x="13841" y="3629"/>
                          <a:pt x="13841" y="3629"/>
                        </a:cubicBezTo>
                        <a:cubicBezTo>
                          <a:pt x="13841" y="3456"/>
                          <a:pt x="13841" y="3456"/>
                          <a:pt x="13841" y="3283"/>
                        </a:cubicBezTo>
                        <a:cubicBezTo>
                          <a:pt x="13841" y="3283"/>
                          <a:pt x="13841" y="3110"/>
                          <a:pt x="13841" y="3110"/>
                        </a:cubicBezTo>
                        <a:cubicBezTo>
                          <a:pt x="13841" y="3110"/>
                          <a:pt x="13841" y="3110"/>
                          <a:pt x="13631" y="2592"/>
                        </a:cubicBezTo>
                        <a:cubicBezTo>
                          <a:pt x="13631" y="2419"/>
                          <a:pt x="13631" y="2419"/>
                          <a:pt x="13631" y="2246"/>
                        </a:cubicBezTo>
                        <a:cubicBezTo>
                          <a:pt x="13631" y="2246"/>
                          <a:pt x="13631" y="2246"/>
                          <a:pt x="13421" y="2074"/>
                        </a:cubicBezTo>
                        <a:cubicBezTo>
                          <a:pt x="13421" y="1901"/>
                          <a:pt x="13212" y="1728"/>
                          <a:pt x="13002" y="1555"/>
                        </a:cubicBezTo>
                        <a:cubicBezTo>
                          <a:pt x="12792" y="1382"/>
                          <a:pt x="12792" y="1382"/>
                          <a:pt x="12792" y="1210"/>
                        </a:cubicBezTo>
                        <a:cubicBezTo>
                          <a:pt x="12792" y="1037"/>
                          <a:pt x="12792" y="864"/>
                          <a:pt x="13002" y="864"/>
                        </a:cubicBezTo>
                        <a:cubicBezTo>
                          <a:pt x="13002" y="518"/>
                          <a:pt x="13002" y="518"/>
                          <a:pt x="13002" y="173"/>
                        </a:cubicBezTo>
                        <a:cubicBezTo>
                          <a:pt x="13002" y="173"/>
                          <a:pt x="13002" y="173"/>
                          <a:pt x="13002" y="173"/>
                        </a:cubicBezTo>
                        <a:cubicBezTo>
                          <a:pt x="13002" y="0"/>
                          <a:pt x="12792" y="0"/>
                          <a:pt x="12583" y="0"/>
                        </a:cubicBezTo>
                        <a:cubicBezTo>
                          <a:pt x="12583" y="0"/>
                          <a:pt x="12583" y="0"/>
                          <a:pt x="12583" y="0"/>
                        </a:cubicBezTo>
                        <a:cubicBezTo>
                          <a:pt x="12583" y="0"/>
                          <a:pt x="12373" y="0"/>
                          <a:pt x="11953" y="173"/>
                        </a:cubicBezTo>
                        <a:cubicBezTo>
                          <a:pt x="11953" y="173"/>
                          <a:pt x="11953" y="173"/>
                          <a:pt x="11953" y="173"/>
                        </a:cubicBezTo>
                        <a:cubicBezTo>
                          <a:pt x="11953" y="173"/>
                          <a:pt x="11744" y="173"/>
                          <a:pt x="11744" y="173"/>
                        </a:cubicBezTo>
                        <a:cubicBezTo>
                          <a:pt x="11744" y="173"/>
                          <a:pt x="11534" y="173"/>
                          <a:pt x="11534" y="173"/>
                        </a:cubicBezTo>
                        <a:cubicBezTo>
                          <a:pt x="11324" y="173"/>
                          <a:pt x="11324" y="346"/>
                          <a:pt x="11324" y="346"/>
                        </a:cubicBezTo>
                        <a:cubicBezTo>
                          <a:pt x="11324" y="346"/>
                          <a:pt x="11115" y="346"/>
                          <a:pt x="11115" y="346"/>
                        </a:cubicBezTo>
                        <a:cubicBezTo>
                          <a:pt x="11115" y="346"/>
                          <a:pt x="11324" y="518"/>
                          <a:pt x="11324" y="691"/>
                        </a:cubicBezTo>
                        <a:cubicBezTo>
                          <a:pt x="11324" y="691"/>
                          <a:pt x="11324" y="691"/>
                          <a:pt x="11324" y="691"/>
                        </a:cubicBezTo>
                        <a:cubicBezTo>
                          <a:pt x="11324" y="864"/>
                          <a:pt x="11115" y="1037"/>
                          <a:pt x="11115" y="1037"/>
                        </a:cubicBezTo>
                        <a:cubicBezTo>
                          <a:pt x="10905" y="1210"/>
                          <a:pt x="10695" y="1210"/>
                          <a:pt x="10695" y="1382"/>
                        </a:cubicBezTo>
                        <a:cubicBezTo>
                          <a:pt x="10276" y="1382"/>
                          <a:pt x="10066" y="1555"/>
                          <a:pt x="9856" y="1555"/>
                        </a:cubicBezTo>
                        <a:cubicBezTo>
                          <a:pt x="9647" y="1728"/>
                          <a:pt x="9227" y="1901"/>
                          <a:pt x="9017" y="1901"/>
                        </a:cubicBezTo>
                        <a:cubicBezTo>
                          <a:pt x="8808" y="1901"/>
                          <a:pt x="8808" y="2074"/>
                          <a:pt x="8598" y="2074"/>
                        </a:cubicBezTo>
                        <a:cubicBezTo>
                          <a:pt x="8598" y="2074"/>
                          <a:pt x="8598" y="2074"/>
                          <a:pt x="8598" y="2246"/>
                        </a:cubicBezTo>
                        <a:cubicBezTo>
                          <a:pt x="8388" y="2419"/>
                          <a:pt x="8388" y="2419"/>
                          <a:pt x="8179" y="2419"/>
                        </a:cubicBezTo>
                        <a:cubicBezTo>
                          <a:pt x="7759" y="2419"/>
                          <a:pt x="7550" y="2246"/>
                          <a:pt x="7340" y="2074"/>
                        </a:cubicBezTo>
                        <a:cubicBezTo>
                          <a:pt x="7340" y="2074"/>
                          <a:pt x="7340" y="2074"/>
                          <a:pt x="7340" y="2074"/>
                        </a:cubicBezTo>
                        <a:cubicBezTo>
                          <a:pt x="7340" y="1901"/>
                          <a:pt x="7130" y="1901"/>
                          <a:pt x="7130" y="1901"/>
                        </a:cubicBezTo>
                        <a:cubicBezTo>
                          <a:pt x="7130" y="1901"/>
                          <a:pt x="6920" y="2074"/>
                          <a:pt x="6711" y="2246"/>
                        </a:cubicBezTo>
                        <a:cubicBezTo>
                          <a:pt x="6291" y="2419"/>
                          <a:pt x="6291" y="2419"/>
                          <a:pt x="6291" y="2592"/>
                        </a:cubicBezTo>
                        <a:cubicBezTo>
                          <a:pt x="6291" y="2592"/>
                          <a:pt x="6291" y="2592"/>
                          <a:pt x="6291" y="2592"/>
                        </a:cubicBezTo>
                        <a:cubicBezTo>
                          <a:pt x="6082" y="3110"/>
                          <a:pt x="5452" y="3283"/>
                          <a:pt x="5033" y="3629"/>
                        </a:cubicBezTo>
                        <a:cubicBezTo>
                          <a:pt x="5033" y="3629"/>
                          <a:pt x="5033" y="3629"/>
                          <a:pt x="5033" y="3629"/>
                        </a:cubicBezTo>
                        <a:cubicBezTo>
                          <a:pt x="4823" y="3629"/>
                          <a:pt x="4823" y="3629"/>
                          <a:pt x="4823" y="3802"/>
                        </a:cubicBezTo>
                        <a:cubicBezTo>
                          <a:pt x="4823" y="3802"/>
                          <a:pt x="4823" y="3802"/>
                          <a:pt x="5033" y="3802"/>
                        </a:cubicBezTo>
                        <a:cubicBezTo>
                          <a:pt x="5033" y="3974"/>
                          <a:pt x="5243" y="3974"/>
                          <a:pt x="5243" y="4147"/>
                        </a:cubicBezTo>
                        <a:cubicBezTo>
                          <a:pt x="5452" y="4320"/>
                          <a:pt x="5662" y="4493"/>
                          <a:pt x="5662" y="4838"/>
                        </a:cubicBezTo>
                        <a:cubicBezTo>
                          <a:pt x="5662" y="5011"/>
                          <a:pt x="5452" y="5357"/>
                          <a:pt x="5452" y="5530"/>
                        </a:cubicBezTo>
                        <a:cubicBezTo>
                          <a:pt x="5243" y="6221"/>
                          <a:pt x="4404" y="6566"/>
                          <a:pt x="3565" y="6739"/>
                        </a:cubicBezTo>
                        <a:cubicBezTo>
                          <a:pt x="2936" y="7085"/>
                          <a:pt x="3146" y="7085"/>
                          <a:pt x="2936" y="7776"/>
                        </a:cubicBezTo>
                        <a:cubicBezTo>
                          <a:pt x="2936" y="7949"/>
                          <a:pt x="2936" y="7949"/>
                          <a:pt x="2936" y="7949"/>
                        </a:cubicBezTo>
                        <a:cubicBezTo>
                          <a:pt x="2936" y="7949"/>
                          <a:pt x="2936" y="7949"/>
                          <a:pt x="2936" y="7949"/>
                        </a:cubicBezTo>
                        <a:cubicBezTo>
                          <a:pt x="2936" y="8294"/>
                          <a:pt x="2936" y="8467"/>
                          <a:pt x="3146" y="8640"/>
                        </a:cubicBezTo>
                        <a:cubicBezTo>
                          <a:pt x="3146" y="8813"/>
                          <a:pt x="3355" y="9158"/>
                          <a:pt x="3355" y="9331"/>
                        </a:cubicBezTo>
                        <a:cubicBezTo>
                          <a:pt x="3355" y="9331"/>
                          <a:pt x="3355" y="9504"/>
                          <a:pt x="3355" y="9504"/>
                        </a:cubicBezTo>
                        <a:cubicBezTo>
                          <a:pt x="3146" y="9677"/>
                          <a:pt x="3146" y="9677"/>
                          <a:pt x="2936" y="9677"/>
                        </a:cubicBezTo>
                        <a:cubicBezTo>
                          <a:pt x="2936" y="9677"/>
                          <a:pt x="2936" y="9677"/>
                          <a:pt x="2936" y="9677"/>
                        </a:cubicBezTo>
                        <a:cubicBezTo>
                          <a:pt x="2726" y="9677"/>
                          <a:pt x="2726" y="9677"/>
                          <a:pt x="2726" y="9677"/>
                        </a:cubicBezTo>
                        <a:cubicBezTo>
                          <a:pt x="2726" y="9677"/>
                          <a:pt x="2726" y="9850"/>
                          <a:pt x="2517" y="10022"/>
                        </a:cubicBezTo>
                        <a:cubicBezTo>
                          <a:pt x="2307" y="10022"/>
                          <a:pt x="2307" y="10195"/>
                          <a:pt x="2307" y="10195"/>
                        </a:cubicBezTo>
                        <a:cubicBezTo>
                          <a:pt x="2307" y="10195"/>
                          <a:pt x="2307" y="10195"/>
                          <a:pt x="2307" y="10195"/>
                        </a:cubicBezTo>
                        <a:cubicBezTo>
                          <a:pt x="2307" y="10368"/>
                          <a:pt x="2307" y="10368"/>
                          <a:pt x="2517" y="10368"/>
                        </a:cubicBezTo>
                        <a:cubicBezTo>
                          <a:pt x="2517" y="10368"/>
                          <a:pt x="2517" y="10368"/>
                          <a:pt x="2517" y="10368"/>
                        </a:cubicBezTo>
                        <a:cubicBezTo>
                          <a:pt x="2726" y="10368"/>
                          <a:pt x="2936" y="10541"/>
                          <a:pt x="2936" y="10714"/>
                        </a:cubicBezTo>
                        <a:cubicBezTo>
                          <a:pt x="2936" y="10886"/>
                          <a:pt x="2726" y="11059"/>
                          <a:pt x="2517" y="11232"/>
                        </a:cubicBezTo>
                        <a:cubicBezTo>
                          <a:pt x="2097" y="11405"/>
                          <a:pt x="2097" y="11750"/>
                          <a:pt x="1468" y="11750"/>
                        </a:cubicBezTo>
                        <a:cubicBezTo>
                          <a:pt x="1468" y="11750"/>
                          <a:pt x="1468" y="11750"/>
                          <a:pt x="1468" y="11923"/>
                        </a:cubicBezTo>
                        <a:cubicBezTo>
                          <a:pt x="1468" y="11923"/>
                          <a:pt x="1468" y="11923"/>
                          <a:pt x="1258" y="11923"/>
                        </a:cubicBezTo>
                        <a:cubicBezTo>
                          <a:pt x="1258" y="11923"/>
                          <a:pt x="1258" y="11923"/>
                          <a:pt x="1258" y="11923"/>
                        </a:cubicBezTo>
                        <a:cubicBezTo>
                          <a:pt x="1258" y="12096"/>
                          <a:pt x="1468" y="12269"/>
                          <a:pt x="1468" y="12442"/>
                        </a:cubicBezTo>
                        <a:cubicBezTo>
                          <a:pt x="1468" y="12442"/>
                          <a:pt x="1468" y="12442"/>
                          <a:pt x="1468" y="12442"/>
                        </a:cubicBezTo>
                        <a:cubicBezTo>
                          <a:pt x="1468" y="12442"/>
                          <a:pt x="1468" y="12442"/>
                          <a:pt x="1468" y="12442"/>
                        </a:cubicBezTo>
                        <a:cubicBezTo>
                          <a:pt x="1468" y="12614"/>
                          <a:pt x="1468" y="12614"/>
                          <a:pt x="1468" y="12614"/>
                        </a:cubicBezTo>
                        <a:cubicBezTo>
                          <a:pt x="1468" y="12614"/>
                          <a:pt x="1258" y="12787"/>
                          <a:pt x="1049" y="12960"/>
                        </a:cubicBezTo>
                        <a:cubicBezTo>
                          <a:pt x="1049" y="13133"/>
                          <a:pt x="1049" y="13306"/>
                          <a:pt x="839" y="13306"/>
                        </a:cubicBezTo>
                        <a:cubicBezTo>
                          <a:pt x="839" y="13478"/>
                          <a:pt x="839" y="13651"/>
                          <a:pt x="839" y="13651"/>
                        </a:cubicBezTo>
                        <a:cubicBezTo>
                          <a:pt x="839" y="13651"/>
                          <a:pt x="839" y="13651"/>
                          <a:pt x="839" y="13651"/>
                        </a:cubicBezTo>
                        <a:cubicBezTo>
                          <a:pt x="839" y="13651"/>
                          <a:pt x="839" y="13651"/>
                          <a:pt x="839" y="13651"/>
                        </a:cubicBezTo>
                        <a:cubicBezTo>
                          <a:pt x="839" y="13651"/>
                          <a:pt x="839" y="13651"/>
                          <a:pt x="839" y="13651"/>
                        </a:cubicBezTo>
                        <a:cubicBezTo>
                          <a:pt x="839" y="14170"/>
                          <a:pt x="629" y="14515"/>
                          <a:pt x="419" y="14861"/>
                        </a:cubicBezTo>
                        <a:cubicBezTo>
                          <a:pt x="210" y="15034"/>
                          <a:pt x="210" y="15034"/>
                          <a:pt x="210" y="15206"/>
                        </a:cubicBezTo>
                        <a:cubicBezTo>
                          <a:pt x="210" y="15206"/>
                          <a:pt x="210" y="15379"/>
                          <a:pt x="210" y="15379"/>
                        </a:cubicBezTo>
                        <a:cubicBezTo>
                          <a:pt x="210" y="15552"/>
                          <a:pt x="210" y="15552"/>
                          <a:pt x="210" y="15552"/>
                        </a:cubicBezTo>
                        <a:cubicBezTo>
                          <a:pt x="210" y="15552"/>
                          <a:pt x="210" y="15552"/>
                          <a:pt x="210" y="15552"/>
                        </a:cubicBezTo>
                        <a:cubicBezTo>
                          <a:pt x="0" y="15552"/>
                          <a:pt x="0" y="15552"/>
                          <a:pt x="0" y="15552"/>
                        </a:cubicBezTo>
                        <a:cubicBezTo>
                          <a:pt x="210" y="15552"/>
                          <a:pt x="210" y="15552"/>
                          <a:pt x="210" y="15552"/>
                        </a:cubicBezTo>
                        <a:cubicBezTo>
                          <a:pt x="210" y="15725"/>
                          <a:pt x="419" y="15898"/>
                          <a:pt x="419" y="16070"/>
                        </a:cubicBezTo>
                        <a:cubicBezTo>
                          <a:pt x="419" y="16070"/>
                          <a:pt x="419" y="16070"/>
                          <a:pt x="419" y="16070"/>
                        </a:cubicBezTo>
                        <a:cubicBezTo>
                          <a:pt x="419" y="16243"/>
                          <a:pt x="1049" y="16416"/>
                          <a:pt x="1049" y="16416"/>
                        </a:cubicBezTo>
                        <a:cubicBezTo>
                          <a:pt x="1049" y="16416"/>
                          <a:pt x="1049" y="16416"/>
                          <a:pt x="1049" y="16416"/>
                        </a:cubicBezTo>
                        <a:cubicBezTo>
                          <a:pt x="1049" y="16416"/>
                          <a:pt x="1258" y="16416"/>
                          <a:pt x="1258" y="16416"/>
                        </a:cubicBezTo>
                        <a:cubicBezTo>
                          <a:pt x="1258" y="16416"/>
                          <a:pt x="1468" y="16416"/>
                          <a:pt x="1468" y="16416"/>
                        </a:cubicBezTo>
                        <a:cubicBezTo>
                          <a:pt x="1678" y="16416"/>
                          <a:pt x="1887" y="16416"/>
                          <a:pt x="1887" y="16589"/>
                        </a:cubicBezTo>
                        <a:cubicBezTo>
                          <a:pt x="1887" y="16589"/>
                          <a:pt x="1887" y="16589"/>
                          <a:pt x="1887" y="16589"/>
                        </a:cubicBezTo>
                        <a:cubicBezTo>
                          <a:pt x="2097" y="16589"/>
                          <a:pt x="2097" y="16589"/>
                          <a:pt x="2097" y="16589"/>
                        </a:cubicBezTo>
                        <a:cubicBezTo>
                          <a:pt x="2307" y="16416"/>
                          <a:pt x="2517" y="16416"/>
                          <a:pt x="2726" y="16243"/>
                        </a:cubicBezTo>
                        <a:cubicBezTo>
                          <a:pt x="2936" y="16243"/>
                          <a:pt x="2936" y="16416"/>
                          <a:pt x="2936" y="16589"/>
                        </a:cubicBezTo>
                        <a:cubicBezTo>
                          <a:pt x="2936" y="16589"/>
                          <a:pt x="2936" y="16589"/>
                          <a:pt x="2936" y="16589"/>
                        </a:cubicBezTo>
                        <a:cubicBezTo>
                          <a:pt x="2936" y="16762"/>
                          <a:pt x="2936" y="16762"/>
                          <a:pt x="2936" y="16934"/>
                        </a:cubicBezTo>
                        <a:cubicBezTo>
                          <a:pt x="2936" y="16934"/>
                          <a:pt x="2936" y="16934"/>
                          <a:pt x="2936" y="16934"/>
                        </a:cubicBezTo>
                        <a:cubicBezTo>
                          <a:pt x="2936" y="16934"/>
                          <a:pt x="2936" y="16934"/>
                          <a:pt x="2936" y="16934"/>
                        </a:cubicBezTo>
                        <a:cubicBezTo>
                          <a:pt x="3355" y="17107"/>
                          <a:pt x="3355" y="17453"/>
                          <a:pt x="3355" y="17453"/>
                        </a:cubicBezTo>
                        <a:cubicBezTo>
                          <a:pt x="3355" y="17453"/>
                          <a:pt x="3565" y="17453"/>
                          <a:pt x="3565" y="17280"/>
                        </a:cubicBezTo>
                        <a:cubicBezTo>
                          <a:pt x="3775" y="17280"/>
                          <a:pt x="3984" y="17280"/>
                          <a:pt x="4194" y="17280"/>
                        </a:cubicBezTo>
                        <a:cubicBezTo>
                          <a:pt x="4194" y="17280"/>
                          <a:pt x="4404" y="17107"/>
                          <a:pt x="4614" y="17107"/>
                        </a:cubicBezTo>
                        <a:cubicBezTo>
                          <a:pt x="4614" y="17107"/>
                          <a:pt x="4614" y="17107"/>
                          <a:pt x="4614" y="17107"/>
                        </a:cubicBezTo>
                        <a:cubicBezTo>
                          <a:pt x="4823" y="17107"/>
                          <a:pt x="4823" y="17280"/>
                          <a:pt x="4823" y="17453"/>
                        </a:cubicBezTo>
                        <a:cubicBezTo>
                          <a:pt x="4823" y="17453"/>
                          <a:pt x="4823" y="17626"/>
                          <a:pt x="4823" y="17798"/>
                        </a:cubicBezTo>
                        <a:cubicBezTo>
                          <a:pt x="4823" y="17798"/>
                          <a:pt x="4823" y="17798"/>
                          <a:pt x="5033" y="17971"/>
                        </a:cubicBezTo>
                        <a:cubicBezTo>
                          <a:pt x="5243" y="18144"/>
                          <a:pt x="5452" y="18490"/>
                          <a:pt x="5452" y="18662"/>
                        </a:cubicBezTo>
                        <a:cubicBezTo>
                          <a:pt x="5662" y="19008"/>
                          <a:pt x="5872" y="19181"/>
                          <a:pt x="6082" y="19526"/>
                        </a:cubicBezTo>
                        <a:cubicBezTo>
                          <a:pt x="6082" y="19699"/>
                          <a:pt x="5872" y="19699"/>
                          <a:pt x="5872" y="19699"/>
                        </a:cubicBezTo>
                        <a:cubicBezTo>
                          <a:pt x="5872" y="19699"/>
                          <a:pt x="5872" y="19699"/>
                          <a:pt x="5872" y="19699"/>
                        </a:cubicBezTo>
                        <a:cubicBezTo>
                          <a:pt x="5872" y="20045"/>
                          <a:pt x="6082" y="20218"/>
                          <a:pt x="6082" y="20390"/>
                        </a:cubicBezTo>
                        <a:cubicBezTo>
                          <a:pt x="6291" y="20736"/>
                          <a:pt x="6291" y="20736"/>
                          <a:pt x="6501" y="21082"/>
                        </a:cubicBezTo>
                        <a:cubicBezTo>
                          <a:pt x="6501" y="21254"/>
                          <a:pt x="6711" y="21427"/>
                          <a:pt x="6711" y="21600"/>
                        </a:cubicBezTo>
                        <a:cubicBezTo>
                          <a:pt x="7130" y="21427"/>
                          <a:pt x="7340" y="21427"/>
                          <a:pt x="7340" y="21254"/>
                        </a:cubicBezTo>
                        <a:cubicBezTo>
                          <a:pt x="7550" y="21082"/>
                          <a:pt x="7969" y="20909"/>
                          <a:pt x="8388" y="20390"/>
                        </a:cubicBezTo>
                        <a:cubicBezTo>
                          <a:pt x="8598" y="20218"/>
                          <a:pt x="8598" y="20045"/>
                          <a:pt x="9017" y="20045"/>
                        </a:cubicBezTo>
                        <a:cubicBezTo>
                          <a:pt x="9647" y="19872"/>
                          <a:pt x="10066" y="19872"/>
                          <a:pt x="10485" y="19526"/>
                        </a:cubicBezTo>
                        <a:cubicBezTo>
                          <a:pt x="11115" y="19181"/>
                          <a:pt x="10905" y="18317"/>
                          <a:pt x="11744" y="18317"/>
                        </a:cubicBezTo>
                        <a:cubicBezTo>
                          <a:pt x="11953" y="18317"/>
                          <a:pt x="11953" y="18317"/>
                          <a:pt x="11953" y="18144"/>
                        </a:cubicBezTo>
                        <a:cubicBezTo>
                          <a:pt x="11953" y="18144"/>
                          <a:pt x="11744" y="17971"/>
                          <a:pt x="11324" y="17798"/>
                        </a:cubicBezTo>
                        <a:cubicBezTo>
                          <a:pt x="11115" y="17798"/>
                          <a:pt x="10905" y="17626"/>
                          <a:pt x="10905" y="17453"/>
                        </a:cubicBezTo>
                        <a:cubicBezTo>
                          <a:pt x="10905" y="17453"/>
                          <a:pt x="10905" y="17280"/>
                          <a:pt x="10905" y="17280"/>
                        </a:cubicBezTo>
                        <a:cubicBezTo>
                          <a:pt x="11115" y="17107"/>
                          <a:pt x="11115" y="16589"/>
                          <a:pt x="11953" y="16589"/>
                        </a:cubicBezTo>
                        <a:cubicBezTo>
                          <a:pt x="11953" y="16589"/>
                          <a:pt x="11953" y="16589"/>
                          <a:pt x="11953" y="16762"/>
                        </a:cubicBezTo>
                        <a:cubicBezTo>
                          <a:pt x="12163" y="16762"/>
                          <a:pt x="12163" y="16762"/>
                          <a:pt x="12163" y="16762"/>
                        </a:cubicBezTo>
                        <a:cubicBezTo>
                          <a:pt x="12583" y="16762"/>
                          <a:pt x="12792" y="16589"/>
                          <a:pt x="13212" y="16589"/>
                        </a:cubicBezTo>
                        <a:cubicBezTo>
                          <a:pt x="13421" y="16589"/>
                          <a:pt x="13421" y="16589"/>
                          <a:pt x="13631" y="16589"/>
                        </a:cubicBezTo>
                        <a:cubicBezTo>
                          <a:pt x="13841" y="16762"/>
                          <a:pt x="14050" y="16762"/>
                          <a:pt x="14260" y="16762"/>
                        </a:cubicBezTo>
                        <a:cubicBezTo>
                          <a:pt x="14260" y="16762"/>
                          <a:pt x="14470" y="16762"/>
                          <a:pt x="14470" y="16416"/>
                        </a:cubicBezTo>
                        <a:cubicBezTo>
                          <a:pt x="14470" y="16416"/>
                          <a:pt x="14470" y="16416"/>
                          <a:pt x="14470" y="16416"/>
                        </a:cubicBezTo>
                        <a:cubicBezTo>
                          <a:pt x="14470" y="16243"/>
                          <a:pt x="14470" y="16070"/>
                          <a:pt x="14470" y="15898"/>
                        </a:cubicBezTo>
                        <a:cubicBezTo>
                          <a:pt x="14470" y="15725"/>
                          <a:pt x="14470" y="15379"/>
                          <a:pt x="14680" y="15379"/>
                        </a:cubicBezTo>
                        <a:cubicBezTo>
                          <a:pt x="15309" y="15034"/>
                          <a:pt x="15309" y="15206"/>
                          <a:pt x="15309" y="14688"/>
                        </a:cubicBezTo>
                        <a:cubicBezTo>
                          <a:pt x="15309" y="14515"/>
                          <a:pt x="15099" y="14170"/>
                          <a:pt x="15099" y="13997"/>
                        </a:cubicBezTo>
                        <a:cubicBezTo>
                          <a:pt x="15099" y="13824"/>
                          <a:pt x="15309" y="13478"/>
                          <a:pt x="15728" y="13478"/>
                        </a:cubicBezTo>
                        <a:cubicBezTo>
                          <a:pt x="15728" y="13478"/>
                          <a:pt x="15728" y="13478"/>
                          <a:pt x="15728" y="13478"/>
                        </a:cubicBezTo>
                        <a:cubicBezTo>
                          <a:pt x="16357" y="13651"/>
                          <a:pt x="16357" y="13824"/>
                          <a:pt x="16567" y="13824"/>
                        </a:cubicBezTo>
                        <a:cubicBezTo>
                          <a:pt x="16567" y="13824"/>
                          <a:pt x="16777" y="13824"/>
                          <a:pt x="16986" y="13651"/>
                        </a:cubicBezTo>
                        <a:cubicBezTo>
                          <a:pt x="17406" y="13651"/>
                          <a:pt x="17406" y="13478"/>
                          <a:pt x="17406" y="13478"/>
                        </a:cubicBezTo>
                        <a:cubicBezTo>
                          <a:pt x="17406" y="13478"/>
                          <a:pt x="17196" y="13306"/>
                          <a:pt x="17196" y="13306"/>
                        </a:cubicBezTo>
                        <a:cubicBezTo>
                          <a:pt x="16986" y="13306"/>
                          <a:pt x="16567" y="13306"/>
                          <a:pt x="16357" y="12960"/>
                        </a:cubicBezTo>
                        <a:cubicBezTo>
                          <a:pt x="16357" y="12787"/>
                          <a:pt x="16567" y="12614"/>
                          <a:pt x="16777" y="12614"/>
                        </a:cubicBezTo>
                        <a:cubicBezTo>
                          <a:pt x="17196" y="12269"/>
                          <a:pt x="17406" y="12096"/>
                          <a:pt x="17616" y="12096"/>
                        </a:cubicBezTo>
                        <a:cubicBezTo>
                          <a:pt x="17825" y="12096"/>
                          <a:pt x="18035" y="12269"/>
                          <a:pt x="18035" y="12442"/>
                        </a:cubicBezTo>
                        <a:cubicBezTo>
                          <a:pt x="18245" y="12614"/>
                          <a:pt x="18245" y="12614"/>
                          <a:pt x="18245" y="12614"/>
                        </a:cubicBezTo>
                        <a:cubicBezTo>
                          <a:pt x="18245" y="12614"/>
                          <a:pt x="18245" y="12614"/>
                          <a:pt x="18454" y="12614"/>
                        </a:cubicBezTo>
                        <a:cubicBezTo>
                          <a:pt x="18664" y="12614"/>
                          <a:pt x="18664" y="12614"/>
                          <a:pt x="18664" y="12442"/>
                        </a:cubicBezTo>
                        <a:cubicBezTo>
                          <a:pt x="18664" y="12442"/>
                          <a:pt x="18664" y="12442"/>
                          <a:pt x="18664" y="12442"/>
                        </a:cubicBezTo>
                        <a:cubicBezTo>
                          <a:pt x="18664" y="12269"/>
                          <a:pt x="18454" y="12096"/>
                          <a:pt x="18245" y="11750"/>
                        </a:cubicBezTo>
                        <a:cubicBezTo>
                          <a:pt x="18035" y="11750"/>
                          <a:pt x="18035" y="11578"/>
                          <a:pt x="18035" y="11405"/>
                        </a:cubicBezTo>
                        <a:cubicBezTo>
                          <a:pt x="18035" y="11232"/>
                          <a:pt x="18245" y="11232"/>
                          <a:pt x="18245" y="11232"/>
                        </a:cubicBezTo>
                        <a:cubicBezTo>
                          <a:pt x="18454" y="11232"/>
                          <a:pt x="18664" y="10886"/>
                          <a:pt x="18664" y="10368"/>
                        </a:cubicBezTo>
                        <a:cubicBezTo>
                          <a:pt x="18664" y="10368"/>
                          <a:pt x="18664" y="10195"/>
                          <a:pt x="18664" y="10195"/>
                        </a:cubicBezTo>
                        <a:cubicBezTo>
                          <a:pt x="18664" y="10022"/>
                          <a:pt x="18664" y="9850"/>
                          <a:pt x="18664" y="9850"/>
                        </a:cubicBezTo>
                        <a:cubicBezTo>
                          <a:pt x="18664" y="9850"/>
                          <a:pt x="18664" y="9850"/>
                          <a:pt x="18664" y="9850"/>
                        </a:cubicBezTo>
                        <a:cubicBezTo>
                          <a:pt x="18664" y="9850"/>
                          <a:pt x="18664" y="9850"/>
                          <a:pt x="18664" y="9850"/>
                        </a:cubicBezTo>
                        <a:cubicBezTo>
                          <a:pt x="18454" y="9850"/>
                          <a:pt x="18454" y="9850"/>
                          <a:pt x="18454" y="9850"/>
                        </a:cubicBezTo>
                        <a:cubicBezTo>
                          <a:pt x="18245" y="9850"/>
                          <a:pt x="17825" y="9850"/>
                          <a:pt x="17825" y="9504"/>
                        </a:cubicBezTo>
                        <a:cubicBezTo>
                          <a:pt x="17825" y="9504"/>
                          <a:pt x="17825" y="9331"/>
                          <a:pt x="18035" y="9331"/>
                        </a:cubicBezTo>
                        <a:cubicBezTo>
                          <a:pt x="18454" y="8986"/>
                          <a:pt x="18454" y="8640"/>
                          <a:pt x="19083" y="8467"/>
                        </a:cubicBezTo>
                        <a:cubicBezTo>
                          <a:pt x="19083" y="8467"/>
                          <a:pt x="19503" y="8294"/>
                          <a:pt x="19503" y="8294"/>
                        </a:cubicBezTo>
                        <a:cubicBezTo>
                          <a:pt x="19293" y="8294"/>
                          <a:pt x="18874" y="8294"/>
                          <a:pt x="18874" y="8294"/>
                        </a:cubicBezTo>
                        <a:cubicBezTo>
                          <a:pt x="18874" y="8467"/>
                          <a:pt x="18874" y="8467"/>
                          <a:pt x="18874" y="8467"/>
                        </a:cubicBezTo>
                        <a:cubicBezTo>
                          <a:pt x="18874" y="8294"/>
                          <a:pt x="18874" y="8294"/>
                          <a:pt x="18874" y="8294"/>
                        </a:cubicBezTo>
                        <a:cubicBezTo>
                          <a:pt x="18874" y="8294"/>
                          <a:pt x="18245" y="8294"/>
                          <a:pt x="18245" y="7949"/>
                        </a:cubicBezTo>
                        <a:cubicBezTo>
                          <a:pt x="18245" y="7776"/>
                          <a:pt x="18454" y="7776"/>
                          <a:pt x="18454" y="7603"/>
                        </a:cubicBezTo>
                        <a:cubicBezTo>
                          <a:pt x="18664" y="7603"/>
                          <a:pt x="18874" y="7603"/>
                          <a:pt x="18874" y="7430"/>
                        </a:cubicBezTo>
                        <a:cubicBezTo>
                          <a:pt x="19083" y="7430"/>
                          <a:pt x="19083" y="7430"/>
                          <a:pt x="19083" y="7430"/>
                        </a:cubicBezTo>
                        <a:cubicBezTo>
                          <a:pt x="19083" y="7430"/>
                          <a:pt x="19083" y="7430"/>
                          <a:pt x="18874" y="7258"/>
                        </a:cubicBezTo>
                        <a:cubicBezTo>
                          <a:pt x="18454" y="7085"/>
                          <a:pt x="17825" y="7085"/>
                          <a:pt x="17825" y="6739"/>
                        </a:cubicBezTo>
                        <a:cubicBezTo>
                          <a:pt x="17825" y="6566"/>
                          <a:pt x="17825" y="6566"/>
                          <a:pt x="18035" y="6394"/>
                        </a:cubicBezTo>
                        <a:cubicBezTo>
                          <a:pt x="18245" y="6221"/>
                          <a:pt x="18454" y="6048"/>
                          <a:pt x="18664" y="6048"/>
                        </a:cubicBezTo>
                        <a:cubicBezTo>
                          <a:pt x="18874" y="6048"/>
                          <a:pt x="19083" y="6048"/>
                          <a:pt x="19293" y="6048"/>
                        </a:cubicBezTo>
                        <a:cubicBezTo>
                          <a:pt x="19713" y="6221"/>
                          <a:pt x="19922" y="6566"/>
                          <a:pt x="19922" y="6739"/>
                        </a:cubicBezTo>
                        <a:cubicBezTo>
                          <a:pt x="19922" y="6739"/>
                          <a:pt x="19922" y="6739"/>
                          <a:pt x="19922" y="6739"/>
                        </a:cubicBezTo>
                        <a:cubicBezTo>
                          <a:pt x="19922" y="6739"/>
                          <a:pt x="19713" y="6912"/>
                          <a:pt x="19713" y="7085"/>
                        </a:cubicBezTo>
                        <a:cubicBezTo>
                          <a:pt x="20132" y="6912"/>
                          <a:pt x="20342" y="6912"/>
                          <a:pt x="20342" y="6566"/>
                        </a:cubicBezTo>
                        <a:cubicBezTo>
                          <a:pt x="20342" y="6048"/>
                          <a:pt x="20342" y="5702"/>
                          <a:pt x="20551" y="5357"/>
                        </a:cubicBezTo>
                        <a:cubicBezTo>
                          <a:pt x="20971" y="5184"/>
                          <a:pt x="20971" y="4838"/>
                          <a:pt x="21181" y="4493"/>
                        </a:cubicBezTo>
                        <a:cubicBezTo>
                          <a:pt x="21181" y="4320"/>
                          <a:pt x="21390" y="4147"/>
                          <a:pt x="21600" y="4147"/>
                        </a:cubicBezTo>
                        <a:cubicBezTo>
                          <a:pt x="21600" y="4147"/>
                          <a:pt x="21600" y="3974"/>
                          <a:pt x="21600" y="3974"/>
                        </a:cubicBezTo>
                        <a:cubicBezTo>
                          <a:pt x="21600" y="3974"/>
                          <a:pt x="21600" y="3974"/>
                          <a:pt x="21600" y="3974"/>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44" name="Freeform 186"/>
                  <p:cNvSpPr/>
                  <p:nvPr/>
                </p:nvSpPr>
                <p:spPr>
                  <a:xfrm>
                    <a:off x="470905" y="139793"/>
                    <a:ext cx="17716"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21600"/>
                          <a:pt x="5400" y="21600"/>
                          <a:pt x="5400" y="21600"/>
                        </a:cubicBezTo>
                        <a:cubicBezTo>
                          <a:pt x="5400" y="21600"/>
                          <a:pt x="5400" y="21600"/>
                          <a:pt x="5400" y="21600"/>
                        </a:cubicBezTo>
                        <a:cubicBezTo>
                          <a:pt x="5400" y="21600"/>
                          <a:pt x="5400" y="21600"/>
                          <a:pt x="54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6200" y="21600"/>
                          <a:pt x="16200" y="21600"/>
                        </a:cubicBezTo>
                        <a:cubicBezTo>
                          <a:pt x="16200" y="21600"/>
                          <a:pt x="21600" y="21600"/>
                          <a:pt x="21600" y="10800"/>
                        </a:cubicBezTo>
                        <a:cubicBezTo>
                          <a:pt x="21600" y="10800"/>
                          <a:pt x="16200" y="10800"/>
                          <a:pt x="16200" y="0"/>
                        </a:cubicBezTo>
                        <a:cubicBezTo>
                          <a:pt x="16200" y="0"/>
                          <a:pt x="16200" y="0"/>
                          <a:pt x="10800" y="0"/>
                        </a:cubicBezTo>
                        <a:cubicBezTo>
                          <a:pt x="10800" y="0"/>
                          <a:pt x="5400" y="0"/>
                          <a:pt x="5400" y="0"/>
                        </a:cubicBezTo>
                        <a:cubicBezTo>
                          <a:pt x="5400" y="0"/>
                          <a:pt x="5400" y="0"/>
                          <a:pt x="5400" y="0"/>
                        </a:cubicBezTo>
                        <a:cubicBezTo>
                          <a:pt x="5400" y="0"/>
                          <a:pt x="0" y="0"/>
                          <a:pt x="0" y="0"/>
                        </a:cubicBezTo>
                        <a:cubicBezTo>
                          <a:pt x="0" y="0"/>
                          <a:pt x="0" y="10800"/>
                          <a:pt x="0" y="10800"/>
                        </a:cubicBezTo>
                        <a:cubicBezTo>
                          <a:pt x="0" y="10800"/>
                          <a:pt x="0" y="10800"/>
                          <a:pt x="0" y="108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45" name="Freeform 187"/>
                  <p:cNvSpPr/>
                  <p:nvPr/>
                </p:nvSpPr>
                <p:spPr>
                  <a:xfrm>
                    <a:off x="426405" y="313375"/>
                    <a:ext cx="25310" cy="29103"/>
                  </a:xfrm>
                  <a:custGeom>
                    <a:avLst/>
                    <a:gdLst/>
                    <a:ahLst/>
                    <a:cxnLst>
                      <a:cxn ang="0">
                        <a:pos x="wd2" y="hd2"/>
                      </a:cxn>
                      <a:cxn ang="5400000">
                        <a:pos x="wd2" y="hd2"/>
                      </a:cxn>
                      <a:cxn ang="10800000">
                        <a:pos x="wd2" y="hd2"/>
                      </a:cxn>
                      <a:cxn ang="16200000">
                        <a:pos x="wd2" y="hd2"/>
                      </a:cxn>
                    </a:cxnLst>
                    <a:rect l="0" t="0" r="r" b="b"/>
                    <a:pathLst>
                      <a:path w="19491" h="19355" extrusionOk="0">
                        <a:moveTo>
                          <a:pt x="5091" y="10098"/>
                        </a:moveTo>
                        <a:cubicBezTo>
                          <a:pt x="1491" y="13184"/>
                          <a:pt x="-2109" y="16269"/>
                          <a:pt x="1491" y="16269"/>
                        </a:cubicBezTo>
                        <a:cubicBezTo>
                          <a:pt x="5091" y="19355"/>
                          <a:pt x="8691" y="19355"/>
                          <a:pt x="8691" y="19355"/>
                        </a:cubicBezTo>
                        <a:cubicBezTo>
                          <a:pt x="12291" y="19355"/>
                          <a:pt x="12291" y="10098"/>
                          <a:pt x="12291" y="10098"/>
                        </a:cubicBezTo>
                        <a:cubicBezTo>
                          <a:pt x="12291" y="7012"/>
                          <a:pt x="12291" y="7012"/>
                          <a:pt x="15891" y="7012"/>
                        </a:cubicBezTo>
                        <a:cubicBezTo>
                          <a:pt x="19491" y="7012"/>
                          <a:pt x="19491" y="7012"/>
                          <a:pt x="19491" y="7012"/>
                        </a:cubicBezTo>
                        <a:cubicBezTo>
                          <a:pt x="19491" y="3926"/>
                          <a:pt x="8691" y="-2245"/>
                          <a:pt x="5091" y="841"/>
                        </a:cubicBezTo>
                        <a:cubicBezTo>
                          <a:pt x="8691" y="841"/>
                          <a:pt x="8691" y="841"/>
                          <a:pt x="8691" y="841"/>
                        </a:cubicBezTo>
                        <a:cubicBezTo>
                          <a:pt x="8691" y="841"/>
                          <a:pt x="8691" y="841"/>
                          <a:pt x="8691" y="841"/>
                        </a:cubicBezTo>
                        <a:cubicBezTo>
                          <a:pt x="5091" y="841"/>
                          <a:pt x="5091" y="841"/>
                          <a:pt x="5091" y="841"/>
                        </a:cubicBezTo>
                        <a:cubicBezTo>
                          <a:pt x="5091" y="841"/>
                          <a:pt x="5091" y="841"/>
                          <a:pt x="1491" y="3926"/>
                        </a:cubicBezTo>
                        <a:cubicBezTo>
                          <a:pt x="1491" y="3926"/>
                          <a:pt x="12291" y="7012"/>
                          <a:pt x="5091" y="10098"/>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46" name="Freeform 188"/>
                  <p:cNvSpPr/>
                  <p:nvPr/>
                </p:nvSpPr>
                <p:spPr>
                  <a:xfrm>
                    <a:off x="281952" y="463197"/>
                    <a:ext cx="20996" cy="20995"/>
                  </a:xfrm>
                  <a:custGeom>
                    <a:avLst/>
                    <a:gdLst/>
                    <a:ahLst/>
                    <a:cxnLst>
                      <a:cxn ang="0">
                        <a:pos x="wd2" y="hd2"/>
                      </a:cxn>
                      <a:cxn ang="5400000">
                        <a:pos x="wd2" y="hd2"/>
                      </a:cxn>
                      <a:cxn ang="10800000">
                        <a:pos x="wd2" y="hd2"/>
                      </a:cxn>
                      <a:cxn ang="16200000">
                        <a:pos x="wd2" y="hd2"/>
                      </a:cxn>
                    </a:cxnLst>
                    <a:rect l="0" t="0" r="r" b="b"/>
                    <a:pathLst>
                      <a:path w="19200" h="19200" extrusionOk="0">
                        <a:moveTo>
                          <a:pt x="8640" y="1920"/>
                        </a:moveTo>
                        <a:cubicBezTo>
                          <a:pt x="8640" y="6240"/>
                          <a:pt x="8640" y="6240"/>
                          <a:pt x="4320" y="6240"/>
                        </a:cubicBezTo>
                        <a:cubicBezTo>
                          <a:pt x="4320" y="6240"/>
                          <a:pt x="0" y="6240"/>
                          <a:pt x="0" y="10560"/>
                        </a:cubicBezTo>
                        <a:cubicBezTo>
                          <a:pt x="0" y="10560"/>
                          <a:pt x="4320" y="10560"/>
                          <a:pt x="0" y="14880"/>
                        </a:cubicBezTo>
                        <a:cubicBezTo>
                          <a:pt x="0" y="14880"/>
                          <a:pt x="0" y="14880"/>
                          <a:pt x="0" y="19200"/>
                        </a:cubicBezTo>
                        <a:cubicBezTo>
                          <a:pt x="4320" y="19200"/>
                          <a:pt x="4320" y="19200"/>
                          <a:pt x="4320" y="14880"/>
                        </a:cubicBezTo>
                        <a:cubicBezTo>
                          <a:pt x="4320" y="14880"/>
                          <a:pt x="8640" y="14880"/>
                          <a:pt x="8640" y="10560"/>
                        </a:cubicBezTo>
                        <a:cubicBezTo>
                          <a:pt x="12960" y="10560"/>
                          <a:pt x="12960" y="10560"/>
                          <a:pt x="12960" y="14880"/>
                        </a:cubicBezTo>
                        <a:cubicBezTo>
                          <a:pt x="17280" y="14880"/>
                          <a:pt x="17280" y="14880"/>
                          <a:pt x="17280" y="10560"/>
                        </a:cubicBezTo>
                        <a:cubicBezTo>
                          <a:pt x="17280" y="10560"/>
                          <a:pt x="21600" y="6240"/>
                          <a:pt x="17280" y="6240"/>
                        </a:cubicBezTo>
                        <a:cubicBezTo>
                          <a:pt x="17280" y="1920"/>
                          <a:pt x="17280" y="6240"/>
                          <a:pt x="17280" y="1920"/>
                        </a:cubicBezTo>
                        <a:cubicBezTo>
                          <a:pt x="17280" y="1920"/>
                          <a:pt x="17280" y="1920"/>
                          <a:pt x="17280" y="1920"/>
                        </a:cubicBezTo>
                        <a:cubicBezTo>
                          <a:pt x="17280" y="1920"/>
                          <a:pt x="17280" y="1920"/>
                          <a:pt x="17280" y="1920"/>
                        </a:cubicBezTo>
                        <a:cubicBezTo>
                          <a:pt x="17280" y="1920"/>
                          <a:pt x="17280" y="1920"/>
                          <a:pt x="17280" y="1920"/>
                        </a:cubicBezTo>
                        <a:cubicBezTo>
                          <a:pt x="12960" y="-2400"/>
                          <a:pt x="12960" y="1920"/>
                          <a:pt x="8640" y="192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47" name="Freeform 189"/>
                  <p:cNvSpPr/>
                  <p:nvPr/>
                </p:nvSpPr>
                <p:spPr>
                  <a:xfrm>
                    <a:off x="183048" y="569516"/>
                    <a:ext cx="23620" cy="22439"/>
                  </a:xfrm>
                  <a:custGeom>
                    <a:avLst/>
                    <a:gdLst/>
                    <a:ahLst/>
                    <a:cxnLst>
                      <a:cxn ang="0">
                        <a:pos x="wd2" y="hd2"/>
                      </a:cxn>
                      <a:cxn ang="5400000">
                        <a:pos x="wd2" y="hd2"/>
                      </a:cxn>
                      <a:cxn ang="10800000">
                        <a:pos x="wd2" y="hd2"/>
                      </a:cxn>
                      <a:cxn ang="16200000">
                        <a:pos x="wd2" y="hd2"/>
                      </a:cxn>
                    </a:cxnLst>
                    <a:rect l="0" t="0" r="r" b="b"/>
                    <a:pathLst>
                      <a:path w="21600" h="20520" extrusionOk="0">
                        <a:moveTo>
                          <a:pt x="17280" y="3240"/>
                        </a:moveTo>
                        <a:cubicBezTo>
                          <a:pt x="17280" y="3240"/>
                          <a:pt x="12960" y="3240"/>
                          <a:pt x="12960" y="3240"/>
                        </a:cubicBezTo>
                        <a:cubicBezTo>
                          <a:pt x="8640" y="3240"/>
                          <a:pt x="8640" y="3240"/>
                          <a:pt x="8640" y="3240"/>
                        </a:cubicBezTo>
                        <a:cubicBezTo>
                          <a:pt x="8640" y="-1080"/>
                          <a:pt x="4320" y="-1080"/>
                          <a:pt x="4320" y="3240"/>
                        </a:cubicBezTo>
                        <a:cubicBezTo>
                          <a:pt x="4320" y="3240"/>
                          <a:pt x="4320" y="3240"/>
                          <a:pt x="4320" y="7560"/>
                        </a:cubicBezTo>
                        <a:cubicBezTo>
                          <a:pt x="4320" y="7560"/>
                          <a:pt x="0" y="11880"/>
                          <a:pt x="4320" y="11880"/>
                        </a:cubicBezTo>
                        <a:cubicBezTo>
                          <a:pt x="8640" y="11880"/>
                          <a:pt x="8640" y="11880"/>
                          <a:pt x="8640" y="11880"/>
                        </a:cubicBezTo>
                        <a:cubicBezTo>
                          <a:pt x="8640" y="16200"/>
                          <a:pt x="8640" y="16200"/>
                          <a:pt x="4320" y="16200"/>
                        </a:cubicBezTo>
                        <a:cubicBezTo>
                          <a:pt x="0" y="16200"/>
                          <a:pt x="0" y="16200"/>
                          <a:pt x="0" y="20520"/>
                        </a:cubicBezTo>
                        <a:cubicBezTo>
                          <a:pt x="0" y="20520"/>
                          <a:pt x="0" y="20520"/>
                          <a:pt x="4320" y="20520"/>
                        </a:cubicBezTo>
                        <a:cubicBezTo>
                          <a:pt x="8640" y="20520"/>
                          <a:pt x="12960" y="20520"/>
                          <a:pt x="12960" y="20520"/>
                        </a:cubicBezTo>
                        <a:cubicBezTo>
                          <a:pt x="12960" y="16200"/>
                          <a:pt x="12960" y="16200"/>
                          <a:pt x="12960" y="16200"/>
                        </a:cubicBezTo>
                        <a:cubicBezTo>
                          <a:pt x="17280" y="11880"/>
                          <a:pt x="17280" y="11880"/>
                          <a:pt x="17280" y="11880"/>
                        </a:cubicBezTo>
                        <a:cubicBezTo>
                          <a:pt x="17280" y="11880"/>
                          <a:pt x="17280" y="7560"/>
                          <a:pt x="17280" y="7560"/>
                        </a:cubicBezTo>
                        <a:cubicBezTo>
                          <a:pt x="17280" y="3240"/>
                          <a:pt x="17280" y="7560"/>
                          <a:pt x="21600" y="3240"/>
                        </a:cubicBezTo>
                        <a:cubicBezTo>
                          <a:pt x="21600" y="3240"/>
                          <a:pt x="21600" y="3240"/>
                          <a:pt x="17280" y="3240"/>
                        </a:cubicBezTo>
                        <a:close/>
                        <a:moveTo>
                          <a:pt x="4320" y="20520"/>
                        </a:moveTo>
                        <a:cubicBezTo>
                          <a:pt x="4320" y="20520"/>
                          <a:pt x="4320" y="20520"/>
                          <a:pt x="4320" y="2052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48" name="Freeform 190"/>
                  <p:cNvSpPr/>
                  <p:nvPr/>
                </p:nvSpPr>
                <p:spPr>
                  <a:xfrm>
                    <a:off x="448564" y="230580"/>
                    <a:ext cx="12701" cy="12701"/>
                  </a:xfrm>
                  <a:custGeom>
                    <a:avLst/>
                    <a:gdLst/>
                    <a:ahLst/>
                    <a:cxnLst>
                      <a:cxn ang="0">
                        <a:pos x="wd2" y="hd2"/>
                      </a:cxn>
                      <a:cxn ang="5400000">
                        <a:pos x="wd2" y="hd2"/>
                      </a:cxn>
                      <a:cxn ang="10800000">
                        <a:pos x="wd2" y="hd2"/>
                      </a:cxn>
                      <a:cxn ang="16200000">
                        <a:pos x="wd2" y="hd2"/>
                      </a:cxn>
                    </a:cxnLst>
                    <a:rect l="0" t="0" r="r" b="b"/>
                    <a:pathLst>
                      <a:path w="15600" h="21600" extrusionOk="0">
                        <a:moveTo>
                          <a:pt x="10800" y="0"/>
                        </a:moveTo>
                        <a:cubicBezTo>
                          <a:pt x="10800" y="0"/>
                          <a:pt x="10800" y="0"/>
                          <a:pt x="10800" y="0"/>
                        </a:cubicBezTo>
                        <a:cubicBezTo>
                          <a:pt x="10800" y="0"/>
                          <a:pt x="10800" y="0"/>
                          <a:pt x="10800" y="0"/>
                        </a:cubicBezTo>
                        <a:cubicBezTo>
                          <a:pt x="10800" y="0"/>
                          <a:pt x="10800" y="0"/>
                          <a:pt x="10800" y="0"/>
                        </a:cubicBezTo>
                        <a:cubicBezTo>
                          <a:pt x="0" y="0"/>
                          <a:pt x="0" y="0"/>
                          <a:pt x="0" y="21600"/>
                        </a:cubicBezTo>
                        <a:cubicBezTo>
                          <a:pt x="0" y="21600"/>
                          <a:pt x="0" y="21600"/>
                          <a:pt x="0" y="21600"/>
                        </a:cubicBezTo>
                        <a:cubicBezTo>
                          <a:pt x="10800" y="21600"/>
                          <a:pt x="10800" y="21600"/>
                          <a:pt x="10800" y="21600"/>
                        </a:cubicBezTo>
                        <a:cubicBezTo>
                          <a:pt x="10800" y="21600"/>
                          <a:pt x="21600" y="21600"/>
                          <a:pt x="108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sp>
              <p:nvSpPr>
                <p:cNvPr id="682" name="Freeform 197"/>
                <p:cNvSpPr/>
                <p:nvPr/>
              </p:nvSpPr>
              <p:spPr>
                <a:xfrm>
                  <a:off x="4629347" y="2766436"/>
                  <a:ext cx="17716" cy="12701"/>
                </a:xfrm>
                <a:custGeom>
                  <a:avLst/>
                  <a:gdLst/>
                  <a:ahLst/>
                  <a:cxnLst>
                    <a:cxn ang="0">
                      <a:pos x="wd2" y="hd2"/>
                    </a:cxn>
                    <a:cxn ang="5400000">
                      <a:pos x="wd2" y="hd2"/>
                    </a:cxn>
                    <a:cxn ang="10800000">
                      <a:pos x="wd2" y="hd2"/>
                    </a:cxn>
                    <a:cxn ang="16200000">
                      <a:pos x="wd2" y="hd2"/>
                    </a:cxn>
                  </a:cxnLst>
                  <a:rect l="0" t="0" r="r" b="b"/>
                  <a:pathLst>
                    <a:path w="21600" h="17600" extrusionOk="0">
                      <a:moveTo>
                        <a:pt x="10800" y="10400"/>
                      </a:moveTo>
                      <a:cubicBezTo>
                        <a:pt x="16200" y="10400"/>
                        <a:pt x="16200" y="10400"/>
                        <a:pt x="16200" y="17600"/>
                      </a:cubicBezTo>
                      <a:cubicBezTo>
                        <a:pt x="21600" y="17600"/>
                        <a:pt x="21600" y="17600"/>
                        <a:pt x="21600" y="10400"/>
                      </a:cubicBezTo>
                      <a:cubicBezTo>
                        <a:pt x="21600" y="10400"/>
                        <a:pt x="21600" y="3200"/>
                        <a:pt x="16200" y="3200"/>
                      </a:cubicBezTo>
                      <a:cubicBezTo>
                        <a:pt x="10800" y="3200"/>
                        <a:pt x="5400" y="3200"/>
                        <a:pt x="0" y="3200"/>
                      </a:cubicBezTo>
                      <a:cubicBezTo>
                        <a:pt x="0" y="-4000"/>
                        <a:pt x="0" y="3200"/>
                        <a:pt x="0" y="3200"/>
                      </a:cubicBezTo>
                      <a:cubicBezTo>
                        <a:pt x="5400" y="3200"/>
                        <a:pt x="5400" y="10400"/>
                        <a:pt x="10800" y="10400"/>
                      </a:cubicBezTo>
                      <a:close/>
                      <a:moveTo>
                        <a:pt x="0" y="3200"/>
                      </a:moveTo>
                      <a:cubicBezTo>
                        <a:pt x="0" y="3200"/>
                        <a:pt x="0" y="3200"/>
                        <a:pt x="0" y="32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nvGrpSpPr>
                <p:cNvPr id="683" name="组合 34"/>
                <p:cNvGrpSpPr/>
                <p:nvPr/>
              </p:nvGrpSpPr>
              <p:grpSpPr>
                <a:xfrm>
                  <a:off x="4233727" y="1226717"/>
                  <a:ext cx="625908" cy="617051"/>
                  <a:chOff x="0" y="0"/>
                  <a:chExt cx="625906" cy="617049"/>
                </a:xfrm>
                <a:grpFill/>
              </p:grpSpPr>
              <p:sp>
                <p:nvSpPr>
                  <p:cNvPr id="736" name="Freeform 119"/>
                  <p:cNvSpPr/>
                  <p:nvPr/>
                </p:nvSpPr>
                <p:spPr>
                  <a:xfrm>
                    <a:off x="-1" y="0"/>
                    <a:ext cx="625908" cy="617050"/>
                  </a:xfrm>
                  <a:custGeom>
                    <a:avLst/>
                    <a:gdLst/>
                    <a:ahLst/>
                    <a:cxnLst>
                      <a:cxn ang="0">
                        <a:pos x="wd2" y="hd2"/>
                      </a:cxn>
                      <a:cxn ang="5400000">
                        <a:pos x="wd2" y="hd2"/>
                      </a:cxn>
                      <a:cxn ang="10800000">
                        <a:pos x="wd2" y="hd2"/>
                      </a:cxn>
                      <a:cxn ang="16200000">
                        <a:pos x="wd2" y="hd2"/>
                      </a:cxn>
                    </a:cxnLst>
                    <a:rect l="0" t="0" r="r" b="b"/>
                    <a:pathLst>
                      <a:path w="21600" h="21600" extrusionOk="0">
                        <a:moveTo>
                          <a:pt x="21600" y="10718"/>
                        </a:moveTo>
                        <a:cubicBezTo>
                          <a:pt x="21600" y="10718"/>
                          <a:pt x="21600" y="10553"/>
                          <a:pt x="21600" y="10553"/>
                        </a:cubicBezTo>
                        <a:cubicBezTo>
                          <a:pt x="21600" y="10553"/>
                          <a:pt x="21438" y="10553"/>
                          <a:pt x="21275" y="10388"/>
                        </a:cubicBezTo>
                        <a:cubicBezTo>
                          <a:pt x="21275" y="10388"/>
                          <a:pt x="21275" y="10388"/>
                          <a:pt x="21275" y="10388"/>
                        </a:cubicBezTo>
                        <a:cubicBezTo>
                          <a:pt x="21275" y="10058"/>
                          <a:pt x="21438" y="9893"/>
                          <a:pt x="21600" y="9563"/>
                        </a:cubicBezTo>
                        <a:cubicBezTo>
                          <a:pt x="21600" y="9563"/>
                          <a:pt x="21600" y="9563"/>
                          <a:pt x="21600" y="9563"/>
                        </a:cubicBezTo>
                        <a:cubicBezTo>
                          <a:pt x="21600" y="9563"/>
                          <a:pt x="21600" y="9563"/>
                          <a:pt x="21600" y="9563"/>
                        </a:cubicBezTo>
                        <a:cubicBezTo>
                          <a:pt x="21600" y="9398"/>
                          <a:pt x="21600" y="9234"/>
                          <a:pt x="21600" y="9069"/>
                        </a:cubicBezTo>
                        <a:cubicBezTo>
                          <a:pt x="21438" y="8904"/>
                          <a:pt x="21438" y="8904"/>
                          <a:pt x="21113" y="8574"/>
                        </a:cubicBezTo>
                        <a:cubicBezTo>
                          <a:pt x="20950" y="8409"/>
                          <a:pt x="20788" y="8244"/>
                          <a:pt x="20788" y="8079"/>
                        </a:cubicBezTo>
                        <a:cubicBezTo>
                          <a:pt x="20626" y="7915"/>
                          <a:pt x="20463" y="7750"/>
                          <a:pt x="20463" y="7420"/>
                        </a:cubicBezTo>
                        <a:cubicBezTo>
                          <a:pt x="20301" y="7090"/>
                          <a:pt x="20138" y="7255"/>
                          <a:pt x="19976" y="6925"/>
                        </a:cubicBezTo>
                        <a:cubicBezTo>
                          <a:pt x="19814" y="6760"/>
                          <a:pt x="19814" y="6266"/>
                          <a:pt x="19814" y="5936"/>
                        </a:cubicBezTo>
                        <a:cubicBezTo>
                          <a:pt x="19814" y="5936"/>
                          <a:pt x="19814" y="5936"/>
                          <a:pt x="19814" y="5936"/>
                        </a:cubicBezTo>
                        <a:cubicBezTo>
                          <a:pt x="19814" y="5606"/>
                          <a:pt x="19976" y="5441"/>
                          <a:pt x="19976" y="5111"/>
                        </a:cubicBezTo>
                        <a:cubicBezTo>
                          <a:pt x="19976" y="5111"/>
                          <a:pt x="19976" y="5111"/>
                          <a:pt x="19976" y="5111"/>
                        </a:cubicBezTo>
                        <a:cubicBezTo>
                          <a:pt x="19976" y="5111"/>
                          <a:pt x="19976" y="5111"/>
                          <a:pt x="19976" y="5111"/>
                        </a:cubicBezTo>
                        <a:cubicBezTo>
                          <a:pt x="19976" y="5111"/>
                          <a:pt x="19976" y="5111"/>
                          <a:pt x="19976" y="5111"/>
                        </a:cubicBezTo>
                        <a:cubicBezTo>
                          <a:pt x="19976" y="5111"/>
                          <a:pt x="19976" y="5111"/>
                          <a:pt x="19976" y="5111"/>
                        </a:cubicBezTo>
                        <a:cubicBezTo>
                          <a:pt x="19976" y="5111"/>
                          <a:pt x="19814" y="5111"/>
                          <a:pt x="19814" y="5111"/>
                        </a:cubicBezTo>
                        <a:cubicBezTo>
                          <a:pt x="19651" y="5111"/>
                          <a:pt x="19651" y="4947"/>
                          <a:pt x="19489" y="4782"/>
                        </a:cubicBezTo>
                        <a:cubicBezTo>
                          <a:pt x="19489" y="4452"/>
                          <a:pt x="19164" y="4617"/>
                          <a:pt x="19002" y="4287"/>
                        </a:cubicBezTo>
                        <a:cubicBezTo>
                          <a:pt x="19002" y="4122"/>
                          <a:pt x="19002" y="4122"/>
                          <a:pt x="19002" y="4122"/>
                        </a:cubicBezTo>
                        <a:cubicBezTo>
                          <a:pt x="19002" y="4122"/>
                          <a:pt x="19002" y="4122"/>
                          <a:pt x="19002" y="4122"/>
                        </a:cubicBezTo>
                        <a:cubicBezTo>
                          <a:pt x="19164" y="3957"/>
                          <a:pt x="18839" y="3792"/>
                          <a:pt x="18677" y="3463"/>
                        </a:cubicBezTo>
                        <a:cubicBezTo>
                          <a:pt x="18677" y="3133"/>
                          <a:pt x="18677" y="3133"/>
                          <a:pt x="18514" y="3133"/>
                        </a:cubicBezTo>
                        <a:cubicBezTo>
                          <a:pt x="18352" y="3133"/>
                          <a:pt x="18189" y="2968"/>
                          <a:pt x="18189" y="2638"/>
                        </a:cubicBezTo>
                        <a:cubicBezTo>
                          <a:pt x="18189" y="2638"/>
                          <a:pt x="18189" y="2638"/>
                          <a:pt x="18189" y="2638"/>
                        </a:cubicBezTo>
                        <a:cubicBezTo>
                          <a:pt x="18189" y="2473"/>
                          <a:pt x="18189" y="2473"/>
                          <a:pt x="18027" y="2473"/>
                        </a:cubicBezTo>
                        <a:cubicBezTo>
                          <a:pt x="18027" y="2473"/>
                          <a:pt x="18027" y="2473"/>
                          <a:pt x="18027" y="2473"/>
                        </a:cubicBezTo>
                        <a:cubicBezTo>
                          <a:pt x="17702" y="2473"/>
                          <a:pt x="17702" y="2308"/>
                          <a:pt x="17702" y="2144"/>
                        </a:cubicBezTo>
                        <a:cubicBezTo>
                          <a:pt x="17702" y="1814"/>
                          <a:pt x="17702" y="1649"/>
                          <a:pt x="17540" y="1319"/>
                        </a:cubicBezTo>
                        <a:cubicBezTo>
                          <a:pt x="17540" y="1154"/>
                          <a:pt x="17540" y="1154"/>
                          <a:pt x="17540" y="1154"/>
                        </a:cubicBezTo>
                        <a:cubicBezTo>
                          <a:pt x="17540" y="1154"/>
                          <a:pt x="17540" y="1154"/>
                          <a:pt x="17540" y="1154"/>
                        </a:cubicBezTo>
                        <a:cubicBezTo>
                          <a:pt x="17540" y="1154"/>
                          <a:pt x="17540" y="1154"/>
                          <a:pt x="17540" y="1319"/>
                        </a:cubicBezTo>
                        <a:cubicBezTo>
                          <a:pt x="17377" y="1319"/>
                          <a:pt x="17377" y="1484"/>
                          <a:pt x="17215" y="1649"/>
                        </a:cubicBezTo>
                        <a:cubicBezTo>
                          <a:pt x="17053" y="1979"/>
                          <a:pt x="16890" y="2308"/>
                          <a:pt x="16728" y="2308"/>
                        </a:cubicBezTo>
                        <a:cubicBezTo>
                          <a:pt x="16565" y="2473"/>
                          <a:pt x="16565" y="2473"/>
                          <a:pt x="16565" y="2473"/>
                        </a:cubicBezTo>
                        <a:cubicBezTo>
                          <a:pt x="16403" y="2473"/>
                          <a:pt x="16241" y="2308"/>
                          <a:pt x="16241" y="2144"/>
                        </a:cubicBezTo>
                        <a:cubicBezTo>
                          <a:pt x="16241" y="2144"/>
                          <a:pt x="16241" y="2144"/>
                          <a:pt x="16241" y="2144"/>
                        </a:cubicBezTo>
                        <a:cubicBezTo>
                          <a:pt x="16241" y="1979"/>
                          <a:pt x="16241" y="1979"/>
                          <a:pt x="16241" y="1979"/>
                        </a:cubicBezTo>
                        <a:cubicBezTo>
                          <a:pt x="16241" y="1979"/>
                          <a:pt x="16241" y="1979"/>
                          <a:pt x="16241" y="1979"/>
                        </a:cubicBezTo>
                        <a:cubicBezTo>
                          <a:pt x="16078" y="1979"/>
                          <a:pt x="16078" y="1814"/>
                          <a:pt x="16078" y="1814"/>
                        </a:cubicBezTo>
                        <a:cubicBezTo>
                          <a:pt x="16078" y="1649"/>
                          <a:pt x="16078" y="1484"/>
                          <a:pt x="16241" y="1484"/>
                        </a:cubicBezTo>
                        <a:cubicBezTo>
                          <a:pt x="16241" y="1484"/>
                          <a:pt x="16078" y="1319"/>
                          <a:pt x="16078" y="1319"/>
                        </a:cubicBezTo>
                        <a:cubicBezTo>
                          <a:pt x="16078" y="1319"/>
                          <a:pt x="16078" y="1319"/>
                          <a:pt x="16078" y="1319"/>
                        </a:cubicBezTo>
                        <a:cubicBezTo>
                          <a:pt x="16078" y="1319"/>
                          <a:pt x="15916" y="1154"/>
                          <a:pt x="15916" y="989"/>
                        </a:cubicBezTo>
                        <a:cubicBezTo>
                          <a:pt x="15753" y="824"/>
                          <a:pt x="15753" y="824"/>
                          <a:pt x="15591" y="824"/>
                        </a:cubicBezTo>
                        <a:cubicBezTo>
                          <a:pt x="15591" y="824"/>
                          <a:pt x="15591" y="824"/>
                          <a:pt x="15591" y="824"/>
                        </a:cubicBezTo>
                        <a:cubicBezTo>
                          <a:pt x="15591" y="824"/>
                          <a:pt x="15429" y="824"/>
                          <a:pt x="15429" y="824"/>
                        </a:cubicBezTo>
                        <a:cubicBezTo>
                          <a:pt x="15266" y="824"/>
                          <a:pt x="15266" y="824"/>
                          <a:pt x="15104" y="660"/>
                        </a:cubicBezTo>
                        <a:cubicBezTo>
                          <a:pt x="15104" y="660"/>
                          <a:pt x="14941" y="660"/>
                          <a:pt x="14779" y="660"/>
                        </a:cubicBezTo>
                        <a:cubicBezTo>
                          <a:pt x="14779" y="660"/>
                          <a:pt x="14779" y="495"/>
                          <a:pt x="14779" y="495"/>
                        </a:cubicBezTo>
                        <a:cubicBezTo>
                          <a:pt x="14454" y="495"/>
                          <a:pt x="14292" y="165"/>
                          <a:pt x="14292" y="0"/>
                        </a:cubicBezTo>
                        <a:cubicBezTo>
                          <a:pt x="14292" y="0"/>
                          <a:pt x="14292" y="0"/>
                          <a:pt x="14292" y="0"/>
                        </a:cubicBezTo>
                        <a:cubicBezTo>
                          <a:pt x="14129" y="0"/>
                          <a:pt x="14129" y="0"/>
                          <a:pt x="14129" y="0"/>
                        </a:cubicBezTo>
                        <a:cubicBezTo>
                          <a:pt x="14129" y="0"/>
                          <a:pt x="14129" y="0"/>
                          <a:pt x="14129" y="0"/>
                        </a:cubicBezTo>
                        <a:cubicBezTo>
                          <a:pt x="14129" y="0"/>
                          <a:pt x="14129" y="0"/>
                          <a:pt x="14129" y="0"/>
                        </a:cubicBezTo>
                        <a:cubicBezTo>
                          <a:pt x="14129" y="165"/>
                          <a:pt x="14129" y="330"/>
                          <a:pt x="14129" y="330"/>
                        </a:cubicBezTo>
                        <a:cubicBezTo>
                          <a:pt x="14129" y="660"/>
                          <a:pt x="13967" y="989"/>
                          <a:pt x="13967" y="1154"/>
                        </a:cubicBezTo>
                        <a:cubicBezTo>
                          <a:pt x="13967" y="1154"/>
                          <a:pt x="13967" y="1154"/>
                          <a:pt x="13967" y="1154"/>
                        </a:cubicBezTo>
                        <a:cubicBezTo>
                          <a:pt x="13967" y="1154"/>
                          <a:pt x="13967" y="1154"/>
                          <a:pt x="13967" y="1154"/>
                        </a:cubicBezTo>
                        <a:cubicBezTo>
                          <a:pt x="13967" y="1154"/>
                          <a:pt x="14129" y="1319"/>
                          <a:pt x="14129" y="1319"/>
                        </a:cubicBezTo>
                        <a:cubicBezTo>
                          <a:pt x="14129" y="1484"/>
                          <a:pt x="13967" y="1649"/>
                          <a:pt x="13967" y="1979"/>
                        </a:cubicBezTo>
                        <a:cubicBezTo>
                          <a:pt x="13967" y="1979"/>
                          <a:pt x="13967" y="2144"/>
                          <a:pt x="13805" y="2144"/>
                        </a:cubicBezTo>
                        <a:cubicBezTo>
                          <a:pt x="13642" y="2144"/>
                          <a:pt x="13642" y="2144"/>
                          <a:pt x="13642" y="2144"/>
                        </a:cubicBezTo>
                        <a:cubicBezTo>
                          <a:pt x="13642" y="2144"/>
                          <a:pt x="13642" y="2144"/>
                          <a:pt x="13642" y="2144"/>
                        </a:cubicBezTo>
                        <a:cubicBezTo>
                          <a:pt x="13642" y="2144"/>
                          <a:pt x="13642" y="2144"/>
                          <a:pt x="13642" y="2144"/>
                        </a:cubicBezTo>
                        <a:cubicBezTo>
                          <a:pt x="13642" y="2144"/>
                          <a:pt x="13480" y="2144"/>
                          <a:pt x="13480" y="2144"/>
                        </a:cubicBezTo>
                        <a:cubicBezTo>
                          <a:pt x="13480" y="2144"/>
                          <a:pt x="13317" y="2144"/>
                          <a:pt x="13317" y="2144"/>
                        </a:cubicBezTo>
                        <a:cubicBezTo>
                          <a:pt x="13317" y="2144"/>
                          <a:pt x="13317" y="2144"/>
                          <a:pt x="13155" y="2144"/>
                        </a:cubicBezTo>
                        <a:cubicBezTo>
                          <a:pt x="12992" y="2144"/>
                          <a:pt x="12830" y="2638"/>
                          <a:pt x="12830" y="2968"/>
                        </a:cubicBezTo>
                        <a:cubicBezTo>
                          <a:pt x="12668" y="3463"/>
                          <a:pt x="12180" y="3298"/>
                          <a:pt x="11856" y="3463"/>
                        </a:cubicBezTo>
                        <a:cubicBezTo>
                          <a:pt x="11693" y="3627"/>
                          <a:pt x="11693" y="3627"/>
                          <a:pt x="11531" y="3627"/>
                        </a:cubicBezTo>
                        <a:cubicBezTo>
                          <a:pt x="11368" y="3627"/>
                          <a:pt x="11206" y="3627"/>
                          <a:pt x="11044" y="3463"/>
                        </a:cubicBezTo>
                        <a:cubicBezTo>
                          <a:pt x="10881" y="3463"/>
                          <a:pt x="10719" y="3463"/>
                          <a:pt x="10556" y="3463"/>
                        </a:cubicBezTo>
                        <a:cubicBezTo>
                          <a:pt x="10394" y="3463"/>
                          <a:pt x="10394" y="3463"/>
                          <a:pt x="10232" y="3463"/>
                        </a:cubicBezTo>
                        <a:cubicBezTo>
                          <a:pt x="10232" y="3463"/>
                          <a:pt x="10232" y="3463"/>
                          <a:pt x="10232" y="3463"/>
                        </a:cubicBezTo>
                        <a:cubicBezTo>
                          <a:pt x="10232" y="3463"/>
                          <a:pt x="10394" y="3627"/>
                          <a:pt x="10394" y="3792"/>
                        </a:cubicBezTo>
                        <a:cubicBezTo>
                          <a:pt x="10394" y="3792"/>
                          <a:pt x="10394" y="3792"/>
                          <a:pt x="10394" y="3792"/>
                        </a:cubicBezTo>
                        <a:cubicBezTo>
                          <a:pt x="10394" y="4122"/>
                          <a:pt x="10069" y="4122"/>
                          <a:pt x="9907" y="4122"/>
                        </a:cubicBezTo>
                        <a:cubicBezTo>
                          <a:pt x="9744" y="4122"/>
                          <a:pt x="9744" y="4122"/>
                          <a:pt x="9582" y="4122"/>
                        </a:cubicBezTo>
                        <a:cubicBezTo>
                          <a:pt x="9582" y="4122"/>
                          <a:pt x="9420" y="4122"/>
                          <a:pt x="9420" y="4122"/>
                        </a:cubicBezTo>
                        <a:cubicBezTo>
                          <a:pt x="8932" y="4122"/>
                          <a:pt x="8932" y="4782"/>
                          <a:pt x="8608" y="5111"/>
                        </a:cubicBezTo>
                        <a:cubicBezTo>
                          <a:pt x="8445" y="5276"/>
                          <a:pt x="8445" y="5441"/>
                          <a:pt x="8120" y="5441"/>
                        </a:cubicBezTo>
                        <a:cubicBezTo>
                          <a:pt x="8120" y="5441"/>
                          <a:pt x="8120" y="5441"/>
                          <a:pt x="7958" y="5276"/>
                        </a:cubicBezTo>
                        <a:cubicBezTo>
                          <a:pt x="7958" y="5276"/>
                          <a:pt x="7958" y="5276"/>
                          <a:pt x="7795" y="5276"/>
                        </a:cubicBezTo>
                        <a:cubicBezTo>
                          <a:pt x="7795" y="5276"/>
                          <a:pt x="7633" y="5276"/>
                          <a:pt x="7471" y="5276"/>
                        </a:cubicBezTo>
                        <a:cubicBezTo>
                          <a:pt x="7308" y="5276"/>
                          <a:pt x="6983" y="5771"/>
                          <a:pt x="6821" y="5936"/>
                        </a:cubicBezTo>
                        <a:cubicBezTo>
                          <a:pt x="6659" y="6266"/>
                          <a:pt x="6496" y="6431"/>
                          <a:pt x="6171" y="6431"/>
                        </a:cubicBezTo>
                        <a:cubicBezTo>
                          <a:pt x="6171" y="6431"/>
                          <a:pt x="6171" y="6431"/>
                          <a:pt x="6009" y="6431"/>
                        </a:cubicBezTo>
                        <a:cubicBezTo>
                          <a:pt x="6009" y="6431"/>
                          <a:pt x="6009" y="6431"/>
                          <a:pt x="6009" y="6431"/>
                        </a:cubicBezTo>
                        <a:cubicBezTo>
                          <a:pt x="5847" y="6431"/>
                          <a:pt x="5522" y="6760"/>
                          <a:pt x="5197" y="6760"/>
                        </a:cubicBezTo>
                        <a:cubicBezTo>
                          <a:pt x="5197" y="6925"/>
                          <a:pt x="5035" y="6925"/>
                          <a:pt x="5035" y="6925"/>
                        </a:cubicBezTo>
                        <a:cubicBezTo>
                          <a:pt x="4872" y="7090"/>
                          <a:pt x="4872" y="7090"/>
                          <a:pt x="4872" y="7090"/>
                        </a:cubicBezTo>
                        <a:cubicBezTo>
                          <a:pt x="4710" y="7255"/>
                          <a:pt x="4710" y="7420"/>
                          <a:pt x="4710" y="7420"/>
                        </a:cubicBezTo>
                        <a:cubicBezTo>
                          <a:pt x="4710" y="7750"/>
                          <a:pt x="4385" y="7915"/>
                          <a:pt x="4223" y="8079"/>
                        </a:cubicBezTo>
                        <a:cubicBezTo>
                          <a:pt x="3898" y="8409"/>
                          <a:pt x="3735" y="8574"/>
                          <a:pt x="3735" y="8904"/>
                        </a:cubicBezTo>
                        <a:cubicBezTo>
                          <a:pt x="3735" y="9069"/>
                          <a:pt x="3573" y="9234"/>
                          <a:pt x="3411" y="9234"/>
                        </a:cubicBezTo>
                        <a:cubicBezTo>
                          <a:pt x="3248" y="9234"/>
                          <a:pt x="3086" y="9069"/>
                          <a:pt x="3086" y="8904"/>
                        </a:cubicBezTo>
                        <a:cubicBezTo>
                          <a:pt x="3086" y="8574"/>
                          <a:pt x="3086" y="8574"/>
                          <a:pt x="2923" y="8244"/>
                        </a:cubicBezTo>
                        <a:cubicBezTo>
                          <a:pt x="2761" y="8079"/>
                          <a:pt x="2436" y="7750"/>
                          <a:pt x="2436" y="7255"/>
                        </a:cubicBezTo>
                        <a:cubicBezTo>
                          <a:pt x="2436" y="7090"/>
                          <a:pt x="2111" y="7090"/>
                          <a:pt x="1949" y="6925"/>
                        </a:cubicBezTo>
                        <a:cubicBezTo>
                          <a:pt x="1949" y="6925"/>
                          <a:pt x="1949" y="6925"/>
                          <a:pt x="1949" y="6925"/>
                        </a:cubicBezTo>
                        <a:cubicBezTo>
                          <a:pt x="1786" y="6925"/>
                          <a:pt x="1786" y="6760"/>
                          <a:pt x="1624" y="6595"/>
                        </a:cubicBezTo>
                        <a:cubicBezTo>
                          <a:pt x="1624" y="6595"/>
                          <a:pt x="1624" y="6595"/>
                          <a:pt x="1624" y="6595"/>
                        </a:cubicBezTo>
                        <a:cubicBezTo>
                          <a:pt x="1462" y="6595"/>
                          <a:pt x="1299" y="6595"/>
                          <a:pt x="1299" y="6760"/>
                        </a:cubicBezTo>
                        <a:cubicBezTo>
                          <a:pt x="1137" y="6925"/>
                          <a:pt x="1137" y="6925"/>
                          <a:pt x="974" y="7090"/>
                        </a:cubicBezTo>
                        <a:cubicBezTo>
                          <a:pt x="812" y="7090"/>
                          <a:pt x="812" y="7090"/>
                          <a:pt x="812" y="7090"/>
                        </a:cubicBezTo>
                        <a:cubicBezTo>
                          <a:pt x="812" y="7255"/>
                          <a:pt x="974" y="7255"/>
                          <a:pt x="1137" y="7585"/>
                        </a:cubicBezTo>
                        <a:cubicBezTo>
                          <a:pt x="1137" y="7750"/>
                          <a:pt x="1299" y="7915"/>
                          <a:pt x="1299" y="8244"/>
                        </a:cubicBezTo>
                        <a:cubicBezTo>
                          <a:pt x="1299" y="8409"/>
                          <a:pt x="1137" y="8574"/>
                          <a:pt x="1137" y="8904"/>
                        </a:cubicBezTo>
                        <a:cubicBezTo>
                          <a:pt x="1137" y="9069"/>
                          <a:pt x="1137" y="9234"/>
                          <a:pt x="1137" y="9398"/>
                        </a:cubicBezTo>
                        <a:cubicBezTo>
                          <a:pt x="1137" y="9563"/>
                          <a:pt x="1137" y="9728"/>
                          <a:pt x="1137" y="9728"/>
                        </a:cubicBezTo>
                        <a:cubicBezTo>
                          <a:pt x="1137" y="9728"/>
                          <a:pt x="1299" y="9728"/>
                          <a:pt x="1299" y="9893"/>
                        </a:cubicBezTo>
                        <a:cubicBezTo>
                          <a:pt x="1299" y="9893"/>
                          <a:pt x="1462" y="10058"/>
                          <a:pt x="1462" y="10223"/>
                        </a:cubicBezTo>
                        <a:cubicBezTo>
                          <a:pt x="1462" y="10223"/>
                          <a:pt x="1462" y="10223"/>
                          <a:pt x="1462" y="10388"/>
                        </a:cubicBezTo>
                        <a:cubicBezTo>
                          <a:pt x="1462" y="10553"/>
                          <a:pt x="1299" y="10718"/>
                          <a:pt x="1299" y="10718"/>
                        </a:cubicBezTo>
                        <a:cubicBezTo>
                          <a:pt x="1299" y="10882"/>
                          <a:pt x="1137" y="11047"/>
                          <a:pt x="1137" y="11212"/>
                        </a:cubicBezTo>
                        <a:cubicBezTo>
                          <a:pt x="974" y="11212"/>
                          <a:pt x="974" y="11212"/>
                          <a:pt x="974" y="11212"/>
                        </a:cubicBezTo>
                        <a:cubicBezTo>
                          <a:pt x="974" y="11377"/>
                          <a:pt x="974" y="11377"/>
                          <a:pt x="974" y="11542"/>
                        </a:cubicBezTo>
                        <a:cubicBezTo>
                          <a:pt x="974" y="11542"/>
                          <a:pt x="974" y="11707"/>
                          <a:pt x="974" y="11707"/>
                        </a:cubicBezTo>
                        <a:cubicBezTo>
                          <a:pt x="812" y="11707"/>
                          <a:pt x="812" y="11872"/>
                          <a:pt x="812" y="12037"/>
                        </a:cubicBezTo>
                        <a:cubicBezTo>
                          <a:pt x="812" y="12037"/>
                          <a:pt x="650" y="12037"/>
                          <a:pt x="650" y="12037"/>
                        </a:cubicBezTo>
                        <a:cubicBezTo>
                          <a:pt x="650" y="12037"/>
                          <a:pt x="650" y="12037"/>
                          <a:pt x="650" y="12037"/>
                        </a:cubicBezTo>
                        <a:cubicBezTo>
                          <a:pt x="650" y="12037"/>
                          <a:pt x="650" y="12037"/>
                          <a:pt x="650" y="12037"/>
                        </a:cubicBezTo>
                        <a:cubicBezTo>
                          <a:pt x="650" y="12037"/>
                          <a:pt x="650" y="12037"/>
                          <a:pt x="650" y="12202"/>
                        </a:cubicBezTo>
                        <a:cubicBezTo>
                          <a:pt x="487" y="12366"/>
                          <a:pt x="325" y="12366"/>
                          <a:pt x="325" y="12366"/>
                        </a:cubicBezTo>
                        <a:cubicBezTo>
                          <a:pt x="325" y="12366"/>
                          <a:pt x="162" y="12366"/>
                          <a:pt x="162" y="12366"/>
                        </a:cubicBezTo>
                        <a:cubicBezTo>
                          <a:pt x="162" y="12366"/>
                          <a:pt x="162" y="12366"/>
                          <a:pt x="162" y="12366"/>
                        </a:cubicBezTo>
                        <a:cubicBezTo>
                          <a:pt x="325" y="12366"/>
                          <a:pt x="325" y="12366"/>
                          <a:pt x="325" y="12531"/>
                        </a:cubicBezTo>
                        <a:cubicBezTo>
                          <a:pt x="325" y="12531"/>
                          <a:pt x="325" y="12531"/>
                          <a:pt x="325" y="12696"/>
                        </a:cubicBezTo>
                        <a:cubicBezTo>
                          <a:pt x="325" y="12861"/>
                          <a:pt x="325" y="12861"/>
                          <a:pt x="162" y="12861"/>
                        </a:cubicBezTo>
                        <a:cubicBezTo>
                          <a:pt x="162" y="12861"/>
                          <a:pt x="0" y="13191"/>
                          <a:pt x="0" y="13356"/>
                        </a:cubicBezTo>
                        <a:cubicBezTo>
                          <a:pt x="0" y="13356"/>
                          <a:pt x="0" y="13356"/>
                          <a:pt x="0" y="13356"/>
                        </a:cubicBezTo>
                        <a:cubicBezTo>
                          <a:pt x="0" y="13521"/>
                          <a:pt x="162" y="13685"/>
                          <a:pt x="162" y="13685"/>
                        </a:cubicBezTo>
                        <a:cubicBezTo>
                          <a:pt x="487" y="13850"/>
                          <a:pt x="487" y="14015"/>
                          <a:pt x="650" y="14015"/>
                        </a:cubicBezTo>
                        <a:cubicBezTo>
                          <a:pt x="650" y="14015"/>
                          <a:pt x="650" y="14015"/>
                          <a:pt x="650" y="14015"/>
                        </a:cubicBezTo>
                        <a:cubicBezTo>
                          <a:pt x="812" y="14015"/>
                          <a:pt x="812" y="13850"/>
                          <a:pt x="812" y="13850"/>
                        </a:cubicBezTo>
                        <a:cubicBezTo>
                          <a:pt x="974" y="13850"/>
                          <a:pt x="974" y="14015"/>
                          <a:pt x="974" y="14015"/>
                        </a:cubicBezTo>
                        <a:cubicBezTo>
                          <a:pt x="974" y="14015"/>
                          <a:pt x="974" y="14180"/>
                          <a:pt x="974" y="14180"/>
                        </a:cubicBezTo>
                        <a:cubicBezTo>
                          <a:pt x="974" y="14180"/>
                          <a:pt x="1137" y="14180"/>
                          <a:pt x="1299" y="14345"/>
                        </a:cubicBezTo>
                        <a:cubicBezTo>
                          <a:pt x="1299" y="14345"/>
                          <a:pt x="1462" y="14510"/>
                          <a:pt x="1786" y="14510"/>
                        </a:cubicBezTo>
                        <a:cubicBezTo>
                          <a:pt x="1949" y="14510"/>
                          <a:pt x="1949" y="14345"/>
                          <a:pt x="2111" y="14345"/>
                        </a:cubicBezTo>
                        <a:cubicBezTo>
                          <a:pt x="2274" y="14345"/>
                          <a:pt x="2436" y="14510"/>
                          <a:pt x="2436" y="14675"/>
                        </a:cubicBezTo>
                        <a:cubicBezTo>
                          <a:pt x="2598" y="15005"/>
                          <a:pt x="2598" y="15334"/>
                          <a:pt x="2761" y="15499"/>
                        </a:cubicBezTo>
                        <a:cubicBezTo>
                          <a:pt x="2761" y="15664"/>
                          <a:pt x="2923" y="15829"/>
                          <a:pt x="2923" y="15829"/>
                        </a:cubicBezTo>
                        <a:cubicBezTo>
                          <a:pt x="3248" y="15994"/>
                          <a:pt x="3086" y="16159"/>
                          <a:pt x="3248" y="16324"/>
                        </a:cubicBezTo>
                        <a:cubicBezTo>
                          <a:pt x="3248" y="16489"/>
                          <a:pt x="3248" y="16489"/>
                          <a:pt x="3248" y="16489"/>
                        </a:cubicBezTo>
                        <a:cubicBezTo>
                          <a:pt x="3248" y="16489"/>
                          <a:pt x="3248" y="16653"/>
                          <a:pt x="3248" y="16653"/>
                        </a:cubicBezTo>
                        <a:cubicBezTo>
                          <a:pt x="3248" y="16653"/>
                          <a:pt x="3411" y="16653"/>
                          <a:pt x="3411" y="16653"/>
                        </a:cubicBezTo>
                        <a:cubicBezTo>
                          <a:pt x="3411" y="16653"/>
                          <a:pt x="3411" y="16653"/>
                          <a:pt x="3411" y="16653"/>
                        </a:cubicBezTo>
                        <a:cubicBezTo>
                          <a:pt x="3735" y="16489"/>
                          <a:pt x="4060" y="16324"/>
                          <a:pt x="4223" y="16159"/>
                        </a:cubicBezTo>
                        <a:cubicBezTo>
                          <a:pt x="4547" y="15829"/>
                          <a:pt x="5359" y="15499"/>
                          <a:pt x="5359" y="15169"/>
                        </a:cubicBezTo>
                        <a:cubicBezTo>
                          <a:pt x="5522" y="14510"/>
                          <a:pt x="6334" y="13191"/>
                          <a:pt x="6659" y="12696"/>
                        </a:cubicBezTo>
                        <a:cubicBezTo>
                          <a:pt x="6821" y="12366"/>
                          <a:pt x="7146" y="12202"/>
                          <a:pt x="7471" y="12037"/>
                        </a:cubicBezTo>
                        <a:cubicBezTo>
                          <a:pt x="7471" y="12037"/>
                          <a:pt x="7471" y="12037"/>
                          <a:pt x="7471" y="12037"/>
                        </a:cubicBezTo>
                        <a:cubicBezTo>
                          <a:pt x="7633" y="12037"/>
                          <a:pt x="7795" y="11872"/>
                          <a:pt x="7958" y="11872"/>
                        </a:cubicBezTo>
                        <a:cubicBezTo>
                          <a:pt x="8283" y="11872"/>
                          <a:pt x="8608" y="12037"/>
                          <a:pt x="8770" y="12037"/>
                        </a:cubicBezTo>
                        <a:cubicBezTo>
                          <a:pt x="8932" y="12037"/>
                          <a:pt x="8932" y="12037"/>
                          <a:pt x="8932" y="12037"/>
                        </a:cubicBezTo>
                        <a:cubicBezTo>
                          <a:pt x="9095" y="11872"/>
                          <a:pt x="9095" y="11542"/>
                          <a:pt x="9420" y="11377"/>
                        </a:cubicBezTo>
                        <a:cubicBezTo>
                          <a:pt x="9420" y="11377"/>
                          <a:pt x="9420" y="11377"/>
                          <a:pt x="9420" y="11377"/>
                        </a:cubicBezTo>
                        <a:cubicBezTo>
                          <a:pt x="9744" y="11542"/>
                          <a:pt x="10069" y="11707"/>
                          <a:pt x="10069" y="12202"/>
                        </a:cubicBezTo>
                        <a:cubicBezTo>
                          <a:pt x="10069" y="12531"/>
                          <a:pt x="10556" y="12531"/>
                          <a:pt x="10719" y="12861"/>
                        </a:cubicBezTo>
                        <a:cubicBezTo>
                          <a:pt x="10719" y="13026"/>
                          <a:pt x="11044" y="13356"/>
                          <a:pt x="11206" y="13850"/>
                        </a:cubicBezTo>
                        <a:cubicBezTo>
                          <a:pt x="11206" y="14015"/>
                          <a:pt x="11044" y="14015"/>
                          <a:pt x="11044" y="14345"/>
                        </a:cubicBezTo>
                        <a:cubicBezTo>
                          <a:pt x="10556" y="15005"/>
                          <a:pt x="10394" y="15334"/>
                          <a:pt x="10069" y="15994"/>
                        </a:cubicBezTo>
                        <a:cubicBezTo>
                          <a:pt x="9582" y="16489"/>
                          <a:pt x="9095" y="16818"/>
                          <a:pt x="9095" y="16983"/>
                        </a:cubicBezTo>
                        <a:cubicBezTo>
                          <a:pt x="9095" y="17148"/>
                          <a:pt x="9095" y="17148"/>
                          <a:pt x="9095" y="17148"/>
                        </a:cubicBezTo>
                        <a:cubicBezTo>
                          <a:pt x="9095" y="17478"/>
                          <a:pt x="9257" y="17643"/>
                          <a:pt x="9257" y="17973"/>
                        </a:cubicBezTo>
                        <a:cubicBezTo>
                          <a:pt x="9257" y="17973"/>
                          <a:pt x="9257" y="17973"/>
                          <a:pt x="9257" y="18137"/>
                        </a:cubicBezTo>
                        <a:cubicBezTo>
                          <a:pt x="9257" y="18467"/>
                          <a:pt x="9095" y="18632"/>
                          <a:pt x="9095" y="18632"/>
                        </a:cubicBezTo>
                        <a:cubicBezTo>
                          <a:pt x="9095" y="18797"/>
                          <a:pt x="9095" y="18797"/>
                          <a:pt x="9095" y="18797"/>
                        </a:cubicBezTo>
                        <a:cubicBezTo>
                          <a:pt x="9095" y="18797"/>
                          <a:pt x="9257" y="18797"/>
                          <a:pt x="9257" y="18797"/>
                        </a:cubicBezTo>
                        <a:cubicBezTo>
                          <a:pt x="9420" y="18797"/>
                          <a:pt x="9907" y="18467"/>
                          <a:pt x="10069" y="18467"/>
                        </a:cubicBezTo>
                        <a:cubicBezTo>
                          <a:pt x="10232" y="18467"/>
                          <a:pt x="10232" y="18632"/>
                          <a:pt x="10232" y="18632"/>
                        </a:cubicBezTo>
                        <a:cubicBezTo>
                          <a:pt x="10232" y="18797"/>
                          <a:pt x="10232" y="18962"/>
                          <a:pt x="10232" y="18962"/>
                        </a:cubicBezTo>
                        <a:cubicBezTo>
                          <a:pt x="9744" y="19621"/>
                          <a:pt x="10069" y="19786"/>
                          <a:pt x="9744" y="20116"/>
                        </a:cubicBezTo>
                        <a:cubicBezTo>
                          <a:pt x="9420" y="20446"/>
                          <a:pt x="9095" y="20776"/>
                          <a:pt x="8932" y="20940"/>
                        </a:cubicBezTo>
                        <a:cubicBezTo>
                          <a:pt x="8608" y="21105"/>
                          <a:pt x="8445" y="21105"/>
                          <a:pt x="8445" y="21435"/>
                        </a:cubicBezTo>
                        <a:cubicBezTo>
                          <a:pt x="8445" y="21435"/>
                          <a:pt x="8445" y="21435"/>
                          <a:pt x="8445" y="21435"/>
                        </a:cubicBezTo>
                        <a:cubicBezTo>
                          <a:pt x="8445" y="21600"/>
                          <a:pt x="8445" y="21600"/>
                          <a:pt x="8445" y="21600"/>
                        </a:cubicBezTo>
                        <a:cubicBezTo>
                          <a:pt x="8445" y="21600"/>
                          <a:pt x="8445" y="21600"/>
                          <a:pt x="8445" y="21600"/>
                        </a:cubicBezTo>
                        <a:cubicBezTo>
                          <a:pt x="8608" y="21600"/>
                          <a:pt x="8932" y="21270"/>
                          <a:pt x="9095" y="21270"/>
                        </a:cubicBezTo>
                        <a:cubicBezTo>
                          <a:pt x="9582" y="21105"/>
                          <a:pt x="9744" y="21270"/>
                          <a:pt x="9744" y="20940"/>
                        </a:cubicBezTo>
                        <a:cubicBezTo>
                          <a:pt x="9744" y="20776"/>
                          <a:pt x="9744" y="20611"/>
                          <a:pt x="9744" y="20611"/>
                        </a:cubicBezTo>
                        <a:cubicBezTo>
                          <a:pt x="9744" y="20446"/>
                          <a:pt x="9907" y="20281"/>
                          <a:pt x="10069" y="20281"/>
                        </a:cubicBezTo>
                        <a:cubicBezTo>
                          <a:pt x="10069" y="20281"/>
                          <a:pt x="10232" y="20281"/>
                          <a:pt x="10232" y="20281"/>
                        </a:cubicBezTo>
                        <a:cubicBezTo>
                          <a:pt x="10394" y="20281"/>
                          <a:pt x="10556" y="20446"/>
                          <a:pt x="10719" y="20446"/>
                        </a:cubicBezTo>
                        <a:cubicBezTo>
                          <a:pt x="10719" y="20446"/>
                          <a:pt x="10881" y="20446"/>
                          <a:pt x="10881" y="20116"/>
                        </a:cubicBezTo>
                        <a:cubicBezTo>
                          <a:pt x="11044" y="19621"/>
                          <a:pt x="12343" y="18137"/>
                          <a:pt x="12992" y="17478"/>
                        </a:cubicBezTo>
                        <a:cubicBezTo>
                          <a:pt x="13805" y="16983"/>
                          <a:pt x="15104" y="16159"/>
                          <a:pt x="15591" y="15829"/>
                        </a:cubicBezTo>
                        <a:cubicBezTo>
                          <a:pt x="16078" y="15664"/>
                          <a:pt x="16403" y="15664"/>
                          <a:pt x="16728" y="15664"/>
                        </a:cubicBezTo>
                        <a:cubicBezTo>
                          <a:pt x="16890" y="15664"/>
                          <a:pt x="17053" y="15664"/>
                          <a:pt x="17215" y="15664"/>
                        </a:cubicBezTo>
                        <a:cubicBezTo>
                          <a:pt x="17377" y="15664"/>
                          <a:pt x="17702" y="15499"/>
                          <a:pt x="17702" y="15169"/>
                        </a:cubicBezTo>
                        <a:cubicBezTo>
                          <a:pt x="17702" y="15169"/>
                          <a:pt x="17702" y="15169"/>
                          <a:pt x="17702" y="15169"/>
                        </a:cubicBezTo>
                        <a:cubicBezTo>
                          <a:pt x="17865" y="15005"/>
                          <a:pt x="17865" y="15005"/>
                          <a:pt x="17865" y="14675"/>
                        </a:cubicBezTo>
                        <a:cubicBezTo>
                          <a:pt x="17865" y="14675"/>
                          <a:pt x="17865" y="14510"/>
                          <a:pt x="18027" y="14510"/>
                        </a:cubicBezTo>
                        <a:cubicBezTo>
                          <a:pt x="17865" y="14510"/>
                          <a:pt x="17865" y="14345"/>
                          <a:pt x="17865" y="14345"/>
                        </a:cubicBezTo>
                        <a:cubicBezTo>
                          <a:pt x="18027" y="14180"/>
                          <a:pt x="18189" y="14015"/>
                          <a:pt x="18352" y="14015"/>
                        </a:cubicBezTo>
                        <a:cubicBezTo>
                          <a:pt x="18352" y="13850"/>
                          <a:pt x="18677" y="13521"/>
                          <a:pt x="18839" y="13356"/>
                        </a:cubicBezTo>
                        <a:cubicBezTo>
                          <a:pt x="18839" y="13356"/>
                          <a:pt x="18839" y="13191"/>
                          <a:pt x="19002" y="13026"/>
                        </a:cubicBezTo>
                        <a:cubicBezTo>
                          <a:pt x="19002" y="12861"/>
                          <a:pt x="19164" y="12861"/>
                          <a:pt x="19326" y="12696"/>
                        </a:cubicBezTo>
                        <a:cubicBezTo>
                          <a:pt x="19326" y="12531"/>
                          <a:pt x="19489" y="12531"/>
                          <a:pt x="19651" y="12531"/>
                        </a:cubicBezTo>
                        <a:cubicBezTo>
                          <a:pt x="19651" y="12366"/>
                          <a:pt x="19651" y="12366"/>
                          <a:pt x="19814" y="12366"/>
                        </a:cubicBezTo>
                        <a:cubicBezTo>
                          <a:pt x="19814" y="12366"/>
                          <a:pt x="19814" y="12366"/>
                          <a:pt x="19814" y="12366"/>
                        </a:cubicBezTo>
                        <a:cubicBezTo>
                          <a:pt x="19814" y="12202"/>
                          <a:pt x="19814" y="12037"/>
                          <a:pt x="19976" y="11872"/>
                        </a:cubicBezTo>
                        <a:cubicBezTo>
                          <a:pt x="19976" y="11872"/>
                          <a:pt x="20301" y="11707"/>
                          <a:pt x="20301" y="11707"/>
                        </a:cubicBezTo>
                        <a:cubicBezTo>
                          <a:pt x="20301" y="11707"/>
                          <a:pt x="20463" y="11542"/>
                          <a:pt x="20950" y="11542"/>
                        </a:cubicBezTo>
                        <a:cubicBezTo>
                          <a:pt x="21113" y="11377"/>
                          <a:pt x="20950" y="11377"/>
                          <a:pt x="21113" y="11212"/>
                        </a:cubicBezTo>
                        <a:cubicBezTo>
                          <a:pt x="21275" y="11212"/>
                          <a:pt x="21275" y="11047"/>
                          <a:pt x="21438" y="10882"/>
                        </a:cubicBezTo>
                        <a:cubicBezTo>
                          <a:pt x="21438" y="10882"/>
                          <a:pt x="21438" y="10882"/>
                          <a:pt x="21600" y="10882"/>
                        </a:cubicBezTo>
                        <a:cubicBezTo>
                          <a:pt x="21600" y="10882"/>
                          <a:pt x="21600" y="10882"/>
                          <a:pt x="21600" y="10882"/>
                        </a:cubicBezTo>
                        <a:cubicBezTo>
                          <a:pt x="21600" y="10882"/>
                          <a:pt x="21600" y="10718"/>
                          <a:pt x="21600" y="10718"/>
                        </a:cubicBezTo>
                        <a:cubicBezTo>
                          <a:pt x="21600" y="10718"/>
                          <a:pt x="21600" y="10718"/>
                          <a:pt x="21600" y="10718"/>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37" name="Freeform 156"/>
                  <p:cNvSpPr/>
                  <p:nvPr/>
                </p:nvSpPr>
                <p:spPr>
                  <a:xfrm>
                    <a:off x="380858" y="565383"/>
                    <a:ext cx="14763" cy="13287"/>
                  </a:xfrm>
                  <a:custGeom>
                    <a:avLst/>
                    <a:gdLst/>
                    <a:ahLst/>
                    <a:cxnLst>
                      <a:cxn ang="0">
                        <a:pos x="wd2" y="hd2"/>
                      </a:cxn>
                      <a:cxn ang="5400000">
                        <a:pos x="wd2" y="hd2"/>
                      </a:cxn>
                      <a:cxn ang="10800000">
                        <a:pos x="wd2" y="hd2"/>
                      </a:cxn>
                      <a:cxn ang="16200000">
                        <a:pos x="wd2" y="hd2"/>
                      </a:cxn>
                    </a:cxnLst>
                    <a:rect l="0" t="0" r="r" b="b"/>
                    <a:pathLst>
                      <a:path w="21600" h="21600" extrusionOk="0">
                        <a:moveTo>
                          <a:pt x="7200" y="0"/>
                        </a:moveTo>
                        <a:cubicBezTo>
                          <a:pt x="7200" y="0"/>
                          <a:pt x="7200" y="0"/>
                          <a:pt x="7200" y="0"/>
                        </a:cubicBezTo>
                        <a:cubicBezTo>
                          <a:pt x="7200" y="0"/>
                          <a:pt x="0" y="0"/>
                          <a:pt x="0" y="7200"/>
                        </a:cubicBezTo>
                        <a:cubicBezTo>
                          <a:pt x="0" y="7200"/>
                          <a:pt x="7200" y="14400"/>
                          <a:pt x="7200" y="14400"/>
                        </a:cubicBezTo>
                        <a:cubicBezTo>
                          <a:pt x="14400" y="14400"/>
                          <a:pt x="14400" y="21600"/>
                          <a:pt x="14400" y="21600"/>
                        </a:cubicBezTo>
                        <a:cubicBezTo>
                          <a:pt x="21600" y="21600"/>
                          <a:pt x="21600" y="14400"/>
                          <a:pt x="21600" y="14400"/>
                        </a:cubicBezTo>
                        <a:cubicBezTo>
                          <a:pt x="21600" y="7200"/>
                          <a:pt x="21600" y="7200"/>
                          <a:pt x="21600" y="7200"/>
                        </a:cubicBezTo>
                        <a:cubicBezTo>
                          <a:pt x="21600" y="0"/>
                          <a:pt x="14400" y="0"/>
                          <a:pt x="7200" y="0"/>
                        </a:cubicBezTo>
                        <a:close/>
                        <a:moveTo>
                          <a:pt x="7200" y="7200"/>
                        </a:moveTo>
                        <a:cubicBezTo>
                          <a:pt x="7200" y="0"/>
                          <a:pt x="7200" y="0"/>
                          <a:pt x="7200" y="0"/>
                        </a:cubicBezTo>
                        <a:cubicBezTo>
                          <a:pt x="7200" y="7200"/>
                          <a:pt x="7200" y="7200"/>
                          <a:pt x="7200" y="72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38" name="Freeform 157"/>
                  <p:cNvSpPr/>
                  <p:nvPr/>
                </p:nvSpPr>
                <p:spPr>
                  <a:xfrm>
                    <a:off x="400049" y="494525"/>
                    <a:ext cx="13286" cy="13288"/>
                  </a:xfrm>
                  <a:custGeom>
                    <a:avLst/>
                    <a:gdLst/>
                    <a:ahLst/>
                    <a:cxnLst>
                      <a:cxn ang="0">
                        <a:pos x="wd2" y="hd2"/>
                      </a:cxn>
                      <a:cxn ang="5400000">
                        <a:pos x="wd2" y="hd2"/>
                      </a:cxn>
                      <a:cxn ang="10800000">
                        <a:pos x="wd2" y="hd2"/>
                      </a:cxn>
                      <a:cxn ang="16200000">
                        <a:pos x="wd2" y="hd2"/>
                      </a:cxn>
                    </a:cxnLst>
                    <a:rect l="0" t="0" r="r" b="b"/>
                    <a:pathLst>
                      <a:path w="21600" h="21600" extrusionOk="0">
                        <a:moveTo>
                          <a:pt x="0" y="14400"/>
                        </a:moveTo>
                        <a:cubicBezTo>
                          <a:pt x="0" y="14400"/>
                          <a:pt x="0" y="21600"/>
                          <a:pt x="0" y="21600"/>
                        </a:cubicBezTo>
                        <a:cubicBezTo>
                          <a:pt x="0" y="21600"/>
                          <a:pt x="7200" y="21600"/>
                          <a:pt x="7200" y="21600"/>
                        </a:cubicBezTo>
                        <a:cubicBezTo>
                          <a:pt x="7200" y="21600"/>
                          <a:pt x="7200" y="21600"/>
                          <a:pt x="7200" y="21600"/>
                        </a:cubicBezTo>
                        <a:cubicBezTo>
                          <a:pt x="14400" y="21600"/>
                          <a:pt x="14400" y="21600"/>
                          <a:pt x="14400" y="21600"/>
                        </a:cubicBezTo>
                        <a:cubicBezTo>
                          <a:pt x="14400" y="14400"/>
                          <a:pt x="14400" y="14400"/>
                          <a:pt x="14400" y="14400"/>
                        </a:cubicBezTo>
                        <a:cubicBezTo>
                          <a:pt x="21600" y="14400"/>
                          <a:pt x="21600" y="14400"/>
                          <a:pt x="21600" y="7200"/>
                        </a:cubicBezTo>
                        <a:cubicBezTo>
                          <a:pt x="21600" y="7200"/>
                          <a:pt x="14400" y="0"/>
                          <a:pt x="14400" y="0"/>
                        </a:cubicBezTo>
                        <a:cubicBezTo>
                          <a:pt x="14400" y="0"/>
                          <a:pt x="7200" y="7200"/>
                          <a:pt x="7200" y="7200"/>
                        </a:cubicBezTo>
                        <a:cubicBezTo>
                          <a:pt x="7200" y="7200"/>
                          <a:pt x="7200" y="7200"/>
                          <a:pt x="0" y="7200"/>
                        </a:cubicBezTo>
                        <a:cubicBezTo>
                          <a:pt x="0" y="7200"/>
                          <a:pt x="0" y="7200"/>
                          <a:pt x="0" y="7200"/>
                        </a:cubicBezTo>
                        <a:cubicBezTo>
                          <a:pt x="0" y="7200"/>
                          <a:pt x="0" y="7200"/>
                          <a:pt x="0" y="14400"/>
                        </a:cubicBezTo>
                        <a:close/>
                        <a:moveTo>
                          <a:pt x="7200" y="14400"/>
                        </a:moveTo>
                        <a:cubicBezTo>
                          <a:pt x="7200" y="14400"/>
                          <a:pt x="7200" y="14400"/>
                          <a:pt x="7200" y="14400"/>
                        </a:cubicBezTo>
                        <a:cubicBezTo>
                          <a:pt x="7200" y="14400"/>
                          <a:pt x="7200" y="14400"/>
                          <a:pt x="7200" y="144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39" name="Freeform 158"/>
                  <p:cNvSpPr/>
                  <p:nvPr/>
                </p:nvSpPr>
                <p:spPr>
                  <a:xfrm>
                    <a:off x="361668" y="531430"/>
                    <a:ext cx="19191" cy="14763"/>
                  </a:xfrm>
                  <a:custGeom>
                    <a:avLst/>
                    <a:gdLst/>
                    <a:ahLst/>
                    <a:cxnLst>
                      <a:cxn ang="0">
                        <a:pos x="wd2" y="hd2"/>
                      </a:cxn>
                      <a:cxn ang="5400000">
                        <a:pos x="wd2" y="hd2"/>
                      </a:cxn>
                      <a:cxn ang="10800000">
                        <a:pos x="wd2" y="hd2"/>
                      </a:cxn>
                      <a:cxn ang="16200000">
                        <a:pos x="wd2" y="hd2"/>
                      </a:cxn>
                    </a:cxnLst>
                    <a:rect l="0" t="0" r="r" b="b"/>
                    <a:pathLst>
                      <a:path w="21600" h="21600" extrusionOk="0">
                        <a:moveTo>
                          <a:pt x="5400" y="0"/>
                        </a:moveTo>
                        <a:cubicBezTo>
                          <a:pt x="0" y="0"/>
                          <a:pt x="0" y="7200"/>
                          <a:pt x="0" y="7200"/>
                        </a:cubicBezTo>
                        <a:cubicBezTo>
                          <a:pt x="0" y="7200"/>
                          <a:pt x="0" y="7200"/>
                          <a:pt x="0" y="7200"/>
                        </a:cubicBezTo>
                        <a:cubicBezTo>
                          <a:pt x="0" y="14400"/>
                          <a:pt x="5400" y="21600"/>
                          <a:pt x="5400" y="21600"/>
                        </a:cubicBezTo>
                        <a:cubicBezTo>
                          <a:pt x="5400" y="21600"/>
                          <a:pt x="5400" y="21600"/>
                          <a:pt x="5400" y="21600"/>
                        </a:cubicBezTo>
                        <a:cubicBezTo>
                          <a:pt x="5400" y="21600"/>
                          <a:pt x="5400" y="21600"/>
                          <a:pt x="5400" y="21600"/>
                        </a:cubicBezTo>
                        <a:cubicBezTo>
                          <a:pt x="10800" y="21600"/>
                          <a:pt x="10800" y="21600"/>
                          <a:pt x="16200" y="21600"/>
                        </a:cubicBezTo>
                        <a:cubicBezTo>
                          <a:pt x="16200" y="21600"/>
                          <a:pt x="21600" y="14400"/>
                          <a:pt x="21600" y="7200"/>
                        </a:cubicBezTo>
                        <a:cubicBezTo>
                          <a:pt x="21600" y="7200"/>
                          <a:pt x="16200" y="0"/>
                          <a:pt x="16200" y="0"/>
                        </a:cubicBezTo>
                        <a:cubicBezTo>
                          <a:pt x="10800" y="0"/>
                          <a:pt x="10800" y="7200"/>
                          <a:pt x="10800" y="7200"/>
                        </a:cubicBezTo>
                        <a:cubicBezTo>
                          <a:pt x="10800" y="7200"/>
                          <a:pt x="10800" y="7200"/>
                          <a:pt x="10800" y="7200"/>
                        </a:cubicBezTo>
                        <a:cubicBezTo>
                          <a:pt x="5400" y="7200"/>
                          <a:pt x="5400" y="7200"/>
                          <a:pt x="5400" y="7200"/>
                        </a:cubicBezTo>
                        <a:cubicBezTo>
                          <a:pt x="10800" y="7200"/>
                          <a:pt x="10800" y="7200"/>
                          <a:pt x="10800" y="7200"/>
                        </a:cubicBezTo>
                        <a:cubicBezTo>
                          <a:pt x="5400" y="0"/>
                          <a:pt x="5400" y="0"/>
                          <a:pt x="54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40" name="Freeform 159"/>
                  <p:cNvSpPr/>
                  <p:nvPr/>
                </p:nvSpPr>
                <p:spPr>
                  <a:xfrm>
                    <a:off x="343953" y="546192"/>
                    <a:ext cx="13287" cy="13287"/>
                  </a:xfrm>
                  <a:custGeom>
                    <a:avLst/>
                    <a:gdLst/>
                    <a:ahLst/>
                    <a:cxnLst>
                      <a:cxn ang="0">
                        <a:pos x="wd2" y="hd2"/>
                      </a:cxn>
                      <a:cxn ang="5400000">
                        <a:pos x="wd2" y="hd2"/>
                      </a:cxn>
                      <a:cxn ang="10800000">
                        <a:pos x="wd2" y="hd2"/>
                      </a:cxn>
                      <a:cxn ang="16200000">
                        <a:pos x="wd2" y="hd2"/>
                      </a:cxn>
                    </a:cxnLst>
                    <a:rect l="0" t="0" r="r" b="b"/>
                    <a:pathLst>
                      <a:path w="21600" h="21600" extrusionOk="0">
                        <a:moveTo>
                          <a:pt x="0" y="14400"/>
                        </a:moveTo>
                        <a:cubicBezTo>
                          <a:pt x="0" y="14400"/>
                          <a:pt x="0" y="14400"/>
                          <a:pt x="0" y="14400"/>
                        </a:cubicBezTo>
                        <a:cubicBezTo>
                          <a:pt x="0" y="21600"/>
                          <a:pt x="0" y="21600"/>
                          <a:pt x="7200" y="21600"/>
                        </a:cubicBezTo>
                        <a:cubicBezTo>
                          <a:pt x="7200" y="21600"/>
                          <a:pt x="7200" y="21600"/>
                          <a:pt x="7200" y="21600"/>
                        </a:cubicBezTo>
                        <a:cubicBezTo>
                          <a:pt x="14400" y="21600"/>
                          <a:pt x="21600" y="21600"/>
                          <a:pt x="21600" y="14400"/>
                        </a:cubicBezTo>
                        <a:cubicBezTo>
                          <a:pt x="21600" y="14400"/>
                          <a:pt x="21600" y="7200"/>
                          <a:pt x="21600" y="7200"/>
                        </a:cubicBezTo>
                        <a:cubicBezTo>
                          <a:pt x="21600" y="7200"/>
                          <a:pt x="14400" y="0"/>
                          <a:pt x="14400" y="0"/>
                        </a:cubicBezTo>
                        <a:cubicBezTo>
                          <a:pt x="7200" y="0"/>
                          <a:pt x="7200" y="7200"/>
                          <a:pt x="7200" y="7200"/>
                        </a:cubicBezTo>
                        <a:cubicBezTo>
                          <a:pt x="7200" y="7200"/>
                          <a:pt x="7200" y="7200"/>
                          <a:pt x="7200" y="7200"/>
                        </a:cubicBezTo>
                        <a:cubicBezTo>
                          <a:pt x="7200" y="7200"/>
                          <a:pt x="7200" y="7200"/>
                          <a:pt x="7200" y="7200"/>
                        </a:cubicBezTo>
                        <a:cubicBezTo>
                          <a:pt x="7200" y="7200"/>
                          <a:pt x="7200" y="7200"/>
                          <a:pt x="7200" y="7200"/>
                        </a:cubicBezTo>
                        <a:cubicBezTo>
                          <a:pt x="7200" y="7200"/>
                          <a:pt x="0" y="7200"/>
                          <a:pt x="0" y="144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41" name="Freeform 165"/>
                  <p:cNvSpPr/>
                  <p:nvPr/>
                </p:nvSpPr>
                <p:spPr>
                  <a:xfrm>
                    <a:off x="423668" y="550621"/>
                    <a:ext cx="13286" cy="14763"/>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7200" y="7200"/>
                          <a:pt x="7200" y="7200"/>
                          <a:pt x="7200" y="7200"/>
                        </a:cubicBezTo>
                        <a:cubicBezTo>
                          <a:pt x="7200" y="7200"/>
                          <a:pt x="7200" y="7200"/>
                          <a:pt x="7200" y="7200"/>
                        </a:cubicBezTo>
                        <a:cubicBezTo>
                          <a:pt x="7200" y="7200"/>
                          <a:pt x="7200" y="7200"/>
                          <a:pt x="7200" y="7200"/>
                        </a:cubicBezTo>
                        <a:cubicBezTo>
                          <a:pt x="7200" y="0"/>
                          <a:pt x="7200" y="0"/>
                          <a:pt x="7200" y="0"/>
                        </a:cubicBezTo>
                        <a:cubicBezTo>
                          <a:pt x="7200" y="0"/>
                          <a:pt x="0" y="0"/>
                          <a:pt x="0" y="7200"/>
                        </a:cubicBezTo>
                        <a:cubicBezTo>
                          <a:pt x="0" y="7200"/>
                          <a:pt x="0" y="14400"/>
                          <a:pt x="0" y="14400"/>
                        </a:cubicBezTo>
                        <a:cubicBezTo>
                          <a:pt x="0" y="14400"/>
                          <a:pt x="0" y="14400"/>
                          <a:pt x="0" y="21600"/>
                        </a:cubicBezTo>
                        <a:cubicBezTo>
                          <a:pt x="0" y="21600"/>
                          <a:pt x="7200" y="21600"/>
                          <a:pt x="7200" y="21600"/>
                        </a:cubicBezTo>
                        <a:cubicBezTo>
                          <a:pt x="7200" y="21600"/>
                          <a:pt x="7200" y="21600"/>
                          <a:pt x="7200" y="21600"/>
                        </a:cubicBezTo>
                        <a:cubicBezTo>
                          <a:pt x="7200" y="21600"/>
                          <a:pt x="7200" y="21600"/>
                          <a:pt x="14400" y="21600"/>
                        </a:cubicBezTo>
                        <a:cubicBezTo>
                          <a:pt x="14400" y="21600"/>
                          <a:pt x="21600" y="14400"/>
                          <a:pt x="21600" y="14400"/>
                        </a:cubicBezTo>
                        <a:cubicBezTo>
                          <a:pt x="21600" y="7200"/>
                          <a:pt x="14400" y="7200"/>
                          <a:pt x="14400" y="7200"/>
                        </a:cubicBezTo>
                        <a:cubicBezTo>
                          <a:pt x="14400" y="7200"/>
                          <a:pt x="14400" y="0"/>
                          <a:pt x="144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42" name="Freeform 200"/>
                  <p:cNvSpPr/>
                  <p:nvPr/>
                </p:nvSpPr>
                <p:spPr>
                  <a:xfrm>
                    <a:off x="179650" y="39812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10800"/>
                          <a:pt x="0" y="10800"/>
                          <a:pt x="0" y="10800"/>
                        </a:cubicBezTo>
                        <a:cubicBezTo>
                          <a:pt x="0" y="10800"/>
                          <a:pt x="0" y="10800"/>
                          <a:pt x="0" y="10800"/>
                        </a:cubicBezTo>
                        <a:cubicBezTo>
                          <a:pt x="0" y="21600"/>
                          <a:pt x="0" y="21600"/>
                          <a:pt x="21600" y="21600"/>
                        </a:cubicBezTo>
                        <a:cubicBezTo>
                          <a:pt x="21600" y="10800"/>
                          <a:pt x="21600" y="10800"/>
                          <a:pt x="21600" y="10800"/>
                        </a:cubicBezTo>
                        <a:cubicBezTo>
                          <a:pt x="0" y="0"/>
                          <a:pt x="0" y="0"/>
                          <a:pt x="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grpSp>
              <p:nvGrpSpPr>
                <p:cNvPr id="684" name="组合 35"/>
                <p:cNvGrpSpPr/>
                <p:nvPr/>
              </p:nvGrpSpPr>
              <p:grpSpPr>
                <a:xfrm>
                  <a:off x="3383439" y="3587154"/>
                  <a:ext cx="856194" cy="649527"/>
                  <a:chOff x="0" y="0"/>
                  <a:chExt cx="856193" cy="649525"/>
                </a:xfrm>
                <a:grpFill/>
              </p:grpSpPr>
              <p:sp>
                <p:nvSpPr>
                  <p:cNvPr id="722" name="Freeform 145"/>
                  <p:cNvSpPr/>
                  <p:nvPr/>
                </p:nvSpPr>
                <p:spPr>
                  <a:xfrm>
                    <a:off x="0" y="0"/>
                    <a:ext cx="841432" cy="649526"/>
                  </a:xfrm>
                  <a:custGeom>
                    <a:avLst/>
                    <a:gdLst/>
                    <a:ahLst/>
                    <a:cxnLst>
                      <a:cxn ang="0">
                        <a:pos x="wd2" y="hd2"/>
                      </a:cxn>
                      <a:cxn ang="5400000">
                        <a:pos x="wd2" y="hd2"/>
                      </a:cxn>
                      <a:cxn ang="10800000">
                        <a:pos x="wd2" y="hd2"/>
                      </a:cxn>
                      <a:cxn ang="16200000">
                        <a:pos x="wd2" y="hd2"/>
                      </a:cxn>
                    </a:cxnLst>
                    <a:rect l="0" t="0" r="r" b="b"/>
                    <a:pathLst>
                      <a:path w="21600" h="21600" extrusionOk="0">
                        <a:moveTo>
                          <a:pt x="21479" y="6417"/>
                        </a:moveTo>
                        <a:cubicBezTo>
                          <a:pt x="21479" y="6417"/>
                          <a:pt x="21479" y="6417"/>
                          <a:pt x="21479" y="6417"/>
                        </a:cubicBezTo>
                        <a:cubicBezTo>
                          <a:pt x="21359" y="5948"/>
                          <a:pt x="21359" y="6104"/>
                          <a:pt x="21117" y="5635"/>
                        </a:cubicBezTo>
                        <a:cubicBezTo>
                          <a:pt x="20997" y="5322"/>
                          <a:pt x="20997" y="5322"/>
                          <a:pt x="20997" y="5165"/>
                        </a:cubicBezTo>
                        <a:cubicBezTo>
                          <a:pt x="20997" y="5009"/>
                          <a:pt x="21117" y="5009"/>
                          <a:pt x="21117" y="4852"/>
                        </a:cubicBezTo>
                        <a:cubicBezTo>
                          <a:pt x="21117" y="4852"/>
                          <a:pt x="21117" y="4852"/>
                          <a:pt x="21117" y="4852"/>
                        </a:cubicBezTo>
                        <a:cubicBezTo>
                          <a:pt x="21117" y="4696"/>
                          <a:pt x="20997" y="4383"/>
                          <a:pt x="20876" y="4226"/>
                        </a:cubicBezTo>
                        <a:cubicBezTo>
                          <a:pt x="20755" y="3913"/>
                          <a:pt x="20755" y="3757"/>
                          <a:pt x="20635" y="3600"/>
                        </a:cubicBezTo>
                        <a:cubicBezTo>
                          <a:pt x="20514" y="3443"/>
                          <a:pt x="20393" y="3287"/>
                          <a:pt x="20393" y="3287"/>
                        </a:cubicBezTo>
                        <a:cubicBezTo>
                          <a:pt x="20393" y="3130"/>
                          <a:pt x="20514" y="3130"/>
                          <a:pt x="20514" y="3130"/>
                        </a:cubicBezTo>
                        <a:cubicBezTo>
                          <a:pt x="20514" y="2974"/>
                          <a:pt x="20393" y="2974"/>
                          <a:pt x="20393" y="2974"/>
                        </a:cubicBezTo>
                        <a:cubicBezTo>
                          <a:pt x="20273" y="2974"/>
                          <a:pt x="20152" y="2974"/>
                          <a:pt x="19911" y="3130"/>
                        </a:cubicBezTo>
                        <a:cubicBezTo>
                          <a:pt x="19911" y="3130"/>
                          <a:pt x="19911" y="3130"/>
                          <a:pt x="19790" y="3130"/>
                        </a:cubicBezTo>
                        <a:cubicBezTo>
                          <a:pt x="19549" y="3130"/>
                          <a:pt x="19669" y="2661"/>
                          <a:pt x="19549" y="2661"/>
                        </a:cubicBezTo>
                        <a:cubicBezTo>
                          <a:pt x="19428" y="2661"/>
                          <a:pt x="19307" y="2504"/>
                          <a:pt x="19307" y="2504"/>
                        </a:cubicBezTo>
                        <a:cubicBezTo>
                          <a:pt x="19307" y="2504"/>
                          <a:pt x="19307" y="2348"/>
                          <a:pt x="19307" y="2348"/>
                        </a:cubicBezTo>
                        <a:cubicBezTo>
                          <a:pt x="19428" y="2348"/>
                          <a:pt x="19428" y="2191"/>
                          <a:pt x="19428" y="2191"/>
                        </a:cubicBezTo>
                        <a:cubicBezTo>
                          <a:pt x="19307" y="2191"/>
                          <a:pt x="19307" y="2348"/>
                          <a:pt x="19187" y="2348"/>
                        </a:cubicBezTo>
                        <a:cubicBezTo>
                          <a:pt x="19187" y="2348"/>
                          <a:pt x="19187" y="2348"/>
                          <a:pt x="19187" y="2348"/>
                        </a:cubicBezTo>
                        <a:cubicBezTo>
                          <a:pt x="19187" y="2504"/>
                          <a:pt x="19187" y="2504"/>
                          <a:pt x="19066" y="2504"/>
                        </a:cubicBezTo>
                        <a:cubicBezTo>
                          <a:pt x="18945" y="2504"/>
                          <a:pt x="18825" y="2348"/>
                          <a:pt x="18825" y="2348"/>
                        </a:cubicBezTo>
                        <a:cubicBezTo>
                          <a:pt x="18825" y="2348"/>
                          <a:pt x="18825" y="2191"/>
                          <a:pt x="18704" y="2191"/>
                        </a:cubicBezTo>
                        <a:cubicBezTo>
                          <a:pt x="18704" y="2191"/>
                          <a:pt x="18583" y="2191"/>
                          <a:pt x="18583" y="2191"/>
                        </a:cubicBezTo>
                        <a:cubicBezTo>
                          <a:pt x="18463" y="2191"/>
                          <a:pt x="18463" y="2191"/>
                          <a:pt x="18342" y="2191"/>
                        </a:cubicBezTo>
                        <a:cubicBezTo>
                          <a:pt x="18342" y="2191"/>
                          <a:pt x="18342" y="2191"/>
                          <a:pt x="18342" y="2191"/>
                        </a:cubicBezTo>
                        <a:cubicBezTo>
                          <a:pt x="18342" y="2191"/>
                          <a:pt x="18221" y="2035"/>
                          <a:pt x="18101" y="2035"/>
                        </a:cubicBezTo>
                        <a:cubicBezTo>
                          <a:pt x="18101" y="2035"/>
                          <a:pt x="17980" y="2035"/>
                          <a:pt x="17980" y="2035"/>
                        </a:cubicBezTo>
                        <a:cubicBezTo>
                          <a:pt x="17980" y="2035"/>
                          <a:pt x="17859" y="2035"/>
                          <a:pt x="17859" y="2035"/>
                        </a:cubicBezTo>
                        <a:cubicBezTo>
                          <a:pt x="17859" y="2035"/>
                          <a:pt x="17859" y="2191"/>
                          <a:pt x="17739" y="2191"/>
                        </a:cubicBezTo>
                        <a:cubicBezTo>
                          <a:pt x="17739" y="2191"/>
                          <a:pt x="17739" y="2191"/>
                          <a:pt x="17739" y="2191"/>
                        </a:cubicBezTo>
                        <a:cubicBezTo>
                          <a:pt x="17739" y="2348"/>
                          <a:pt x="17739" y="2348"/>
                          <a:pt x="17739" y="2504"/>
                        </a:cubicBezTo>
                        <a:cubicBezTo>
                          <a:pt x="17739" y="2504"/>
                          <a:pt x="17739" y="2661"/>
                          <a:pt x="17739" y="2661"/>
                        </a:cubicBezTo>
                        <a:cubicBezTo>
                          <a:pt x="17739" y="2817"/>
                          <a:pt x="17739" y="2974"/>
                          <a:pt x="17739" y="3130"/>
                        </a:cubicBezTo>
                        <a:cubicBezTo>
                          <a:pt x="17739" y="3287"/>
                          <a:pt x="17739" y="3287"/>
                          <a:pt x="17739" y="3443"/>
                        </a:cubicBezTo>
                        <a:cubicBezTo>
                          <a:pt x="17739" y="3443"/>
                          <a:pt x="17739" y="3443"/>
                          <a:pt x="17739" y="3600"/>
                        </a:cubicBezTo>
                        <a:cubicBezTo>
                          <a:pt x="17739" y="3600"/>
                          <a:pt x="17618" y="3600"/>
                          <a:pt x="17618" y="3600"/>
                        </a:cubicBezTo>
                        <a:cubicBezTo>
                          <a:pt x="17497" y="3600"/>
                          <a:pt x="17497" y="3600"/>
                          <a:pt x="17377" y="3600"/>
                        </a:cubicBezTo>
                        <a:cubicBezTo>
                          <a:pt x="17135" y="3443"/>
                          <a:pt x="16894" y="3130"/>
                          <a:pt x="16773" y="2817"/>
                        </a:cubicBezTo>
                        <a:cubicBezTo>
                          <a:pt x="16653" y="2661"/>
                          <a:pt x="16653" y="2661"/>
                          <a:pt x="16653" y="2661"/>
                        </a:cubicBezTo>
                        <a:cubicBezTo>
                          <a:pt x="16532" y="2661"/>
                          <a:pt x="16411" y="2974"/>
                          <a:pt x="16049" y="3130"/>
                        </a:cubicBezTo>
                        <a:cubicBezTo>
                          <a:pt x="16049" y="3130"/>
                          <a:pt x="16049" y="3130"/>
                          <a:pt x="16049" y="3130"/>
                        </a:cubicBezTo>
                        <a:cubicBezTo>
                          <a:pt x="16049" y="3130"/>
                          <a:pt x="16049" y="3130"/>
                          <a:pt x="16049" y="3130"/>
                        </a:cubicBezTo>
                        <a:cubicBezTo>
                          <a:pt x="15808" y="3287"/>
                          <a:pt x="15446" y="3443"/>
                          <a:pt x="15084" y="3600"/>
                        </a:cubicBezTo>
                        <a:cubicBezTo>
                          <a:pt x="14722" y="3757"/>
                          <a:pt x="14239" y="3913"/>
                          <a:pt x="13998" y="4070"/>
                        </a:cubicBezTo>
                        <a:cubicBezTo>
                          <a:pt x="13877" y="4070"/>
                          <a:pt x="13877" y="4070"/>
                          <a:pt x="13877" y="4070"/>
                        </a:cubicBezTo>
                        <a:cubicBezTo>
                          <a:pt x="13515" y="4070"/>
                          <a:pt x="13394" y="3757"/>
                          <a:pt x="13274" y="3600"/>
                        </a:cubicBezTo>
                        <a:cubicBezTo>
                          <a:pt x="13153" y="3443"/>
                          <a:pt x="13153" y="3443"/>
                          <a:pt x="13032" y="3287"/>
                        </a:cubicBezTo>
                        <a:cubicBezTo>
                          <a:pt x="13153" y="3130"/>
                          <a:pt x="13153" y="3130"/>
                          <a:pt x="13274" y="3130"/>
                        </a:cubicBezTo>
                        <a:cubicBezTo>
                          <a:pt x="13274" y="3130"/>
                          <a:pt x="13274" y="3130"/>
                          <a:pt x="13394" y="2974"/>
                        </a:cubicBezTo>
                        <a:cubicBezTo>
                          <a:pt x="13394" y="2817"/>
                          <a:pt x="13515" y="2661"/>
                          <a:pt x="13515" y="2504"/>
                        </a:cubicBezTo>
                        <a:cubicBezTo>
                          <a:pt x="13636" y="2191"/>
                          <a:pt x="13756" y="1722"/>
                          <a:pt x="14118" y="1565"/>
                        </a:cubicBezTo>
                        <a:cubicBezTo>
                          <a:pt x="14118" y="1565"/>
                          <a:pt x="14118" y="1565"/>
                          <a:pt x="14118" y="1409"/>
                        </a:cubicBezTo>
                        <a:cubicBezTo>
                          <a:pt x="14239" y="1409"/>
                          <a:pt x="14239" y="1409"/>
                          <a:pt x="14360" y="1252"/>
                        </a:cubicBezTo>
                        <a:cubicBezTo>
                          <a:pt x="14360" y="1252"/>
                          <a:pt x="14360" y="1252"/>
                          <a:pt x="14360" y="1252"/>
                        </a:cubicBezTo>
                        <a:cubicBezTo>
                          <a:pt x="14360" y="1096"/>
                          <a:pt x="14480" y="1096"/>
                          <a:pt x="14480" y="1096"/>
                        </a:cubicBezTo>
                        <a:cubicBezTo>
                          <a:pt x="14480" y="1096"/>
                          <a:pt x="14480" y="1096"/>
                          <a:pt x="14360" y="1096"/>
                        </a:cubicBezTo>
                        <a:cubicBezTo>
                          <a:pt x="14360" y="939"/>
                          <a:pt x="14360" y="939"/>
                          <a:pt x="14360" y="783"/>
                        </a:cubicBezTo>
                        <a:cubicBezTo>
                          <a:pt x="14360" y="783"/>
                          <a:pt x="14360" y="783"/>
                          <a:pt x="14360" y="783"/>
                        </a:cubicBezTo>
                        <a:cubicBezTo>
                          <a:pt x="14360" y="783"/>
                          <a:pt x="14360" y="626"/>
                          <a:pt x="14239" y="626"/>
                        </a:cubicBezTo>
                        <a:cubicBezTo>
                          <a:pt x="14239" y="626"/>
                          <a:pt x="14239" y="626"/>
                          <a:pt x="14239" y="626"/>
                        </a:cubicBezTo>
                        <a:cubicBezTo>
                          <a:pt x="14239" y="626"/>
                          <a:pt x="14118" y="470"/>
                          <a:pt x="14118" y="470"/>
                        </a:cubicBezTo>
                        <a:cubicBezTo>
                          <a:pt x="13998" y="470"/>
                          <a:pt x="13877" y="470"/>
                          <a:pt x="13756" y="470"/>
                        </a:cubicBezTo>
                        <a:cubicBezTo>
                          <a:pt x="13636" y="470"/>
                          <a:pt x="13515" y="626"/>
                          <a:pt x="13394" y="783"/>
                        </a:cubicBezTo>
                        <a:cubicBezTo>
                          <a:pt x="13274" y="783"/>
                          <a:pt x="13274" y="783"/>
                          <a:pt x="13153" y="783"/>
                        </a:cubicBezTo>
                        <a:cubicBezTo>
                          <a:pt x="13153" y="783"/>
                          <a:pt x="13032" y="783"/>
                          <a:pt x="13032" y="783"/>
                        </a:cubicBezTo>
                        <a:cubicBezTo>
                          <a:pt x="12912" y="783"/>
                          <a:pt x="12912" y="783"/>
                          <a:pt x="12791" y="783"/>
                        </a:cubicBezTo>
                        <a:cubicBezTo>
                          <a:pt x="12670" y="939"/>
                          <a:pt x="12670" y="939"/>
                          <a:pt x="12550" y="939"/>
                        </a:cubicBezTo>
                        <a:cubicBezTo>
                          <a:pt x="12550" y="939"/>
                          <a:pt x="12429" y="939"/>
                          <a:pt x="12429" y="783"/>
                        </a:cubicBezTo>
                        <a:cubicBezTo>
                          <a:pt x="12429" y="783"/>
                          <a:pt x="12429" y="783"/>
                          <a:pt x="12429" y="626"/>
                        </a:cubicBezTo>
                        <a:cubicBezTo>
                          <a:pt x="12429" y="626"/>
                          <a:pt x="12429" y="626"/>
                          <a:pt x="12429" y="470"/>
                        </a:cubicBezTo>
                        <a:cubicBezTo>
                          <a:pt x="12429" y="470"/>
                          <a:pt x="12429" y="470"/>
                          <a:pt x="12308" y="313"/>
                        </a:cubicBezTo>
                        <a:cubicBezTo>
                          <a:pt x="12308" y="313"/>
                          <a:pt x="12308" y="157"/>
                          <a:pt x="12188" y="157"/>
                        </a:cubicBezTo>
                        <a:cubicBezTo>
                          <a:pt x="12188" y="313"/>
                          <a:pt x="12067" y="470"/>
                          <a:pt x="11946" y="626"/>
                        </a:cubicBezTo>
                        <a:cubicBezTo>
                          <a:pt x="11946" y="626"/>
                          <a:pt x="11946" y="626"/>
                          <a:pt x="11946" y="626"/>
                        </a:cubicBezTo>
                        <a:cubicBezTo>
                          <a:pt x="11705" y="783"/>
                          <a:pt x="11464" y="783"/>
                          <a:pt x="11222" y="783"/>
                        </a:cubicBezTo>
                        <a:cubicBezTo>
                          <a:pt x="10981" y="783"/>
                          <a:pt x="10860" y="783"/>
                          <a:pt x="10619" y="626"/>
                        </a:cubicBezTo>
                        <a:cubicBezTo>
                          <a:pt x="10619" y="470"/>
                          <a:pt x="10619" y="470"/>
                          <a:pt x="10498" y="470"/>
                        </a:cubicBezTo>
                        <a:cubicBezTo>
                          <a:pt x="10498" y="470"/>
                          <a:pt x="10498" y="470"/>
                          <a:pt x="10498" y="470"/>
                        </a:cubicBezTo>
                        <a:cubicBezTo>
                          <a:pt x="10498" y="470"/>
                          <a:pt x="10498" y="470"/>
                          <a:pt x="10498" y="470"/>
                        </a:cubicBezTo>
                        <a:cubicBezTo>
                          <a:pt x="10498" y="470"/>
                          <a:pt x="10498" y="313"/>
                          <a:pt x="10498" y="313"/>
                        </a:cubicBezTo>
                        <a:cubicBezTo>
                          <a:pt x="10378" y="313"/>
                          <a:pt x="10378" y="157"/>
                          <a:pt x="10257" y="157"/>
                        </a:cubicBezTo>
                        <a:cubicBezTo>
                          <a:pt x="10257" y="0"/>
                          <a:pt x="10136" y="0"/>
                          <a:pt x="10136" y="0"/>
                        </a:cubicBezTo>
                        <a:cubicBezTo>
                          <a:pt x="10136" y="0"/>
                          <a:pt x="10016" y="157"/>
                          <a:pt x="10016" y="157"/>
                        </a:cubicBezTo>
                        <a:cubicBezTo>
                          <a:pt x="9895" y="470"/>
                          <a:pt x="9774" y="783"/>
                          <a:pt x="9412" y="783"/>
                        </a:cubicBezTo>
                        <a:cubicBezTo>
                          <a:pt x="9412" y="783"/>
                          <a:pt x="9171" y="783"/>
                          <a:pt x="9171" y="939"/>
                        </a:cubicBezTo>
                        <a:cubicBezTo>
                          <a:pt x="9171" y="939"/>
                          <a:pt x="9171" y="939"/>
                          <a:pt x="9171" y="939"/>
                        </a:cubicBezTo>
                        <a:cubicBezTo>
                          <a:pt x="9412" y="939"/>
                          <a:pt x="9533" y="939"/>
                          <a:pt x="9533" y="1252"/>
                        </a:cubicBezTo>
                        <a:cubicBezTo>
                          <a:pt x="9533" y="1252"/>
                          <a:pt x="9533" y="1252"/>
                          <a:pt x="9533" y="1409"/>
                        </a:cubicBezTo>
                        <a:cubicBezTo>
                          <a:pt x="9533" y="1409"/>
                          <a:pt x="9533" y="1409"/>
                          <a:pt x="9533" y="1409"/>
                        </a:cubicBezTo>
                        <a:cubicBezTo>
                          <a:pt x="9533" y="1409"/>
                          <a:pt x="9533" y="1565"/>
                          <a:pt x="9533" y="1565"/>
                        </a:cubicBezTo>
                        <a:cubicBezTo>
                          <a:pt x="9533" y="1565"/>
                          <a:pt x="9533" y="1722"/>
                          <a:pt x="9533" y="1878"/>
                        </a:cubicBezTo>
                        <a:cubicBezTo>
                          <a:pt x="9533" y="1878"/>
                          <a:pt x="9533" y="2035"/>
                          <a:pt x="9533" y="2035"/>
                        </a:cubicBezTo>
                        <a:cubicBezTo>
                          <a:pt x="9533" y="2348"/>
                          <a:pt x="9533" y="2661"/>
                          <a:pt x="9171" y="2661"/>
                        </a:cubicBezTo>
                        <a:cubicBezTo>
                          <a:pt x="9171" y="2661"/>
                          <a:pt x="9171" y="2661"/>
                          <a:pt x="9050" y="2661"/>
                        </a:cubicBezTo>
                        <a:cubicBezTo>
                          <a:pt x="8809" y="2661"/>
                          <a:pt x="8688" y="2504"/>
                          <a:pt x="8568" y="2035"/>
                        </a:cubicBezTo>
                        <a:cubicBezTo>
                          <a:pt x="8447" y="1565"/>
                          <a:pt x="8206" y="1565"/>
                          <a:pt x="7964" y="1565"/>
                        </a:cubicBezTo>
                        <a:cubicBezTo>
                          <a:pt x="7964" y="1565"/>
                          <a:pt x="7844" y="1565"/>
                          <a:pt x="7844" y="1565"/>
                        </a:cubicBezTo>
                        <a:cubicBezTo>
                          <a:pt x="7844" y="1565"/>
                          <a:pt x="7723" y="1565"/>
                          <a:pt x="7723" y="1565"/>
                        </a:cubicBezTo>
                        <a:cubicBezTo>
                          <a:pt x="7602" y="1565"/>
                          <a:pt x="7361" y="1565"/>
                          <a:pt x="7361" y="1565"/>
                        </a:cubicBezTo>
                        <a:cubicBezTo>
                          <a:pt x="7240" y="1565"/>
                          <a:pt x="7240" y="1565"/>
                          <a:pt x="7120" y="1722"/>
                        </a:cubicBezTo>
                        <a:cubicBezTo>
                          <a:pt x="7120" y="2035"/>
                          <a:pt x="7120" y="2191"/>
                          <a:pt x="7120" y="2348"/>
                        </a:cubicBezTo>
                        <a:cubicBezTo>
                          <a:pt x="7120" y="2348"/>
                          <a:pt x="7120" y="2348"/>
                          <a:pt x="7120" y="2348"/>
                        </a:cubicBezTo>
                        <a:cubicBezTo>
                          <a:pt x="7120" y="2504"/>
                          <a:pt x="7120" y="2504"/>
                          <a:pt x="7120" y="2504"/>
                        </a:cubicBezTo>
                        <a:cubicBezTo>
                          <a:pt x="7120" y="2817"/>
                          <a:pt x="6999" y="3130"/>
                          <a:pt x="6758" y="3287"/>
                        </a:cubicBezTo>
                        <a:cubicBezTo>
                          <a:pt x="6758" y="3287"/>
                          <a:pt x="6758" y="3287"/>
                          <a:pt x="6758" y="3287"/>
                        </a:cubicBezTo>
                        <a:cubicBezTo>
                          <a:pt x="6758" y="3287"/>
                          <a:pt x="6516" y="3600"/>
                          <a:pt x="6516" y="3757"/>
                        </a:cubicBezTo>
                        <a:cubicBezTo>
                          <a:pt x="6516" y="3757"/>
                          <a:pt x="6516" y="3757"/>
                          <a:pt x="6516" y="3757"/>
                        </a:cubicBezTo>
                        <a:cubicBezTo>
                          <a:pt x="6637" y="3913"/>
                          <a:pt x="6637" y="4226"/>
                          <a:pt x="6758" y="4539"/>
                        </a:cubicBezTo>
                        <a:cubicBezTo>
                          <a:pt x="6758" y="4539"/>
                          <a:pt x="6878" y="4696"/>
                          <a:pt x="6878" y="4852"/>
                        </a:cubicBezTo>
                        <a:cubicBezTo>
                          <a:pt x="6878" y="5165"/>
                          <a:pt x="6758" y="5322"/>
                          <a:pt x="6637" y="5478"/>
                        </a:cubicBezTo>
                        <a:cubicBezTo>
                          <a:pt x="6516" y="5478"/>
                          <a:pt x="6396" y="5635"/>
                          <a:pt x="6396" y="5635"/>
                        </a:cubicBezTo>
                        <a:cubicBezTo>
                          <a:pt x="6396" y="5635"/>
                          <a:pt x="6396" y="5635"/>
                          <a:pt x="6396" y="5791"/>
                        </a:cubicBezTo>
                        <a:cubicBezTo>
                          <a:pt x="6396" y="5791"/>
                          <a:pt x="6396" y="5791"/>
                          <a:pt x="6396" y="5791"/>
                        </a:cubicBezTo>
                        <a:cubicBezTo>
                          <a:pt x="6396" y="5791"/>
                          <a:pt x="6396" y="5948"/>
                          <a:pt x="6396" y="5948"/>
                        </a:cubicBezTo>
                        <a:cubicBezTo>
                          <a:pt x="6396" y="6261"/>
                          <a:pt x="6516" y="6261"/>
                          <a:pt x="6516" y="6417"/>
                        </a:cubicBezTo>
                        <a:cubicBezTo>
                          <a:pt x="6516" y="6574"/>
                          <a:pt x="6516" y="6730"/>
                          <a:pt x="6396" y="6730"/>
                        </a:cubicBezTo>
                        <a:cubicBezTo>
                          <a:pt x="6275" y="6887"/>
                          <a:pt x="6275" y="7200"/>
                          <a:pt x="6034" y="7357"/>
                        </a:cubicBezTo>
                        <a:cubicBezTo>
                          <a:pt x="5913" y="7357"/>
                          <a:pt x="5913" y="7357"/>
                          <a:pt x="5913" y="7357"/>
                        </a:cubicBezTo>
                        <a:cubicBezTo>
                          <a:pt x="5913" y="7357"/>
                          <a:pt x="5792" y="7357"/>
                          <a:pt x="5792" y="7357"/>
                        </a:cubicBezTo>
                        <a:cubicBezTo>
                          <a:pt x="5792" y="7357"/>
                          <a:pt x="5792" y="7513"/>
                          <a:pt x="5672" y="7513"/>
                        </a:cubicBezTo>
                        <a:cubicBezTo>
                          <a:pt x="5672" y="7826"/>
                          <a:pt x="5551" y="7983"/>
                          <a:pt x="5309" y="8139"/>
                        </a:cubicBezTo>
                        <a:cubicBezTo>
                          <a:pt x="5309" y="8139"/>
                          <a:pt x="5309" y="8139"/>
                          <a:pt x="5189" y="8296"/>
                        </a:cubicBezTo>
                        <a:cubicBezTo>
                          <a:pt x="5189" y="8296"/>
                          <a:pt x="5189" y="8452"/>
                          <a:pt x="5068" y="8609"/>
                        </a:cubicBezTo>
                        <a:cubicBezTo>
                          <a:pt x="4947" y="8922"/>
                          <a:pt x="4947" y="8922"/>
                          <a:pt x="4947" y="9078"/>
                        </a:cubicBezTo>
                        <a:cubicBezTo>
                          <a:pt x="4947" y="9235"/>
                          <a:pt x="4947" y="9235"/>
                          <a:pt x="4947" y="9235"/>
                        </a:cubicBezTo>
                        <a:cubicBezTo>
                          <a:pt x="4947" y="9235"/>
                          <a:pt x="4947" y="9235"/>
                          <a:pt x="4947" y="9235"/>
                        </a:cubicBezTo>
                        <a:cubicBezTo>
                          <a:pt x="4947" y="9235"/>
                          <a:pt x="4947" y="9235"/>
                          <a:pt x="4947" y="9235"/>
                        </a:cubicBezTo>
                        <a:cubicBezTo>
                          <a:pt x="4947" y="9391"/>
                          <a:pt x="5068" y="9861"/>
                          <a:pt x="5068" y="10330"/>
                        </a:cubicBezTo>
                        <a:cubicBezTo>
                          <a:pt x="5068" y="10487"/>
                          <a:pt x="5068" y="10643"/>
                          <a:pt x="4947" y="10800"/>
                        </a:cubicBezTo>
                        <a:cubicBezTo>
                          <a:pt x="4706" y="11113"/>
                          <a:pt x="4706" y="11426"/>
                          <a:pt x="4585" y="11583"/>
                        </a:cubicBezTo>
                        <a:cubicBezTo>
                          <a:pt x="4465" y="11739"/>
                          <a:pt x="4344" y="11739"/>
                          <a:pt x="4223" y="11739"/>
                        </a:cubicBezTo>
                        <a:cubicBezTo>
                          <a:pt x="4223" y="11739"/>
                          <a:pt x="4103" y="11739"/>
                          <a:pt x="4103" y="11739"/>
                        </a:cubicBezTo>
                        <a:cubicBezTo>
                          <a:pt x="4103" y="11739"/>
                          <a:pt x="4103" y="11739"/>
                          <a:pt x="4103" y="11739"/>
                        </a:cubicBezTo>
                        <a:cubicBezTo>
                          <a:pt x="3982" y="11739"/>
                          <a:pt x="3982" y="11739"/>
                          <a:pt x="3861" y="11739"/>
                        </a:cubicBezTo>
                        <a:cubicBezTo>
                          <a:pt x="3861" y="11896"/>
                          <a:pt x="3861" y="12052"/>
                          <a:pt x="3741" y="12052"/>
                        </a:cubicBezTo>
                        <a:cubicBezTo>
                          <a:pt x="3499" y="12209"/>
                          <a:pt x="3379" y="12365"/>
                          <a:pt x="3137" y="12522"/>
                        </a:cubicBezTo>
                        <a:cubicBezTo>
                          <a:pt x="3137" y="12678"/>
                          <a:pt x="3137" y="12678"/>
                          <a:pt x="3137" y="12678"/>
                        </a:cubicBezTo>
                        <a:cubicBezTo>
                          <a:pt x="3137" y="12678"/>
                          <a:pt x="3137" y="12678"/>
                          <a:pt x="3137" y="12678"/>
                        </a:cubicBezTo>
                        <a:cubicBezTo>
                          <a:pt x="3137" y="12835"/>
                          <a:pt x="3137" y="12991"/>
                          <a:pt x="3137" y="12991"/>
                        </a:cubicBezTo>
                        <a:cubicBezTo>
                          <a:pt x="3137" y="12991"/>
                          <a:pt x="3137" y="12991"/>
                          <a:pt x="3137" y="12991"/>
                        </a:cubicBezTo>
                        <a:cubicBezTo>
                          <a:pt x="3137" y="12991"/>
                          <a:pt x="3137" y="12991"/>
                          <a:pt x="3137" y="12991"/>
                        </a:cubicBezTo>
                        <a:cubicBezTo>
                          <a:pt x="3137" y="13148"/>
                          <a:pt x="3017" y="13148"/>
                          <a:pt x="3017" y="13148"/>
                        </a:cubicBezTo>
                        <a:cubicBezTo>
                          <a:pt x="3017" y="13148"/>
                          <a:pt x="3017" y="13148"/>
                          <a:pt x="3017" y="13148"/>
                        </a:cubicBezTo>
                        <a:cubicBezTo>
                          <a:pt x="3137" y="13304"/>
                          <a:pt x="3137" y="13461"/>
                          <a:pt x="3137" y="13461"/>
                        </a:cubicBezTo>
                        <a:cubicBezTo>
                          <a:pt x="3137" y="13617"/>
                          <a:pt x="3137" y="13617"/>
                          <a:pt x="3017" y="13774"/>
                        </a:cubicBezTo>
                        <a:cubicBezTo>
                          <a:pt x="3017" y="13930"/>
                          <a:pt x="2896" y="13930"/>
                          <a:pt x="2775" y="14087"/>
                        </a:cubicBezTo>
                        <a:cubicBezTo>
                          <a:pt x="2655" y="14087"/>
                          <a:pt x="2655" y="14087"/>
                          <a:pt x="2655" y="14087"/>
                        </a:cubicBezTo>
                        <a:cubicBezTo>
                          <a:pt x="2655" y="14087"/>
                          <a:pt x="2655" y="14087"/>
                          <a:pt x="2655" y="14087"/>
                        </a:cubicBezTo>
                        <a:cubicBezTo>
                          <a:pt x="2655" y="14087"/>
                          <a:pt x="2655" y="14087"/>
                          <a:pt x="2655" y="14087"/>
                        </a:cubicBezTo>
                        <a:cubicBezTo>
                          <a:pt x="2534" y="14087"/>
                          <a:pt x="2413" y="14243"/>
                          <a:pt x="2413" y="14243"/>
                        </a:cubicBezTo>
                        <a:cubicBezTo>
                          <a:pt x="2293" y="14243"/>
                          <a:pt x="2172" y="14087"/>
                          <a:pt x="2172" y="14087"/>
                        </a:cubicBezTo>
                        <a:cubicBezTo>
                          <a:pt x="2172" y="13930"/>
                          <a:pt x="2051" y="13930"/>
                          <a:pt x="2051" y="13930"/>
                        </a:cubicBezTo>
                        <a:cubicBezTo>
                          <a:pt x="2051" y="13930"/>
                          <a:pt x="2051" y="13930"/>
                          <a:pt x="2051" y="14087"/>
                        </a:cubicBezTo>
                        <a:cubicBezTo>
                          <a:pt x="2051" y="14087"/>
                          <a:pt x="2051" y="14087"/>
                          <a:pt x="2051" y="14087"/>
                        </a:cubicBezTo>
                        <a:cubicBezTo>
                          <a:pt x="2051" y="14087"/>
                          <a:pt x="2051" y="14087"/>
                          <a:pt x="2051" y="14087"/>
                        </a:cubicBezTo>
                        <a:cubicBezTo>
                          <a:pt x="2051" y="14087"/>
                          <a:pt x="2051" y="14243"/>
                          <a:pt x="2051" y="14243"/>
                        </a:cubicBezTo>
                        <a:cubicBezTo>
                          <a:pt x="2172" y="14243"/>
                          <a:pt x="2172" y="14400"/>
                          <a:pt x="2172" y="14400"/>
                        </a:cubicBezTo>
                        <a:cubicBezTo>
                          <a:pt x="2172" y="14400"/>
                          <a:pt x="2172" y="14557"/>
                          <a:pt x="2172" y="14557"/>
                        </a:cubicBezTo>
                        <a:cubicBezTo>
                          <a:pt x="2172" y="14557"/>
                          <a:pt x="2172" y="14557"/>
                          <a:pt x="2172" y="14557"/>
                        </a:cubicBezTo>
                        <a:cubicBezTo>
                          <a:pt x="2172" y="14557"/>
                          <a:pt x="2172" y="14557"/>
                          <a:pt x="2293" y="14713"/>
                        </a:cubicBezTo>
                        <a:cubicBezTo>
                          <a:pt x="2293" y="14713"/>
                          <a:pt x="2293" y="14713"/>
                          <a:pt x="2293" y="14713"/>
                        </a:cubicBezTo>
                        <a:cubicBezTo>
                          <a:pt x="2293" y="15026"/>
                          <a:pt x="2051" y="15026"/>
                          <a:pt x="1931" y="15183"/>
                        </a:cubicBezTo>
                        <a:cubicBezTo>
                          <a:pt x="1931" y="15183"/>
                          <a:pt x="1810" y="15339"/>
                          <a:pt x="1689" y="15339"/>
                        </a:cubicBezTo>
                        <a:cubicBezTo>
                          <a:pt x="1569" y="15339"/>
                          <a:pt x="1569" y="15339"/>
                          <a:pt x="1448" y="15339"/>
                        </a:cubicBezTo>
                        <a:cubicBezTo>
                          <a:pt x="1327" y="15339"/>
                          <a:pt x="1207" y="15339"/>
                          <a:pt x="1207" y="15339"/>
                        </a:cubicBezTo>
                        <a:cubicBezTo>
                          <a:pt x="965" y="15339"/>
                          <a:pt x="965" y="15339"/>
                          <a:pt x="724" y="15809"/>
                        </a:cubicBezTo>
                        <a:cubicBezTo>
                          <a:pt x="603" y="16122"/>
                          <a:pt x="362" y="16278"/>
                          <a:pt x="241" y="16435"/>
                        </a:cubicBezTo>
                        <a:cubicBezTo>
                          <a:pt x="241" y="16435"/>
                          <a:pt x="241" y="16435"/>
                          <a:pt x="121" y="16435"/>
                        </a:cubicBezTo>
                        <a:cubicBezTo>
                          <a:pt x="362" y="16591"/>
                          <a:pt x="483" y="16591"/>
                          <a:pt x="483" y="16904"/>
                        </a:cubicBezTo>
                        <a:cubicBezTo>
                          <a:pt x="483" y="17061"/>
                          <a:pt x="483" y="17061"/>
                          <a:pt x="362" y="17374"/>
                        </a:cubicBezTo>
                        <a:cubicBezTo>
                          <a:pt x="121" y="17687"/>
                          <a:pt x="0" y="18313"/>
                          <a:pt x="0" y="18939"/>
                        </a:cubicBezTo>
                        <a:cubicBezTo>
                          <a:pt x="0" y="19409"/>
                          <a:pt x="241" y="20191"/>
                          <a:pt x="362" y="20504"/>
                        </a:cubicBezTo>
                        <a:cubicBezTo>
                          <a:pt x="603" y="20817"/>
                          <a:pt x="603" y="21287"/>
                          <a:pt x="845" y="21443"/>
                        </a:cubicBezTo>
                        <a:cubicBezTo>
                          <a:pt x="965" y="21443"/>
                          <a:pt x="1086" y="21600"/>
                          <a:pt x="1207" y="21600"/>
                        </a:cubicBezTo>
                        <a:cubicBezTo>
                          <a:pt x="1569" y="21600"/>
                          <a:pt x="1931" y="21443"/>
                          <a:pt x="2051" y="21287"/>
                        </a:cubicBezTo>
                        <a:cubicBezTo>
                          <a:pt x="2293" y="21130"/>
                          <a:pt x="2413" y="20974"/>
                          <a:pt x="2413" y="20817"/>
                        </a:cubicBezTo>
                        <a:cubicBezTo>
                          <a:pt x="2413" y="20661"/>
                          <a:pt x="2293" y="20504"/>
                          <a:pt x="2293" y="20348"/>
                        </a:cubicBezTo>
                        <a:cubicBezTo>
                          <a:pt x="1931" y="19878"/>
                          <a:pt x="1810" y="19409"/>
                          <a:pt x="1810" y="19409"/>
                        </a:cubicBezTo>
                        <a:cubicBezTo>
                          <a:pt x="1569" y="19409"/>
                          <a:pt x="1327" y="19096"/>
                          <a:pt x="1327" y="18783"/>
                        </a:cubicBezTo>
                        <a:cubicBezTo>
                          <a:pt x="1327" y="18626"/>
                          <a:pt x="1327" y="18626"/>
                          <a:pt x="1448" y="18470"/>
                        </a:cubicBezTo>
                        <a:cubicBezTo>
                          <a:pt x="1448" y="18313"/>
                          <a:pt x="1448" y="18157"/>
                          <a:pt x="1569" y="18157"/>
                        </a:cubicBezTo>
                        <a:cubicBezTo>
                          <a:pt x="1810" y="18157"/>
                          <a:pt x="1810" y="18313"/>
                          <a:pt x="1810" y="18470"/>
                        </a:cubicBezTo>
                        <a:cubicBezTo>
                          <a:pt x="1810" y="18470"/>
                          <a:pt x="1931" y="18470"/>
                          <a:pt x="1931" y="18470"/>
                        </a:cubicBezTo>
                        <a:cubicBezTo>
                          <a:pt x="1931" y="18470"/>
                          <a:pt x="1931" y="18470"/>
                          <a:pt x="1931" y="18470"/>
                        </a:cubicBezTo>
                        <a:cubicBezTo>
                          <a:pt x="1931" y="18470"/>
                          <a:pt x="2051" y="18470"/>
                          <a:pt x="2172" y="18470"/>
                        </a:cubicBezTo>
                        <a:cubicBezTo>
                          <a:pt x="2172" y="18470"/>
                          <a:pt x="2293" y="18470"/>
                          <a:pt x="2293" y="18626"/>
                        </a:cubicBezTo>
                        <a:cubicBezTo>
                          <a:pt x="2413" y="18626"/>
                          <a:pt x="2413" y="18626"/>
                          <a:pt x="2413" y="18626"/>
                        </a:cubicBezTo>
                        <a:cubicBezTo>
                          <a:pt x="2534" y="18470"/>
                          <a:pt x="2534" y="18470"/>
                          <a:pt x="2534" y="18470"/>
                        </a:cubicBezTo>
                        <a:cubicBezTo>
                          <a:pt x="2534" y="18470"/>
                          <a:pt x="2534" y="18470"/>
                          <a:pt x="2413" y="18470"/>
                        </a:cubicBezTo>
                        <a:cubicBezTo>
                          <a:pt x="2172" y="18313"/>
                          <a:pt x="2051" y="18313"/>
                          <a:pt x="2051" y="17843"/>
                        </a:cubicBezTo>
                        <a:cubicBezTo>
                          <a:pt x="2051" y="17843"/>
                          <a:pt x="2051" y="17843"/>
                          <a:pt x="2051" y="17687"/>
                        </a:cubicBezTo>
                        <a:cubicBezTo>
                          <a:pt x="2051" y="17687"/>
                          <a:pt x="2051" y="17687"/>
                          <a:pt x="2051" y="17530"/>
                        </a:cubicBezTo>
                        <a:cubicBezTo>
                          <a:pt x="2051" y="17374"/>
                          <a:pt x="2051" y="17217"/>
                          <a:pt x="2051" y="17061"/>
                        </a:cubicBezTo>
                        <a:cubicBezTo>
                          <a:pt x="2051" y="17061"/>
                          <a:pt x="2051" y="16904"/>
                          <a:pt x="2051" y="16904"/>
                        </a:cubicBezTo>
                        <a:cubicBezTo>
                          <a:pt x="2051" y="16904"/>
                          <a:pt x="2051" y="16748"/>
                          <a:pt x="2172" y="16748"/>
                        </a:cubicBezTo>
                        <a:cubicBezTo>
                          <a:pt x="2172" y="16904"/>
                          <a:pt x="2172" y="16904"/>
                          <a:pt x="2293" y="16904"/>
                        </a:cubicBezTo>
                        <a:cubicBezTo>
                          <a:pt x="2413" y="17374"/>
                          <a:pt x="2413" y="17374"/>
                          <a:pt x="2413" y="17687"/>
                        </a:cubicBezTo>
                        <a:cubicBezTo>
                          <a:pt x="2413" y="17843"/>
                          <a:pt x="2534" y="17843"/>
                          <a:pt x="2655" y="17843"/>
                        </a:cubicBezTo>
                        <a:cubicBezTo>
                          <a:pt x="2655" y="17843"/>
                          <a:pt x="2655" y="17843"/>
                          <a:pt x="2655" y="17843"/>
                        </a:cubicBezTo>
                        <a:cubicBezTo>
                          <a:pt x="2775" y="17374"/>
                          <a:pt x="3258" y="16904"/>
                          <a:pt x="3499" y="16748"/>
                        </a:cubicBezTo>
                        <a:cubicBezTo>
                          <a:pt x="3620" y="16591"/>
                          <a:pt x="4465" y="16278"/>
                          <a:pt x="4827" y="16278"/>
                        </a:cubicBezTo>
                        <a:cubicBezTo>
                          <a:pt x="4827" y="16278"/>
                          <a:pt x="4947" y="16278"/>
                          <a:pt x="4947" y="16278"/>
                        </a:cubicBezTo>
                        <a:cubicBezTo>
                          <a:pt x="5189" y="16278"/>
                          <a:pt x="5309" y="16278"/>
                          <a:pt x="5430" y="16278"/>
                        </a:cubicBezTo>
                        <a:cubicBezTo>
                          <a:pt x="5551" y="16278"/>
                          <a:pt x="5672" y="16278"/>
                          <a:pt x="5672" y="16278"/>
                        </a:cubicBezTo>
                        <a:cubicBezTo>
                          <a:pt x="5913" y="16122"/>
                          <a:pt x="6034" y="15809"/>
                          <a:pt x="6034" y="15809"/>
                        </a:cubicBezTo>
                        <a:cubicBezTo>
                          <a:pt x="6034" y="15652"/>
                          <a:pt x="6034" y="15652"/>
                          <a:pt x="6034" y="15652"/>
                        </a:cubicBezTo>
                        <a:cubicBezTo>
                          <a:pt x="6034" y="15496"/>
                          <a:pt x="6034" y="15496"/>
                          <a:pt x="6034" y="15339"/>
                        </a:cubicBezTo>
                        <a:cubicBezTo>
                          <a:pt x="6034" y="15339"/>
                          <a:pt x="6034" y="15183"/>
                          <a:pt x="6154" y="15183"/>
                        </a:cubicBezTo>
                        <a:cubicBezTo>
                          <a:pt x="6154" y="15183"/>
                          <a:pt x="6275" y="15183"/>
                          <a:pt x="6275" y="15339"/>
                        </a:cubicBezTo>
                        <a:cubicBezTo>
                          <a:pt x="6516" y="15652"/>
                          <a:pt x="6396" y="15965"/>
                          <a:pt x="6516" y="15965"/>
                        </a:cubicBezTo>
                        <a:cubicBezTo>
                          <a:pt x="6637" y="15965"/>
                          <a:pt x="6637" y="15965"/>
                          <a:pt x="6758" y="15965"/>
                        </a:cubicBezTo>
                        <a:cubicBezTo>
                          <a:pt x="6758" y="15965"/>
                          <a:pt x="6758" y="15965"/>
                          <a:pt x="6758" y="15965"/>
                        </a:cubicBezTo>
                        <a:cubicBezTo>
                          <a:pt x="6758" y="15965"/>
                          <a:pt x="6758" y="15965"/>
                          <a:pt x="6758" y="15965"/>
                        </a:cubicBezTo>
                        <a:cubicBezTo>
                          <a:pt x="6758" y="15809"/>
                          <a:pt x="6758" y="15652"/>
                          <a:pt x="6758" y="15496"/>
                        </a:cubicBezTo>
                        <a:cubicBezTo>
                          <a:pt x="6758" y="15339"/>
                          <a:pt x="6758" y="15339"/>
                          <a:pt x="6878" y="15183"/>
                        </a:cubicBezTo>
                        <a:cubicBezTo>
                          <a:pt x="6999" y="15183"/>
                          <a:pt x="7120" y="15026"/>
                          <a:pt x="7240" y="15026"/>
                        </a:cubicBezTo>
                        <a:cubicBezTo>
                          <a:pt x="7240" y="15026"/>
                          <a:pt x="7361" y="15183"/>
                          <a:pt x="7482" y="15183"/>
                        </a:cubicBezTo>
                        <a:cubicBezTo>
                          <a:pt x="7602" y="15339"/>
                          <a:pt x="7723" y="15496"/>
                          <a:pt x="7723" y="15496"/>
                        </a:cubicBezTo>
                        <a:cubicBezTo>
                          <a:pt x="7723" y="15496"/>
                          <a:pt x="7844" y="15496"/>
                          <a:pt x="7844" y="15496"/>
                        </a:cubicBezTo>
                        <a:cubicBezTo>
                          <a:pt x="7964" y="15339"/>
                          <a:pt x="8085" y="15339"/>
                          <a:pt x="8085" y="15339"/>
                        </a:cubicBezTo>
                        <a:cubicBezTo>
                          <a:pt x="8085" y="15339"/>
                          <a:pt x="8085" y="15339"/>
                          <a:pt x="8085" y="15339"/>
                        </a:cubicBezTo>
                        <a:cubicBezTo>
                          <a:pt x="8085" y="15339"/>
                          <a:pt x="8085" y="15339"/>
                          <a:pt x="8085" y="15339"/>
                        </a:cubicBezTo>
                        <a:cubicBezTo>
                          <a:pt x="8085" y="15339"/>
                          <a:pt x="8085" y="15183"/>
                          <a:pt x="8085" y="15183"/>
                        </a:cubicBezTo>
                        <a:cubicBezTo>
                          <a:pt x="8085" y="15026"/>
                          <a:pt x="7964" y="14713"/>
                          <a:pt x="7964" y="14557"/>
                        </a:cubicBezTo>
                        <a:cubicBezTo>
                          <a:pt x="7964" y="14400"/>
                          <a:pt x="7964" y="14243"/>
                          <a:pt x="8085" y="14243"/>
                        </a:cubicBezTo>
                        <a:cubicBezTo>
                          <a:pt x="8206" y="14243"/>
                          <a:pt x="8206" y="14243"/>
                          <a:pt x="8206" y="14400"/>
                        </a:cubicBezTo>
                        <a:cubicBezTo>
                          <a:pt x="8326" y="14400"/>
                          <a:pt x="8326" y="14557"/>
                          <a:pt x="8326" y="14557"/>
                        </a:cubicBezTo>
                        <a:cubicBezTo>
                          <a:pt x="8326" y="14713"/>
                          <a:pt x="8326" y="14713"/>
                          <a:pt x="8326" y="14713"/>
                        </a:cubicBezTo>
                        <a:cubicBezTo>
                          <a:pt x="8326" y="14870"/>
                          <a:pt x="8326" y="14870"/>
                          <a:pt x="8447" y="14870"/>
                        </a:cubicBezTo>
                        <a:cubicBezTo>
                          <a:pt x="8568" y="15026"/>
                          <a:pt x="8568" y="15026"/>
                          <a:pt x="8568" y="15026"/>
                        </a:cubicBezTo>
                        <a:cubicBezTo>
                          <a:pt x="8688" y="15026"/>
                          <a:pt x="8688" y="14870"/>
                          <a:pt x="8809" y="14713"/>
                        </a:cubicBezTo>
                        <a:cubicBezTo>
                          <a:pt x="8930" y="14557"/>
                          <a:pt x="9050" y="14557"/>
                          <a:pt x="9533" y="14557"/>
                        </a:cubicBezTo>
                        <a:cubicBezTo>
                          <a:pt x="9895" y="14400"/>
                          <a:pt x="9774" y="14243"/>
                          <a:pt x="9774" y="13617"/>
                        </a:cubicBezTo>
                        <a:cubicBezTo>
                          <a:pt x="9895" y="13304"/>
                          <a:pt x="10016" y="12835"/>
                          <a:pt x="10136" y="12835"/>
                        </a:cubicBezTo>
                        <a:cubicBezTo>
                          <a:pt x="10378" y="12835"/>
                          <a:pt x="10378" y="12991"/>
                          <a:pt x="10378" y="13148"/>
                        </a:cubicBezTo>
                        <a:cubicBezTo>
                          <a:pt x="10378" y="13617"/>
                          <a:pt x="10498" y="14087"/>
                          <a:pt x="10619" y="14243"/>
                        </a:cubicBezTo>
                        <a:cubicBezTo>
                          <a:pt x="10619" y="14243"/>
                          <a:pt x="10619" y="14243"/>
                          <a:pt x="10619" y="14243"/>
                        </a:cubicBezTo>
                        <a:cubicBezTo>
                          <a:pt x="10619" y="14243"/>
                          <a:pt x="10740" y="14243"/>
                          <a:pt x="10740" y="14243"/>
                        </a:cubicBezTo>
                        <a:cubicBezTo>
                          <a:pt x="10860" y="13774"/>
                          <a:pt x="10981" y="13617"/>
                          <a:pt x="11102" y="13461"/>
                        </a:cubicBezTo>
                        <a:cubicBezTo>
                          <a:pt x="11343" y="13304"/>
                          <a:pt x="11584" y="12835"/>
                          <a:pt x="11584" y="12522"/>
                        </a:cubicBezTo>
                        <a:cubicBezTo>
                          <a:pt x="11584" y="12209"/>
                          <a:pt x="11464" y="12052"/>
                          <a:pt x="11343" y="11739"/>
                        </a:cubicBezTo>
                        <a:cubicBezTo>
                          <a:pt x="11343" y="11583"/>
                          <a:pt x="11222" y="11583"/>
                          <a:pt x="11222" y="11426"/>
                        </a:cubicBezTo>
                        <a:cubicBezTo>
                          <a:pt x="11343" y="11113"/>
                          <a:pt x="11464" y="11270"/>
                          <a:pt x="11464" y="11113"/>
                        </a:cubicBezTo>
                        <a:cubicBezTo>
                          <a:pt x="11464" y="10800"/>
                          <a:pt x="11222" y="10174"/>
                          <a:pt x="11222" y="9861"/>
                        </a:cubicBezTo>
                        <a:cubicBezTo>
                          <a:pt x="11222" y="9861"/>
                          <a:pt x="11222" y="9704"/>
                          <a:pt x="11343" y="9704"/>
                        </a:cubicBezTo>
                        <a:cubicBezTo>
                          <a:pt x="11464" y="9704"/>
                          <a:pt x="11464" y="9704"/>
                          <a:pt x="11464" y="9861"/>
                        </a:cubicBezTo>
                        <a:cubicBezTo>
                          <a:pt x="11946" y="10174"/>
                          <a:pt x="11705" y="10330"/>
                          <a:pt x="12067" y="10957"/>
                        </a:cubicBezTo>
                        <a:cubicBezTo>
                          <a:pt x="12429" y="11426"/>
                          <a:pt x="12670" y="11583"/>
                          <a:pt x="12791" y="12052"/>
                        </a:cubicBezTo>
                        <a:cubicBezTo>
                          <a:pt x="12791" y="12052"/>
                          <a:pt x="12791" y="12052"/>
                          <a:pt x="12791" y="12052"/>
                        </a:cubicBezTo>
                        <a:cubicBezTo>
                          <a:pt x="12912" y="12522"/>
                          <a:pt x="12791" y="12522"/>
                          <a:pt x="13153" y="12678"/>
                        </a:cubicBezTo>
                        <a:cubicBezTo>
                          <a:pt x="13274" y="12678"/>
                          <a:pt x="13394" y="12678"/>
                          <a:pt x="13515" y="12678"/>
                        </a:cubicBezTo>
                        <a:cubicBezTo>
                          <a:pt x="13756" y="12678"/>
                          <a:pt x="13877" y="12522"/>
                          <a:pt x="13877" y="12365"/>
                        </a:cubicBezTo>
                        <a:cubicBezTo>
                          <a:pt x="13877" y="12209"/>
                          <a:pt x="13636" y="11896"/>
                          <a:pt x="13636" y="11739"/>
                        </a:cubicBezTo>
                        <a:cubicBezTo>
                          <a:pt x="13636" y="11739"/>
                          <a:pt x="13636" y="11739"/>
                          <a:pt x="13636" y="11583"/>
                        </a:cubicBezTo>
                        <a:cubicBezTo>
                          <a:pt x="13636" y="11583"/>
                          <a:pt x="13756" y="11583"/>
                          <a:pt x="13877" y="11583"/>
                        </a:cubicBezTo>
                        <a:cubicBezTo>
                          <a:pt x="13877" y="11583"/>
                          <a:pt x="13877" y="11583"/>
                          <a:pt x="13877" y="11583"/>
                        </a:cubicBezTo>
                        <a:cubicBezTo>
                          <a:pt x="14239" y="11583"/>
                          <a:pt x="14239" y="11896"/>
                          <a:pt x="14360" y="12052"/>
                        </a:cubicBezTo>
                        <a:cubicBezTo>
                          <a:pt x="14360" y="12052"/>
                          <a:pt x="14360" y="12052"/>
                          <a:pt x="14360" y="12052"/>
                        </a:cubicBezTo>
                        <a:cubicBezTo>
                          <a:pt x="14360" y="12052"/>
                          <a:pt x="14360" y="12052"/>
                          <a:pt x="14360" y="12052"/>
                        </a:cubicBezTo>
                        <a:cubicBezTo>
                          <a:pt x="14480" y="11896"/>
                          <a:pt x="14480" y="11896"/>
                          <a:pt x="14480" y="11896"/>
                        </a:cubicBezTo>
                        <a:cubicBezTo>
                          <a:pt x="14480" y="11896"/>
                          <a:pt x="14360" y="11739"/>
                          <a:pt x="14360" y="11583"/>
                        </a:cubicBezTo>
                        <a:cubicBezTo>
                          <a:pt x="14360" y="11583"/>
                          <a:pt x="14360" y="11426"/>
                          <a:pt x="14360" y="11426"/>
                        </a:cubicBezTo>
                        <a:cubicBezTo>
                          <a:pt x="14480" y="11270"/>
                          <a:pt x="14360" y="10957"/>
                          <a:pt x="14722" y="10800"/>
                        </a:cubicBezTo>
                        <a:cubicBezTo>
                          <a:pt x="14722" y="10800"/>
                          <a:pt x="14842" y="10643"/>
                          <a:pt x="14963" y="10643"/>
                        </a:cubicBezTo>
                        <a:cubicBezTo>
                          <a:pt x="15084" y="10643"/>
                          <a:pt x="15084" y="10957"/>
                          <a:pt x="15084" y="11270"/>
                        </a:cubicBezTo>
                        <a:cubicBezTo>
                          <a:pt x="15204" y="11426"/>
                          <a:pt x="15325" y="11739"/>
                          <a:pt x="15325" y="11739"/>
                        </a:cubicBezTo>
                        <a:cubicBezTo>
                          <a:pt x="15325" y="11739"/>
                          <a:pt x="15325" y="11739"/>
                          <a:pt x="15446" y="11583"/>
                        </a:cubicBezTo>
                        <a:cubicBezTo>
                          <a:pt x="15566" y="11270"/>
                          <a:pt x="15325" y="10800"/>
                          <a:pt x="15928" y="10643"/>
                        </a:cubicBezTo>
                        <a:cubicBezTo>
                          <a:pt x="16291" y="10487"/>
                          <a:pt x="16291" y="10487"/>
                          <a:pt x="16411" y="10487"/>
                        </a:cubicBezTo>
                        <a:cubicBezTo>
                          <a:pt x="16532" y="10487"/>
                          <a:pt x="16532" y="10487"/>
                          <a:pt x="16773" y="10643"/>
                        </a:cubicBezTo>
                        <a:cubicBezTo>
                          <a:pt x="17015" y="10800"/>
                          <a:pt x="17256" y="10957"/>
                          <a:pt x="17256" y="10957"/>
                        </a:cubicBezTo>
                        <a:cubicBezTo>
                          <a:pt x="17256" y="10957"/>
                          <a:pt x="17256" y="10800"/>
                          <a:pt x="17256" y="10800"/>
                        </a:cubicBezTo>
                        <a:cubicBezTo>
                          <a:pt x="17377" y="10487"/>
                          <a:pt x="17377" y="10174"/>
                          <a:pt x="17618" y="10174"/>
                        </a:cubicBezTo>
                        <a:cubicBezTo>
                          <a:pt x="17739" y="10174"/>
                          <a:pt x="17739" y="10174"/>
                          <a:pt x="17859" y="10174"/>
                        </a:cubicBezTo>
                        <a:cubicBezTo>
                          <a:pt x="18101" y="10330"/>
                          <a:pt x="18221" y="10487"/>
                          <a:pt x="18342" y="10487"/>
                        </a:cubicBezTo>
                        <a:cubicBezTo>
                          <a:pt x="18342" y="10487"/>
                          <a:pt x="18342" y="10487"/>
                          <a:pt x="18463" y="10330"/>
                        </a:cubicBezTo>
                        <a:cubicBezTo>
                          <a:pt x="18825" y="10174"/>
                          <a:pt x="19307" y="9391"/>
                          <a:pt x="19790" y="9391"/>
                        </a:cubicBezTo>
                        <a:cubicBezTo>
                          <a:pt x="20152" y="9391"/>
                          <a:pt x="20152" y="9235"/>
                          <a:pt x="20273" y="9078"/>
                        </a:cubicBezTo>
                        <a:cubicBezTo>
                          <a:pt x="20273" y="8765"/>
                          <a:pt x="20273" y="8609"/>
                          <a:pt x="20635" y="8452"/>
                        </a:cubicBezTo>
                        <a:cubicBezTo>
                          <a:pt x="20876" y="8296"/>
                          <a:pt x="20876" y="7983"/>
                          <a:pt x="20876" y="7670"/>
                        </a:cubicBezTo>
                        <a:cubicBezTo>
                          <a:pt x="20997" y="7513"/>
                          <a:pt x="20997" y="6730"/>
                          <a:pt x="21479" y="6730"/>
                        </a:cubicBezTo>
                        <a:cubicBezTo>
                          <a:pt x="21479" y="6730"/>
                          <a:pt x="21479" y="6730"/>
                          <a:pt x="21600" y="6730"/>
                        </a:cubicBezTo>
                        <a:cubicBezTo>
                          <a:pt x="21479" y="6574"/>
                          <a:pt x="21479" y="6574"/>
                          <a:pt x="21479" y="6417"/>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23" name="Freeform 146"/>
                  <p:cNvSpPr/>
                  <p:nvPr/>
                </p:nvSpPr>
                <p:spPr>
                  <a:xfrm>
                    <a:off x="832574" y="215078"/>
                    <a:ext cx="23620" cy="12701"/>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cubicBezTo>
                          <a:pt x="12960" y="0"/>
                          <a:pt x="12960" y="0"/>
                          <a:pt x="12960" y="0"/>
                        </a:cubicBezTo>
                        <a:cubicBezTo>
                          <a:pt x="12960" y="10800"/>
                          <a:pt x="12960" y="10800"/>
                          <a:pt x="8640" y="10800"/>
                        </a:cubicBezTo>
                        <a:cubicBezTo>
                          <a:pt x="4320" y="10800"/>
                          <a:pt x="0" y="10800"/>
                          <a:pt x="0" y="21600"/>
                        </a:cubicBezTo>
                        <a:cubicBezTo>
                          <a:pt x="4320" y="21600"/>
                          <a:pt x="4320" y="21600"/>
                          <a:pt x="8640" y="21600"/>
                        </a:cubicBezTo>
                        <a:cubicBezTo>
                          <a:pt x="12960" y="21600"/>
                          <a:pt x="12960" y="21600"/>
                          <a:pt x="17280" y="21600"/>
                        </a:cubicBezTo>
                        <a:cubicBezTo>
                          <a:pt x="21600" y="21600"/>
                          <a:pt x="21600" y="21600"/>
                          <a:pt x="21600" y="21600"/>
                        </a:cubicBezTo>
                        <a:cubicBezTo>
                          <a:pt x="21600" y="0"/>
                          <a:pt x="21600" y="10800"/>
                          <a:pt x="21600" y="10800"/>
                        </a:cubicBezTo>
                        <a:cubicBezTo>
                          <a:pt x="21600" y="0"/>
                          <a:pt x="21600" y="0"/>
                          <a:pt x="21600" y="0"/>
                        </a:cubicBezTo>
                        <a:cubicBezTo>
                          <a:pt x="21600" y="0"/>
                          <a:pt x="21600" y="0"/>
                          <a:pt x="21600" y="0"/>
                        </a:cubicBezTo>
                        <a:cubicBezTo>
                          <a:pt x="17280" y="0"/>
                          <a:pt x="17280" y="0"/>
                          <a:pt x="1728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24" name="Freeform 166"/>
                  <p:cNvSpPr/>
                  <p:nvPr/>
                </p:nvSpPr>
                <p:spPr>
                  <a:xfrm>
                    <a:off x="512240" y="389715"/>
                    <a:ext cx="23620" cy="14763"/>
                  </a:xfrm>
                  <a:custGeom>
                    <a:avLst/>
                    <a:gdLst/>
                    <a:ahLst/>
                    <a:cxnLst>
                      <a:cxn ang="0">
                        <a:pos x="wd2" y="hd2"/>
                      </a:cxn>
                      <a:cxn ang="5400000">
                        <a:pos x="wd2" y="hd2"/>
                      </a:cxn>
                      <a:cxn ang="10800000">
                        <a:pos x="wd2" y="hd2"/>
                      </a:cxn>
                      <a:cxn ang="16200000">
                        <a:pos x="wd2" y="hd2"/>
                      </a:cxn>
                    </a:cxnLst>
                    <a:rect l="0" t="0" r="r" b="b"/>
                    <a:pathLst>
                      <a:path w="21600" h="21600" extrusionOk="0">
                        <a:moveTo>
                          <a:pt x="21600" y="7200"/>
                        </a:moveTo>
                        <a:cubicBezTo>
                          <a:pt x="21600" y="7200"/>
                          <a:pt x="17280" y="0"/>
                          <a:pt x="12960" y="0"/>
                        </a:cubicBezTo>
                        <a:cubicBezTo>
                          <a:pt x="12960" y="0"/>
                          <a:pt x="8640" y="0"/>
                          <a:pt x="4320" y="0"/>
                        </a:cubicBezTo>
                        <a:cubicBezTo>
                          <a:pt x="4320" y="0"/>
                          <a:pt x="4320" y="0"/>
                          <a:pt x="4320" y="0"/>
                        </a:cubicBezTo>
                        <a:cubicBezTo>
                          <a:pt x="4320" y="0"/>
                          <a:pt x="4320" y="0"/>
                          <a:pt x="4320" y="0"/>
                        </a:cubicBezTo>
                        <a:cubicBezTo>
                          <a:pt x="4320" y="0"/>
                          <a:pt x="0" y="0"/>
                          <a:pt x="0" y="7200"/>
                        </a:cubicBezTo>
                        <a:cubicBezTo>
                          <a:pt x="0" y="14400"/>
                          <a:pt x="0" y="14400"/>
                          <a:pt x="4320" y="14400"/>
                        </a:cubicBezTo>
                        <a:cubicBezTo>
                          <a:pt x="4320" y="14400"/>
                          <a:pt x="4320" y="14400"/>
                          <a:pt x="4320" y="14400"/>
                        </a:cubicBezTo>
                        <a:cubicBezTo>
                          <a:pt x="4320" y="14400"/>
                          <a:pt x="8640" y="21600"/>
                          <a:pt x="8640" y="21600"/>
                        </a:cubicBezTo>
                        <a:cubicBezTo>
                          <a:pt x="12960" y="21600"/>
                          <a:pt x="12960" y="21600"/>
                          <a:pt x="12960" y="21600"/>
                        </a:cubicBezTo>
                        <a:cubicBezTo>
                          <a:pt x="12960" y="21600"/>
                          <a:pt x="12960" y="21600"/>
                          <a:pt x="12960" y="21600"/>
                        </a:cubicBezTo>
                        <a:cubicBezTo>
                          <a:pt x="17280" y="21600"/>
                          <a:pt x="17280" y="21600"/>
                          <a:pt x="17280" y="14400"/>
                        </a:cubicBezTo>
                        <a:cubicBezTo>
                          <a:pt x="21600" y="14400"/>
                          <a:pt x="21600" y="14400"/>
                          <a:pt x="21600" y="72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25" name="Freeform 168"/>
                  <p:cNvSpPr/>
                  <p:nvPr/>
                </p:nvSpPr>
                <p:spPr>
                  <a:xfrm>
                    <a:off x="527002" y="413334"/>
                    <a:ext cx="17715" cy="14763"/>
                  </a:xfrm>
                  <a:custGeom>
                    <a:avLst/>
                    <a:gdLst/>
                    <a:ahLst/>
                    <a:cxnLst>
                      <a:cxn ang="0">
                        <a:pos x="wd2" y="hd2"/>
                      </a:cxn>
                      <a:cxn ang="5400000">
                        <a:pos x="wd2" y="hd2"/>
                      </a:cxn>
                      <a:cxn ang="10800000">
                        <a:pos x="wd2" y="hd2"/>
                      </a:cxn>
                      <a:cxn ang="16200000">
                        <a:pos x="wd2" y="hd2"/>
                      </a:cxn>
                    </a:cxnLst>
                    <a:rect l="0" t="0" r="r" b="b"/>
                    <a:pathLst>
                      <a:path w="21600" h="21600" extrusionOk="0">
                        <a:moveTo>
                          <a:pt x="16200" y="0"/>
                        </a:moveTo>
                        <a:cubicBezTo>
                          <a:pt x="16200" y="7200"/>
                          <a:pt x="10800" y="7200"/>
                          <a:pt x="10800" y="7200"/>
                        </a:cubicBezTo>
                        <a:cubicBezTo>
                          <a:pt x="10800" y="7200"/>
                          <a:pt x="10800" y="7200"/>
                          <a:pt x="10800" y="7200"/>
                        </a:cubicBezTo>
                        <a:cubicBezTo>
                          <a:pt x="10800" y="7200"/>
                          <a:pt x="5400" y="7200"/>
                          <a:pt x="5400" y="7200"/>
                        </a:cubicBezTo>
                        <a:cubicBezTo>
                          <a:pt x="5400" y="7200"/>
                          <a:pt x="5400" y="7200"/>
                          <a:pt x="5400" y="7200"/>
                        </a:cubicBezTo>
                        <a:cubicBezTo>
                          <a:pt x="5400" y="7200"/>
                          <a:pt x="0" y="7200"/>
                          <a:pt x="0" y="14400"/>
                        </a:cubicBezTo>
                        <a:cubicBezTo>
                          <a:pt x="0" y="21600"/>
                          <a:pt x="5400" y="21600"/>
                          <a:pt x="5400" y="21600"/>
                        </a:cubicBezTo>
                        <a:cubicBezTo>
                          <a:pt x="5400" y="21600"/>
                          <a:pt x="54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6200" y="21600"/>
                        </a:cubicBezTo>
                        <a:cubicBezTo>
                          <a:pt x="16200" y="21600"/>
                          <a:pt x="21600" y="21600"/>
                          <a:pt x="21600" y="14400"/>
                        </a:cubicBezTo>
                        <a:cubicBezTo>
                          <a:pt x="21600" y="7200"/>
                          <a:pt x="21600" y="7200"/>
                          <a:pt x="21600" y="7200"/>
                        </a:cubicBezTo>
                        <a:cubicBezTo>
                          <a:pt x="21600" y="7200"/>
                          <a:pt x="21600" y="0"/>
                          <a:pt x="162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26" name="Freeform 191"/>
                  <p:cNvSpPr/>
                  <p:nvPr/>
                </p:nvSpPr>
                <p:spPr>
                  <a:xfrm>
                    <a:off x="329191" y="465000"/>
                    <a:ext cx="19192" cy="16527"/>
                  </a:xfrm>
                  <a:custGeom>
                    <a:avLst/>
                    <a:gdLst/>
                    <a:ahLst/>
                    <a:cxnLst>
                      <a:cxn ang="0">
                        <a:pos x="wd2" y="hd2"/>
                      </a:cxn>
                      <a:cxn ang="5400000">
                        <a:pos x="wd2" y="hd2"/>
                      </a:cxn>
                      <a:cxn ang="10800000">
                        <a:pos x="wd2" y="hd2"/>
                      </a:cxn>
                      <a:cxn ang="16200000">
                        <a:pos x="wd2" y="hd2"/>
                      </a:cxn>
                    </a:cxnLst>
                    <a:rect l="0" t="0" r="r" b="b"/>
                    <a:pathLst>
                      <a:path w="21600" h="18600" extrusionOk="0">
                        <a:moveTo>
                          <a:pt x="16200" y="0"/>
                        </a:moveTo>
                        <a:cubicBezTo>
                          <a:pt x="16200" y="0"/>
                          <a:pt x="10800" y="0"/>
                          <a:pt x="10800" y="0"/>
                        </a:cubicBezTo>
                        <a:cubicBezTo>
                          <a:pt x="10800" y="5400"/>
                          <a:pt x="0" y="16200"/>
                          <a:pt x="0" y="16200"/>
                        </a:cubicBezTo>
                        <a:cubicBezTo>
                          <a:pt x="10800" y="21600"/>
                          <a:pt x="10800" y="16200"/>
                          <a:pt x="10800" y="16200"/>
                        </a:cubicBezTo>
                        <a:cubicBezTo>
                          <a:pt x="16200" y="16200"/>
                          <a:pt x="16200" y="16200"/>
                          <a:pt x="21600" y="10800"/>
                        </a:cubicBezTo>
                        <a:cubicBezTo>
                          <a:pt x="21600" y="10800"/>
                          <a:pt x="21600" y="10800"/>
                          <a:pt x="21600" y="10800"/>
                        </a:cubicBezTo>
                        <a:cubicBezTo>
                          <a:pt x="21600" y="10800"/>
                          <a:pt x="21600" y="10800"/>
                          <a:pt x="21600" y="10800"/>
                        </a:cubicBezTo>
                        <a:cubicBezTo>
                          <a:pt x="21600" y="10800"/>
                          <a:pt x="21600" y="10800"/>
                          <a:pt x="21600" y="10800"/>
                        </a:cubicBezTo>
                        <a:cubicBezTo>
                          <a:pt x="21600" y="10800"/>
                          <a:pt x="21600" y="0"/>
                          <a:pt x="162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27" name="Freeform 192"/>
                  <p:cNvSpPr/>
                  <p:nvPr/>
                </p:nvSpPr>
                <p:spPr>
                  <a:xfrm>
                    <a:off x="99197" y="56272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0" y="0"/>
                          <a:pt x="0" y="0"/>
                          <a:pt x="0" y="10800"/>
                        </a:cubicBezTo>
                        <a:cubicBezTo>
                          <a:pt x="0" y="21600"/>
                          <a:pt x="0" y="21600"/>
                          <a:pt x="0" y="21600"/>
                        </a:cubicBezTo>
                        <a:cubicBezTo>
                          <a:pt x="21600" y="21600"/>
                          <a:pt x="21600" y="21600"/>
                          <a:pt x="21600" y="10800"/>
                        </a:cubicBezTo>
                        <a:cubicBezTo>
                          <a:pt x="21600" y="10800"/>
                          <a:pt x="21600" y="10800"/>
                          <a:pt x="21600" y="10800"/>
                        </a:cubicBezTo>
                        <a:cubicBezTo>
                          <a:pt x="21600" y="10800"/>
                          <a:pt x="21600" y="0"/>
                          <a:pt x="216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28" name="Freeform 193"/>
                  <p:cNvSpPr/>
                  <p:nvPr/>
                </p:nvSpPr>
                <p:spPr>
                  <a:xfrm>
                    <a:off x="352811" y="456143"/>
                    <a:ext cx="19191" cy="28772"/>
                  </a:xfrm>
                  <a:custGeom>
                    <a:avLst/>
                    <a:gdLst/>
                    <a:ahLst/>
                    <a:cxnLst>
                      <a:cxn ang="0">
                        <a:pos x="wd2" y="hd2"/>
                      </a:cxn>
                      <a:cxn ang="5400000">
                        <a:pos x="wd2" y="hd2"/>
                      </a:cxn>
                      <a:cxn ang="10800000">
                        <a:pos x="wd2" y="hd2"/>
                      </a:cxn>
                      <a:cxn ang="16200000">
                        <a:pos x="wd2" y="hd2"/>
                      </a:cxn>
                    </a:cxnLst>
                    <a:rect l="0" t="0" r="r" b="b"/>
                    <a:pathLst>
                      <a:path w="21600" h="19135" extrusionOk="0">
                        <a:moveTo>
                          <a:pt x="21600" y="3086"/>
                        </a:moveTo>
                        <a:cubicBezTo>
                          <a:pt x="21600" y="3086"/>
                          <a:pt x="21600" y="0"/>
                          <a:pt x="16200" y="0"/>
                        </a:cubicBezTo>
                        <a:cubicBezTo>
                          <a:pt x="10800" y="3086"/>
                          <a:pt x="10800" y="0"/>
                          <a:pt x="10800" y="3086"/>
                        </a:cubicBezTo>
                        <a:cubicBezTo>
                          <a:pt x="10800" y="6171"/>
                          <a:pt x="10800" y="6171"/>
                          <a:pt x="5400" y="6171"/>
                        </a:cubicBezTo>
                        <a:cubicBezTo>
                          <a:pt x="0" y="6171"/>
                          <a:pt x="0" y="6171"/>
                          <a:pt x="0" y="9257"/>
                        </a:cubicBezTo>
                        <a:cubicBezTo>
                          <a:pt x="0" y="12343"/>
                          <a:pt x="10800" y="21600"/>
                          <a:pt x="10800" y="18514"/>
                        </a:cubicBezTo>
                        <a:cubicBezTo>
                          <a:pt x="10800" y="15429"/>
                          <a:pt x="10800" y="12343"/>
                          <a:pt x="10800" y="12343"/>
                        </a:cubicBezTo>
                        <a:cubicBezTo>
                          <a:pt x="16200" y="9257"/>
                          <a:pt x="5400" y="9257"/>
                          <a:pt x="16200" y="6171"/>
                        </a:cubicBezTo>
                        <a:cubicBezTo>
                          <a:pt x="16200" y="6171"/>
                          <a:pt x="16200" y="6171"/>
                          <a:pt x="16200" y="6171"/>
                        </a:cubicBezTo>
                        <a:cubicBezTo>
                          <a:pt x="16200" y="6171"/>
                          <a:pt x="16200" y="6171"/>
                          <a:pt x="16200" y="6171"/>
                        </a:cubicBezTo>
                        <a:cubicBezTo>
                          <a:pt x="16200" y="6171"/>
                          <a:pt x="16200" y="6171"/>
                          <a:pt x="16200" y="6171"/>
                        </a:cubicBezTo>
                        <a:cubicBezTo>
                          <a:pt x="16200" y="3086"/>
                          <a:pt x="16200" y="3086"/>
                          <a:pt x="21600" y="3086"/>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29" name="Freeform 194"/>
                  <p:cNvSpPr/>
                  <p:nvPr/>
                </p:nvSpPr>
                <p:spPr>
                  <a:xfrm>
                    <a:off x="428096" y="417318"/>
                    <a:ext cx="13286"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10800"/>
                          <a:pt x="14400" y="10800"/>
                        </a:cubicBezTo>
                        <a:cubicBezTo>
                          <a:pt x="14400" y="0"/>
                          <a:pt x="14400" y="0"/>
                          <a:pt x="14400" y="0"/>
                        </a:cubicBezTo>
                        <a:cubicBezTo>
                          <a:pt x="7200" y="10800"/>
                          <a:pt x="7200" y="10800"/>
                          <a:pt x="7200" y="10800"/>
                        </a:cubicBezTo>
                        <a:cubicBezTo>
                          <a:pt x="7200" y="0"/>
                          <a:pt x="7200" y="10800"/>
                          <a:pt x="7200" y="10800"/>
                        </a:cubicBezTo>
                        <a:cubicBezTo>
                          <a:pt x="7200" y="10800"/>
                          <a:pt x="7200" y="21600"/>
                          <a:pt x="0" y="21600"/>
                        </a:cubicBezTo>
                        <a:cubicBezTo>
                          <a:pt x="0" y="21600"/>
                          <a:pt x="0" y="21600"/>
                          <a:pt x="7200" y="21600"/>
                        </a:cubicBezTo>
                        <a:cubicBezTo>
                          <a:pt x="7200" y="21600"/>
                          <a:pt x="7200" y="21600"/>
                          <a:pt x="14400" y="21600"/>
                        </a:cubicBezTo>
                        <a:cubicBezTo>
                          <a:pt x="14400" y="21600"/>
                          <a:pt x="14400" y="21600"/>
                          <a:pt x="21600" y="21600"/>
                        </a:cubicBezTo>
                        <a:cubicBezTo>
                          <a:pt x="21600" y="21600"/>
                          <a:pt x="21600" y="21600"/>
                          <a:pt x="21600" y="21600"/>
                        </a:cubicBezTo>
                        <a:cubicBezTo>
                          <a:pt x="21600" y="21600"/>
                          <a:pt x="14400" y="21600"/>
                          <a:pt x="21600" y="108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30" name="Freeform 195"/>
                  <p:cNvSpPr/>
                  <p:nvPr/>
                </p:nvSpPr>
                <p:spPr>
                  <a:xfrm>
                    <a:off x="416580" y="43577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10800" y="10800"/>
                          <a:pt x="10800" y="10800"/>
                          <a:pt x="10800" y="10800"/>
                        </a:cubicBezTo>
                        <a:cubicBezTo>
                          <a:pt x="10800" y="21600"/>
                          <a:pt x="10800" y="21600"/>
                          <a:pt x="10800" y="21600"/>
                        </a:cubicBezTo>
                        <a:cubicBezTo>
                          <a:pt x="21600" y="10800"/>
                          <a:pt x="21600" y="10800"/>
                          <a:pt x="21600" y="0"/>
                        </a:cubicBezTo>
                        <a:cubicBezTo>
                          <a:pt x="21600" y="0"/>
                          <a:pt x="21600" y="0"/>
                          <a:pt x="10800" y="0"/>
                        </a:cubicBezTo>
                        <a:cubicBezTo>
                          <a:pt x="10800" y="0"/>
                          <a:pt x="21600" y="0"/>
                          <a:pt x="10800" y="0"/>
                        </a:cubicBezTo>
                        <a:cubicBezTo>
                          <a:pt x="10800" y="0"/>
                          <a:pt x="10800" y="0"/>
                          <a:pt x="0" y="0"/>
                        </a:cubicBezTo>
                        <a:cubicBezTo>
                          <a:pt x="0" y="10800"/>
                          <a:pt x="0" y="10800"/>
                          <a:pt x="0" y="10800"/>
                        </a:cubicBezTo>
                        <a:close/>
                        <a:moveTo>
                          <a:pt x="10800" y="0"/>
                        </a:moveTo>
                        <a:cubicBezTo>
                          <a:pt x="10800" y="0"/>
                          <a:pt x="10800" y="0"/>
                          <a:pt x="10800" y="0"/>
                        </a:cubicBezTo>
                        <a:cubicBezTo>
                          <a:pt x="10800" y="0"/>
                          <a:pt x="10800" y="0"/>
                          <a:pt x="108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31" name="Freeform 196"/>
                  <p:cNvSpPr/>
                  <p:nvPr/>
                </p:nvSpPr>
                <p:spPr>
                  <a:xfrm>
                    <a:off x="445366" y="408569"/>
                    <a:ext cx="12701" cy="12701"/>
                  </a:xfrm>
                  <a:custGeom>
                    <a:avLst/>
                    <a:gdLst/>
                    <a:ahLst/>
                    <a:cxnLst>
                      <a:cxn ang="0">
                        <a:pos x="wd2" y="hd2"/>
                      </a:cxn>
                      <a:cxn ang="5400000">
                        <a:pos x="wd2" y="hd2"/>
                      </a:cxn>
                      <a:cxn ang="10800000">
                        <a:pos x="wd2" y="hd2"/>
                      </a:cxn>
                      <a:cxn ang="16200000">
                        <a:pos x="wd2" y="hd2"/>
                      </a:cxn>
                    </a:cxnLst>
                    <a:rect l="0" t="0" r="r" b="b"/>
                    <a:pathLst>
                      <a:path w="21600" h="17600" extrusionOk="0">
                        <a:moveTo>
                          <a:pt x="21600" y="7200"/>
                        </a:moveTo>
                        <a:cubicBezTo>
                          <a:pt x="21600" y="0"/>
                          <a:pt x="10800" y="0"/>
                          <a:pt x="10800" y="0"/>
                        </a:cubicBezTo>
                        <a:cubicBezTo>
                          <a:pt x="0" y="0"/>
                          <a:pt x="0" y="7200"/>
                          <a:pt x="0" y="7200"/>
                        </a:cubicBezTo>
                        <a:cubicBezTo>
                          <a:pt x="10800" y="14400"/>
                          <a:pt x="10800" y="14400"/>
                          <a:pt x="10800" y="14400"/>
                        </a:cubicBezTo>
                        <a:cubicBezTo>
                          <a:pt x="10800" y="14400"/>
                          <a:pt x="10800" y="21600"/>
                          <a:pt x="10800" y="14400"/>
                        </a:cubicBezTo>
                        <a:cubicBezTo>
                          <a:pt x="21600" y="14400"/>
                          <a:pt x="21600" y="14400"/>
                          <a:pt x="21600" y="14400"/>
                        </a:cubicBezTo>
                        <a:cubicBezTo>
                          <a:pt x="21600" y="14400"/>
                          <a:pt x="21600" y="14400"/>
                          <a:pt x="21600" y="14400"/>
                        </a:cubicBezTo>
                        <a:cubicBezTo>
                          <a:pt x="21600" y="14400"/>
                          <a:pt x="21600" y="14400"/>
                          <a:pt x="21600" y="72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32" name="Freeform 198"/>
                  <p:cNvSpPr/>
                  <p:nvPr/>
                </p:nvSpPr>
                <p:spPr>
                  <a:xfrm>
                    <a:off x="484192" y="385286"/>
                    <a:ext cx="23620" cy="19192"/>
                  </a:xfrm>
                  <a:custGeom>
                    <a:avLst/>
                    <a:gdLst/>
                    <a:ahLst/>
                    <a:cxnLst>
                      <a:cxn ang="0">
                        <a:pos x="wd2" y="hd2"/>
                      </a:cxn>
                      <a:cxn ang="5400000">
                        <a:pos x="wd2" y="hd2"/>
                      </a:cxn>
                      <a:cxn ang="10800000">
                        <a:pos x="wd2" y="hd2"/>
                      </a:cxn>
                      <a:cxn ang="16200000">
                        <a:pos x="wd2" y="hd2"/>
                      </a:cxn>
                    </a:cxnLst>
                    <a:rect l="0" t="0" r="r" b="b"/>
                    <a:pathLst>
                      <a:path w="21600" h="21600" extrusionOk="0">
                        <a:moveTo>
                          <a:pt x="17280" y="5400"/>
                        </a:moveTo>
                        <a:cubicBezTo>
                          <a:pt x="12960" y="5400"/>
                          <a:pt x="12960" y="10800"/>
                          <a:pt x="8640" y="10800"/>
                        </a:cubicBezTo>
                        <a:cubicBezTo>
                          <a:pt x="4320" y="10800"/>
                          <a:pt x="4320" y="10800"/>
                          <a:pt x="4320" y="10800"/>
                        </a:cubicBezTo>
                        <a:cubicBezTo>
                          <a:pt x="0" y="16200"/>
                          <a:pt x="0" y="16200"/>
                          <a:pt x="0" y="21600"/>
                        </a:cubicBezTo>
                        <a:cubicBezTo>
                          <a:pt x="0" y="21600"/>
                          <a:pt x="4320" y="21600"/>
                          <a:pt x="8640" y="21600"/>
                        </a:cubicBezTo>
                        <a:cubicBezTo>
                          <a:pt x="12960" y="16200"/>
                          <a:pt x="12960" y="16200"/>
                          <a:pt x="12960" y="16200"/>
                        </a:cubicBezTo>
                        <a:cubicBezTo>
                          <a:pt x="17280" y="21600"/>
                          <a:pt x="17280" y="21600"/>
                          <a:pt x="17280" y="16200"/>
                        </a:cubicBezTo>
                        <a:cubicBezTo>
                          <a:pt x="17280" y="16200"/>
                          <a:pt x="17280" y="10800"/>
                          <a:pt x="17280" y="10800"/>
                        </a:cubicBezTo>
                        <a:cubicBezTo>
                          <a:pt x="17280" y="10800"/>
                          <a:pt x="21600" y="10800"/>
                          <a:pt x="17280" y="10800"/>
                        </a:cubicBezTo>
                        <a:cubicBezTo>
                          <a:pt x="17280" y="10800"/>
                          <a:pt x="17280" y="10800"/>
                          <a:pt x="17280" y="10800"/>
                        </a:cubicBezTo>
                        <a:cubicBezTo>
                          <a:pt x="17280" y="10800"/>
                          <a:pt x="17280" y="10800"/>
                          <a:pt x="17280" y="10800"/>
                        </a:cubicBezTo>
                        <a:cubicBezTo>
                          <a:pt x="17280" y="10800"/>
                          <a:pt x="17280" y="10800"/>
                          <a:pt x="17280" y="10800"/>
                        </a:cubicBezTo>
                        <a:cubicBezTo>
                          <a:pt x="17280" y="5400"/>
                          <a:pt x="17280" y="5400"/>
                          <a:pt x="17280" y="5400"/>
                        </a:cubicBezTo>
                        <a:cubicBezTo>
                          <a:pt x="21600" y="5400"/>
                          <a:pt x="21600" y="5400"/>
                          <a:pt x="21600" y="0"/>
                        </a:cubicBezTo>
                        <a:cubicBezTo>
                          <a:pt x="21600" y="0"/>
                          <a:pt x="17280" y="0"/>
                          <a:pt x="17280" y="54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33" name="Freeform 208"/>
                  <p:cNvSpPr/>
                  <p:nvPr/>
                </p:nvSpPr>
                <p:spPr>
                  <a:xfrm>
                    <a:off x="822241" y="555049"/>
                    <a:ext cx="14763" cy="13287"/>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7200"/>
                        </a:cubicBezTo>
                        <a:cubicBezTo>
                          <a:pt x="0" y="7200"/>
                          <a:pt x="0" y="7200"/>
                          <a:pt x="0" y="14400"/>
                        </a:cubicBezTo>
                        <a:cubicBezTo>
                          <a:pt x="0" y="14400"/>
                          <a:pt x="7200" y="21600"/>
                          <a:pt x="7200" y="21600"/>
                        </a:cubicBezTo>
                        <a:cubicBezTo>
                          <a:pt x="14400" y="21600"/>
                          <a:pt x="14400" y="21600"/>
                          <a:pt x="14400" y="21600"/>
                        </a:cubicBezTo>
                        <a:cubicBezTo>
                          <a:pt x="14400" y="14400"/>
                          <a:pt x="14400" y="14400"/>
                          <a:pt x="14400" y="14400"/>
                        </a:cubicBezTo>
                        <a:cubicBezTo>
                          <a:pt x="14400" y="14400"/>
                          <a:pt x="14400" y="14400"/>
                          <a:pt x="14400" y="14400"/>
                        </a:cubicBezTo>
                        <a:cubicBezTo>
                          <a:pt x="14400" y="14400"/>
                          <a:pt x="14400" y="14400"/>
                          <a:pt x="14400" y="14400"/>
                        </a:cubicBezTo>
                        <a:cubicBezTo>
                          <a:pt x="21600" y="14400"/>
                          <a:pt x="21600" y="14400"/>
                          <a:pt x="21600" y="7200"/>
                        </a:cubicBezTo>
                        <a:cubicBezTo>
                          <a:pt x="21600" y="7200"/>
                          <a:pt x="14400" y="0"/>
                          <a:pt x="144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34" name="Rectangle 209"/>
                  <p:cNvSpPr/>
                  <p:nvPr/>
                </p:nvSpPr>
                <p:spPr>
                  <a:xfrm>
                    <a:off x="732485" y="511056"/>
                    <a:ext cx="12701" cy="12701"/>
                  </a:xfrm>
                  <a:prstGeom prst="rect">
                    <a:avLst/>
                  </a:pr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35" name="Freeform 210"/>
                  <p:cNvSpPr/>
                  <p:nvPr/>
                </p:nvSpPr>
                <p:spPr>
                  <a:xfrm>
                    <a:off x="719938" y="53172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21600" y="0"/>
                          <a:pt x="21600" y="0"/>
                        </a:cubicBezTo>
                        <a:cubicBezTo>
                          <a:pt x="21600" y="21600"/>
                          <a:pt x="21600" y="21600"/>
                          <a:pt x="21600" y="21600"/>
                        </a:cubicBezTo>
                        <a:cubicBezTo>
                          <a:pt x="21600" y="0"/>
                          <a:pt x="21600" y="0"/>
                          <a:pt x="21600" y="0"/>
                        </a:cubicBezTo>
                        <a:cubicBezTo>
                          <a:pt x="0" y="0"/>
                          <a:pt x="0" y="21600"/>
                          <a:pt x="0" y="21600"/>
                        </a:cubicBezTo>
                        <a:cubicBezTo>
                          <a:pt x="21600" y="21600"/>
                          <a:pt x="21600" y="21600"/>
                          <a:pt x="21600" y="21600"/>
                        </a:cubicBezTo>
                        <a:cubicBezTo>
                          <a:pt x="21600" y="21600"/>
                          <a:pt x="21600" y="21600"/>
                          <a:pt x="21600" y="21600"/>
                        </a:cubicBezTo>
                        <a:cubicBezTo>
                          <a:pt x="21600" y="21600"/>
                          <a:pt x="21600" y="21600"/>
                          <a:pt x="21600" y="21600"/>
                        </a:cubicBezTo>
                        <a:cubicBezTo>
                          <a:pt x="21600" y="21600"/>
                          <a:pt x="21600" y="21600"/>
                          <a:pt x="21600" y="21600"/>
                        </a:cubicBezTo>
                        <a:cubicBezTo>
                          <a:pt x="21600" y="21600"/>
                          <a:pt x="21600" y="21600"/>
                          <a:pt x="21600" y="21600"/>
                        </a:cubicBezTo>
                        <a:cubicBezTo>
                          <a:pt x="21600" y="0"/>
                          <a:pt x="21600" y="0"/>
                          <a:pt x="216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grpSp>
              <p:nvGrpSpPr>
                <p:cNvPr id="685" name="组合 36"/>
                <p:cNvGrpSpPr/>
                <p:nvPr/>
              </p:nvGrpSpPr>
              <p:grpSpPr>
                <a:xfrm>
                  <a:off x="4497342" y="3408534"/>
                  <a:ext cx="556120" cy="546193"/>
                  <a:chOff x="0" y="0"/>
                  <a:chExt cx="556118" cy="546192"/>
                </a:xfrm>
                <a:grpFill/>
              </p:grpSpPr>
              <p:sp>
                <p:nvSpPr>
                  <p:cNvPr id="707" name="Freeform 147"/>
                  <p:cNvSpPr/>
                  <p:nvPr/>
                </p:nvSpPr>
                <p:spPr>
                  <a:xfrm>
                    <a:off x="84766" y="126952"/>
                    <a:ext cx="183050" cy="419241"/>
                  </a:xfrm>
                  <a:custGeom>
                    <a:avLst/>
                    <a:gdLst/>
                    <a:ahLst/>
                    <a:cxnLst>
                      <a:cxn ang="0">
                        <a:pos x="wd2" y="hd2"/>
                      </a:cxn>
                      <a:cxn ang="5400000">
                        <a:pos x="wd2" y="hd2"/>
                      </a:cxn>
                      <a:cxn ang="10800000">
                        <a:pos x="wd2" y="hd2"/>
                      </a:cxn>
                      <a:cxn ang="16200000">
                        <a:pos x="wd2" y="hd2"/>
                      </a:cxn>
                    </a:cxnLst>
                    <a:rect l="0" t="0" r="r" b="b"/>
                    <a:pathLst>
                      <a:path w="21600" h="21600" extrusionOk="0">
                        <a:moveTo>
                          <a:pt x="21046" y="971"/>
                        </a:moveTo>
                        <a:cubicBezTo>
                          <a:pt x="21046" y="971"/>
                          <a:pt x="21046" y="971"/>
                          <a:pt x="21046" y="971"/>
                        </a:cubicBezTo>
                        <a:cubicBezTo>
                          <a:pt x="21046" y="971"/>
                          <a:pt x="20492" y="971"/>
                          <a:pt x="20492" y="971"/>
                        </a:cubicBezTo>
                        <a:cubicBezTo>
                          <a:pt x="20492" y="971"/>
                          <a:pt x="20492" y="971"/>
                          <a:pt x="20492" y="971"/>
                        </a:cubicBezTo>
                        <a:cubicBezTo>
                          <a:pt x="20492" y="971"/>
                          <a:pt x="19938" y="971"/>
                          <a:pt x="19938" y="971"/>
                        </a:cubicBezTo>
                        <a:cubicBezTo>
                          <a:pt x="19938" y="971"/>
                          <a:pt x="19385" y="971"/>
                          <a:pt x="19385" y="971"/>
                        </a:cubicBezTo>
                        <a:cubicBezTo>
                          <a:pt x="18831" y="728"/>
                          <a:pt x="18831" y="728"/>
                          <a:pt x="18831" y="728"/>
                        </a:cubicBezTo>
                        <a:cubicBezTo>
                          <a:pt x="18831" y="728"/>
                          <a:pt x="18831" y="728"/>
                          <a:pt x="18831" y="728"/>
                        </a:cubicBezTo>
                        <a:cubicBezTo>
                          <a:pt x="18831" y="728"/>
                          <a:pt x="18831" y="728"/>
                          <a:pt x="18277" y="728"/>
                        </a:cubicBezTo>
                        <a:cubicBezTo>
                          <a:pt x="18277" y="728"/>
                          <a:pt x="17723" y="728"/>
                          <a:pt x="17723" y="728"/>
                        </a:cubicBezTo>
                        <a:cubicBezTo>
                          <a:pt x="17723" y="485"/>
                          <a:pt x="17723" y="485"/>
                          <a:pt x="17723" y="485"/>
                        </a:cubicBezTo>
                        <a:cubicBezTo>
                          <a:pt x="17723" y="485"/>
                          <a:pt x="17723" y="485"/>
                          <a:pt x="17723" y="485"/>
                        </a:cubicBezTo>
                        <a:cubicBezTo>
                          <a:pt x="17169" y="485"/>
                          <a:pt x="17169" y="485"/>
                          <a:pt x="16615" y="243"/>
                        </a:cubicBezTo>
                        <a:cubicBezTo>
                          <a:pt x="16615" y="0"/>
                          <a:pt x="16615" y="0"/>
                          <a:pt x="16615" y="0"/>
                        </a:cubicBezTo>
                        <a:cubicBezTo>
                          <a:pt x="16615" y="0"/>
                          <a:pt x="16615" y="0"/>
                          <a:pt x="16615" y="0"/>
                        </a:cubicBezTo>
                        <a:cubicBezTo>
                          <a:pt x="16615" y="0"/>
                          <a:pt x="16615" y="0"/>
                          <a:pt x="16615" y="0"/>
                        </a:cubicBezTo>
                        <a:cubicBezTo>
                          <a:pt x="16062" y="0"/>
                          <a:pt x="16062" y="0"/>
                          <a:pt x="15508" y="243"/>
                        </a:cubicBezTo>
                        <a:cubicBezTo>
                          <a:pt x="14954" y="243"/>
                          <a:pt x="14400" y="485"/>
                          <a:pt x="14400" y="485"/>
                        </a:cubicBezTo>
                        <a:cubicBezTo>
                          <a:pt x="14400" y="728"/>
                          <a:pt x="14954" y="728"/>
                          <a:pt x="14954" y="971"/>
                        </a:cubicBezTo>
                        <a:cubicBezTo>
                          <a:pt x="14954" y="971"/>
                          <a:pt x="14400" y="1213"/>
                          <a:pt x="14400" y="1213"/>
                        </a:cubicBezTo>
                        <a:cubicBezTo>
                          <a:pt x="13846" y="1213"/>
                          <a:pt x="13846" y="1456"/>
                          <a:pt x="13292" y="1456"/>
                        </a:cubicBezTo>
                        <a:cubicBezTo>
                          <a:pt x="12738" y="1456"/>
                          <a:pt x="12738" y="1456"/>
                          <a:pt x="12185" y="1456"/>
                        </a:cubicBezTo>
                        <a:cubicBezTo>
                          <a:pt x="11631" y="1456"/>
                          <a:pt x="11631" y="1699"/>
                          <a:pt x="11077" y="1699"/>
                        </a:cubicBezTo>
                        <a:cubicBezTo>
                          <a:pt x="10523" y="1942"/>
                          <a:pt x="10523" y="1942"/>
                          <a:pt x="9969" y="2184"/>
                        </a:cubicBezTo>
                        <a:cubicBezTo>
                          <a:pt x="9415" y="2427"/>
                          <a:pt x="9415" y="2670"/>
                          <a:pt x="9415" y="2670"/>
                        </a:cubicBezTo>
                        <a:cubicBezTo>
                          <a:pt x="9415" y="2912"/>
                          <a:pt x="9415" y="2912"/>
                          <a:pt x="9415" y="3155"/>
                        </a:cubicBezTo>
                        <a:cubicBezTo>
                          <a:pt x="8862" y="3155"/>
                          <a:pt x="8862" y="3398"/>
                          <a:pt x="8862" y="3398"/>
                        </a:cubicBezTo>
                        <a:cubicBezTo>
                          <a:pt x="8862" y="3398"/>
                          <a:pt x="8862" y="3398"/>
                          <a:pt x="8862" y="3398"/>
                        </a:cubicBezTo>
                        <a:cubicBezTo>
                          <a:pt x="8862" y="3398"/>
                          <a:pt x="8862" y="3398"/>
                          <a:pt x="8862" y="3398"/>
                        </a:cubicBezTo>
                        <a:cubicBezTo>
                          <a:pt x="8862" y="3398"/>
                          <a:pt x="8862" y="3640"/>
                          <a:pt x="8862" y="3640"/>
                        </a:cubicBezTo>
                        <a:cubicBezTo>
                          <a:pt x="8862" y="3640"/>
                          <a:pt x="8862" y="3883"/>
                          <a:pt x="8308" y="3883"/>
                        </a:cubicBezTo>
                        <a:cubicBezTo>
                          <a:pt x="8308" y="3883"/>
                          <a:pt x="8308" y="3883"/>
                          <a:pt x="8308" y="4126"/>
                        </a:cubicBezTo>
                        <a:cubicBezTo>
                          <a:pt x="8308" y="4126"/>
                          <a:pt x="8308" y="4126"/>
                          <a:pt x="8308" y="4126"/>
                        </a:cubicBezTo>
                        <a:cubicBezTo>
                          <a:pt x="8308" y="4126"/>
                          <a:pt x="8308" y="4126"/>
                          <a:pt x="7754" y="4126"/>
                        </a:cubicBezTo>
                        <a:cubicBezTo>
                          <a:pt x="7754" y="4369"/>
                          <a:pt x="7754" y="4611"/>
                          <a:pt x="7200" y="4611"/>
                        </a:cubicBezTo>
                        <a:cubicBezTo>
                          <a:pt x="7200" y="4611"/>
                          <a:pt x="7200" y="4611"/>
                          <a:pt x="7200" y="4611"/>
                        </a:cubicBezTo>
                        <a:cubicBezTo>
                          <a:pt x="6646" y="4854"/>
                          <a:pt x="6646" y="4854"/>
                          <a:pt x="6646" y="5097"/>
                        </a:cubicBezTo>
                        <a:cubicBezTo>
                          <a:pt x="6092" y="5097"/>
                          <a:pt x="6092" y="5097"/>
                          <a:pt x="6092" y="5339"/>
                        </a:cubicBezTo>
                        <a:cubicBezTo>
                          <a:pt x="6092" y="5339"/>
                          <a:pt x="6092" y="5582"/>
                          <a:pt x="6092" y="5825"/>
                        </a:cubicBezTo>
                        <a:cubicBezTo>
                          <a:pt x="5538" y="6067"/>
                          <a:pt x="5538" y="5825"/>
                          <a:pt x="5538" y="6067"/>
                        </a:cubicBezTo>
                        <a:cubicBezTo>
                          <a:pt x="5538" y="6310"/>
                          <a:pt x="5538" y="6310"/>
                          <a:pt x="4985" y="6553"/>
                        </a:cubicBezTo>
                        <a:cubicBezTo>
                          <a:pt x="4985" y="6796"/>
                          <a:pt x="4985" y="6796"/>
                          <a:pt x="4431" y="7038"/>
                        </a:cubicBezTo>
                        <a:cubicBezTo>
                          <a:pt x="4431" y="7038"/>
                          <a:pt x="4431" y="7038"/>
                          <a:pt x="4431" y="7038"/>
                        </a:cubicBezTo>
                        <a:cubicBezTo>
                          <a:pt x="4431" y="7038"/>
                          <a:pt x="4431" y="7038"/>
                          <a:pt x="4431" y="7038"/>
                        </a:cubicBezTo>
                        <a:cubicBezTo>
                          <a:pt x="4431" y="7281"/>
                          <a:pt x="4431" y="7281"/>
                          <a:pt x="4431" y="7524"/>
                        </a:cubicBezTo>
                        <a:cubicBezTo>
                          <a:pt x="4431" y="7524"/>
                          <a:pt x="4431" y="7766"/>
                          <a:pt x="3877" y="7766"/>
                        </a:cubicBezTo>
                        <a:cubicBezTo>
                          <a:pt x="3877" y="8009"/>
                          <a:pt x="3877" y="8009"/>
                          <a:pt x="3323" y="8252"/>
                        </a:cubicBezTo>
                        <a:cubicBezTo>
                          <a:pt x="3323" y="8494"/>
                          <a:pt x="3323" y="8737"/>
                          <a:pt x="2769" y="8980"/>
                        </a:cubicBezTo>
                        <a:cubicBezTo>
                          <a:pt x="2769" y="8980"/>
                          <a:pt x="2769" y="8980"/>
                          <a:pt x="2215" y="9222"/>
                        </a:cubicBezTo>
                        <a:cubicBezTo>
                          <a:pt x="2215" y="9465"/>
                          <a:pt x="2215" y="9465"/>
                          <a:pt x="2215" y="9465"/>
                        </a:cubicBezTo>
                        <a:cubicBezTo>
                          <a:pt x="2215" y="9708"/>
                          <a:pt x="2215" y="9708"/>
                          <a:pt x="1662" y="9951"/>
                        </a:cubicBezTo>
                        <a:cubicBezTo>
                          <a:pt x="1662" y="9951"/>
                          <a:pt x="1662" y="9951"/>
                          <a:pt x="1662" y="9951"/>
                        </a:cubicBezTo>
                        <a:cubicBezTo>
                          <a:pt x="1662" y="9951"/>
                          <a:pt x="1662" y="9951"/>
                          <a:pt x="1662" y="9951"/>
                        </a:cubicBezTo>
                        <a:cubicBezTo>
                          <a:pt x="1662" y="9951"/>
                          <a:pt x="2215" y="9951"/>
                          <a:pt x="2215" y="10193"/>
                        </a:cubicBezTo>
                        <a:cubicBezTo>
                          <a:pt x="2215" y="10436"/>
                          <a:pt x="1662" y="10436"/>
                          <a:pt x="1662" y="10436"/>
                        </a:cubicBezTo>
                        <a:cubicBezTo>
                          <a:pt x="1662" y="10436"/>
                          <a:pt x="1108" y="10436"/>
                          <a:pt x="1108" y="10436"/>
                        </a:cubicBezTo>
                        <a:cubicBezTo>
                          <a:pt x="554" y="10679"/>
                          <a:pt x="554" y="10679"/>
                          <a:pt x="554" y="10921"/>
                        </a:cubicBezTo>
                        <a:cubicBezTo>
                          <a:pt x="554" y="10921"/>
                          <a:pt x="554" y="10921"/>
                          <a:pt x="554" y="10921"/>
                        </a:cubicBezTo>
                        <a:cubicBezTo>
                          <a:pt x="554" y="10921"/>
                          <a:pt x="554" y="11164"/>
                          <a:pt x="0" y="11164"/>
                        </a:cubicBezTo>
                        <a:cubicBezTo>
                          <a:pt x="0" y="11164"/>
                          <a:pt x="0" y="11164"/>
                          <a:pt x="0" y="11164"/>
                        </a:cubicBezTo>
                        <a:cubicBezTo>
                          <a:pt x="0" y="11164"/>
                          <a:pt x="0" y="11164"/>
                          <a:pt x="0" y="11407"/>
                        </a:cubicBezTo>
                        <a:cubicBezTo>
                          <a:pt x="0" y="11407"/>
                          <a:pt x="0" y="11407"/>
                          <a:pt x="0" y="11407"/>
                        </a:cubicBezTo>
                        <a:cubicBezTo>
                          <a:pt x="0" y="11649"/>
                          <a:pt x="554" y="11892"/>
                          <a:pt x="554" y="12135"/>
                        </a:cubicBezTo>
                        <a:cubicBezTo>
                          <a:pt x="554" y="12135"/>
                          <a:pt x="554" y="12135"/>
                          <a:pt x="554" y="12135"/>
                        </a:cubicBezTo>
                        <a:cubicBezTo>
                          <a:pt x="554" y="12378"/>
                          <a:pt x="554" y="12620"/>
                          <a:pt x="554" y="12620"/>
                        </a:cubicBezTo>
                        <a:cubicBezTo>
                          <a:pt x="554" y="12863"/>
                          <a:pt x="554" y="12863"/>
                          <a:pt x="554" y="12863"/>
                        </a:cubicBezTo>
                        <a:cubicBezTo>
                          <a:pt x="554" y="12863"/>
                          <a:pt x="1108" y="13106"/>
                          <a:pt x="1108" y="13106"/>
                        </a:cubicBezTo>
                        <a:cubicBezTo>
                          <a:pt x="1108" y="13106"/>
                          <a:pt x="554" y="13348"/>
                          <a:pt x="554" y="13348"/>
                        </a:cubicBezTo>
                        <a:cubicBezTo>
                          <a:pt x="554" y="13348"/>
                          <a:pt x="554" y="13348"/>
                          <a:pt x="554" y="13348"/>
                        </a:cubicBezTo>
                        <a:cubicBezTo>
                          <a:pt x="554" y="13348"/>
                          <a:pt x="554" y="13348"/>
                          <a:pt x="554" y="13348"/>
                        </a:cubicBezTo>
                        <a:cubicBezTo>
                          <a:pt x="554" y="13591"/>
                          <a:pt x="554" y="13591"/>
                          <a:pt x="554" y="13834"/>
                        </a:cubicBezTo>
                        <a:cubicBezTo>
                          <a:pt x="0" y="14076"/>
                          <a:pt x="0" y="14076"/>
                          <a:pt x="0" y="14319"/>
                        </a:cubicBezTo>
                        <a:cubicBezTo>
                          <a:pt x="0" y="14319"/>
                          <a:pt x="0" y="14319"/>
                          <a:pt x="0" y="14319"/>
                        </a:cubicBezTo>
                        <a:cubicBezTo>
                          <a:pt x="0" y="14562"/>
                          <a:pt x="554" y="14562"/>
                          <a:pt x="554" y="14562"/>
                        </a:cubicBezTo>
                        <a:cubicBezTo>
                          <a:pt x="554" y="14804"/>
                          <a:pt x="0" y="14804"/>
                          <a:pt x="0" y="14804"/>
                        </a:cubicBezTo>
                        <a:cubicBezTo>
                          <a:pt x="0" y="15047"/>
                          <a:pt x="0" y="15047"/>
                          <a:pt x="0" y="15047"/>
                        </a:cubicBezTo>
                        <a:cubicBezTo>
                          <a:pt x="0" y="15047"/>
                          <a:pt x="0" y="15047"/>
                          <a:pt x="0" y="15047"/>
                        </a:cubicBezTo>
                        <a:cubicBezTo>
                          <a:pt x="0" y="15290"/>
                          <a:pt x="0" y="15290"/>
                          <a:pt x="0" y="15290"/>
                        </a:cubicBezTo>
                        <a:cubicBezTo>
                          <a:pt x="0" y="15290"/>
                          <a:pt x="0" y="15290"/>
                          <a:pt x="0" y="15290"/>
                        </a:cubicBezTo>
                        <a:cubicBezTo>
                          <a:pt x="554" y="15290"/>
                          <a:pt x="554" y="15290"/>
                          <a:pt x="554" y="15290"/>
                        </a:cubicBezTo>
                        <a:cubicBezTo>
                          <a:pt x="554" y="15290"/>
                          <a:pt x="554" y="15290"/>
                          <a:pt x="554" y="15290"/>
                        </a:cubicBezTo>
                        <a:cubicBezTo>
                          <a:pt x="554" y="15290"/>
                          <a:pt x="554" y="15290"/>
                          <a:pt x="554" y="15290"/>
                        </a:cubicBezTo>
                        <a:cubicBezTo>
                          <a:pt x="554" y="15290"/>
                          <a:pt x="1108" y="15290"/>
                          <a:pt x="1108" y="15290"/>
                        </a:cubicBezTo>
                        <a:cubicBezTo>
                          <a:pt x="1108" y="15290"/>
                          <a:pt x="1662" y="15533"/>
                          <a:pt x="1662" y="15533"/>
                        </a:cubicBezTo>
                        <a:cubicBezTo>
                          <a:pt x="1662" y="15533"/>
                          <a:pt x="1662" y="15533"/>
                          <a:pt x="1662" y="15775"/>
                        </a:cubicBezTo>
                        <a:cubicBezTo>
                          <a:pt x="1662" y="15775"/>
                          <a:pt x="1662" y="15775"/>
                          <a:pt x="1662" y="15775"/>
                        </a:cubicBezTo>
                        <a:cubicBezTo>
                          <a:pt x="1662" y="15775"/>
                          <a:pt x="1662" y="15775"/>
                          <a:pt x="1662" y="16018"/>
                        </a:cubicBezTo>
                        <a:cubicBezTo>
                          <a:pt x="2215" y="16018"/>
                          <a:pt x="2215" y="16261"/>
                          <a:pt x="2215" y="16503"/>
                        </a:cubicBezTo>
                        <a:cubicBezTo>
                          <a:pt x="2215" y="16503"/>
                          <a:pt x="2215" y="16503"/>
                          <a:pt x="2215" y="16503"/>
                        </a:cubicBezTo>
                        <a:cubicBezTo>
                          <a:pt x="2215" y="16503"/>
                          <a:pt x="2215" y="16503"/>
                          <a:pt x="2215" y="16503"/>
                        </a:cubicBezTo>
                        <a:cubicBezTo>
                          <a:pt x="2215" y="16503"/>
                          <a:pt x="2769" y="16746"/>
                          <a:pt x="2769" y="16989"/>
                        </a:cubicBezTo>
                        <a:cubicBezTo>
                          <a:pt x="2769" y="16989"/>
                          <a:pt x="2769" y="16989"/>
                          <a:pt x="2769" y="16989"/>
                        </a:cubicBezTo>
                        <a:cubicBezTo>
                          <a:pt x="3323" y="16989"/>
                          <a:pt x="3323" y="17231"/>
                          <a:pt x="3323" y="17474"/>
                        </a:cubicBezTo>
                        <a:cubicBezTo>
                          <a:pt x="3323" y="17474"/>
                          <a:pt x="3323" y="17474"/>
                          <a:pt x="3323" y="17474"/>
                        </a:cubicBezTo>
                        <a:cubicBezTo>
                          <a:pt x="3323" y="17474"/>
                          <a:pt x="3323" y="17474"/>
                          <a:pt x="3323" y="17474"/>
                        </a:cubicBezTo>
                        <a:cubicBezTo>
                          <a:pt x="3323" y="17474"/>
                          <a:pt x="3323" y="17474"/>
                          <a:pt x="3323" y="17474"/>
                        </a:cubicBezTo>
                        <a:cubicBezTo>
                          <a:pt x="3877" y="17717"/>
                          <a:pt x="3877" y="17717"/>
                          <a:pt x="3877" y="17717"/>
                        </a:cubicBezTo>
                        <a:cubicBezTo>
                          <a:pt x="4431" y="17960"/>
                          <a:pt x="4431" y="17960"/>
                          <a:pt x="4431" y="17960"/>
                        </a:cubicBezTo>
                        <a:cubicBezTo>
                          <a:pt x="4431" y="18202"/>
                          <a:pt x="4431" y="18202"/>
                          <a:pt x="4431" y="18202"/>
                        </a:cubicBezTo>
                        <a:cubicBezTo>
                          <a:pt x="4431" y="18202"/>
                          <a:pt x="5538" y="18445"/>
                          <a:pt x="5538" y="18445"/>
                        </a:cubicBezTo>
                        <a:cubicBezTo>
                          <a:pt x="6092" y="18688"/>
                          <a:pt x="6646" y="18688"/>
                          <a:pt x="7200" y="18930"/>
                        </a:cubicBezTo>
                        <a:cubicBezTo>
                          <a:pt x="7754" y="18930"/>
                          <a:pt x="8308" y="19173"/>
                          <a:pt x="8862" y="19416"/>
                        </a:cubicBezTo>
                        <a:cubicBezTo>
                          <a:pt x="8862" y="19658"/>
                          <a:pt x="9415" y="19901"/>
                          <a:pt x="9415" y="19901"/>
                        </a:cubicBezTo>
                        <a:cubicBezTo>
                          <a:pt x="9969" y="19901"/>
                          <a:pt x="9969" y="20144"/>
                          <a:pt x="9969" y="20144"/>
                        </a:cubicBezTo>
                        <a:cubicBezTo>
                          <a:pt x="9969" y="20387"/>
                          <a:pt x="9969" y="20387"/>
                          <a:pt x="9969" y="20387"/>
                        </a:cubicBezTo>
                        <a:cubicBezTo>
                          <a:pt x="9969" y="20387"/>
                          <a:pt x="9969" y="20387"/>
                          <a:pt x="9969" y="20387"/>
                        </a:cubicBezTo>
                        <a:cubicBezTo>
                          <a:pt x="9969" y="20387"/>
                          <a:pt x="9969" y="20629"/>
                          <a:pt x="9969" y="20629"/>
                        </a:cubicBezTo>
                        <a:cubicBezTo>
                          <a:pt x="9969" y="20629"/>
                          <a:pt x="10523" y="20872"/>
                          <a:pt x="10523" y="20872"/>
                        </a:cubicBezTo>
                        <a:cubicBezTo>
                          <a:pt x="10523" y="20872"/>
                          <a:pt x="10523" y="21115"/>
                          <a:pt x="9969" y="21115"/>
                        </a:cubicBezTo>
                        <a:cubicBezTo>
                          <a:pt x="9969" y="21115"/>
                          <a:pt x="9969" y="21115"/>
                          <a:pt x="9969" y="21115"/>
                        </a:cubicBezTo>
                        <a:cubicBezTo>
                          <a:pt x="9969" y="21357"/>
                          <a:pt x="9969" y="21115"/>
                          <a:pt x="9969" y="21357"/>
                        </a:cubicBezTo>
                        <a:cubicBezTo>
                          <a:pt x="10523" y="21357"/>
                          <a:pt x="10523" y="21600"/>
                          <a:pt x="10523" y="21600"/>
                        </a:cubicBezTo>
                        <a:cubicBezTo>
                          <a:pt x="10523" y="21600"/>
                          <a:pt x="11077" y="21600"/>
                          <a:pt x="11077" y="21600"/>
                        </a:cubicBezTo>
                        <a:cubicBezTo>
                          <a:pt x="11077" y="21600"/>
                          <a:pt x="11077" y="21600"/>
                          <a:pt x="11077" y="21600"/>
                        </a:cubicBezTo>
                        <a:cubicBezTo>
                          <a:pt x="11631" y="21600"/>
                          <a:pt x="11631" y="21600"/>
                          <a:pt x="11631" y="21600"/>
                        </a:cubicBezTo>
                        <a:cubicBezTo>
                          <a:pt x="11631" y="21600"/>
                          <a:pt x="11631" y="21600"/>
                          <a:pt x="11631" y="21600"/>
                        </a:cubicBezTo>
                        <a:cubicBezTo>
                          <a:pt x="11631" y="21600"/>
                          <a:pt x="11631" y="21600"/>
                          <a:pt x="11631" y="21600"/>
                        </a:cubicBezTo>
                        <a:cubicBezTo>
                          <a:pt x="11631" y="21600"/>
                          <a:pt x="11631" y="21600"/>
                          <a:pt x="11631" y="21600"/>
                        </a:cubicBezTo>
                        <a:cubicBezTo>
                          <a:pt x="11631" y="21357"/>
                          <a:pt x="12185" y="21115"/>
                          <a:pt x="12185" y="21115"/>
                        </a:cubicBezTo>
                        <a:cubicBezTo>
                          <a:pt x="12185" y="21115"/>
                          <a:pt x="12185" y="21115"/>
                          <a:pt x="12185" y="21115"/>
                        </a:cubicBezTo>
                        <a:cubicBezTo>
                          <a:pt x="12185" y="20872"/>
                          <a:pt x="12185" y="20872"/>
                          <a:pt x="12185" y="20872"/>
                        </a:cubicBezTo>
                        <a:cubicBezTo>
                          <a:pt x="12185" y="20629"/>
                          <a:pt x="12185" y="20629"/>
                          <a:pt x="12185" y="20387"/>
                        </a:cubicBezTo>
                        <a:cubicBezTo>
                          <a:pt x="12185" y="20144"/>
                          <a:pt x="12185" y="20144"/>
                          <a:pt x="12185" y="19901"/>
                        </a:cubicBezTo>
                        <a:cubicBezTo>
                          <a:pt x="12185" y="19901"/>
                          <a:pt x="12185" y="19901"/>
                          <a:pt x="12185" y="19901"/>
                        </a:cubicBezTo>
                        <a:cubicBezTo>
                          <a:pt x="12185" y="19901"/>
                          <a:pt x="12185" y="19901"/>
                          <a:pt x="12185" y="19901"/>
                        </a:cubicBezTo>
                        <a:cubicBezTo>
                          <a:pt x="12185" y="19658"/>
                          <a:pt x="12185" y="19658"/>
                          <a:pt x="11631" y="19658"/>
                        </a:cubicBezTo>
                        <a:cubicBezTo>
                          <a:pt x="11631" y="19416"/>
                          <a:pt x="11631" y="19416"/>
                          <a:pt x="11631" y="19173"/>
                        </a:cubicBezTo>
                        <a:cubicBezTo>
                          <a:pt x="11631" y="19173"/>
                          <a:pt x="11631" y="18930"/>
                          <a:pt x="11631" y="18930"/>
                        </a:cubicBezTo>
                        <a:cubicBezTo>
                          <a:pt x="12185" y="18688"/>
                          <a:pt x="12185" y="18688"/>
                          <a:pt x="12185" y="18445"/>
                        </a:cubicBezTo>
                        <a:cubicBezTo>
                          <a:pt x="12185" y="18202"/>
                          <a:pt x="12185" y="17960"/>
                          <a:pt x="12738" y="17717"/>
                        </a:cubicBezTo>
                        <a:cubicBezTo>
                          <a:pt x="12738" y="17474"/>
                          <a:pt x="13292" y="16989"/>
                          <a:pt x="13292" y="16746"/>
                        </a:cubicBezTo>
                        <a:cubicBezTo>
                          <a:pt x="13846" y="16746"/>
                          <a:pt x="13846" y="16503"/>
                          <a:pt x="14400" y="16503"/>
                        </a:cubicBezTo>
                        <a:cubicBezTo>
                          <a:pt x="14954" y="16503"/>
                          <a:pt x="14954" y="16503"/>
                          <a:pt x="14954" y="16503"/>
                        </a:cubicBezTo>
                        <a:cubicBezTo>
                          <a:pt x="14954" y="16503"/>
                          <a:pt x="14954" y="16503"/>
                          <a:pt x="14954" y="16503"/>
                        </a:cubicBezTo>
                        <a:cubicBezTo>
                          <a:pt x="14954" y="16261"/>
                          <a:pt x="14954" y="16261"/>
                          <a:pt x="14954" y="16018"/>
                        </a:cubicBezTo>
                        <a:cubicBezTo>
                          <a:pt x="14954" y="16018"/>
                          <a:pt x="14954" y="16018"/>
                          <a:pt x="14954" y="16018"/>
                        </a:cubicBezTo>
                        <a:cubicBezTo>
                          <a:pt x="14954" y="16018"/>
                          <a:pt x="14954" y="16018"/>
                          <a:pt x="14954" y="16018"/>
                        </a:cubicBezTo>
                        <a:cubicBezTo>
                          <a:pt x="14954" y="16018"/>
                          <a:pt x="14954" y="15775"/>
                          <a:pt x="14954" y="15775"/>
                        </a:cubicBezTo>
                        <a:cubicBezTo>
                          <a:pt x="14954" y="15533"/>
                          <a:pt x="15508" y="15533"/>
                          <a:pt x="15508" y="15533"/>
                        </a:cubicBezTo>
                        <a:cubicBezTo>
                          <a:pt x="15508" y="15290"/>
                          <a:pt x="16062" y="15290"/>
                          <a:pt x="16062" y="15290"/>
                        </a:cubicBezTo>
                        <a:cubicBezTo>
                          <a:pt x="16062" y="15290"/>
                          <a:pt x="16062" y="15047"/>
                          <a:pt x="16062" y="14804"/>
                        </a:cubicBezTo>
                        <a:cubicBezTo>
                          <a:pt x="16062" y="14804"/>
                          <a:pt x="16615" y="14804"/>
                          <a:pt x="16615" y="14804"/>
                        </a:cubicBezTo>
                        <a:cubicBezTo>
                          <a:pt x="16615" y="14804"/>
                          <a:pt x="16615" y="14804"/>
                          <a:pt x="16615" y="14804"/>
                        </a:cubicBezTo>
                        <a:cubicBezTo>
                          <a:pt x="16615" y="14562"/>
                          <a:pt x="16615" y="14562"/>
                          <a:pt x="16615" y="14319"/>
                        </a:cubicBezTo>
                        <a:cubicBezTo>
                          <a:pt x="16615" y="14076"/>
                          <a:pt x="17169" y="13834"/>
                          <a:pt x="17169" y="13834"/>
                        </a:cubicBezTo>
                        <a:cubicBezTo>
                          <a:pt x="17169" y="13834"/>
                          <a:pt x="17169" y="13591"/>
                          <a:pt x="17169" y="13591"/>
                        </a:cubicBezTo>
                        <a:cubicBezTo>
                          <a:pt x="17169" y="13591"/>
                          <a:pt x="17169" y="13591"/>
                          <a:pt x="17169" y="13591"/>
                        </a:cubicBezTo>
                        <a:cubicBezTo>
                          <a:pt x="17169" y="13348"/>
                          <a:pt x="17169" y="13348"/>
                          <a:pt x="17169" y="13348"/>
                        </a:cubicBezTo>
                        <a:cubicBezTo>
                          <a:pt x="17169" y="13106"/>
                          <a:pt x="17169" y="13106"/>
                          <a:pt x="17169" y="13106"/>
                        </a:cubicBezTo>
                        <a:cubicBezTo>
                          <a:pt x="17723" y="12863"/>
                          <a:pt x="17723" y="12863"/>
                          <a:pt x="17723" y="12863"/>
                        </a:cubicBezTo>
                        <a:cubicBezTo>
                          <a:pt x="17723" y="12620"/>
                          <a:pt x="17723" y="12620"/>
                          <a:pt x="17723" y="12378"/>
                        </a:cubicBezTo>
                        <a:cubicBezTo>
                          <a:pt x="18277" y="12378"/>
                          <a:pt x="18277" y="12135"/>
                          <a:pt x="18277" y="12135"/>
                        </a:cubicBezTo>
                        <a:cubicBezTo>
                          <a:pt x="18277" y="12135"/>
                          <a:pt x="18277" y="12135"/>
                          <a:pt x="18277" y="12135"/>
                        </a:cubicBezTo>
                        <a:cubicBezTo>
                          <a:pt x="18277" y="12135"/>
                          <a:pt x="18277" y="12135"/>
                          <a:pt x="18277" y="12135"/>
                        </a:cubicBezTo>
                        <a:cubicBezTo>
                          <a:pt x="18277" y="11892"/>
                          <a:pt x="18277" y="11649"/>
                          <a:pt x="18277" y="11649"/>
                        </a:cubicBezTo>
                        <a:cubicBezTo>
                          <a:pt x="18277" y="11649"/>
                          <a:pt x="18277" y="11407"/>
                          <a:pt x="18277" y="11407"/>
                        </a:cubicBezTo>
                        <a:cubicBezTo>
                          <a:pt x="18277" y="11407"/>
                          <a:pt x="18277" y="11407"/>
                          <a:pt x="18277" y="11164"/>
                        </a:cubicBezTo>
                        <a:cubicBezTo>
                          <a:pt x="18277" y="11164"/>
                          <a:pt x="18277" y="11164"/>
                          <a:pt x="18277" y="10921"/>
                        </a:cubicBezTo>
                        <a:cubicBezTo>
                          <a:pt x="18277" y="10679"/>
                          <a:pt x="18277" y="10679"/>
                          <a:pt x="18277" y="10436"/>
                        </a:cubicBezTo>
                        <a:cubicBezTo>
                          <a:pt x="18277" y="10193"/>
                          <a:pt x="18277" y="10193"/>
                          <a:pt x="18277" y="9951"/>
                        </a:cubicBezTo>
                        <a:cubicBezTo>
                          <a:pt x="18277" y="9951"/>
                          <a:pt x="18831" y="9708"/>
                          <a:pt x="18831" y="9465"/>
                        </a:cubicBezTo>
                        <a:cubicBezTo>
                          <a:pt x="18831" y="9465"/>
                          <a:pt x="18831" y="9465"/>
                          <a:pt x="18831" y="9465"/>
                        </a:cubicBezTo>
                        <a:cubicBezTo>
                          <a:pt x="18831" y="9222"/>
                          <a:pt x="18831" y="9222"/>
                          <a:pt x="18831" y="9222"/>
                        </a:cubicBezTo>
                        <a:cubicBezTo>
                          <a:pt x="18831" y="8980"/>
                          <a:pt x="18831" y="8737"/>
                          <a:pt x="18831" y="8737"/>
                        </a:cubicBezTo>
                        <a:cubicBezTo>
                          <a:pt x="18831" y="8252"/>
                          <a:pt x="18831" y="8252"/>
                          <a:pt x="18831" y="8009"/>
                        </a:cubicBezTo>
                        <a:cubicBezTo>
                          <a:pt x="18831" y="8009"/>
                          <a:pt x="18831" y="8009"/>
                          <a:pt x="18831" y="8009"/>
                        </a:cubicBezTo>
                        <a:cubicBezTo>
                          <a:pt x="18831" y="8009"/>
                          <a:pt x="18831" y="8009"/>
                          <a:pt x="18277" y="7766"/>
                        </a:cubicBezTo>
                        <a:cubicBezTo>
                          <a:pt x="18277" y="7766"/>
                          <a:pt x="18277" y="7524"/>
                          <a:pt x="18277" y="7524"/>
                        </a:cubicBezTo>
                        <a:cubicBezTo>
                          <a:pt x="18277" y="7281"/>
                          <a:pt x="18831" y="7281"/>
                          <a:pt x="18831" y="7038"/>
                        </a:cubicBezTo>
                        <a:cubicBezTo>
                          <a:pt x="18831" y="7038"/>
                          <a:pt x="19385" y="7038"/>
                          <a:pt x="19385" y="6796"/>
                        </a:cubicBezTo>
                        <a:cubicBezTo>
                          <a:pt x="19385" y="6553"/>
                          <a:pt x="19385" y="6553"/>
                          <a:pt x="19938" y="6553"/>
                        </a:cubicBezTo>
                        <a:cubicBezTo>
                          <a:pt x="19938" y="6310"/>
                          <a:pt x="19938" y="6310"/>
                          <a:pt x="20492" y="6067"/>
                        </a:cubicBezTo>
                        <a:cubicBezTo>
                          <a:pt x="20492" y="5825"/>
                          <a:pt x="20492" y="5582"/>
                          <a:pt x="20492" y="5339"/>
                        </a:cubicBezTo>
                        <a:cubicBezTo>
                          <a:pt x="20492" y="5339"/>
                          <a:pt x="21046" y="5097"/>
                          <a:pt x="21046" y="5097"/>
                        </a:cubicBezTo>
                        <a:cubicBezTo>
                          <a:pt x="21046" y="4854"/>
                          <a:pt x="21046" y="4854"/>
                          <a:pt x="21046" y="4854"/>
                        </a:cubicBezTo>
                        <a:cubicBezTo>
                          <a:pt x="21046" y="4854"/>
                          <a:pt x="21046" y="4854"/>
                          <a:pt x="21046" y="4854"/>
                        </a:cubicBezTo>
                        <a:cubicBezTo>
                          <a:pt x="21046" y="4611"/>
                          <a:pt x="21046" y="4611"/>
                          <a:pt x="21046" y="4611"/>
                        </a:cubicBezTo>
                        <a:cubicBezTo>
                          <a:pt x="21046" y="4611"/>
                          <a:pt x="21046" y="4611"/>
                          <a:pt x="21046" y="4369"/>
                        </a:cubicBezTo>
                        <a:cubicBezTo>
                          <a:pt x="21046" y="4369"/>
                          <a:pt x="21046" y="4369"/>
                          <a:pt x="21046" y="4369"/>
                        </a:cubicBezTo>
                        <a:cubicBezTo>
                          <a:pt x="21046" y="4369"/>
                          <a:pt x="21046" y="4369"/>
                          <a:pt x="21046" y="4126"/>
                        </a:cubicBezTo>
                        <a:cubicBezTo>
                          <a:pt x="21046" y="4126"/>
                          <a:pt x="21046" y="4126"/>
                          <a:pt x="20492" y="3883"/>
                        </a:cubicBezTo>
                        <a:cubicBezTo>
                          <a:pt x="20492" y="3640"/>
                          <a:pt x="19938" y="3155"/>
                          <a:pt x="19938" y="2912"/>
                        </a:cubicBezTo>
                        <a:cubicBezTo>
                          <a:pt x="19938" y="2912"/>
                          <a:pt x="19938" y="2912"/>
                          <a:pt x="19938" y="2670"/>
                        </a:cubicBezTo>
                        <a:cubicBezTo>
                          <a:pt x="19938" y="2427"/>
                          <a:pt x="20492" y="1942"/>
                          <a:pt x="21046" y="1699"/>
                        </a:cubicBezTo>
                        <a:cubicBezTo>
                          <a:pt x="21046" y="1699"/>
                          <a:pt x="21600" y="1699"/>
                          <a:pt x="21600" y="1456"/>
                        </a:cubicBezTo>
                        <a:cubicBezTo>
                          <a:pt x="21600" y="1456"/>
                          <a:pt x="21600" y="1456"/>
                          <a:pt x="21600" y="1456"/>
                        </a:cubicBezTo>
                        <a:cubicBezTo>
                          <a:pt x="21046" y="1456"/>
                          <a:pt x="21046" y="1213"/>
                          <a:pt x="21046" y="971"/>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08" name="Rectangle 149"/>
                  <p:cNvSpPr/>
                  <p:nvPr/>
                </p:nvSpPr>
                <p:spPr>
                  <a:xfrm>
                    <a:off x="3868" y="403294"/>
                    <a:ext cx="12701" cy="12701"/>
                  </a:xfrm>
                  <a:prstGeom prst="rect">
                    <a:avLst/>
                  </a:pr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09" name="Freeform 150"/>
                  <p:cNvSpPr/>
                  <p:nvPr/>
                </p:nvSpPr>
                <p:spPr>
                  <a:xfrm>
                    <a:off x="272244" y="90048"/>
                    <a:ext cx="14763" cy="13287"/>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14400" y="14400"/>
                          <a:pt x="14400" y="14400"/>
                          <a:pt x="14400" y="14400"/>
                        </a:cubicBezTo>
                        <a:cubicBezTo>
                          <a:pt x="14400" y="14400"/>
                          <a:pt x="14400" y="14400"/>
                          <a:pt x="21600" y="7200"/>
                        </a:cubicBezTo>
                        <a:cubicBezTo>
                          <a:pt x="21600" y="7200"/>
                          <a:pt x="14400" y="0"/>
                          <a:pt x="14400" y="0"/>
                        </a:cubicBezTo>
                        <a:cubicBezTo>
                          <a:pt x="14400" y="0"/>
                          <a:pt x="7200" y="0"/>
                          <a:pt x="7200" y="0"/>
                        </a:cubicBezTo>
                        <a:cubicBezTo>
                          <a:pt x="0" y="0"/>
                          <a:pt x="0" y="7200"/>
                          <a:pt x="0" y="7200"/>
                        </a:cubicBezTo>
                        <a:cubicBezTo>
                          <a:pt x="0" y="14400"/>
                          <a:pt x="0" y="14400"/>
                          <a:pt x="7200" y="21600"/>
                        </a:cubicBezTo>
                        <a:cubicBezTo>
                          <a:pt x="7200" y="21600"/>
                          <a:pt x="7200" y="21600"/>
                          <a:pt x="7200" y="21600"/>
                        </a:cubicBezTo>
                        <a:close/>
                        <a:moveTo>
                          <a:pt x="14400" y="7200"/>
                        </a:moveTo>
                        <a:cubicBezTo>
                          <a:pt x="7200" y="7200"/>
                          <a:pt x="7200" y="7200"/>
                          <a:pt x="7200" y="7200"/>
                        </a:cubicBezTo>
                        <a:lnTo>
                          <a:pt x="14400" y="7200"/>
                        </a:lnTo>
                        <a:close/>
                        <a:moveTo>
                          <a:pt x="7200" y="7200"/>
                        </a:moveTo>
                        <a:cubicBezTo>
                          <a:pt x="7200" y="7200"/>
                          <a:pt x="7200" y="7200"/>
                          <a:pt x="7200" y="7200"/>
                        </a:cubicBezTo>
                        <a:close/>
                        <a:moveTo>
                          <a:pt x="7200" y="14400"/>
                        </a:moveTo>
                        <a:cubicBezTo>
                          <a:pt x="7200" y="14400"/>
                          <a:pt x="7200" y="14400"/>
                          <a:pt x="7200" y="14400"/>
                        </a:cubicBezTo>
                        <a:close/>
                        <a:moveTo>
                          <a:pt x="7200" y="7200"/>
                        </a:moveTo>
                        <a:cubicBezTo>
                          <a:pt x="7200" y="7200"/>
                          <a:pt x="7200" y="7200"/>
                          <a:pt x="7200" y="72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0" name="Freeform 151"/>
                  <p:cNvSpPr/>
                  <p:nvPr/>
                </p:nvSpPr>
                <p:spPr>
                  <a:xfrm>
                    <a:off x="265893" y="70857"/>
                    <a:ext cx="12701" cy="1328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10800" y="0"/>
                          <a:pt x="10800" y="0"/>
                        </a:cubicBezTo>
                        <a:cubicBezTo>
                          <a:pt x="0" y="0"/>
                          <a:pt x="0" y="7200"/>
                          <a:pt x="0" y="7200"/>
                        </a:cubicBezTo>
                        <a:cubicBezTo>
                          <a:pt x="0" y="7200"/>
                          <a:pt x="0" y="14400"/>
                          <a:pt x="0" y="14400"/>
                        </a:cubicBezTo>
                        <a:cubicBezTo>
                          <a:pt x="0" y="14400"/>
                          <a:pt x="0" y="21600"/>
                          <a:pt x="10800" y="21600"/>
                        </a:cubicBezTo>
                        <a:cubicBezTo>
                          <a:pt x="10800" y="21600"/>
                          <a:pt x="10800" y="21600"/>
                          <a:pt x="10800" y="21600"/>
                        </a:cubicBezTo>
                        <a:cubicBezTo>
                          <a:pt x="10800" y="21600"/>
                          <a:pt x="10800" y="21600"/>
                          <a:pt x="10800" y="21600"/>
                        </a:cubicBezTo>
                        <a:cubicBezTo>
                          <a:pt x="21600" y="21600"/>
                          <a:pt x="21600" y="21600"/>
                          <a:pt x="21600" y="21600"/>
                        </a:cubicBezTo>
                        <a:cubicBezTo>
                          <a:pt x="21600" y="21600"/>
                          <a:pt x="21600" y="14400"/>
                          <a:pt x="21600" y="14400"/>
                        </a:cubicBezTo>
                        <a:cubicBezTo>
                          <a:pt x="21600" y="14400"/>
                          <a:pt x="21600" y="14400"/>
                          <a:pt x="21600" y="7200"/>
                        </a:cubicBezTo>
                        <a:cubicBezTo>
                          <a:pt x="21600" y="7200"/>
                          <a:pt x="21600" y="7200"/>
                          <a:pt x="21600" y="7200"/>
                        </a:cubicBezTo>
                        <a:cubicBezTo>
                          <a:pt x="21600" y="7200"/>
                          <a:pt x="21600" y="0"/>
                          <a:pt x="216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1" name="Freeform 152"/>
                  <p:cNvSpPr/>
                  <p:nvPr/>
                </p:nvSpPr>
                <p:spPr>
                  <a:xfrm>
                    <a:off x="543418" y="0"/>
                    <a:ext cx="12701" cy="14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800" y="0"/>
                          <a:pt x="10800" y="0"/>
                          <a:pt x="10800" y="0"/>
                        </a:cubicBezTo>
                        <a:cubicBezTo>
                          <a:pt x="0" y="0"/>
                          <a:pt x="0" y="7200"/>
                          <a:pt x="0" y="14400"/>
                        </a:cubicBezTo>
                        <a:cubicBezTo>
                          <a:pt x="0" y="14400"/>
                          <a:pt x="0" y="21600"/>
                          <a:pt x="10800" y="21600"/>
                        </a:cubicBezTo>
                        <a:cubicBezTo>
                          <a:pt x="10800" y="21600"/>
                          <a:pt x="10800" y="21600"/>
                          <a:pt x="10800" y="21600"/>
                        </a:cubicBezTo>
                        <a:cubicBezTo>
                          <a:pt x="10800" y="21600"/>
                          <a:pt x="10800" y="21600"/>
                          <a:pt x="10800" y="21600"/>
                        </a:cubicBezTo>
                        <a:cubicBezTo>
                          <a:pt x="21600" y="14400"/>
                          <a:pt x="21600" y="14400"/>
                          <a:pt x="21600" y="7200"/>
                        </a:cubicBezTo>
                        <a:cubicBezTo>
                          <a:pt x="21600" y="7200"/>
                          <a:pt x="21600" y="0"/>
                          <a:pt x="10800" y="0"/>
                        </a:cubicBezTo>
                        <a:close/>
                        <a:moveTo>
                          <a:pt x="10800" y="7200"/>
                        </a:moveTo>
                        <a:cubicBezTo>
                          <a:pt x="10800" y="7200"/>
                          <a:pt x="10800" y="7200"/>
                          <a:pt x="10800" y="7200"/>
                        </a:cubicBezTo>
                        <a:close/>
                        <a:moveTo>
                          <a:pt x="10800" y="14400"/>
                        </a:moveTo>
                        <a:cubicBezTo>
                          <a:pt x="21600" y="14400"/>
                          <a:pt x="21600" y="14400"/>
                          <a:pt x="21600" y="14400"/>
                        </a:cubicBezTo>
                        <a:lnTo>
                          <a:pt x="10800" y="14400"/>
                        </a:ln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2" name="Freeform 163"/>
                  <p:cNvSpPr/>
                  <p:nvPr/>
                </p:nvSpPr>
                <p:spPr>
                  <a:xfrm>
                    <a:off x="258957" y="512240"/>
                    <a:ext cx="17716" cy="19192"/>
                  </a:xfrm>
                  <a:custGeom>
                    <a:avLst/>
                    <a:gdLst/>
                    <a:ahLst/>
                    <a:cxnLst>
                      <a:cxn ang="0">
                        <a:pos x="wd2" y="hd2"/>
                      </a:cxn>
                      <a:cxn ang="5400000">
                        <a:pos x="wd2" y="hd2"/>
                      </a:cxn>
                      <a:cxn ang="10800000">
                        <a:pos x="wd2" y="hd2"/>
                      </a:cxn>
                      <a:cxn ang="16200000">
                        <a:pos x="wd2" y="hd2"/>
                      </a:cxn>
                    </a:cxnLst>
                    <a:rect l="0" t="0" r="r" b="b"/>
                    <a:pathLst>
                      <a:path w="21600" h="21600" extrusionOk="0">
                        <a:moveTo>
                          <a:pt x="16200" y="10800"/>
                        </a:moveTo>
                        <a:cubicBezTo>
                          <a:pt x="16200" y="10800"/>
                          <a:pt x="16200" y="10800"/>
                          <a:pt x="16200" y="10800"/>
                        </a:cubicBezTo>
                        <a:cubicBezTo>
                          <a:pt x="16200" y="10800"/>
                          <a:pt x="16200" y="10800"/>
                          <a:pt x="16200" y="10800"/>
                        </a:cubicBezTo>
                        <a:cubicBezTo>
                          <a:pt x="16200" y="5400"/>
                          <a:pt x="16200" y="0"/>
                          <a:pt x="10800" y="0"/>
                        </a:cubicBezTo>
                        <a:cubicBezTo>
                          <a:pt x="10800" y="0"/>
                          <a:pt x="10800" y="0"/>
                          <a:pt x="5400" y="0"/>
                        </a:cubicBezTo>
                        <a:cubicBezTo>
                          <a:pt x="5400" y="0"/>
                          <a:pt x="5400" y="5400"/>
                          <a:pt x="5400" y="5400"/>
                        </a:cubicBezTo>
                        <a:cubicBezTo>
                          <a:pt x="0" y="5400"/>
                          <a:pt x="0" y="5400"/>
                          <a:pt x="0" y="10800"/>
                        </a:cubicBezTo>
                        <a:cubicBezTo>
                          <a:pt x="0" y="10800"/>
                          <a:pt x="0" y="10800"/>
                          <a:pt x="0" y="16200"/>
                        </a:cubicBezTo>
                        <a:cubicBezTo>
                          <a:pt x="5400" y="16200"/>
                          <a:pt x="5400" y="16200"/>
                          <a:pt x="10800" y="16200"/>
                        </a:cubicBezTo>
                        <a:cubicBezTo>
                          <a:pt x="10800" y="21600"/>
                          <a:pt x="10800" y="21600"/>
                          <a:pt x="16200" y="21600"/>
                        </a:cubicBezTo>
                        <a:cubicBezTo>
                          <a:pt x="16200" y="21600"/>
                          <a:pt x="16200" y="21600"/>
                          <a:pt x="16200" y="21600"/>
                        </a:cubicBezTo>
                        <a:cubicBezTo>
                          <a:pt x="16200" y="21600"/>
                          <a:pt x="16200" y="21600"/>
                          <a:pt x="16200" y="21600"/>
                        </a:cubicBezTo>
                        <a:cubicBezTo>
                          <a:pt x="16200" y="21600"/>
                          <a:pt x="21600" y="21600"/>
                          <a:pt x="21600" y="16200"/>
                        </a:cubicBezTo>
                        <a:cubicBezTo>
                          <a:pt x="21600" y="16200"/>
                          <a:pt x="21600" y="16200"/>
                          <a:pt x="21600" y="10800"/>
                        </a:cubicBezTo>
                        <a:cubicBezTo>
                          <a:pt x="16200" y="10800"/>
                          <a:pt x="16200" y="10800"/>
                          <a:pt x="16200" y="10800"/>
                        </a:cubicBezTo>
                        <a:close/>
                        <a:moveTo>
                          <a:pt x="16200" y="10800"/>
                        </a:moveTo>
                        <a:cubicBezTo>
                          <a:pt x="16200" y="10800"/>
                          <a:pt x="16200" y="10800"/>
                          <a:pt x="16200" y="108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3" name="Freeform 167"/>
                  <p:cNvSpPr/>
                  <p:nvPr/>
                </p:nvSpPr>
                <p:spPr>
                  <a:xfrm>
                    <a:off x="7560" y="384104"/>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10800"/>
                          <a:pt x="21600" y="10800"/>
                        </a:cubicBezTo>
                        <a:cubicBezTo>
                          <a:pt x="21600" y="10800"/>
                          <a:pt x="21600" y="0"/>
                          <a:pt x="10800" y="0"/>
                        </a:cubicBezTo>
                        <a:cubicBezTo>
                          <a:pt x="0" y="0"/>
                          <a:pt x="0" y="0"/>
                          <a:pt x="0" y="10800"/>
                        </a:cubicBezTo>
                        <a:cubicBezTo>
                          <a:pt x="0" y="10800"/>
                          <a:pt x="0" y="10800"/>
                          <a:pt x="0" y="10800"/>
                        </a:cubicBezTo>
                        <a:cubicBezTo>
                          <a:pt x="0" y="10800"/>
                          <a:pt x="0" y="21600"/>
                          <a:pt x="10800" y="21600"/>
                        </a:cubicBezTo>
                        <a:cubicBezTo>
                          <a:pt x="21600" y="21600"/>
                          <a:pt x="21600" y="10800"/>
                          <a:pt x="21600" y="108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4" name="Freeform 199"/>
                  <p:cNvSpPr/>
                  <p:nvPr/>
                </p:nvSpPr>
                <p:spPr>
                  <a:xfrm>
                    <a:off x="15108" y="352811"/>
                    <a:ext cx="17992" cy="20853"/>
                  </a:xfrm>
                  <a:custGeom>
                    <a:avLst/>
                    <a:gdLst/>
                    <a:ahLst/>
                    <a:cxnLst>
                      <a:cxn ang="0">
                        <a:pos x="wd2" y="hd2"/>
                      </a:cxn>
                      <a:cxn ang="5400000">
                        <a:pos x="wd2" y="hd2"/>
                      </a:cxn>
                      <a:cxn ang="10800000">
                        <a:pos x="wd2" y="hd2"/>
                      </a:cxn>
                      <a:cxn ang="16200000">
                        <a:pos x="wd2" y="hd2"/>
                      </a:cxn>
                    </a:cxnLst>
                    <a:rect l="0" t="0" r="r" b="b"/>
                    <a:pathLst>
                      <a:path w="20250" h="19069" extrusionOk="0">
                        <a:moveTo>
                          <a:pt x="9450" y="4320"/>
                        </a:moveTo>
                        <a:cubicBezTo>
                          <a:pt x="9450" y="4320"/>
                          <a:pt x="9450" y="0"/>
                          <a:pt x="4050" y="0"/>
                        </a:cubicBezTo>
                        <a:cubicBezTo>
                          <a:pt x="-1350" y="0"/>
                          <a:pt x="-1350" y="4320"/>
                          <a:pt x="4050" y="4320"/>
                        </a:cubicBezTo>
                        <a:cubicBezTo>
                          <a:pt x="4050" y="4320"/>
                          <a:pt x="9450" y="8640"/>
                          <a:pt x="4050" y="8640"/>
                        </a:cubicBezTo>
                        <a:cubicBezTo>
                          <a:pt x="4050" y="8640"/>
                          <a:pt x="-1350" y="12960"/>
                          <a:pt x="4050" y="12960"/>
                        </a:cubicBezTo>
                        <a:cubicBezTo>
                          <a:pt x="4050" y="17280"/>
                          <a:pt x="4050" y="21600"/>
                          <a:pt x="9450" y="17280"/>
                        </a:cubicBezTo>
                        <a:cubicBezTo>
                          <a:pt x="9450" y="12960"/>
                          <a:pt x="9450" y="12960"/>
                          <a:pt x="14850" y="12960"/>
                        </a:cubicBezTo>
                        <a:cubicBezTo>
                          <a:pt x="20250" y="12960"/>
                          <a:pt x="20250" y="12960"/>
                          <a:pt x="20250" y="8640"/>
                        </a:cubicBezTo>
                        <a:cubicBezTo>
                          <a:pt x="20250" y="8640"/>
                          <a:pt x="20250" y="8640"/>
                          <a:pt x="14850" y="8640"/>
                        </a:cubicBezTo>
                        <a:cubicBezTo>
                          <a:pt x="14850" y="8640"/>
                          <a:pt x="14850" y="8640"/>
                          <a:pt x="14850" y="8640"/>
                        </a:cubicBezTo>
                        <a:cubicBezTo>
                          <a:pt x="14850" y="8640"/>
                          <a:pt x="14850" y="8640"/>
                          <a:pt x="14850" y="8640"/>
                        </a:cubicBezTo>
                        <a:cubicBezTo>
                          <a:pt x="14850" y="8640"/>
                          <a:pt x="14850" y="8640"/>
                          <a:pt x="14850" y="8640"/>
                        </a:cubicBezTo>
                        <a:cubicBezTo>
                          <a:pt x="14850" y="8640"/>
                          <a:pt x="14850" y="8640"/>
                          <a:pt x="14850" y="8640"/>
                        </a:cubicBezTo>
                        <a:cubicBezTo>
                          <a:pt x="14850" y="8640"/>
                          <a:pt x="14850" y="8640"/>
                          <a:pt x="14850" y="8640"/>
                        </a:cubicBezTo>
                        <a:cubicBezTo>
                          <a:pt x="14850" y="8640"/>
                          <a:pt x="9450" y="8640"/>
                          <a:pt x="9450" y="432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5" name="Freeform 201"/>
                  <p:cNvSpPr/>
                  <p:nvPr/>
                </p:nvSpPr>
                <p:spPr>
                  <a:xfrm>
                    <a:off x="244489" y="441634"/>
                    <a:ext cx="12701" cy="12701"/>
                  </a:xfrm>
                  <a:custGeom>
                    <a:avLst/>
                    <a:gdLst/>
                    <a:ahLst/>
                    <a:cxnLst>
                      <a:cxn ang="0">
                        <a:pos x="wd2" y="hd2"/>
                      </a:cxn>
                      <a:cxn ang="5400000">
                        <a:pos x="wd2" y="hd2"/>
                      </a:cxn>
                      <a:cxn ang="10800000">
                        <a:pos x="wd2" y="hd2"/>
                      </a:cxn>
                      <a:cxn ang="16200000">
                        <a:pos x="wd2" y="hd2"/>
                      </a:cxn>
                    </a:cxnLst>
                    <a:rect l="0" t="0" r="r" b="b"/>
                    <a:pathLst>
                      <a:path w="21600" h="15600" extrusionOk="0">
                        <a:moveTo>
                          <a:pt x="0" y="15600"/>
                        </a:moveTo>
                        <a:cubicBezTo>
                          <a:pt x="0" y="15600"/>
                          <a:pt x="21600" y="15600"/>
                          <a:pt x="21600" y="15600"/>
                        </a:cubicBezTo>
                        <a:cubicBezTo>
                          <a:pt x="21600" y="15600"/>
                          <a:pt x="21600" y="4800"/>
                          <a:pt x="21600" y="4800"/>
                        </a:cubicBezTo>
                        <a:cubicBezTo>
                          <a:pt x="21600" y="4800"/>
                          <a:pt x="21600" y="4800"/>
                          <a:pt x="21600" y="4800"/>
                        </a:cubicBezTo>
                        <a:cubicBezTo>
                          <a:pt x="21600" y="4800"/>
                          <a:pt x="21600" y="4800"/>
                          <a:pt x="0" y="4800"/>
                        </a:cubicBezTo>
                        <a:cubicBezTo>
                          <a:pt x="0" y="-6000"/>
                          <a:pt x="0" y="4800"/>
                          <a:pt x="0" y="4800"/>
                        </a:cubicBezTo>
                        <a:cubicBezTo>
                          <a:pt x="0" y="4800"/>
                          <a:pt x="0" y="4800"/>
                          <a:pt x="0" y="156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6" name="Freeform 202"/>
                  <p:cNvSpPr/>
                  <p:nvPr/>
                </p:nvSpPr>
                <p:spPr>
                  <a:xfrm>
                    <a:off x="427244" y="32476"/>
                    <a:ext cx="14763" cy="14763"/>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14400" y="0"/>
                          <a:pt x="14400" y="0"/>
                        </a:cubicBezTo>
                        <a:cubicBezTo>
                          <a:pt x="7200" y="7200"/>
                          <a:pt x="0" y="7200"/>
                          <a:pt x="0" y="14400"/>
                        </a:cubicBezTo>
                        <a:cubicBezTo>
                          <a:pt x="0" y="14400"/>
                          <a:pt x="0" y="14400"/>
                          <a:pt x="0" y="21600"/>
                        </a:cubicBezTo>
                        <a:cubicBezTo>
                          <a:pt x="7200" y="21600"/>
                          <a:pt x="7200" y="21600"/>
                          <a:pt x="7200" y="21600"/>
                        </a:cubicBezTo>
                        <a:cubicBezTo>
                          <a:pt x="7200" y="21600"/>
                          <a:pt x="7200" y="21600"/>
                          <a:pt x="7200" y="21600"/>
                        </a:cubicBezTo>
                        <a:cubicBezTo>
                          <a:pt x="14400" y="21600"/>
                          <a:pt x="14400" y="21600"/>
                          <a:pt x="14400" y="21600"/>
                        </a:cubicBezTo>
                        <a:cubicBezTo>
                          <a:pt x="14400" y="21600"/>
                          <a:pt x="14400" y="21600"/>
                          <a:pt x="21600" y="7200"/>
                        </a:cubicBezTo>
                        <a:cubicBezTo>
                          <a:pt x="21600" y="7200"/>
                          <a:pt x="14400" y="0"/>
                          <a:pt x="14400" y="0"/>
                        </a:cubicBezTo>
                        <a:close/>
                        <a:moveTo>
                          <a:pt x="7200" y="14400"/>
                        </a:moveTo>
                        <a:cubicBezTo>
                          <a:pt x="7200" y="14400"/>
                          <a:pt x="7200" y="7200"/>
                          <a:pt x="14400" y="7200"/>
                        </a:cubicBezTo>
                        <a:cubicBezTo>
                          <a:pt x="14400" y="7200"/>
                          <a:pt x="14400" y="7200"/>
                          <a:pt x="14400" y="7200"/>
                        </a:cubicBezTo>
                        <a:cubicBezTo>
                          <a:pt x="14400" y="7200"/>
                          <a:pt x="14400" y="7200"/>
                          <a:pt x="14400" y="7200"/>
                        </a:cubicBezTo>
                        <a:cubicBezTo>
                          <a:pt x="14400" y="7200"/>
                          <a:pt x="14400" y="7200"/>
                          <a:pt x="14400" y="7200"/>
                        </a:cubicBezTo>
                        <a:cubicBezTo>
                          <a:pt x="14400" y="14400"/>
                          <a:pt x="7200" y="14400"/>
                          <a:pt x="7200" y="14400"/>
                        </a:cubicBezTo>
                        <a:close/>
                        <a:moveTo>
                          <a:pt x="14400" y="14400"/>
                        </a:moveTo>
                        <a:cubicBezTo>
                          <a:pt x="14400" y="14400"/>
                          <a:pt x="14400" y="14400"/>
                          <a:pt x="14400" y="14400"/>
                        </a:cubicBezTo>
                        <a:close/>
                        <a:moveTo>
                          <a:pt x="14400" y="14400"/>
                        </a:moveTo>
                        <a:cubicBezTo>
                          <a:pt x="14400" y="14400"/>
                          <a:pt x="14400" y="14400"/>
                          <a:pt x="14400" y="144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7" name="Freeform 203"/>
                  <p:cNvSpPr/>
                  <p:nvPr/>
                </p:nvSpPr>
                <p:spPr>
                  <a:xfrm>
                    <a:off x="428275" y="3424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21600"/>
                          <a:pt x="21600" y="21600"/>
                          <a:pt x="21600" y="21600"/>
                        </a:cubicBezTo>
                        <a:cubicBezTo>
                          <a:pt x="21600" y="21600"/>
                          <a:pt x="21600" y="21600"/>
                          <a:pt x="21600" y="21600"/>
                        </a:cubicBezTo>
                        <a:cubicBezTo>
                          <a:pt x="21600" y="21600"/>
                          <a:pt x="21600" y="21600"/>
                          <a:pt x="21600" y="21600"/>
                        </a:cubicBezTo>
                        <a:cubicBezTo>
                          <a:pt x="21600" y="21600"/>
                          <a:pt x="21600" y="21600"/>
                          <a:pt x="21600" y="21600"/>
                        </a:cubicBezTo>
                        <a:cubicBezTo>
                          <a:pt x="21600" y="0"/>
                          <a:pt x="21600" y="0"/>
                          <a:pt x="21600" y="0"/>
                        </a:cubicBezTo>
                        <a:cubicBezTo>
                          <a:pt x="21600" y="0"/>
                          <a:pt x="21600" y="0"/>
                          <a:pt x="21600" y="0"/>
                        </a:cubicBezTo>
                        <a:cubicBezTo>
                          <a:pt x="0" y="0"/>
                          <a:pt x="0" y="21600"/>
                          <a:pt x="0" y="21600"/>
                        </a:cubicBezTo>
                        <a:cubicBezTo>
                          <a:pt x="0" y="21600"/>
                          <a:pt x="21600" y="21600"/>
                          <a:pt x="216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8" name="Rectangle 204"/>
                  <p:cNvSpPr/>
                  <p:nvPr/>
                </p:nvSpPr>
                <p:spPr>
                  <a:xfrm>
                    <a:off x="431965" y="37198"/>
                    <a:ext cx="12701" cy="12701"/>
                  </a:xfrm>
                  <a:prstGeom prst="rect">
                    <a:avLst/>
                  </a:pr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19" name="Freeform 206"/>
                  <p:cNvSpPr/>
                  <p:nvPr/>
                </p:nvSpPr>
                <p:spPr>
                  <a:xfrm>
                    <a:off x="435656" y="2169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800" y="0"/>
                          <a:pt x="10800" y="0"/>
                          <a:pt x="10800" y="0"/>
                        </a:cubicBezTo>
                        <a:cubicBezTo>
                          <a:pt x="0" y="0"/>
                          <a:pt x="0" y="10800"/>
                          <a:pt x="0" y="10800"/>
                        </a:cubicBezTo>
                        <a:cubicBezTo>
                          <a:pt x="0" y="21600"/>
                          <a:pt x="0" y="21600"/>
                          <a:pt x="10800" y="21600"/>
                        </a:cubicBezTo>
                        <a:cubicBezTo>
                          <a:pt x="10800" y="21600"/>
                          <a:pt x="10800" y="21600"/>
                          <a:pt x="10800" y="21600"/>
                        </a:cubicBezTo>
                        <a:cubicBezTo>
                          <a:pt x="10800" y="21600"/>
                          <a:pt x="10800" y="21600"/>
                          <a:pt x="10800" y="21600"/>
                        </a:cubicBezTo>
                        <a:cubicBezTo>
                          <a:pt x="21600" y="21600"/>
                          <a:pt x="21600" y="21600"/>
                          <a:pt x="21600" y="21600"/>
                        </a:cubicBezTo>
                        <a:cubicBezTo>
                          <a:pt x="21600" y="21600"/>
                          <a:pt x="21600" y="21600"/>
                          <a:pt x="21600" y="10800"/>
                        </a:cubicBezTo>
                        <a:cubicBezTo>
                          <a:pt x="21600" y="10800"/>
                          <a:pt x="21600" y="0"/>
                          <a:pt x="10800" y="0"/>
                        </a:cubicBezTo>
                        <a:close/>
                        <a:moveTo>
                          <a:pt x="10800" y="21600"/>
                        </a:moveTo>
                        <a:cubicBezTo>
                          <a:pt x="10800" y="21600"/>
                          <a:pt x="10800" y="21600"/>
                          <a:pt x="10800" y="21600"/>
                        </a:cubicBezTo>
                        <a:close/>
                        <a:moveTo>
                          <a:pt x="10800" y="10800"/>
                        </a:moveTo>
                        <a:cubicBezTo>
                          <a:pt x="10800" y="10800"/>
                          <a:pt x="10800" y="21600"/>
                          <a:pt x="10800" y="21600"/>
                        </a:cubicBezTo>
                        <a:cubicBezTo>
                          <a:pt x="10800" y="216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ubicBezTo>
                          <a:pt x="21600" y="10800"/>
                          <a:pt x="21600" y="10800"/>
                          <a:pt x="21600" y="10800"/>
                        </a:cubicBezTo>
                        <a:lnTo>
                          <a:pt x="10800" y="10800"/>
                        </a:ln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20" name="Freeform 207"/>
                  <p:cNvSpPr/>
                  <p:nvPr/>
                </p:nvSpPr>
                <p:spPr>
                  <a:xfrm>
                    <a:off x="442006" y="23912"/>
                    <a:ext cx="1" cy="12701"/>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0"/>
                          <a:pt x="0" y="0"/>
                          <a:pt x="0" y="0"/>
                        </a:cubicBezTo>
                        <a:cubicBezTo>
                          <a:pt x="0" y="0"/>
                          <a:pt x="0" y="0"/>
                          <a:pt x="0" y="0"/>
                        </a:cubicBezTo>
                        <a:cubicBezTo>
                          <a:pt x="0" y="0"/>
                          <a:pt x="0" y="0"/>
                          <a:pt x="0" y="0"/>
                        </a:cubicBezTo>
                        <a:cubicBezTo>
                          <a:pt x="0" y="0"/>
                          <a:pt x="0" y="0"/>
                          <a:pt x="0" y="0"/>
                        </a:cubicBezTo>
                        <a:cubicBezTo>
                          <a:pt x="0" y="0"/>
                          <a:pt x="0" y="21600"/>
                          <a:pt x="0" y="21600"/>
                        </a:cubicBezTo>
                        <a:cubicBezTo>
                          <a:pt x="0" y="2160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21" name="Freeform 211"/>
                  <p:cNvSpPr/>
                  <p:nvPr/>
                </p:nvSpPr>
                <p:spPr>
                  <a:xfrm>
                    <a:off x="0" y="404682"/>
                    <a:ext cx="12700" cy="12701"/>
                  </a:xfrm>
                  <a:custGeom>
                    <a:avLst/>
                    <a:gdLst/>
                    <a:ahLst/>
                    <a:cxnLst>
                      <a:cxn ang="0">
                        <a:pos x="wd2" y="hd2"/>
                      </a:cxn>
                      <a:cxn ang="5400000">
                        <a:pos x="wd2" y="hd2"/>
                      </a:cxn>
                      <a:cxn ang="10800000">
                        <a:pos x="wd2" y="hd2"/>
                      </a:cxn>
                      <a:cxn ang="16200000">
                        <a:pos x="wd2" y="hd2"/>
                      </a:cxn>
                    </a:cxnLst>
                    <a:rect l="0" t="0" r="r" b="b"/>
                    <a:pathLst>
                      <a:path w="15274" h="15582" extrusionOk="0">
                        <a:moveTo>
                          <a:pt x="4474" y="5400"/>
                        </a:moveTo>
                        <a:cubicBezTo>
                          <a:pt x="-6326" y="12600"/>
                          <a:pt x="4474" y="19800"/>
                          <a:pt x="15274" y="12600"/>
                        </a:cubicBezTo>
                        <a:cubicBezTo>
                          <a:pt x="15274" y="12600"/>
                          <a:pt x="15274" y="12600"/>
                          <a:pt x="15274" y="5400"/>
                        </a:cubicBezTo>
                        <a:cubicBezTo>
                          <a:pt x="15274" y="5400"/>
                          <a:pt x="15274" y="5400"/>
                          <a:pt x="15274" y="5400"/>
                        </a:cubicBezTo>
                        <a:cubicBezTo>
                          <a:pt x="15274" y="5400"/>
                          <a:pt x="15274" y="5400"/>
                          <a:pt x="15274" y="5400"/>
                        </a:cubicBezTo>
                        <a:cubicBezTo>
                          <a:pt x="15274" y="5400"/>
                          <a:pt x="15274" y="5400"/>
                          <a:pt x="15274" y="5400"/>
                        </a:cubicBezTo>
                        <a:cubicBezTo>
                          <a:pt x="15274" y="-1800"/>
                          <a:pt x="4474" y="-1800"/>
                          <a:pt x="4474" y="54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sp>
              <p:nvSpPr>
                <p:cNvPr id="686" name="Freeform 212"/>
                <p:cNvSpPr/>
                <p:nvPr/>
              </p:nvSpPr>
              <p:spPr>
                <a:xfrm>
                  <a:off x="4580419" y="2721099"/>
                  <a:ext cx="78667" cy="39386"/>
                </a:xfrm>
                <a:custGeom>
                  <a:avLst/>
                  <a:gdLst/>
                  <a:ahLst/>
                  <a:cxnLst>
                    <a:cxn ang="0">
                      <a:pos x="wd2" y="hd2"/>
                    </a:cxn>
                    <a:cxn ang="5400000">
                      <a:pos x="wd2" y="hd2"/>
                    </a:cxn>
                    <a:cxn ang="10800000">
                      <a:pos x="wd2" y="hd2"/>
                    </a:cxn>
                    <a:cxn ang="16200000">
                      <a:pos x="wd2" y="hd2"/>
                    </a:cxn>
                  </a:cxnLst>
                  <a:rect l="0" t="0" r="r" b="b"/>
                  <a:pathLst>
                    <a:path w="20194" h="19872" extrusionOk="0">
                      <a:moveTo>
                        <a:pt x="18497" y="17472"/>
                      </a:moveTo>
                      <a:cubicBezTo>
                        <a:pt x="19697" y="17472"/>
                        <a:pt x="20897" y="15072"/>
                        <a:pt x="19697" y="15072"/>
                      </a:cubicBezTo>
                      <a:cubicBezTo>
                        <a:pt x="18497" y="12672"/>
                        <a:pt x="17297" y="12672"/>
                        <a:pt x="16097" y="12672"/>
                      </a:cubicBezTo>
                      <a:cubicBezTo>
                        <a:pt x="14897" y="12672"/>
                        <a:pt x="13697" y="10272"/>
                        <a:pt x="12497" y="10272"/>
                      </a:cubicBezTo>
                      <a:cubicBezTo>
                        <a:pt x="11297" y="10272"/>
                        <a:pt x="11297" y="10272"/>
                        <a:pt x="11297" y="7872"/>
                      </a:cubicBezTo>
                      <a:cubicBezTo>
                        <a:pt x="10097" y="7872"/>
                        <a:pt x="10097" y="5472"/>
                        <a:pt x="8897" y="5472"/>
                      </a:cubicBezTo>
                      <a:cubicBezTo>
                        <a:pt x="7697" y="5472"/>
                        <a:pt x="7697" y="5472"/>
                        <a:pt x="6497" y="3072"/>
                      </a:cubicBezTo>
                      <a:cubicBezTo>
                        <a:pt x="6497" y="3072"/>
                        <a:pt x="5297" y="-1728"/>
                        <a:pt x="4097" y="672"/>
                      </a:cubicBezTo>
                      <a:cubicBezTo>
                        <a:pt x="4097" y="672"/>
                        <a:pt x="2897" y="672"/>
                        <a:pt x="1697" y="672"/>
                      </a:cubicBezTo>
                      <a:cubicBezTo>
                        <a:pt x="497" y="672"/>
                        <a:pt x="-703" y="3072"/>
                        <a:pt x="497" y="5472"/>
                      </a:cubicBezTo>
                      <a:cubicBezTo>
                        <a:pt x="497" y="5472"/>
                        <a:pt x="497" y="5472"/>
                        <a:pt x="497" y="7872"/>
                      </a:cubicBezTo>
                      <a:cubicBezTo>
                        <a:pt x="1697" y="7872"/>
                        <a:pt x="1697" y="7872"/>
                        <a:pt x="1697" y="7872"/>
                      </a:cubicBezTo>
                      <a:cubicBezTo>
                        <a:pt x="1697" y="5472"/>
                        <a:pt x="1697" y="5472"/>
                        <a:pt x="2897" y="7872"/>
                      </a:cubicBezTo>
                      <a:cubicBezTo>
                        <a:pt x="2897" y="7872"/>
                        <a:pt x="4097" y="10272"/>
                        <a:pt x="5297" y="12672"/>
                      </a:cubicBezTo>
                      <a:cubicBezTo>
                        <a:pt x="6497" y="12672"/>
                        <a:pt x="8897" y="12672"/>
                        <a:pt x="10097" y="15072"/>
                      </a:cubicBezTo>
                      <a:cubicBezTo>
                        <a:pt x="11297" y="17472"/>
                        <a:pt x="13697" y="19872"/>
                        <a:pt x="14897" y="19872"/>
                      </a:cubicBezTo>
                      <a:cubicBezTo>
                        <a:pt x="16097" y="19872"/>
                        <a:pt x="17297" y="19872"/>
                        <a:pt x="17297" y="19872"/>
                      </a:cubicBezTo>
                      <a:cubicBezTo>
                        <a:pt x="18497" y="19872"/>
                        <a:pt x="18497" y="19872"/>
                        <a:pt x="18497" y="17472"/>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nvGrpSpPr>
                <p:cNvPr id="687" name="组合 38"/>
                <p:cNvGrpSpPr/>
                <p:nvPr/>
              </p:nvGrpSpPr>
              <p:grpSpPr>
                <a:xfrm>
                  <a:off x="4291299" y="2825437"/>
                  <a:ext cx="478549" cy="484193"/>
                  <a:chOff x="0" y="0"/>
                  <a:chExt cx="478547" cy="484192"/>
                </a:xfrm>
                <a:grpFill/>
              </p:grpSpPr>
              <p:grpSp>
                <p:nvGrpSpPr>
                  <p:cNvPr id="688" name="组合 39"/>
                  <p:cNvGrpSpPr/>
                  <p:nvPr/>
                </p:nvGrpSpPr>
                <p:grpSpPr>
                  <a:xfrm>
                    <a:off x="0" y="-1"/>
                    <a:ext cx="447733" cy="484193"/>
                    <a:chOff x="0" y="0"/>
                    <a:chExt cx="447732" cy="484192"/>
                  </a:xfrm>
                  <a:grpFill/>
                </p:grpSpPr>
                <p:sp>
                  <p:nvSpPr>
                    <p:cNvPr id="690" name="Freeform 121"/>
                    <p:cNvSpPr/>
                    <p:nvPr/>
                  </p:nvSpPr>
                  <p:spPr>
                    <a:xfrm>
                      <a:off x="0" y="0"/>
                      <a:ext cx="407430" cy="484192"/>
                    </a:xfrm>
                    <a:custGeom>
                      <a:avLst/>
                      <a:gdLst/>
                      <a:ahLst/>
                      <a:cxnLst>
                        <a:cxn ang="0">
                          <a:pos x="wd2" y="hd2"/>
                        </a:cxn>
                        <a:cxn ang="5400000">
                          <a:pos x="wd2" y="hd2"/>
                        </a:cxn>
                        <a:cxn ang="10800000">
                          <a:pos x="wd2" y="hd2"/>
                        </a:cxn>
                        <a:cxn ang="16200000">
                          <a:pos x="wd2" y="hd2"/>
                        </a:cxn>
                      </a:cxnLst>
                      <a:rect l="0" t="0" r="r" b="b"/>
                      <a:pathLst>
                        <a:path w="21600" h="21600" extrusionOk="0">
                          <a:moveTo>
                            <a:pt x="21352" y="7340"/>
                          </a:moveTo>
                          <a:cubicBezTo>
                            <a:pt x="21103" y="7340"/>
                            <a:pt x="20359" y="7969"/>
                            <a:pt x="20110" y="8179"/>
                          </a:cubicBezTo>
                          <a:cubicBezTo>
                            <a:pt x="19862" y="8388"/>
                            <a:pt x="19117" y="8598"/>
                            <a:pt x="19117" y="8598"/>
                          </a:cubicBezTo>
                          <a:cubicBezTo>
                            <a:pt x="18869" y="8598"/>
                            <a:pt x="18869" y="8598"/>
                            <a:pt x="18869" y="8598"/>
                          </a:cubicBezTo>
                          <a:cubicBezTo>
                            <a:pt x="18869" y="8598"/>
                            <a:pt x="18869" y="8598"/>
                            <a:pt x="18869" y="8598"/>
                          </a:cubicBezTo>
                          <a:cubicBezTo>
                            <a:pt x="18869" y="8598"/>
                            <a:pt x="18372" y="8598"/>
                            <a:pt x="18372" y="8388"/>
                          </a:cubicBezTo>
                          <a:cubicBezTo>
                            <a:pt x="18372" y="8179"/>
                            <a:pt x="18372" y="7969"/>
                            <a:pt x="18869" y="7969"/>
                          </a:cubicBezTo>
                          <a:cubicBezTo>
                            <a:pt x="19614" y="7550"/>
                            <a:pt x="20359" y="7340"/>
                            <a:pt x="20359" y="7130"/>
                          </a:cubicBezTo>
                          <a:cubicBezTo>
                            <a:pt x="20607" y="6711"/>
                            <a:pt x="21352" y="6082"/>
                            <a:pt x="21600" y="5872"/>
                          </a:cubicBezTo>
                          <a:cubicBezTo>
                            <a:pt x="21600" y="5872"/>
                            <a:pt x="21600" y="5872"/>
                            <a:pt x="21600" y="5872"/>
                          </a:cubicBezTo>
                          <a:cubicBezTo>
                            <a:pt x="20855" y="5872"/>
                            <a:pt x="19366" y="5452"/>
                            <a:pt x="18869" y="5243"/>
                          </a:cubicBezTo>
                          <a:cubicBezTo>
                            <a:pt x="18621" y="4823"/>
                            <a:pt x="17628" y="3984"/>
                            <a:pt x="16883" y="3984"/>
                          </a:cubicBezTo>
                          <a:cubicBezTo>
                            <a:pt x="16883" y="3984"/>
                            <a:pt x="16883" y="3984"/>
                            <a:pt x="16883" y="3984"/>
                          </a:cubicBezTo>
                          <a:cubicBezTo>
                            <a:pt x="15890" y="3984"/>
                            <a:pt x="16138" y="4194"/>
                            <a:pt x="15145" y="4823"/>
                          </a:cubicBezTo>
                          <a:cubicBezTo>
                            <a:pt x="14648" y="5243"/>
                            <a:pt x="14400" y="5243"/>
                            <a:pt x="13903" y="5243"/>
                          </a:cubicBezTo>
                          <a:cubicBezTo>
                            <a:pt x="13655" y="5243"/>
                            <a:pt x="13159" y="5033"/>
                            <a:pt x="13159" y="4823"/>
                          </a:cubicBezTo>
                          <a:cubicBezTo>
                            <a:pt x="13159" y="4404"/>
                            <a:pt x="13159" y="4194"/>
                            <a:pt x="12910" y="4194"/>
                          </a:cubicBezTo>
                          <a:cubicBezTo>
                            <a:pt x="12910" y="4194"/>
                            <a:pt x="12910" y="4194"/>
                            <a:pt x="12910" y="4194"/>
                          </a:cubicBezTo>
                          <a:cubicBezTo>
                            <a:pt x="12662" y="4404"/>
                            <a:pt x="11917" y="4614"/>
                            <a:pt x="11669" y="4614"/>
                          </a:cubicBezTo>
                          <a:cubicBezTo>
                            <a:pt x="11669" y="4614"/>
                            <a:pt x="11421" y="4614"/>
                            <a:pt x="11421" y="4404"/>
                          </a:cubicBezTo>
                          <a:cubicBezTo>
                            <a:pt x="11421" y="4194"/>
                            <a:pt x="11669" y="4194"/>
                            <a:pt x="11669" y="3984"/>
                          </a:cubicBezTo>
                          <a:cubicBezTo>
                            <a:pt x="12166" y="3565"/>
                            <a:pt x="12662" y="3565"/>
                            <a:pt x="13159" y="3565"/>
                          </a:cubicBezTo>
                          <a:cubicBezTo>
                            <a:pt x="13159" y="3565"/>
                            <a:pt x="13407" y="3565"/>
                            <a:pt x="13655" y="3565"/>
                          </a:cubicBezTo>
                          <a:cubicBezTo>
                            <a:pt x="13903" y="3565"/>
                            <a:pt x="14152" y="3775"/>
                            <a:pt x="14400" y="3775"/>
                          </a:cubicBezTo>
                          <a:cubicBezTo>
                            <a:pt x="14400" y="3565"/>
                            <a:pt x="14648" y="3565"/>
                            <a:pt x="14648" y="3565"/>
                          </a:cubicBezTo>
                          <a:cubicBezTo>
                            <a:pt x="14897" y="2936"/>
                            <a:pt x="15145" y="2726"/>
                            <a:pt x="15641" y="2307"/>
                          </a:cubicBezTo>
                          <a:cubicBezTo>
                            <a:pt x="15890" y="2097"/>
                            <a:pt x="16138" y="1887"/>
                            <a:pt x="16386" y="1678"/>
                          </a:cubicBezTo>
                          <a:cubicBezTo>
                            <a:pt x="16138" y="1678"/>
                            <a:pt x="16138" y="1678"/>
                            <a:pt x="16138" y="1678"/>
                          </a:cubicBezTo>
                          <a:cubicBezTo>
                            <a:pt x="16138" y="1678"/>
                            <a:pt x="15890" y="1678"/>
                            <a:pt x="15890" y="1678"/>
                          </a:cubicBezTo>
                          <a:cubicBezTo>
                            <a:pt x="15890" y="1678"/>
                            <a:pt x="15890" y="1678"/>
                            <a:pt x="15641" y="1678"/>
                          </a:cubicBezTo>
                          <a:cubicBezTo>
                            <a:pt x="15641" y="1468"/>
                            <a:pt x="15641" y="1468"/>
                            <a:pt x="15641" y="1258"/>
                          </a:cubicBezTo>
                          <a:cubicBezTo>
                            <a:pt x="15393" y="1258"/>
                            <a:pt x="15393" y="1468"/>
                            <a:pt x="15393" y="1468"/>
                          </a:cubicBezTo>
                          <a:cubicBezTo>
                            <a:pt x="15145" y="1468"/>
                            <a:pt x="15145" y="1468"/>
                            <a:pt x="15145" y="1468"/>
                          </a:cubicBezTo>
                          <a:cubicBezTo>
                            <a:pt x="14897" y="1468"/>
                            <a:pt x="14897" y="1258"/>
                            <a:pt x="14897" y="1258"/>
                          </a:cubicBezTo>
                          <a:cubicBezTo>
                            <a:pt x="14897" y="1258"/>
                            <a:pt x="14897" y="1258"/>
                            <a:pt x="14897" y="1258"/>
                          </a:cubicBezTo>
                          <a:cubicBezTo>
                            <a:pt x="14897" y="1258"/>
                            <a:pt x="14897" y="1258"/>
                            <a:pt x="14897" y="1258"/>
                          </a:cubicBezTo>
                          <a:cubicBezTo>
                            <a:pt x="14897" y="1049"/>
                            <a:pt x="14648" y="629"/>
                            <a:pt x="14648" y="419"/>
                          </a:cubicBezTo>
                          <a:cubicBezTo>
                            <a:pt x="14648" y="419"/>
                            <a:pt x="14648" y="419"/>
                            <a:pt x="14648" y="419"/>
                          </a:cubicBezTo>
                          <a:cubicBezTo>
                            <a:pt x="14648" y="419"/>
                            <a:pt x="14648" y="419"/>
                            <a:pt x="14648" y="419"/>
                          </a:cubicBezTo>
                          <a:cubicBezTo>
                            <a:pt x="14400" y="419"/>
                            <a:pt x="14400" y="419"/>
                            <a:pt x="14400" y="419"/>
                          </a:cubicBezTo>
                          <a:cubicBezTo>
                            <a:pt x="14152" y="419"/>
                            <a:pt x="13903" y="629"/>
                            <a:pt x="13655" y="629"/>
                          </a:cubicBezTo>
                          <a:cubicBezTo>
                            <a:pt x="13655" y="629"/>
                            <a:pt x="13655" y="629"/>
                            <a:pt x="13655" y="629"/>
                          </a:cubicBezTo>
                          <a:cubicBezTo>
                            <a:pt x="13655" y="629"/>
                            <a:pt x="13655" y="629"/>
                            <a:pt x="13407" y="629"/>
                          </a:cubicBezTo>
                          <a:cubicBezTo>
                            <a:pt x="13407" y="839"/>
                            <a:pt x="13407" y="839"/>
                            <a:pt x="13407" y="839"/>
                          </a:cubicBezTo>
                          <a:cubicBezTo>
                            <a:pt x="13407" y="839"/>
                            <a:pt x="13407" y="839"/>
                            <a:pt x="13407" y="839"/>
                          </a:cubicBezTo>
                          <a:cubicBezTo>
                            <a:pt x="13655" y="839"/>
                            <a:pt x="13655" y="1049"/>
                            <a:pt x="13655" y="1049"/>
                          </a:cubicBezTo>
                          <a:cubicBezTo>
                            <a:pt x="13407" y="1258"/>
                            <a:pt x="12910" y="1468"/>
                            <a:pt x="12662" y="1678"/>
                          </a:cubicBezTo>
                          <a:cubicBezTo>
                            <a:pt x="12414" y="1887"/>
                            <a:pt x="12414" y="1887"/>
                            <a:pt x="12166" y="1887"/>
                          </a:cubicBezTo>
                          <a:cubicBezTo>
                            <a:pt x="11917" y="1887"/>
                            <a:pt x="11917" y="1678"/>
                            <a:pt x="11917" y="1678"/>
                          </a:cubicBezTo>
                          <a:cubicBezTo>
                            <a:pt x="11917" y="1468"/>
                            <a:pt x="11669" y="1468"/>
                            <a:pt x="11669" y="1258"/>
                          </a:cubicBezTo>
                          <a:cubicBezTo>
                            <a:pt x="11669" y="1258"/>
                            <a:pt x="11669" y="1258"/>
                            <a:pt x="11669" y="1258"/>
                          </a:cubicBezTo>
                          <a:cubicBezTo>
                            <a:pt x="11669" y="1468"/>
                            <a:pt x="11669" y="1468"/>
                            <a:pt x="11669" y="1468"/>
                          </a:cubicBezTo>
                          <a:cubicBezTo>
                            <a:pt x="11421" y="1468"/>
                            <a:pt x="11172" y="1258"/>
                            <a:pt x="11172" y="1049"/>
                          </a:cubicBezTo>
                          <a:cubicBezTo>
                            <a:pt x="11172" y="1049"/>
                            <a:pt x="11172" y="1049"/>
                            <a:pt x="11172" y="1049"/>
                          </a:cubicBezTo>
                          <a:cubicBezTo>
                            <a:pt x="11172" y="1049"/>
                            <a:pt x="10924" y="1258"/>
                            <a:pt x="10676" y="1258"/>
                          </a:cubicBezTo>
                          <a:cubicBezTo>
                            <a:pt x="10428" y="1258"/>
                            <a:pt x="10428" y="1258"/>
                            <a:pt x="10428" y="1258"/>
                          </a:cubicBezTo>
                          <a:cubicBezTo>
                            <a:pt x="10179" y="1258"/>
                            <a:pt x="9683" y="1049"/>
                            <a:pt x="9434" y="839"/>
                          </a:cubicBezTo>
                          <a:cubicBezTo>
                            <a:pt x="9186" y="629"/>
                            <a:pt x="9186" y="419"/>
                            <a:pt x="9186" y="419"/>
                          </a:cubicBezTo>
                          <a:cubicBezTo>
                            <a:pt x="8938" y="0"/>
                            <a:pt x="9186" y="0"/>
                            <a:pt x="8938" y="0"/>
                          </a:cubicBezTo>
                          <a:cubicBezTo>
                            <a:pt x="8690" y="0"/>
                            <a:pt x="8690" y="0"/>
                            <a:pt x="8690" y="0"/>
                          </a:cubicBezTo>
                          <a:cubicBezTo>
                            <a:pt x="8690" y="0"/>
                            <a:pt x="8690" y="0"/>
                            <a:pt x="8441" y="0"/>
                          </a:cubicBezTo>
                          <a:cubicBezTo>
                            <a:pt x="8193" y="0"/>
                            <a:pt x="8193" y="0"/>
                            <a:pt x="8193" y="210"/>
                          </a:cubicBezTo>
                          <a:cubicBezTo>
                            <a:pt x="7945" y="210"/>
                            <a:pt x="7945" y="210"/>
                            <a:pt x="7697" y="210"/>
                          </a:cubicBezTo>
                          <a:cubicBezTo>
                            <a:pt x="7697" y="210"/>
                            <a:pt x="7697" y="210"/>
                            <a:pt x="7697" y="210"/>
                          </a:cubicBezTo>
                          <a:cubicBezTo>
                            <a:pt x="7697" y="210"/>
                            <a:pt x="7697" y="210"/>
                            <a:pt x="7697" y="210"/>
                          </a:cubicBezTo>
                          <a:cubicBezTo>
                            <a:pt x="7697" y="210"/>
                            <a:pt x="7448" y="210"/>
                            <a:pt x="7448" y="210"/>
                          </a:cubicBezTo>
                          <a:cubicBezTo>
                            <a:pt x="7448" y="210"/>
                            <a:pt x="7448" y="210"/>
                            <a:pt x="7200" y="210"/>
                          </a:cubicBezTo>
                          <a:cubicBezTo>
                            <a:pt x="7200" y="419"/>
                            <a:pt x="7200" y="629"/>
                            <a:pt x="7448" y="629"/>
                          </a:cubicBezTo>
                          <a:cubicBezTo>
                            <a:pt x="7448" y="839"/>
                            <a:pt x="7448" y="839"/>
                            <a:pt x="7448" y="839"/>
                          </a:cubicBezTo>
                          <a:cubicBezTo>
                            <a:pt x="7448" y="1049"/>
                            <a:pt x="7200" y="1468"/>
                            <a:pt x="7200" y="1678"/>
                          </a:cubicBezTo>
                          <a:cubicBezTo>
                            <a:pt x="6952" y="2307"/>
                            <a:pt x="6952" y="2307"/>
                            <a:pt x="6952" y="2726"/>
                          </a:cubicBezTo>
                          <a:cubicBezTo>
                            <a:pt x="6703" y="3355"/>
                            <a:pt x="6207" y="3146"/>
                            <a:pt x="5710" y="3146"/>
                          </a:cubicBezTo>
                          <a:cubicBezTo>
                            <a:pt x="5710" y="3355"/>
                            <a:pt x="5710" y="3355"/>
                            <a:pt x="5710" y="3355"/>
                          </a:cubicBezTo>
                          <a:cubicBezTo>
                            <a:pt x="5710" y="3355"/>
                            <a:pt x="5710" y="3355"/>
                            <a:pt x="5710" y="3355"/>
                          </a:cubicBezTo>
                          <a:cubicBezTo>
                            <a:pt x="5710" y="3355"/>
                            <a:pt x="5710" y="3565"/>
                            <a:pt x="5959" y="3775"/>
                          </a:cubicBezTo>
                          <a:cubicBezTo>
                            <a:pt x="5959" y="3775"/>
                            <a:pt x="5959" y="3775"/>
                            <a:pt x="5959" y="3775"/>
                          </a:cubicBezTo>
                          <a:cubicBezTo>
                            <a:pt x="5959" y="3775"/>
                            <a:pt x="5959" y="3775"/>
                            <a:pt x="5959" y="3775"/>
                          </a:cubicBezTo>
                          <a:cubicBezTo>
                            <a:pt x="5959" y="3775"/>
                            <a:pt x="5959" y="3775"/>
                            <a:pt x="6207" y="3775"/>
                          </a:cubicBezTo>
                          <a:cubicBezTo>
                            <a:pt x="6207" y="3775"/>
                            <a:pt x="6207" y="3775"/>
                            <a:pt x="6207" y="3775"/>
                          </a:cubicBezTo>
                          <a:cubicBezTo>
                            <a:pt x="6207" y="3775"/>
                            <a:pt x="6207" y="3775"/>
                            <a:pt x="6207" y="3775"/>
                          </a:cubicBezTo>
                          <a:cubicBezTo>
                            <a:pt x="6207" y="3775"/>
                            <a:pt x="6207" y="3775"/>
                            <a:pt x="6207" y="3775"/>
                          </a:cubicBezTo>
                          <a:cubicBezTo>
                            <a:pt x="6455" y="3775"/>
                            <a:pt x="6455" y="3775"/>
                            <a:pt x="6455" y="3775"/>
                          </a:cubicBezTo>
                          <a:cubicBezTo>
                            <a:pt x="6455" y="3984"/>
                            <a:pt x="6455" y="4194"/>
                            <a:pt x="6207" y="4194"/>
                          </a:cubicBezTo>
                          <a:cubicBezTo>
                            <a:pt x="6207" y="4404"/>
                            <a:pt x="6207" y="4404"/>
                            <a:pt x="6207" y="4404"/>
                          </a:cubicBezTo>
                          <a:cubicBezTo>
                            <a:pt x="6207" y="4404"/>
                            <a:pt x="6207" y="4404"/>
                            <a:pt x="6207" y="4614"/>
                          </a:cubicBezTo>
                          <a:cubicBezTo>
                            <a:pt x="6207" y="4614"/>
                            <a:pt x="6207" y="4823"/>
                            <a:pt x="5710" y="5033"/>
                          </a:cubicBezTo>
                          <a:cubicBezTo>
                            <a:pt x="5462" y="5033"/>
                            <a:pt x="5214" y="5033"/>
                            <a:pt x="5214" y="5033"/>
                          </a:cubicBezTo>
                          <a:cubicBezTo>
                            <a:pt x="4966" y="5033"/>
                            <a:pt x="4966" y="5243"/>
                            <a:pt x="4717" y="5243"/>
                          </a:cubicBezTo>
                          <a:cubicBezTo>
                            <a:pt x="4469" y="5243"/>
                            <a:pt x="4221" y="5033"/>
                            <a:pt x="3972" y="5033"/>
                          </a:cubicBezTo>
                          <a:cubicBezTo>
                            <a:pt x="3972" y="5033"/>
                            <a:pt x="3972" y="5033"/>
                            <a:pt x="3972" y="5033"/>
                          </a:cubicBezTo>
                          <a:cubicBezTo>
                            <a:pt x="3724" y="5033"/>
                            <a:pt x="3724" y="5033"/>
                            <a:pt x="3724" y="5243"/>
                          </a:cubicBezTo>
                          <a:cubicBezTo>
                            <a:pt x="3724" y="5243"/>
                            <a:pt x="3972" y="5662"/>
                            <a:pt x="3972" y="5662"/>
                          </a:cubicBezTo>
                          <a:cubicBezTo>
                            <a:pt x="3972" y="5872"/>
                            <a:pt x="3972" y="5872"/>
                            <a:pt x="3972" y="5872"/>
                          </a:cubicBezTo>
                          <a:cubicBezTo>
                            <a:pt x="3972" y="5872"/>
                            <a:pt x="3972" y="5872"/>
                            <a:pt x="3972" y="6082"/>
                          </a:cubicBezTo>
                          <a:cubicBezTo>
                            <a:pt x="3972" y="6082"/>
                            <a:pt x="3972" y="6291"/>
                            <a:pt x="3972" y="6711"/>
                          </a:cubicBezTo>
                          <a:cubicBezTo>
                            <a:pt x="3972" y="6711"/>
                            <a:pt x="3972" y="6711"/>
                            <a:pt x="3972" y="6920"/>
                          </a:cubicBezTo>
                          <a:cubicBezTo>
                            <a:pt x="3972" y="7340"/>
                            <a:pt x="3476" y="7759"/>
                            <a:pt x="3228" y="7969"/>
                          </a:cubicBezTo>
                          <a:cubicBezTo>
                            <a:pt x="3228" y="8388"/>
                            <a:pt x="3228" y="8598"/>
                            <a:pt x="2731" y="9017"/>
                          </a:cubicBezTo>
                          <a:cubicBezTo>
                            <a:pt x="2234" y="9227"/>
                            <a:pt x="2483" y="9227"/>
                            <a:pt x="1986" y="9647"/>
                          </a:cubicBezTo>
                          <a:cubicBezTo>
                            <a:pt x="1738" y="9856"/>
                            <a:pt x="1241" y="10066"/>
                            <a:pt x="993" y="10276"/>
                          </a:cubicBezTo>
                          <a:cubicBezTo>
                            <a:pt x="993" y="10276"/>
                            <a:pt x="993" y="10276"/>
                            <a:pt x="993" y="10276"/>
                          </a:cubicBezTo>
                          <a:cubicBezTo>
                            <a:pt x="993" y="10276"/>
                            <a:pt x="745" y="10485"/>
                            <a:pt x="497" y="10695"/>
                          </a:cubicBezTo>
                          <a:cubicBezTo>
                            <a:pt x="497" y="10695"/>
                            <a:pt x="497" y="10695"/>
                            <a:pt x="497" y="10695"/>
                          </a:cubicBezTo>
                          <a:cubicBezTo>
                            <a:pt x="497" y="10695"/>
                            <a:pt x="497" y="10695"/>
                            <a:pt x="497" y="10695"/>
                          </a:cubicBezTo>
                          <a:cubicBezTo>
                            <a:pt x="497" y="10695"/>
                            <a:pt x="248" y="11115"/>
                            <a:pt x="248" y="11324"/>
                          </a:cubicBezTo>
                          <a:cubicBezTo>
                            <a:pt x="0" y="11534"/>
                            <a:pt x="0" y="11744"/>
                            <a:pt x="0" y="11953"/>
                          </a:cubicBezTo>
                          <a:cubicBezTo>
                            <a:pt x="0" y="12163"/>
                            <a:pt x="0" y="12163"/>
                            <a:pt x="0" y="12373"/>
                          </a:cubicBezTo>
                          <a:cubicBezTo>
                            <a:pt x="0" y="12583"/>
                            <a:pt x="993" y="13212"/>
                            <a:pt x="1490" y="13631"/>
                          </a:cubicBezTo>
                          <a:cubicBezTo>
                            <a:pt x="1490" y="13631"/>
                            <a:pt x="1490" y="13631"/>
                            <a:pt x="1490" y="13631"/>
                          </a:cubicBezTo>
                          <a:cubicBezTo>
                            <a:pt x="1490" y="13631"/>
                            <a:pt x="1738" y="13631"/>
                            <a:pt x="1738" y="13841"/>
                          </a:cubicBezTo>
                          <a:cubicBezTo>
                            <a:pt x="2234" y="14260"/>
                            <a:pt x="2234" y="14889"/>
                            <a:pt x="2483" y="15309"/>
                          </a:cubicBezTo>
                          <a:cubicBezTo>
                            <a:pt x="2483" y="15728"/>
                            <a:pt x="2483" y="15938"/>
                            <a:pt x="2483" y="16148"/>
                          </a:cubicBezTo>
                          <a:cubicBezTo>
                            <a:pt x="2483" y="16357"/>
                            <a:pt x="2483" y="16567"/>
                            <a:pt x="2483" y="16567"/>
                          </a:cubicBezTo>
                          <a:cubicBezTo>
                            <a:pt x="2483" y="16777"/>
                            <a:pt x="2483" y="16777"/>
                            <a:pt x="2483" y="16777"/>
                          </a:cubicBezTo>
                          <a:cubicBezTo>
                            <a:pt x="2731" y="16777"/>
                            <a:pt x="2731" y="16777"/>
                            <a:pt x="2731" y="16777"/>
                          </a:cubicBezTo>
                          <a:cubicBezTo>
                            <a:pt x="3228" y="16567"/>
                            <a:pt x="3724" y="16567"/>
                            <a:pt x="3724" y="16567"/>
                          </a:cubicBezTo>
                          <a:cubicBezTo>
                            <a:pt x="3724" y="16567"/>
                            <a:pt x="3724" y="16567"/>
                            <a:pt x="3724" y="16567"/>
                          </a:cubicBezTo>
                          <a:cubicBezTo>
                            <a:pt x="3972" y="16567"/>
                            <a:pt x="4221" y="16567"/>
                            <a:pt x="4469" y="16777"/>
                          </a:cubicBezTo>
                          <a:cubicBezTo>
                            <a:pt x="4469" y="16777"/>
                            <a:pt x="4469" y="16777"/>
                            <a:pt x="4469" y="16986"/>
                          </a:cubicBezTo>
                          <a:cubicBezTo>
                            <a:pt x="4469" y="17406"/>
                            <a:pt x="4469" y="17616"/>
                            <a:pt x="4469" y="17825"/>
                          </a:cubicBezTo>
                          <a:cubicBezTo>
                            <a:pt x="4469" y="18035"/>
                            <a:pt x="4469" y="18035"/>
                            <a:pt x="4221" y="18035"/>
                          </a:cubicBezTo>
                          <a:cubicBezTo>
                            <a:pt x="4221" y="18245"/>
                            <a:pt x="4469" y="18245"/>
                            <a:pt x="4469" y="18454"/>
                          </a:cubicBezTo>
                          <a:cubicBezTo>
                            <a:pt x="4469" y="18454"/>
                            <a:pt x="4469" y="18454"/>
                            <a:pt x="4469" y="18454"/>
                          </a:cubicBezTo>
                          <a:cubicBezTo>
                            <a:pt x="4717" y="18664"/>
                            <a:pt x="5214" y="19083"/>
                            <a:pt x="5214" y="19713"/>
                          </a:cubicBezTo>
                          <a:cubicBezTo>
                            <a:pt x="5462" y="20342"/>
                            <a:pt x="5462" y="20342"/>
                            <a:pt x="5710" y="20551"/>
                          </a:cubicBezTo>
                          <a:cubicBezTo>
                            <a:pt x="5710" y="20761"/>
                            <a:pt x="5710" y="20761"/>
                            <a:pt x="5710" y="20761"/>
                          </a:cubicBezTo>
                          <a:cubicBezTo>
                            <a:pt x="5462" y="20761"/>
                            <a:pt x="5462" y="20971"/>
                            <a:pt x="5462" y="20971"/>
                          </a:cubicBezTo>
                          <a:cubicBezTo>
                            <a:pt x="5462" y="20971"/>
                            <a:pt x="5462" y="20971"/>
                            <a:pt x="5462" y="20971"/>
                          </a:cubicBezTo>
                          <a:cubicBezTo>
                            <a:pt x="5462" y="20971"/>
                            <a:pt x="5710" y="20971"/>
                            <a:pt x="5710" y="20971"/>
                          </a:cubicBezTo>
                          <a:cubicBezTo>
                            <a:pt x="5959" y="20971"/>
                            <a:pt x="6207" y="20971"/>
                            <a:pt x="6455" y="20971"/>
                          </a:cubicBezTo>
                          <a:cubicBezTo>
                            <a:pt x="6455" y="20971"/>
                            <a:pt x="6703" y="20971"/>
                            <a:pt x="6952" y="20971"/>
                          </a:cubicBezTo>
                          <a:cubicBezTo>
                            <a:pt x="6952" y="21181"/>
                            <a:pt x="7200" y="21181"/>
                            <a:pt x="7200" y="21181"/>
                          </a:cubicBezTo>
                          <a:cubicBezTo>
                            <a:pt x="7200" y="21181"/>
                            <a:pt x="7448" y="21181"/>
                            <a:pt x="7448" y="21181"/>
                          </a:cubicBezTo>
                          <a:cubicBezTo>
                            <a:pt x="7448" y="21181"/>
                            <a:pt x="7448" y="20971"/>
                            <a:pt x="7697" y="20971"/>
                          </a:cubicBezTo>
                          <a:cubicBezTo>
                            <a:pt x="7945" y="20761"/>
                            <a:pt x="7945" y="20761"/>
                            <a:pt x="7945" y="20761"/>
                          </a:cubicBezTo>
                          <a:cubicBezTo>
                            <a:pt x="7945" y="20551"/>
                            <a:pt x="8193" y="20551"/>
                            <a:pt x="8193" y="20551"/>
                          </a:cubicBezTo>
                          <a:cubicBezTo>
                            <a:pt x="8193" y="20551"/>
                            <a:pt x="8441" y="20551"/>
                            <a:pt x="8441" y="20551"/>
                          </a:cubicBezTo>
                          <a:cubicBezTo>
                            <a:pt x="8441" y="20551"/>
                            <a:pt x="8441" y="20551"/>
                            <a:pt x="8441" y="20551"/>
                          </a:cubicBezTo>
                          <a:cubicBezTo>
                            <a:pt x="8441" y="20551"/>
                            <a:pt x="8441" y="20551"/>
                            <a:pt x="8441" y="20551"/>
                          </a:cubicBezTo>
                          <a:cubicBezTo>
                            <a:pt x="8441" y="20551"/>
                            <a:pt x="8441" y="20551"/>
                            <a:pt x="8441" y="20551"/>
                          </a:cubicBezTo>
                          <a:cubicBezTo>
                            <a:pt x="8690" y="20551"/>
                            <a:pt x="8690" y="20342"/>
                            <a:pt x="8690" y="20342"/>
                          </a:cubicBezTo>
                          <a:cubicBezTo>
                            <a:pt x="8690" y="19922"/>
                            <a:pt x="8690" y="19503"/>
                            <a:pt x="9186" y="19503"/>
                          </a:cubicBezTo>
                          <a:cubicBezTo>
                            <a:pt x="9186" y="19503"/>
                            <a:pt x="9434" y="19503"/>
                            <a:pt x="9434" y="19713"/>
                          </a:cubicBezTo>
                          <a:cubicBezTo>
                            <a:pt x="9931" y="19922"/>
                            <a:pt x="9931" y="20342"/>
                            <a:pt x="10179" y="20761"/>
                          </a:cubicBezTo>
                          <a:cubicBezTo>
                            <a:pt x="10179" y="20971"/>
                            <a:pt x="10428" y="21181"/>
                            <a:pt x="10428" y="21181"/>
                          </a:cubicBezTo>
                          <a:cubicBezTo>
                            <a:pt x="10428" y="21390"/>
                            <a:pt x="10676" y="21390"/>
                            <a:pt x="10676" y="21390"/>
                          </a:cubicBezTo>
                          <a:cubicBezTo>
                            <a:pt x="10676" y="21390"/>
                            <a:pt x="10924" y="21390"/>
                            <a:pt x="10924" y="21390"/>
                          </a:cubicBezTo>
                          <a:cubicBezTo>
                            <a:pt x="11421" y="21390"/>
                            <a:pt x="11669" y="21390"/>
                            <a:pt x="12166" y="21181"/>
                          </a:cubicBezTo>
                          <a:cubicBezTo>
                            <a:pt x="12414" y="21181"/>
                            <a:pt x="12662" y="20971"/>
                            <a:pt x="12910" y="20971"/>
                          </a:cubicBezTo>
                          <a:cubicBezTo>
                            <a:pt x="13159" y="20971"/>
                            <a:pt x="13159" y="20971"/>
                            <a:pt x="13159" y="21181"/>
                          </a:cubicBezTo>
                          <a:cubicBezTo>
                            <a:pt x="13407" y="21181"/>
                            <a:pt x="13407" y="21181"/>
                            <a:pt x="13407" y="21181"/>
                          </a:cubicBezTo>
                          <a:cubicBezTo>
                            <a:pt x="13655" y="21181"/>
                            <a:pt x="13655" y="20971"/>
                            <a:pt x="13903" y="20971"/>
                          </a:cubicBezTo>
                          <a:cubicBezTo>
                            <a:pt x="14152" y="20971"/>
                            <a:pt x="14152" y="20971"/>
                            <a:pt x="14152" y="20971"/>
                          </a:cubicBezTo>
                          <a:cubicBezTo>
                            <a:pt x="14400" y="21181"/>
                            <a:pt x="14400" y="21390"/>
                            <a:pt x="14400" y="21600"/>
                          </a:cubicBezTo>
                          <a:cubicBezTo>
                            <a:pt x="14400" y="21600"/>
                            <a:pt x="14400" y="21600"/>
                            <a:pt x="14400" y="21600"/>
                          </a:cubicBezTo>
                          <a:cubicBezTo>
                            <a:pt x="14400" y="21600"/>
                            <a:pt x="14400" y="21600"/>
                            <a:pt x="14400" y="21600"/>
                          </a:cubicBezTo>
                          <a:cubicBezTo>
                            <a:pt x="14648" y="21600"/>
                            <a:pt x="14648" y="21600"/>
                            <a:pt x="14897" y="21390"/>
                          </a:cubicBezTo>
                          <a:cubicBezTo>
                            <a:pt x="15145" y="20761"/>
                            <a:pt x="15393" y="20551"/>
                            <a:pt x="15393" y="20132"/>
                          </a:cubicBezTo>
                          <a:cubicBezTo>
                            <a:pt x="15393" y="19503"/>
                            <a:pt x="15393" y="18664"/>
                            <a:pt x="15641" y="18245"/>
                          </a:cubicBezTo>
                          <a:cubicBezTo>
                            <a:pt x="15641" y="18035"/>
                            <a:pt x="15890" y="18035"/>
                            <a:pt x="15890" y="17825"/>
                          </a:cubicBezTo>
                          <a:cubicBezTo>
                            <a:pt x="15890" y="17825"/>
                            <a:pt x="15890" y="17825"/>
                            <a:pt x="15890" y="17825"/>
                          </a:cubicBezTo>
                          <a:cubicBezTo>
                            <a:pt x="15890" y="17825"/>
                            <a:pt x="15890" y="17616"/>
                            <a:pt x="15641" y="17616"/>
                          </a:cubicBezTo>
                          <a:cubicBezTo>
                            <a:pt x="15393" y="17406"/>
                            <a:pt x="15393" y="17196"/>
                            <a:pt x="15393" y="16986"/>
                          </a:cubicBezTo>
                          <a:cubicBezTo>
                            <a:pt x="15393" y="16777"/>
                            <a:pt x="15641" y="16777"/>
                            <a:pt x="15890" y="16777"/>
                          </a:cubicBezTo>
                          <a:cubicBezTo>
                            <a:pt x="15890" y="16777"/>
                            <a:pt x="16138" y="16777"/>
                            <a:pt x="16386" y="16777"/>
                          </a:cubicBezTo>
                          <a:cubicBezTo>
                            <a:pt x="16386" y="16777"/>
                            <a:pt x="16386" y="16777"/>
                            <a:pt x="16386" y="16777"/>
                          </a:cubicBezTo>
                          <a:cubicBezTo>
                            <a:pt x="16883" y="16986"/>
                            <a:pt x="17379" y="16357"/>
                            <a:pt x="17379" y="16148"/>
                          </a:cubicBezTo>
                          <a:cubicBezTo>
                            <a:pt x="17379" y="15728"/>
                            <a:pt x="17379" y="14680"/>
                            <a:pt x="18124" y="14680"/>
                          </a:cubicBezTo>
                          <a:cubicBezTo>
                            <a:pt x="18124" y="14680"/>
                            <a:pt x="18124" y="14680"/>
                            <a:pt x="18124" y="14680"/>
                          </a:cubicBezTo>
                          <a:cubicBezTo>
                            <a:pt x="18372" y="14680"/>
                            <a:pt x="18621" y="14889"/>
                            <a:pt x="18621" y="14889"/>
                          </a:cubicBezTo>
                          <a:cubicBezTo>
                            <a:pt x="18621" y="15309"/>
                            <a:pt x="18372" y="15518"/>
                            <a:pt x="18124" y="15728"/>
                          </a:cubicBezTo>
                          <a:cubicBezTo>
                            <a:pt x="18124" y="15938"/>
                            <a:pt x="18124" y="16148"/>
                            <a:pt x="18124" y="16357"/>
                          </a:cubicBezTo>
                          <a:cubicBezTo>
                            <a:pt x="18124" y="16357"/>
                            <a:pt x="18124" y="16357"/>
                            <a:pt x="18124" y="16357"/>
                          </a:cubicBezTo>
                          <a:cubicBezTo>
                            <a:pt x="18124" y="16357"/>
                            <a:pt x="18124" y="16357"/>
                            <a:pt x="18124" y="16148"/>
                          </a:cubicBezTo>
                          <a:cubicBezTo>
                            <a:pt x="18621" y="15728"/>
                            <a:pt x="18869" y="15728"/>
                            <a:pt x="19117" y="15309"/>
                          </a:cubicBezTo>
                          <a:cubicBezTo>
                            <a:pt x="19366" y="15099"/>
                            <a:pt x="19862" y="14680"/>
                            <a:pt x="19862" y="14260"/>
                          </a:cubicBezTo>
                          <a:cubicBezTo>
                            <a:pt x="19862" y="14050"/>
                            <a:pt x="19862" y="14050"/>
                            <a:pt x="19862" y="14050"/>
                          </a:cubicBezTo>
                          <a:cubicBezTo>
                            <a:pt x="19862" y="13631"/>
                            <a:pt x="19366" y="13212"/>
                            <a:pt x="19366" y="12792"/>
                          </a:cubicBezTo>
                          <a:cubicBezTo>
                            <a:pt x="19366" y="12792"/>
                            <a:pt x="19366" y="12583"/>
                            <a:pt x="19366" y="12583"/>
                          </a:cubicBezTo>
                          <a:cubicBezTo>
                            <a:pt x="19614" y="12163"/>
                            <a:pt x="20359" y="11744"/>
                            <a:pt x="20110" y="11324"/>
                          </a:cubicBezTo>
                          <a:cubicBezTo>
                            <a:pt x="20110" y="11324"/>
                            <a:pt x="20110" y="11115"/>
                            <a:pt x="20110" y="10905"/>
                          </a:cubicBezTo>
                          <a:cubicBezTo>
                            <a:pt x="19614" y="10485"/>
                            <a:pt x="19117" y="10066"/>
                            <a:pt x="18869" y="9647"/>
                          </a:cubicBezTo>
                          <a:cubicBezTo>
                            <a:pt x="18869" y="9437"/>
                            <a:pt x="19117" y="9437"/>
                            <a:pt x="19366" y="9437"/>
                          </a:cubicBezTo>
                          <a:cubicBezTo>
                            <a:pt x="20110" y="9437"/>
                            <a:pt x="20110" y="9437"/>
                            <a:pt x="20607" y="9437"/>
                          </a:cubicBezTo>
                          <a:cubicBezTo>
                            <a:pt x="20607" y="9437"/>
                            <a:pt x="20607" y="9437"/>
                            <a:pt x="20855" y="9437"/>
                          </a:cubicBezTo>
                          <a:cubicBezTo>
                            <a:pt x="21352" y="9437"/>
                            <a:pt x="21352" y="9437"/>
                            <a:pt x="21352" y="9017"/>
                          </a:cubicBezTo>
                          <a:cubicBezTo>
                            <a:pt x="21352" y="8808"/>
                            <a:pt x="21352" y="8388"/>
                            <a:pt x="21352" y="8179"/>
                          </a:cubicBezTo>
                          <a:cubicBezTo>
                            <a:pt x="21352" y="7969"/>
                            <a:pt x="21352" y="7759"/>
                            <a:pt x="21352" y="7550"/>
                          </a:cubicBezTo>
                          <a:cubicBezTo>
                            <a:pt x="21352" y="7340"/>
                            <a:pt x="21352" y="7340"/>
                            <a:pt x="21352" y="734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91" name="Freeform 153"/>
                    <p:cNvSpPr/>
                    <p:nvPr/>
                  </p:nvSpPr>
                  <p:spPr>
                    <a:xfrm>
                      <a:off x="411413" y="30438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21600" y="21600"/>
                            <a:pt x="21600" y="10800"/>
                            <a:pt x="21600" y="10800"/>
                          </a:cubicBezTo>
                          <a:cubicBezTo>
                            <a:pt x="21600" y="10800"/>
                            <a:pt x="21600" y="0"/>
                            <a:pt x="10800" y="0"/>
                          </a:cubicBezTo>
                          <a:cubicBezTo>
                            <a:pt x="10800" y="0"/>
                            <a:pt x="10800" y="0"/>
                            <a:pt x="10800" y="0"/>
                          </a:cubicBezTo>
                          <a:cubicBezTo>
                            <a:pt x="0" y="0"/>
                            <a:pt x="0" y="10800"/>
                            <a:pt x="0" y="10800"/>
                          </a:cubicBezTo>
                          <a:cubicBezTo>
                            <a:pt x="0" y="21600"/>
                            <a:pt x="0" y="21600"/>
                            <a:pt x="0" y="21600"/>
                          </a:cubicBezTo>
                          <a:cubicBezTo>
                            <a:pt x="0" y="21600"/>
                            <a:pt x="0" y="21600"/>
                            <a:pt x="10800" y="21600"/>
                          </a:cubicBezTo>
                          <a:cubicBezTo>
                            <a:pt x="10800" y="21600"/>
                            <a:pt x="10800" y="21600"/>
                            <a:pt x="10800" y="21600"/>
                          </a:cubicBezTo>
                          <a:cubicBezTo>
                            <a:pt x="10800" y="21600"/>
                            <a:pt x="10800" y="21600"/>
                            <a:pt x="10800" y="21600"/>
                          </a:cubicBezTo>
                          <a:cubicBezTo>
                            <a:pt x="10800" y="21600"/>
                            <a:pt x="10800" y="21600"/>
                            <a:pt x="10800" y="21600"/>
                          </a:cubicBezTo>
                          <a:close/>
                          <a:moveTo>
                            <a:pt x="10800" y="10800"/>
                          </a:moveTo>
                          <a:cubicBezTo>
                            <a:pt x="10800" y="10800"/>
                            <a:pt x="10800" y="10800"/>
                            <a:pt x="10800" y="10800"/>
                          </a:cubicBezTo>
                          <a:close/>
                          <a:moveTo>
                            <a:pt x="10800" y="10800"/>
                          </a:moveTo>
                          <a:cubicBezTo>
                            <a:pt x="10800" y="21600"/>
                            <a:pt x="10800" y="21600"/>
                            <a:pt x="10800" y="21600"/>
                          </a:cubicBezTo>
                          <a:cubicBezTo>
                            <a:pt x="10800" y="10800"/>
                            <a:pt x="10800" y="10800"/>
                            <a:pt x="10800" y="10800"/>
                          </a:cubicBezTo>
                          <a:cubicBezTo>
                            <a:pt x="21600" y="10800"/>
                            <a:pt x="21600" y="10800"/>
                            <a:pt x="10800" y="108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92" name="Freeform 164"/>
                    <p:cNvSpPr/>
                    <p:nvPr/>
                  </p:nvSpPr>
                  <p:spPr>
                    <a:xfrm>
                      <a:off x="425436" y="178619"/>
                      <a:ext cx="12701" cy="14763"/>
                    </a:xfrm>
                    <a:custGeom>
                      <a:avLst/>
                      <a:gdLst/>
                      <a:ahLst/>
                      <a:cxnLst>
                        <a:cxn ang="0">
                          <a:pos x="wd2" y="hd2"/>
                        </a:cxn>
                        <a:cxn ang="5400000">
                          <a:pos x="wd2" y="hd2"/>
                        </a:cxn>
                        <a:cxn ang="10800000">
                          <a:pos x="wd2" y="hd2"/>
                        </a:cxn>
                        <a:cxn ang="16200000">
                          <a:pos x="wd2" y="hd2"/>
                        </a:cxn>
                      </a:cxnLst>
                      <a:rect l="0" t="0" r="r" b="b"/>
                      <a:pathLst>
                        <a:path w="21600" h="21600" extrusionOk="0">
                          <a:moveTo>
                            <a:pt x="21600" y="14400"/>
                          </a:moveTo>
                          <a:cubicBezTo>
                            <a:pt x="21600" y="14400"/>
                            <a:pt x="21600" y="14400"/>
                            <a:pt x="21600" y="7200"/>
                          </a:cubicBezTo>
                          <a:cubicBezTo>
                            <a:pt x="21600" y="7200"/>
                            <a:pt x="21600" y="0"/>
                            <a:pt x="10800" y="0"/>
                          </a:cubicBezTo>
                          <a:cubicBezTo>
                            <a:pt x="10800" y="0"/>
                            <a:pt x="0" y="7200"/>
                            <a:pt x="0" y="7200"/>
                          </a:cubicBezTo>
                          <a:cubicBezTo>
                            <a:pt x="0" y="7200"/>
                            <a:pt x="0" y="14400"/>
                            <a:pt x="0" y="14400"/>
                          </a:cubicBezTo>
                          <a:cubicBezTo>
                            <a:pt x="0" y="14400"/>
                            <a:pt x="0" y="21600"/>
                            <a:pt x="10800" y="21600"/>
                          </a:cubicBezTo>
                          <a:cubicBezTo>
                            <a:pt x="21600" y="21600"/>
                            <a:pt x="21600" y="14400"/>
                            <a:pt x="21600" y="14400"/>
                          </a:cubicBezTo>
                          <a:cubicBezTo>
                            <a:pt x="21600" y="14400"/>
                            <a:pt x="21600" y="14400"/>
                            <a:pt x="21600" y="14400"/>
                          </a:cubicBezTo>
                          <a:cubicBezTo>
                            <a:pt x="21600" y="14400"/>
                            <a:pt x="21600" y="14400"/>
                            <a:pt x="21600" y="14400"/>
                          </a:cubicBezTo>
                          <a:close/>
                          <a:moveTo>
                            <a:pt x="10800" y="14400"/>
                          </a:moveTo>
                          <a:cubicBezTo>
                            <a:pt x="10800" y="14400"/>
                            <a:pt x="10800" y="14400"/>
                            <a:pt x="10800" y="7200"/>
                          </a:cubicBezTo>
                          <a:cubicBezTo>
                            <a:pt x="10800" y="7200"/>
                            <a:pt x="21600" y="7200"/>
                            <a:pt x="10800" y="144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93" name="Freeform 169"/>
                    <p:cNvSpPr/>
                    <p:nvPr/>
                  </p:nvSpPr>
                  <p:spPr>
                    <a:xfrm>
                      <a:off x="426011" y="179650"/>
                      <a:ext cx="12701" cy="12701"/>
                    </a:xfrm>
                    <a:custGeom>
                      <a:avLst/>
                      <a:gdLst/>
                      <a:ahLst/>
                      <a:cxnLst>
                        <a:cxn ang="0">
                          <a:pos x="wd2" y="hd2"/>
                        </a:cxn>
                        <a:cxn ang="5400000">
                          <a:pos x="wd2" y="hd2"/>
                        </a:cxn>
                        <a:cxn ang="10800000">
                          <a:pos x="wd2" y="hd2"/>
                        </a:cxn>
                        <a:cxn ang="16200000">
                          <a:pos x="wd2" y="hd2"/>
                        </a:cxn>
                      </a:cxnLst>
                      <a:rect l="0" t="0" r="r" b="b"/>
                      <a:pathLst>
                        <a:path w="9600" h="21600" extrusionOk="0">
                          <a:moveTo>
                            <a:pt x="0" y="0"/>
                          </a:moveTo>
                          <a:cubicBezTo>
                            <a:pt x="0" y="21600"/>
                            <a:pt x="0" y="21600"/>
                            <a:pt x="0" y="21600"/>
                          </a:cubicBezTo>
                          <a:cubicBezTo>
                            <a:pt x="21600" y="0"/>
                            <a:pt x="0" y="0"/>
                            <a:pt x="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94" name="Freeform 170"/>
                    <p:cNvSpPr/>
                    <p:nvPr/>
                  </p:nvSpPr>
                  <p:spPr>
                    <a:xfrm>
                      <a:off x="429017" y="130197"/>
                      <a:ext cx="12701" cy="12701"/>
                    </a:xfrm>
                    <a:custGeom>
                      <a:avLst/>
                      <a:gdLst/>
                      <a:ahLst/>
                      <a:cxnLst>
                        <a:cxn ang="0">
                          <a:pos x="wd2" y="hd2"/>
                        </a:cxn>
                        <a:cxn ang="5400000">
                          <a:pos x="wd2" y="hd2"/>
                        </a:cxn>
                        <a:cxn ang="10800000">
                          <a:pos x="wd2" y="hd2"/>
                        </a:cxn>
                        <a:cxn ang="16200000">
                          <a:pos x="wd2" y="hd2"/>
                        </a:cxn>
                      </a:cxnLst>
                      <a:rect l="0" t="0" r="r" b="b"/>
                      <a:pathLst>
                        <a:path w="17600" h="21600" extrusionOk="0">
                          <a:moveTo>
                            <a:pt x="10400" y="0"/>
                          </a:moveTo>
                          <a:cubicBezTo>
                            <a:pt x="3200" y="0"/>
                            <a:pt x="10400" y="0"/>
                            <a:pt x="3200" y="0"/>
                          </a:cubicBezTo>
                          <a:cubicBezTo>
                            <a:pt x="3200" y="0"/>
                            <a:pt x="3200" y="0"/>
                            <a:pt x="3200" y="0"/>
                          </a:cubicBezTo>
                          <a:cubicBezTo>
                            <a:pt x="3200" y="0"/>
                            <a:pt x="3200" y="0"/>
                            <a:pt x="3200" y="0"/>
                          </a:cubicBezTo>
                          <a:cubicBezTo>
                            <a:pt x="3200" y="0"/>
                            <a:pt x="3200" y="0"/>
                            <a:pt x="3200" y="0"/>
                          </a:cubicBezTo>
                          <a:cubicBezTo>
                            <a:pt x="3200" y="0"/>
                            <a:pt x="-4000" y="10800"/>
                            <a:pt x="3200" y="10800"/>
                          </a:cubicBezTo>
                          <a:cubicBezTo>
                            <a:pt x="3200" y="21600"/>
                            <a:pt x="10400" y="21600"/>
                            <a:pt x="10400" y="21600"/>
                          </a:cubicBezTo>
                          <a:cubicBezTo>
                            <a:pt x="10400" y="21600"/>
                            <a:pt x="17600" y="21600"/>
                            <a:pt x="17600" y="10800"/>
                          </a:cubicBezTo>
                          <a:cubicBezTo>
                            <a:pt x="10400" y="10800"/>
                            <a:pt x="10400" y="0"/>
                            <a:pt x="104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95" name="Freeform 172"/>
                    <p:cNvSpPr/>
                    <p:nvPr/>
                  </p:nvSpPr>
                  <p:spPr>
                    <a:xfrm>
                      <a:off x="435032" y="13394"/>
                      <a:ext cx="12701" cy="12701"/>
                    </a:xfrm>
                    <a:custGeom>
                      <a:avLst/>
                      <a:gdLst/>
                      <a:ahLst/>
                      <a:cxnLst>
                        <a:cxn ang="0">
                          <a:pos x="wd2" y="hd2"/>
                        </a:cxn>
                        <a:cxn ang="5400000">
                          <a:pos x="wd2" y="hd2"/>
                        </a:cxn>
                        <a:cxn ang="10800000">
                          <a:pos x="wd2" y="hd2"/>
                        </a:cxn>
                        <a:cxn ang="16200000">
                          <a:pos x="wd2" y="hd2"/>
                        </a:cxn>
                      </a:cxnLst>
                      <a:rect l="0" t="0" r="r" b="b"/>
                      <a:pathLst>
                        <a:path w="21600" h="18900" extrusionOk="0">
                          <a:moveTo>
                            <a:pt x="10800" y="18900"/>
                          </a:moveTo>
                          <a:cubicBezTo>
                            <a:pt x="21600" y="8100"/>
                            <a:pt x="21600" y="8100"/>
                            <a:pt x="21600" y="8100"/>
                          </a:cubicBezTo>
                          <a:cubicBezTo>
                            <a:pt x="10800" y="8100"/>
                            <a:pt x="10800" y="8100"/>
                            <a:pt x="10800" y="8100"/>
                          </a:cubicBezTo>
                          <a:cubicBezTo>
                            <a:pt x="0" y="-2700"/>
                            <a:pt x="0" y="-2700"/>
                            <a:pt x="0" y="8100"/>
                          </a:cubicBezTo>
                          <a:cubicBezTo>
                            <a:pt x="0" y="8100"/>
                            <a:pt x="0" y="18900"/>
                            <a:pt x="10800" y="18900"/>
                          </a:cubicBezTo>
                          <a:cubicBezTo>
                            <a:pt x="10800" y="18900"/>
                            <a:pt x="10800" y="18900"/>
                            <a:pt x="10800" y="18900"/>
                          </a:cubicBezTo>
                          <a:cubicBezTo>
                            <a:pt x="10800" y="18900"/>
                            <a:pt x="10800" y="18900"/>
                            <a:pt x="10800" y="18900"/>
                          </a:cubicBezTo>
                          <a:cubicBezTo>
                            <a:pt x="10800" y="18900"/>
                            <a:pt x="10800" y="18900"/>
                            <a:pt x="10800" y="18900"/>
                          </a:cubicBezTo>
                          <a:cubicBezTo>
                            <a:pt x="10800" y="18900"/>
                            <a:pt x="10800" y="18900"/>
                            <a:pt x="10800" y="189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96" name="Freeform 173"/>
                    <p:cNvSpPr/>
                    <p:nvPr/>
                  </p:nvSpPr>
                  <p:spPr>
                    <a:xfrm>
                      <a:off x="407429" y="70857"/>
                      <a:ext cx="14763" cy="14763"/>
                    </a:xfrm>
                    <a:custGeom>
                      <a:avLst/>
                      <a:gdLst/>
                      <a:ahLst/>
                      <a:cxnLst>
                        <a:cxn ang="0">
                          <a:pos x="wd2" y="hd2"/>
                        </a:cxn>
                        <a:cxn ang="5400000">
                          <a:pos x="wd2" y="hd2"/>
                        </a:cxn>
                        <a:cxn ang="10800000">
                          <a:pos x="wd2" y="hd2"/>
                        </a:cxn>
                        <a:cxn ang="16200000">
                          <a:pos x="wd2" y="hd2"/>
                        </a:cxn>
                      </a:cxnLst>
                      <a:rect l="0" t="0" r="r" b="b"/>
                      <a:pathLst>
                        <a:path w="21600" h="21600" extrusionOk="0">
                          <a:moveTo>
                            <a:pt x="0" y="14400"/>
                          </a:moveTo>
                          <a:cubicBezTo>
                            <a:pt x="7200" y="14400"/>
                            <a:pt x="7200" y="14400"/>
                            <a:pt x="14400" y="21600"/>
                          </a:cubicBezTo>
                          <a:cubicBezTo>
                            <a:pt x="14400" y="21600"/>
                            <a:pt x="14400" y="21600"/>
                            <a:pt x="21600" y="21600"/>
                          </a:cubicBezTo>
                          <a:cubicBezTo>
                            <a:pt x="21600" y="21600"/>
                            <a:pt x="21600" y="21600"/>
                            <a:pt x="21600" y="21600"/>
                          </a:cubicBezTo>
                          <a:cubicBezTo>
                            <a:pt x="21600" y="21600"/>
                            <a:pt x="21600" y="21600"/>
                            <a:pt x="21600" y="14400"/>
                          </a:cubicBezTo>
                          <a:cubicBezTo>
                            <a:pt x="21600" y="14400"/>
                            <a:pt x="21600" y="14400"/>
                            <a:pt x="21600" y="7200"/>
                          </a:cubicBezTo>
                          <a:cubicBezTo>
                            <a:pt x="21600" y="7200"/>
                            <a:pt x="21600" y="0"/>
                            <a:pt x="21600" y="0"/>
                          </a:cubicBezTo>
                          <a:cubicBezTo>
                            <a:pt x="14400" y="0"/>
                            <a:pt x="14400" y="0"/>
                            <a:pt x="14400" y="7200"/>
                          </a:cubicBezTo>
                          <a:cubicBezTo>
                            <a:pt x="7200" y="7200"/>
                            <a:pt x="7200" y="7200"/>
                            <a:pt x="7200" y="7200"/>
                          </a:cubicBezTo>
                          <a:cubicBezTo>
                            <a:pt x="0" y="7200"/>
                            <a:pt x="0" y="7200"/>
                            <a:pt x="0" y="14400"/>
                          </a:cubicBezTo>
                          <a:cubicBezTo>
                            <a:pt x="0" y="14400"/>
                            <a:pt x="0" y="14400"/>
                            <a:pt x="0" y="144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97" name="Freeform 174"/>
                    <p:cNvSpPr/>
                    <p:nvPr/>
                  </p:nvSpPr>
                  <p:spPr>
                    <a:xfrm>
                      <a:off x="411413" y="271174"/>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21600" y="21600"/>
                            <a:pt x="21600" y="10800"/>
                            <a:pt x="21600" y="10800"/>
                          </a:cubicBezTo>
                          <a:cubicBezTo>
                            <a:pt x="21600" y="0"/>
                            <a:pt x="10800" y="0"/>
                            <a:pt x="10800" y="0"/>
                          </a:cubicBezTo>
                          <a:cubicBezTo>
                            <a:pt x="0" y="0"/>
                            <a:pt x="0" y="0"/>
                            <a:pt x="0" y="10800"/>
                          </a:cubicBezTo>
                          <a:cubicBezTo>
                            <a:pt x="0" y="10800"/>
                            <a:pt x="0" y="10800"/>
                            <a:pt x="0" y="10800"/>
                          </a:cubicBezTo>
                          <a:cubicBezTo>
                            <a:pt x="0" y="21600"/>
                            <a:pt x="0" y="21600"/>
                            <a:pt x="10800" y="21600"/>
                          </a:cubicBezTo>
                          <a:cubicBezTo>
                            <a:pt x="10800" y="21600"/>
                            <a:pt x="10800" y="21600"/>
                            <a:pt x="10800" y="21600"/>
                          </a:cubicBezTo>
                          <a:cubicBezTo>
                            <a:pt x="10800" y="10800"/>
                            <a:pt x="10800" y="10800"/>
                            <a:pt x="10800" y="10800"/>
                          </a:cubicBezTo>
                          <a:cubicBezTo>
                            <a:pt x="10800" y="10800"/>
                            <a:pt x="10800" y="10800"/>
                            <a:pt x="10800" y="10800"/>
                          </a:cubicBezTo>
                          <a:lnTo>
                            <a:pt x="10800" y="21600"/>
                          </a:ln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98" name="Freeform 175"/>
                    <p:cNvSpPr/>
                    <p:nvPr/>
                  </p:nvSpPr>
                  <p:spPr>
                    <a:xfrm>
                      <a:off x="401817" y="218107"/>
                      <a:ext cx="12701" cy="16608"/>
                    </a:xfrm>
                    <a:custGeom>
                      <a:avLst/>
                      <a:gdLst/>
                      <a:ahLst/>
                      <a:cxnLst>
                        <a:cxn ang="0">
                          <a:pos x="wd2" y="hd2"/>
                        </a:cxn>
                        <a:cxn ang="5400000">
                          <a:pos x="wd2" y="hd2"/>
                        </a:cxn>
                        <a:cxn ang="10800000">
                          <a:pos x="wd2" y="hd2"/>
                        </a:cxn>
                        <a:cxn ang="16200000">
                          <a:pos x="wd2" y="hd2"/>
                        </a:cxn>
                      </a:cxnLst>
                      <a:rect l="0" t="0" r="r" b="b"/>
                      <a:pathLst>
                        <a:path w="21600" h="20250" extrusionOk="0">
                          <a:moveTo>
                            <a:pt x="21600" y="9450"/>
                          </a:moveTo>
                          <a:cubicBezTo>
                            <a:pt x="21600" y="9450"/>
                            <a:pt x="21600" y="9450"/>
                            <a:pt x="21600" y="4050"/>
                          </a:cubicBezTo>
                          <a:cubicBezTo>
                            <a:pt x="21600" y="-1350"/>
                            <a:pt x="10800" y="-1350"/>
                            <a:pt x="10800" y="4050"/>
                          </a:cubicBezTo>
                          <a:cubicBezTo>
                            <a:pt x="10800" y="4050"/>
                            <a:pt x="0" y="9450"/>
                            <a:pt x="0" y="9450"/>
                          </a:cubicBezTo>
                          <a:cubicBezTo>
                            <a:pt x="10800" y="9450"/>
                            <a:pt x="10800" y="14850"/>
                            <a:pt x="10800" y="14850"/>
                          </a:cubicBezTo>
                          <a:cubicBezTo>
                            <a:pt x="10800" y="20250"/>
                            <a:pt x="10800" y="20250"/>
                            <a:pt x="10800" y="20250"/>
                          </a:cubicBezTo>
                          <a:cubicBezTo>
                            <a:pt x="21600" y="20250"/>
                            <a:pt x="21600" y="20250"/>
                            <a:pt x="21600" y="14850"/>
                          </a:cubicBezTo>
                          <a:cubicBezTo>
                            <a:pt x="21600" y="14850"/>
                            <a:pt x="21600" y="9450"/>
                            <a:pt x="21600" y="945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699" name="Freeform 176"/>
                    <p:cNvSpPr/>
                    <p:nvPr/>
                  </p:nvSpPr>
                  <p:spPr>
                    <a:xfrm>
                      <a:off x="386809" y="72667"/>
                      <a:ext cx="12701" cy="12701"/>
                    </a:xfrm>
                    <a:custGeom>
                      <a:avLst/>
                      <a:gdLst/>
                      <a:ahLst/>
                      <a:cxnLst>
                        <a:cxn ang="0">
                          <a:pos x="wd2" y="hd2"/>
                        </a:cxn>
                        <a:cxn ang="5400000">
                          <a:pos x="wd2" y="hd2"/>
                        </a:cxn>
                        <a:cxn ang="10800000">
                          <a:pos x="wd2" y="hd2"/>
                        </a:cxn>
                        <a:cxn ang="16200000">
                          <a:pos x="wd2" y="hd2"/>
                        </a:cxn>
                      </a:cxnLst>
                      <a:rect l="0" t="0" r="r" b="b"/>
                      <a:pathLst>
                        <a:path w="9600" h="15600" extrusionOk="0">
                          <a:moveTo>
                            <a:pt x="9600" y="0"/>
                          </a:moveTo>
                          <a:cubicBezTo>
                            <a:pt x="-12000" y="10800"/>
                            <a:pt x="9600" y="10800"/>
                            <a:pt x="9600" y="10800"/>
                          </a:cubicBezTo>
                          <a:cubicBezTo>
                            <a:pt x="9600" y="10800"/>
                            <a:pt x="-12000" y="21600"/>
                            <a:pt x="9600" y="10800"/>
                          </a:cubicBezTo>
                          <a:cubicBezTo>
                            <a:pt x="9600" y="0"/>
                            <a:pt x="9600" y="0"/>
                            <a:pt x="96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00" name="Freeform 177"/>
                    <p:cNvSpPr/>
                    <p:nvPr/>
                  </p:nvSpPr>
                  <p:spPr>
                    <a:xfrm>
                      <a:off x="422191" y="50483"/>
                      <a:ext cx="19191" cy="12701"/>
                    </a:xfrm>
                    <a:custGeom>
                      <a:avLst/>
                      <a:gdLst/>
                      <a:ahLst/>
                      <a:cxnLst>
                        <a:cxn ang="0">
                          <a:pos x="wd2" y="hd2"/>
                        </a:cxn>
                        <a:cxn ang="5400000">
                          <a:pos x="wd2" y="hd2"/>
                        </a:cxn>
                        <a:cxn ang="10800000">
                          <a:pos x="wd2" y="hd2"/>
                        </a:cxn>
                        <a:cxn ang="16200000">
                          <a:pos x="wd2" y="hd2"/>
                        </a:cxn>
                      </a:cxnLst>
                      <a:rect l="0" t="0" r="r" b="b"/>
                      <a:pathLst>
                        <a:path w="21600" h="21600" extrusionOk="0">
                          <a:moveTo>
                            <a:pt x="16200" y="10800"/>
                          </a:moveTo>
                          <a:cubicBezTo>
                            <a:pt x="16200" y="10800"/>
                            <a:pt x="16200" y="10800"/>
                            <a:pt x="16200" y="0"/>
                          </a:cubicBezTo>
                          <a:cubicBezTo>
                            <a:pt x="16200" y="0"/>
                            <a:pt x="16200" y="0"/>
                            <a:pt x="10800" y="0"/>
                          </a:cubicBezTo>
                          <a:cubicBezTo>
                            <a:pt x="10800" y="0"/>
                            <a:pt x="0" y="0"/>
                            <a:pt x="0" y="10800"/>
                          </a:cubicBezTo>
                          <a:cubicBezTo>
                            <a:pt x="0" y="10800"/>
                            <a:pt x="5400" y="21600"/>
                            <a:pt x="10800" y="21600"/>
                          </a:cubicBezTo>
                          <a:cubicBezTo>
                            <a:pt x="10800" y="10800"/>
                            <a:pt x="10800" y="10800"/>
                            <a:pt x="16200" y="10800"/>
                          </a:cubicBezTo>
                          <a:cubicBezTo>
                            <a:pt x="21600" y="10800"/>
                            <a:pt x="21600" y="10800"/>
                            <a:pt x="21600" y="10800"/>
                          </a:cubicBezTo>
                          <a:cubicBezTo>
                            <a:pt x="21600" y="10800"/>
                            <a:pt x="21600" y="10800"/>
                            <a:pt x="21600" y="10800"/>
                          </a:cubicBezTo>
                          <a:cubicBezTo>
                            <a:pt x="21600" y="10800"/>
                            <a:pt x="21600" y="10800"/>
                            <a:pt x="21600" y="10800"/>
                          </a:cubicBezTo>
                          <a:cubicBezTo>
                            <a:pt x="21600" y="10800"/>
                            <a:pt x="21600" y="10800"/>
                            <a:pt x="21600" y="10800"/>
                          </a:cubicBezTo>
                          <a:cubicBezTo>
                            <a:pt x="21600" y="10800"/>
                            <a:pt x="16200" y="10800"/>
                            <a:pt x="16200" y="108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01" name="Freeform 178"/>
                    <p:cNvSpPr/>
                    <p:nvPr/>
                  </p:nvSpPr>
                  <p:spPr>
                    <a:xfrm>
                      <a:off x="394143" y="94476"/>
                      <a:ext cx="42810" cy="26880"/>
                    </a:xfrm>
                    <a:custGeom>
                      <a:avLst/>
                      <a:gdLst/>
                      <a:ahLst/>
                      <a:cxnLst>
                        <a:cxn ang="0">
                          <a:pos x="wd2" y="hd2"/>
                        </a:cxn>
                        <a:cxn ang="5400000">
                          <a:pos x="wd2" y="hd2"/>
                        </a:cxn>
                        <a:cxn ang="10800000">
                          <a:pos x="wd2" y="hd2"/>
                        </a:cxn>
                        <a:cxn ang="16200000">
                          <a:pos x="wd2" y="hd2"/>
                        </a:cxn>
                      </a:cxnLst>
                      <a:rect l="0" t="0" r="r" b="b"/>
                      <a:pathLst>
                        <a:path w="21600" h="20700" extrusionOk="0">
                          <a:moveTo>
                            <a:pt x="4800" y="14400"/>
                          </a:moveTo>
                          <a:cubicBezTo>
                            <a:pt x="7200" y="18000"/>
                            <a:pt x="7200" y="18000"/>
                            <a:pt x="9600" y="18000"/>
                          </a:cubicBezTo>
                          <a:cubicBezTo>
                            <a:pt x="9600" y="14400"/>
                            <a:pt x="12000" y="14400"/>
                            <a:pt x="14400" y="18000"/>
                          </a:cubicBezTo>
                          <a:cubicBezTo>
                            <a:pt x="16800" y="18000"/>
                            <a:pt x="16800" y="18000"/>
                            <a:pt x="19200" y="18000"/>
                          </a:cubicBezTo>
                          <a:cubicBezTo>
                            <a:pt x="21600" y="21600"/>
                            <a:pt x="21600" y="21600"/>
                            <a:pt x="21600" y="18000"/>
                          </a:cubicBezTo>
                          <a:cubicBezTo>
                            <a:pt x="21600" y="14400"/>
                            <a:pt x="21600" y="10800"/>
                            <a:pt x="19200" y="10800"/>
                          </a:cubicBezTo>
                          <a:cubicBezTo>
                            <a:pt x="16800" y="7200"/>
                            <a:pt x="16800" y="7200"/>
                            <a:pt x="16800" y="7200"/>
                          </a:cubicBezTo>
                          <a:cubicBezTo>
                            <a:pt x="14400" y="7200"/>
                            <a:pt x="14400" y="3600"/>
                            <a:pt x="12000" y="3600"/>
                          </a:cubicBezTo>
                          <a:cubicBezTo>
                            <a:pt x="12000" y="3600"/>
                            <a:pt x="12000" y="3600"/>
                            <a:pt x="9600" y="3600"/>
                          </a:cubicBezTo>
                          <a:cubicBezTo>
                            <a:pt x="9600" y="3600"/>
                            <a:pt x="9600" y="0"/>
                            <a:pt x="7200" y="3600"/>
                          </a:cubicBezTo>
                          <a:cubicBezTo>
                            <a:pt x="4800" y="3600"/>
                            <a:pt x="4800" y="3600"/>
                            <a:pt x="4800" y="3600"/>
                          </a:cubicBezTo>
                          <a:cubicBezTo>
                            <a:pt x="2400" y="0"/>
                            <a:pt x="2400" y="3600"/>
                            <a:pt x="2400" y="0"/>
                          </a:cubicBezTo>
                          <a:cubicBezTo>
                            <a:pt x="2400" y="0"/>
                            <a:pt x="0" y="0"/>
                            <a:pt x="0" y="3600"/>
                          </a:cubicBezTo>
                          <a:cubicBezTo>
                            <a:pt x="0" y="3600"/>
                            <a:pt x="0" y="3600"/>
                            <a:pt x="2400" y="7200"/>
                          </a:cubicBezTo>
                          <a:cubicBezTo>
                            <a:pt x="2400" y="10800"/>
                            <a:pt x="4800" y="14400"/>
                            <a:pt x="4800" y="14400"/>
                          </a:cubicBezTo>
                          <a:close/>
                          <a:moveTo>
                            <a:pt x="2400" y="0"/>
                          </a:moveTo>
                          <a:cubicBezTo>
                            <a:pt x="2400" y="3600"/>
                            <a:pt x="2400" y="3600"/>
                            <a:pt x="2400" y="3600"/>
                          </a:cubicBezTo>
                          <a:cubicBezTo>
                            <a:pt x="2400" y="3600"/>
                            <a:pt x="2400" y="3600"/>
                            <a:pt x="2400" y="3600"/>
                          </a:cubicBezTo>
                          <a:lnTo>
                            <a:pt x="2400" y="0"/>
                          </a:ln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02" name="Freeform 179"/>
                    <p:cNvSpPr/>
                    <p:nvPr/>
                  </p:nvSpPr>
                  <p:spPr>
                    <a:xfrm>
                      <a:off x="413334" y="142561"/>
                      <a:ext cx="15255" cy="12701"/>
                    </a:xfrm>
                    <a:custGeom>
                      <a:avLst/>
                      <a:gdLst/>
                      <a:ahLst/>
                      <a:cxnLst>
                        <a:cxn ang="0">
                          <a:pos x="wd2" y="hd2"/>
                        </a:cxn>
                        <a:cxn ang="5400000">
                          <a:pos x="wd2" y="hd2"/>
                        </a:cxn>
                        <a:cxn ang="10800000">
                          <a:pos x="wd2" y="hd2"/>
                        </a:cxn>
                        <a:cxn ang="16200000">
                          <a:pos x="wd2" y="hd2"/>
                        </a:cxn>
                      </a:cxnLst>
                      <a:rect l="0" t="0" r="r" b="b"/>
                      <a:pathLst>
                        <a:path w="18600" h="19800" extrusionOk="0">
                          <a:moveTo>
                            <a:pt x="0" y="12600"/>
                          </a:moveTo>
                          <a:cubicBezTo>
                            <a:pt x="5400" y="12600"/>
                            <a:pt x="5400" y="12600"/>
                            <a:pt x="5400" y="19800"/>
                          </a:cubicBezTo>
                          <a:cubicBezTo>
                            <a:pt x="10800" y="19800"/>
                            <a:pt x="10800" y="19800"/>
                            <a:pt x="16200" y="19800"/>
                          </a:cubicBezTo>
                          <a:cubicBezTo>
                            <a:pt x="16200" y="19800"/>
                            <a:pt x="21600" y="19800"/>
                            <a:pt x="16200" y="12600"/>
                          </a:cubicBezTo>
                          <a:cubicBezTo>
                            <a:pt x="16200" y="12600"/>
                            <a:pt x="10800" y="5400"/>
                            <a:pt x="10800" y="5400"/>
                          </a:cubicBezTo>
                          <a:cubicBezTo>
                            <a:pt x="10800" y="5400"/>
                            <a:pt x="10800" y="5400"/>
                            <a:pt x="10800" y="5400"/>
                          </a:cubicBezTo>
                          <a:cubicBezTo>
                            <a:pt x="5400" y="-1800"/>
                            <a:pt x="5400" y="-1800"/>
                            <a:pt x="0" y="5400"/>
                          </a:cubicBezTo>
                          <a:cubicBezTo>
                            <a:pt x="0" y="5400"/>
                            <a:pt x="0" y="5400"/>
                            <a:pt x="0" y="12600"/>
                          </a:cubicBezTo>
                          <a:cubicBezTo>
                            <a:pt x="0" y="12600"/>
                            <a:pt x="0" y="12600"/>
                            <a:pt x="0" y="126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03" name="Freeform 180"/>
                    <p:cNvSpPr/>
                    <p:nvPr/>
                  </p:nvSpPr>
                  <p:spPr>
                    <a:xfrm>
                      <a:off x="413073" y="306603"/>
                      <a:ext cx="12701" cy="12701"/>
                    </a:xfrm>
                    <a:custGeom>
                      <a:avLst/>
                      <a:gdLst/>
                      <a:ahLst/>
                      <a:cxnLst>
                        <a:cxn ang="0">
                          <a:pos x="wd2" y="hd2"/>
                        </a:cxn>
                        <a:cxn ang="5400000">
                          <a:pos x="wd2" y="hd2"/>
                        </a:cxn>
                        <a:cxn ang="10800000">
                          <a:pos x="wd2" y="hd2"/>
                        </a:cxn>
                        <a:cxn ang="16200000">
                          <a:pos x="wd2" y="hd2"/>
                        </a:cxn>
                      </a:cxnLst>
                      <a:rect l="0" t="0" r="r" b="b"/>
                      <a:pathLst>
                        <a:path w="16200" h="21600" extrusionOk="0">
                          <a:moveTo>
                            <a:pt x="0" y="0"/>
                          </a:moveTo>
                          <a:cubicBezTo>
                            <a:pt x="0" y="0"/>
                            <a:pt x="0" y="0"/>
                            <a:pt x="0" y="21600"/>
                          </a:cubicBezTo>
                          <a:cubicBezTo>
                            <a:pt x="0" y="21600"/>
                            <a:pt x="0" y="21600"/>
                            <a:pt x="0" y="0"/>
                          </a:cubicBezTo>
                          <a:cubicBezTo>
                            <a:pt x="21600" y="0"/>
                            <a:pt x="21600" y="0"/>
                            <a:pt x="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04" name="Freeform 181"/>
                    <p:cNvSpPr/>
                    <p:nvPr/>
                  </p:nvSpPr>
                  <p:spPr>
                    <a:xfrm>
                      <a:off x="333620" y="440937"/>
                      <a:ext cx="13286"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14400" y="0"/>
                            <a:pt x="14400" y="0"/>
                          </a:cubicBezTo>
                          <a:cubicBezTo>
                            <a:pt x="7200" y="0"/>
                            <a:pt x="7200" y="0"/>
                            <a:pt x="7200" y="0"/>
                          </a:cubicBezTo>
                          <a:cubicBezTo>
                            <a:pt x="0" y="0"/>
                            <a:pt x="0" y="10800"/>
                            <a:pt x="0" y="10800"/>
                          </a:cubicBezTo>
                          <a:cubicBezTo>
                            <a:pt x="0" y="10800"/>
                            <a:pt x="7200" y="21600"/>
                            <a:pt x="7200" y="21600"/>
                          </a:cubicBezTo>
                          <a:cubicBezTo>
                            <a:pt x="7200" y="21600"/>
                            <a:pt x="7200" y="21600"/>
                            <a:pt x="14400" y="21600"/>
                          </a:cubicBezTo>
                          <a:cubicBezTo>
                            <a:pt x="7200" y="10800"/>
                            <a:pt x="7200" y="10800"/>
                            <a:pt x="7200" y="10800"/>
                          </a:cubicBezTo>
                          <a:cubicBezTo>
                            <a:pt x="7200" y="10800"/>
                            <a:pt x="7200" y="10800"/>
                            <a:pt x="7200" y="10800"/>
                          </a:cubicBezTo>
                          <a:cubicBezTo>
                            <a:pt x="7200" y="10800"/>
                            <a:pt x="7200" y="10800"/>
                            <a:pt x="7200" y="10800"/>
                          </a:cubicBezTo>
                          <a:cubicBezTo>
                            <a:pt x="14400" y="21600"/>
                            <a:pt x="14400" y="21600"/>
                            <a:pt x="14400" y="21600"/>
                          </a:cubicBezTo>
                          <a:cubicBezTo>
                            <a:pt x="14400" y="21600"/>
                            <a:pt x="14400" y="21600"/>
                            <a:pt x="14400" y="21600"/>
                          </a:cubicBezTo>
                          <a:cubicBezTo>
                            <a:pt x="14400" y="21600"/>
                            <a:pt x="14400" y="21600"/>
                            <a:pt x="14400" y="21600"/>
                          </a:cubicBezTo>
                          <a:cubicBezTo>
                            <a:pt x="14400" y="21600"/>
                            <a:pt x="14400" y="21600"/>
                            <a:pt x="14400" y="21600"/>
                          </a:cubicBezTo>
                          <a:cubicBezTo>
                            <a:pt x="14400" y="21600"/>
                            <a:pt x="14400" y="21600"/>
                            <a:pt x="14400" y="21600"/>
                          </a:cubicBezTo>
                          <a:cubicBezTo>
                            <a:pt x="14400" y="21600"/>
                            <a:pt x="14400" y="21600"/>
                            <a:pt x="14400" y="21600"/>
                          </a:cubicBezTo>
                          <a:cubicBezTo>
                            <a:pt x="14400" y="21600"/>
                            <a:pt x="21600" y="21600"/>
                            <a:pt x="21600" y="10800"/>
                          </a:cubicBezTo>
                          <a:cubicBezTo>
                            <a:pt x="21600" y="0"/>
                            <a:pt x="21600" y="0"/>
                            <a:pt x="144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05" name="Freeform 182"/>
                    <p:cNvSpPr/>
                    <p:nvPr/>
                  </p:nvSpPr>
                  <p:spPr>
                    <a:xfrm>
                      <a:off x="333620" y="391191"/>
                      <a:ext cx="15255" cy="13287"/>
                    </a:xfrm>
                    <a:custGeom>
                      <a:avLst/>
                      <a:gdLst/>
                      <a:ahLst/>
                      <a:cxnLst>
                        <a:cxn ang="0">
                          <a:pos x="wd2" y="hd2"/>
                        </a:cxn>
                        <a:cxn ang="5400000">
                          <a:pos x="wd2" y="hd2"/>
                        </a:cxn>
                        <a:cxn ang="10800000">
                          <a:pos x="wd2" y="hd2"/>
                        </a:cxn>
                        <a:cxn ang="16200000">
                          <a:pos x="wd2" y="hd2"/>
                        </a:cxn>
                      </a:cxnLst>
                      <a:rect l="0" t="0" r="r" b="b"/>
                      <a:pathLst>
                        <a:path w="18600" h="21600" extrusionOk="0">
                          <a:moveTo>
                            <a:pt x="16200" y="0"/>
                          </a:moveTo>
                          <a:cubicBezTo>
                            <a:pt x="10800" y="0"/>
                            <a:pt x="10800" y="0"/>
                            <a:pt x="10800" y="0"/>
                          </a:cubicBezTo>
                          <a:cubicBezTo>
                            <a:pt x="10800" y="7200"/>
                            <a:pt x="10800" y="7200"/>
                            <a:pt x="10800" y="7200"/>
                          </a:cubicBezTo>
                          <a:cubicBezTo>
                            <a:pt x="10800" y="7200"/>
                            <a:pt x="5400" y="7200"/>
                            <a:pt x="5400" y="7200"/>
                          </a:cubicBezTo>
                          <a:cubicBezTo>
                            <a:pt x="0" y="7200"/>
                            <a:pt x="0" y="14400"/>
                            <a:pt x="0" y="14400"/>
                          </a:cubicBezTo>
                          <a:cubicBezTo>
                            <a:pt x="0" y="14400"/>
                            <a:pt x="0" y="14400"/>
                            <a:pt x="0" y="14400"/>
                          </a:cubicBezTo>
                          <a:cubicBezTo>
                            <a:pt x="0" y="21600"/>
                            <a:pt x="5400" y="21600"/>
                            <a:pt x="5400" y="21600"/>
                          </a:cubicBezTo>
                          <a:cubicBezTo>
                            <a:pt x="5400" y="21600"/>
                            <a:pt x="5400" y="21600"/>
                            <a:pt x="5400" y="21600"/>
                          </a:cubicBezTo>
                          <a:cubicBezTo>
                            <a:pt x="5400" y="21600"/>
                            <a:pt x="10800" y="21600"/>
                            <a:pt x="10800" y="21600"/>
                          </a:cubicBezTo>
                          <a:cubicBezTo>
                            <a:pt x="10800" y="21600"/>
                            <a:pt x="10800" y="21600"/>
                            <a:pt x="16200" y="21600"/>
                          </a:cubicBezTo>
                          <a:cubicBezTo>
                            <a:pt x="16200" y="21600"/>
                            <a:pt x="16200" y="21600"/>
                            <a:pt x="16200" y="21600"/>
                          </a:cubicBezTo>
                          <a:cubicBezTo>
                            <a:pt x="16200" y="21600"/>
                            <a:pt x="21600" y="14400"/>
                            <a:pt x="16200" y="14400"/>
                          </a:cubicBezTo>
                          <a:cubicBezTo>
                            <a:pt x="16200" y="7200"/>
                            <a:pt x="16200" y="7200"/>
                            <a:pt x="16200" y="7200"/>
                          </a:cubicBezTo>
                          <a:cubicBezTo>
                            <a:pt x="16200" y="7200"/>
                            <a:pt x="16200" y="0"/>
                            <a:pt x="162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sp>
                  <p:nvSpPr>
                    <p:cNvPr id="706" name="Freeform 183"/>
                    <p:cNvSpPr/>
                    <p:nvPr/>
                  </p:nvSpPr>
                  <p:spPr>
                    <a:xfrm>
                      <a:off x="337356" y="372293"/>
                      <a:ext cx="12701" cy="12701"/>
                    </a:xfrm>
                    <a:custGeom>
                      <a:avLst/>
                      <a:gdLst/>
                      <a:ahLst/>
                      <a:cxnLst>
                        <a:cxn ang="0">
                          <a:pos x="wd2" y="hd2"/>
                        </a:cxn>
                        <a:cxn ang="5400000">
                          <a:pos x="wd2" y="hd2"/>
                        </a:cxn>
                        <a:cxn ang="10800000">
                          <a:pos x="wd2" y="hd2"/>
                        </a:cxn>
                        <a:cxn ang="16200000">
                          <a:pos x="wd2" y="hd2"/>
                        </a:cxn>
                      </a:cxnLst>
                      <a:rect l="0" t="0" r="r" b="b"/>
                      <a:pathLst>
                        <a:path w="15600" h="21600" extrusionOk="0">
                          <a:moveTo>
                            <a:pt x="15600" y="21600"/>
                          </a:moveTo>
                          <a:cubicBezTo>
                            <a:pt x="15600" y="21600"/>
                            <a:pt x="15600" y="21600"/>
                            <a:pt x="15600" y="21600"/>
                          </a:cubicBezTo>
                          <a:cubicBezTo>
                            <a:pt x="15600" y="21600"/>
                            <a:pt x="15600" y="21600"/>
                            <a:pt x="15600" y="21600"/>
                          </a:cubicBezTo>
                          <a:cubicBezTo>
                            <a:pt x="15600" y="21600"/>
                            <a:pt x="15600" y="21600"/>
                            <a:pt x="15600" y="21600"/>
                          </a:cubicBezTo>
                          <a:cubicBezTo>
                            <a:pt x="15600" y="0"/>
                            <a:pt x="15600" y="0"/>
                            <a:pt x="15600" y="0"/>
                          </a:cubicBezTo>
                          <a:cubicBezTo>
                            <a:pt x="4800" y="0"/>
                            <a:pt x="4800" y="0"/>
                            <a:pt x="4800" y="0"/>
                          </a:cubicBezTo>
                          <a:cubicBezTo>
                            <a:pt x="4800" y="0"/>
                            <a:pt x="-6000" y="0"/>
                            <a:pt x="4800" y="21600"/>
                          </a:cubicBezTo>
                          <a:cubicBezTo>
                            <a:pt x="4800" y="21600"/>
                            <a:pt x="15600" y="21600"/>
                            <a:pt x="15600" y="2160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sp>
                <p:nvSpPr>
                  <p:cNvPr id="689" name="Freeform 171"/>
                  <p:cNvSpPr/>
                  <p:nvPr/>
                </p:nvSpPr>
                <p:spPr>
                  <a:xfrm>
                    <a:off x="465847" y="10626"/>
                    <a:ext cx="12701" cy="12701"/>
                  </a:xfrm>
                  <a:custGeom>
                    <a:avLst/>
                    <a:gdLst/>
                    <a:ahLst/>
                    <a:cxnLst>
                      <a:cxn ang="0">
                        <a:pos x="wd2" y="hd2"/>
                      </a:cxn>
                      <a:cxn ang="5400000">
                        <a:pos x="wd2" y="hd2"/>
                      </a:cxn>
                      <a:cxn ang="10800000">
                        <a:pos x="wd2" y="hd2"/>
                      </a:cxn>
                      <a:cxn ang="16200000">
                        <a:pos x="wd2" y="hd2"/>
                      </a:cxn>
                    </a:cxnLst>
                    <a:rect l="0" t="0" r="r" b="b"/>
                    <a:pathLst>
                      <a:path w="16200" h="21600" extrusionOk="0">
                        <a:moveTo>
                          <a:pt x="16200" y="0"/>
                        </a:moveTo>
                        <a:cubicBezTo>
                          <a:pt x="-5400" y="0"/>
                          <a:pt x="-5400" y="21600"/>
                          <a:pt x="16200" y="21600"/>
                        </a:cubicBezTo>
                        <a:cubicBezTo>
                          <a:pt x="16200" y="21600"/>
                          <a:pt x="16200" y="21600"/>
                          <a:pt x="16200" y="0"/>
                        </a:cubicBezTo>
                        <a:cubicBezTo>
                          <a:pt x="16200" y="0"/>
                          <a:pt x="16200" y="0"/>
                          <a:pt x="16200" y="0"/>
                        </a:cubicBezTo>
                        <a:cubicBezTo>
                          <a:pt x="16200" y="0"/>
                          <a:pt x="16200" y="0"/>
                          <a:pt x="16200" y="0"/>
                        </a:cubicBezTo>
                        <a:cubicBezTo>
                          <a:pt x="16200" y="0"/>
                          <a:pt x="16200" y="0"/>
                          <a:pt x="16200" y="0"/>
                        </a:cubicBezTo>
                        <a:close/>
                        <a:moveTo>
                          <a:pt x="16200" y="0"/>
                        </a:moveTo>
                        <a:cubicBezTo>
                          <a:pt x="16200" y="0"/>
                          <a:pt x="16200" y="0"/>
                          <a:pt x="16200" y="0"/>
                        </a:cubicBezTo>
                        <a:close/>
                      </a:path>
                    </a:pathLst>
                  </a:custGeom>
                  <a:grpFill/>
                  <a:ln w="12700" cap="flat">
                    <a:noFill/>
                    <a:miter lim="400000"/>
                  </a:ln>
                  <a:effectLst/>
                </p:spPr>
                <p:txBody>
                  <a:bodyPr wrap="square" lIns="45647" tIns="45647" rIns="45647" bIns="45647" numCol="1" anchor="t">
                    <a:noAutofit/>
                  </a:bodyPr>
                  <a:lstStyle/>
                  <a:p>
                    <a:pPr defTabSz="912765">
                      <a:defRPr>
                        <a:latin typeface="微软雅黑"/>
                        <a:ea typeface="微软雅黑"/>
                        <a:cs typeface="微软雅黑"/>
                        <a:sym typeface="微软雅黑"/>
                      </a:defRPr>
                    </a:pPr>
                    <a:endParaRPr sz="1794" kern="0">
                      <a:solidFill>
                        <a:srgbClr val="1D1D1A"/>
                      </a:solidFill>
                      <a:latin typeface="微软雅黑"/>
                      <a:ea typeface="微软雅黑"/>
                      <a:cs typeface="+mn-ea"/>
                      <a:sym typeface="+mn-lt"/>
                    </a:endParaRPr>
                  </a:p>
                </p:txBody>
              </p:sp>
            </p:grpSp>
          </p:grpSp>
          <p:grpSp>
            <p:nvGrpSpPr>
              <p:cNvPr id="465" name="组合 175"/>
              <p:cNvGrpSpPr/>
              <p:nvPr/>
            </p:nvGrpSpPr>
            <p:grpSpPr>
              <a:xfrm>
                <a:off x="5736039" y="5510436"/>
                <a:ext cx="492149" cy="694614"/>
                <a:chOff x="0" y="-2"/>
                <a:chExt cx="492339" cy="694884"/>
              </a:xfrm>
              <a:effectLst/>
              <a:scene3d>
                <a:camera prst="orthographicFront">
                  <a:rot lat="0" lon="0" rev="0"/>
                </a:camera>
                <a:lightRig rig="threePt" dir="t"/>
              </a:scene3d>
            </p:grpSpPr>
            <p:sp>
              <p:nvSpPr>
                <p:cNvPr id="540" name="矩形 176"/>
                <p:cNvSpPr/>
                <p:nvPr/>
              </p:nvSpPr>
              <p:spPr>
                <a:xfrm>
                  <a:off x="0" y="2338"/>
                  <a:ext cx="490502" cy="692544"/>
                </a:xfrm>
                <a:prstGeom prst="rect">
                  <a:avLst/>
                </a:prstGeom>
                <a:solidFill>
                  <a:srgbClr val="FFFFFF">
                    <a:alpha val="80000"/>
                  </a:srgbClr>
                </a:solidFill>
                <a:ln w="3175" cap="flat">
                  <a:solidFill>
                    <a:srgbClr val="EBEBEB">
                      <a:lumMod val="75000"/>
                    </a:srgbClr>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41" name="矩形 177"/>
                <p:cNvSpPr/>
                <p:nvPr/>
              </p:nvSpPr>
              <p:spPr>
                <a:xfrm>
                  <a:off x="361105" y="524127"/>
                  <a:ext cx="127391" cy="169662"/>
                </a:xfrm>
                <a:prstGeom prst="rect">
                  <a:avLst/>
                </a:prstGeom>
                <a:solidFill>
                  <a:srgbClr val="FFFFFF"/>
                </a:solidFill>
                <a:ln w="12700" cap="flat">
                  <a:noFill/>
                  <a:miter lim="400000"/>
                </a:ln>
                <a:effectLst/>
              </p:spPr>
              <p:txBody>
                <a:bodyPr wrap="square" lIns="45647" tIns="45647" rIns="45647" bIns="45647" numCol="1" anchor="ctr">
                  <a:noAutofit/>
                </a:bodyPr>
                <a:lstStyle/>
                <a:p>
                  <a:pPr algn="ctr" defTabSz="912765">
                    <a:defRPr sz="1700">
                      <a:solidFill>
                        <a:srgbClr val="666666"/>
                      </a:solidFill>
                      <a:latin typeface="微软雅黑"/>
                      <a:ea typeface="微软雅黑"/>
                      <a:cs typeface="微软雅黑"/>
                      <a:sym typeface="微软雅黑"/>
                    </a:defRPr>
                  </a:pPr>
                  <a:endParaRPr sz="1694" kern="0">
                    <a:solidFill>
                      <a:srgbClr val="666666"/>
                    </a:solidFill>
                    <a:latin typeface="微软雅黑"/>
                    <a:ea typeface="微软雅黑"/>
                    <a:cs typeface="+mn-ea"/>
                    <a:sym typeface="+mn-lt"/>
                  </a:endParaRPr>
                </a:p>
              </p:txBody>
            </p:sp>
            <p:grpSp>
              <p:nvGrpSpPr>
                <p:cNvPr id="542" name="组合 178"/>
                <p:cNvGrpSpPr/>
                <p:nvPr/>
              </p:nvGrpSpPr>
              <p:grpSpPr>
                <a:xfrm>
                  <a:off x="3009" y="-2"/>
                  <a:ext cx="489330" cy="605574"/>
                  <a:chOff x="0" y="-1"/>
                  <a:chExt cx="489329" cy="605572"/>
                </a:xfrm>
              </p:grpSpPr>
              <p:grpSp>
                <p:nvGrpSpPr>
                  <p:cNvPr id="544" name="组合 180"/>
                  <p:cNvGrpSpPr/>
                  <p:nvPr/>
                </p:nvGrpSpPr>
                <p:grpSpPr>
                  <a:xfrm>
                    <a:off x="13208" y="1244"/>
                    <a:ext cx="350176" cy="105081"/>
                    <a:chOff x="0" y="0"/>
                    <a:chExt cx="350174" cy="105079"/>
                  </a:xfrm>
                </p:grpSpPr>
                <p:grpSp>
                  <p:nvGrpSpPr>
                    <p:cNvPr id="613" name="组合 250"/>
                    <p:cNvGrpSpPr/>
                    <p:nvPr/>
                  </p:nvGrpSpPr>
                  <p:grpSpPr>
                    <a:xfrm>
                      <a:off x="0" y="0"/>
                      <a:ext cx="350174" cy="105079"/>
                      <a:chOff x="0" y="1"/>
                      <a:chExt cx="350173" cy="105077"/>
                    </a:xfrm>
                  </p:grpSpPr>
                  <p:sp>
                    <p:nvSpPr>
                      <p:cNvPr id="615" name="Freeform 220"/>
                      <p:cNvSpPr/>
                      <p:nvPr/>
                    </p:nvSpPr>
                    <p:spPr>
                      <a:xfrm>
                        <a:off x="233716" y="3902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7200" y="10800"/>
                            </a:moveTo>
                            <a:cubicBezTo>
                              <a:pt x="0" y="10800"/>
                              <a:pt x="0" y="10800"/>
                              <a:pt x="0" y="10800"/>
                            </a:cubicBezTo>
                            <a:cubicBezTo>
                              <a:pt x="0" y="21600"/>
                              <a:pt x="0" y="21600"/>
                              <a:pt x="7200" y="21600"/>
                            </a:cubicBezTo>
                            <a:cubicBezTo>
                              <a:pt x="7200" y="21600"/>
                              <a:pt x="14400" y="10800"/>
                              <a:pt x="14400" y="10800"/>
                            </a:cubicBezTo>
                            <a:cubicBezTo>
                              <a:pt x="21600" y="21600"/>
                              <a:pt x="21600" y="10800"/>
                              <a:pt x="21600" y="10800"/>
                            </a:cubicBezTo>
                            <a:cubicBezTo>
                              <a:pt x="21600" y="10800"/>
                              <a:pt x="21600" y="10800"/>
                              <a:pt x="21600" y="0"/>
                            </a:cubicBezTo>
                            <a:cubicBezTo>
                              <a:pt x="21600" y="0"/>
                              <a:pt x="21600" y="0"/>
                              <a:pt x="21600" y="0"/>
                            </a:cubicBezTo>
                            <a:cubicBezTo>
                              <a:pt x="14400" y="0"/>
                              <a:pt x="7200" y="10800"/>
                              <a:pt x="72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16" name="Freeform 223"/>
                      <p:cNvSpPr/>
                      <p:nvPr/>
                    </p:nvSpPr>
                    <p:spPr>
                      <a:xfrm>
                        <a:off x="0" y="1"/>
                        <a:ext cx="350173" cy="105077"/>
                      </a:xfrm>
                      <a:custGeom>
                        <a:avLst/>
                        <a:gdLst/>
                        <a:ahLst/>
                        <a:cxnLst>
                          <a:cxn ang="0">
                            <a:pos x="wd2" y="hd2"/>
                          </a:cxn>
                          <a:cxn ang="5400000">
                            <a:pos x="wd2" y="hd2"/>
                          </a:cxn>
                          <a:cxn ang="10800000">
                            <a:pos x="wd2" y="hd2"/>
                          </a:cxn>
                          <a:cxn ang="16200000">
                            <a:pos x="wd2" y="hd2"/>
                          </a:cxn>
                        </a:cxnLst>
                        <a:rect l="0" t="0" r="r" b="b"/>
                        <a:pathLst>
                          <a:path w="21361" h="21600" extrusionOk="0">
                            <a:moveTo>
                              <a:pt x="14" y="4226"/>
                            </a:moveTo>
                            <a:cubicBezTo>
                              <a:pt x="14" y="4696"/>
                              <a:pt x="161" y="4696"/>
                              <a:pt x="308" y="4696"/>
                            </a:cubicBezTo>
                            <a:cubicBezTo>
                              <a:pt x="455" y="4696"/>
                              <a:pt x="455" y="4696"/>
                              <a:pt x="602" y="4696"/>
                            </a:cubicBezTo>
                            <a:cubicBezTo>
                              <a:pt x="749" y="5165"/>
                              <a:pt x="1043" y="5165"/>
                              <a:pt x="1189" y="5165"/>
                            </a:cubicBezTo>
                            <a:cubicBezTo>
                              <a:pt x="1336" y="5165"/>
                              <a:pt x="1483" y="5635"/>
                              <a:pt x="1483" y="6104"/>
                            </a:cubicBezTo>
                            <a:cubicBezTo>
                              <a:pt x="1483" y="6574"/>
                              <a:pt x="1336" y="7043"/>
                              <a:pt x="1189" y="7513"/>
                            </a:cubicBezTo>
                            <a:cubicBezTo>
                              <a:pt x="1043" y="7513"/>
                              <a:pt x="1189" y="7983"/>
                              <a:pt x="1189" y="8452"/>
                            </a:cubicBezTo>
                            <a:cubicBezTo>
                              <a:pt x="1336" y="8922"/>
                              <a:pt x="1336" y="9391"/>
                              <a:pt x="1336" y="9861"/>
                            </a:cubicBezTo>
                            <a:cubicBezTo>
                              <a:pt x="1189" y="10330"/>
                              <a:pt x="1483" y="10330"/>
                              <a:pt x="1483" y="10800"/>
                            </a:cubicBezTo>
                            <a:cubicBezTo>
                              <a:pt x="1630" y="10800"/>
                              <a:pt x="1924" y="11270"/>
                              <a:pt x="1924" y="11739"/>
                            </a:cubicBezTo>
                            <a:cubicBezTo>
                              <a:pt x="1924" y="12209"/>
                              <a:pt x="2365" y="12678"/>
                              <a:pt x="2659" y="12678"/>
                            </a:cubicBezTo>
                            <a:cubicBezTo>
                              <a:pt x="2806" y="13148"/>
                              <a:pt x="3247" y="13148"/>
                              <a:pt x="3394" y="13148"/>
                            </a:cubicBezTo>
                            <a:cubicBezTo>
                              <a:pt x="3394" y="13148"/>
                              <a:pt x="3687" y="13617"/>
                              <a:pt x="3687" y="13617"/>
                            </a:cubicBezTo>
                            <a:cubicBezTo>
                              <a:pt x="3687" y="13617"/>
                              <a:pt x="3687" y="13617"/>
                              <a:pt x="3834" y="13617"/>
                            </a:cubicBezTo>
                            <a:cubicBezTo>
                              <a:pt x="3834" y="13617"/>
                              <a:pt x="3981" y="13617"/>
                              <a:pt x="3981" y="13617"/>
                            </a:cubicBezTo>
                            <a:cubicBezTo>
                              <a:pt x="3981" y="13148"/>
                              <a:pt x="3981" y="13148"/>
                              <a:pt x="4128" y="13148"/>
                            </a:cubicBezTo>
                            <a:cubicBezTo>
                              <a:pt x="4128" y="13148"/>
                              <a:pt x="4275" y="13148"/>
                              <a:pt x="4128" y="13148"/>
                            </a:cubicBezTo>
                            <a:cubicBezTo>
                              <a:pt x="4128" y="13617"/>
                              <a:pt x="4128" y="13617"/>
                              <a:pt x="4128" y="13617"/>
                            </a:cubicBezTo>
                            <a:cubicBezTo>
                              <a:pt x="4275" y="14087"/>
                              <a:pt x="4422" y="13617"/>
                              <a:pt x="4422" y="13617"/>
                            </a:cubicBezTo>
                            <a:cubicBezTo>
                              <a:pt x="4422" y="13148"/>
                              <a:pt x="4422" y="12678"/>
                              <a:pt x="4422" y="12678"/>
                            </a:cubicBezTo>
                            <a:cubicBezTo>
                              <a:pt x="4422" y="12678"/>
                              <a:pt x="4569" y="12678"/>
                              <a:pt x="4569" y="13148"/>
                            </a:cubicBezTo>
                            <a:cubicBezTo>
                              <a:pt x="4569" y="13617"/>
                              <a:pt x="4569" y="13617"/>
                              <a:pt x="4569" y="13617"/>
                            </a:cubicBezTo>
                            <a:cubicBezTo>
                              <a:pt x="4716" y="13617"/>
                              <a:pt x="4716" y="13148"/>
                              <a:pt x="4716" y="13148"/>
                            </a:cubicBezTo>
                            <a:cubicBezTo>
                              <a:pt x="4716" y="13148"/>
                              <a:pt x="4716" y="12678"/>
                              <a:pt x="4716" y="12678"/>
                            </a:cubicBezTo>
                            <a:cubicBezTo>
                              <a:pt x="4716" y="12678"/>
                              <a:pt x="4716" y="12209"/>
                              <a:pt x="4716" y="12209"/>
                            </a:cubicBezTo>
                            <a:cubicBezTo>
                              <a:pt x="4716" y="11739"/>
                              <a:pt x="4716" y="11270"/>
                              <a:pt x="4716" y="11270"/>
                            </a:cubicBezTo>
                            <a:cubicBezTo>
                              <a:pt x="4863" y="11739"/>
                              <a:pt x="4863" y="11739"/>
                              <a:pt x="4863" y="12209"/>
                            </a:cubicBezTo>
                            <a:cubicBezTo>
                              <a:pt x="4863" y="12209"/>
                              <a:pt x="4863" y="12678"/>
                              <a:pt x="5010" y="12678"/>
                            </a:cubicBezTo>
                            <a:cubicBezTo>
                              <a:pt x="5010" y="12678"/>
                              <a:pt x="5010" y="12678"/>
                              <a:pt x="5157" y="12678"/>
                            </a:cubicBezTo>
                            <a:cubicBezTo>
                              <a:pt x="5157" y="13148"/>
                              <a:pt x="5157" y="13617"/>
                              <a:pt x="5157" y="13617"/>
                            </a:cubicBezTo>
                            <a:cubicBezTo>
                              <a:pt x="5304" y="13617"/>
                              <a:pt x="5304" y="13148"/>
                              <a:pt x="5304" y="13148"/>
                            </a:cubicBezTo>
                            <a:cubicBezTo>
                              <a:pt x="5304" y="12678"/>
                              <a:pt x="5304" y="12678"/>
                              <a:pt x="5304" y="12678"/>
                            </a:cubicBezTo>
                            <a:cubicBezTo>
                              <a:pt x="5304" y="12678"/>
                              <a:pt x="5304" y="12678"/>
                              <a:pt x="5304" y="12209"/>
                            </a:cubicBezTo>
                            <a:cubicBezTo>
                              <a:pt x="5304" y="12209"/>
                              <a:pt x="5304" y="12209"/>
                              <a:pt x="5304" y="12209"/>
                            </a:cubicBezTo>
                            <a:cubicBezTo>
                              <a:pt x="5451" y="12209"/>
                              <a:pt x="5451" y="12678"/>
                              <a:pt x="5451" y="12678"/>
                            </a:cubicBezTo>
                            <a:cubicBezTo>
                              <a:pt x="5451" y="12678"/>
                              <a:pt x="5451" y="13148"/>
                              <a:pt x="5451" y="13148"/>
                            </a:cubicBezTo>
                            <a:cubicBezTo>
                              <a:pt x="5451" y="13148"/>
                              <a:pt x="5451" y="13148"/>
                              <a:pt x="5598" y="13148"/>
                            </a:cubicBezTo>
                            <a:cubicBezTo>
                              <a:pt x="5745" y="13148"/>
                              <a:pt x="5745" y="13148"/>
                              <a:pt x="5745" y="13617"/>
                            </a:cubicBezTo>
                            <a:cubicBezTo>
                              <a:pt x="5891" y="13617"/>
                              <a:pt x="5891" y="13617"/>
                              <a:pt x="5891" y="13617"/>
                            </a:cubicBezTo>
                            <a:cubicBezTo>
                              <a:pt x="5745" y="14087"/>
                              <a:pt x="5745" y="14087"/>
                              <a:pt x="5745" y="14087"/>
                            </a:cubicBezTo>
                            <a:cubicBezTo>
                              <a:pt x="5745" y="14557"/>
                              <a:pt x="5745" y="14557"/>
                              <a:pt x="5891" y="14557"/>
                            </a:cubicBezTo>
                            <a:cubicBezTo>
                              <a:pt x="5891" y="15026"/>
                              <a:pt x="6038" y="14557"/>
                              <a:pt x="6038" y="14557"/>
                            </a:cubicBezTo>
                            <a:cubicBezTo>
                              <a:pt x="6038" y="14087"/>
                              <a:pt x="6038" y="14087"/>
                              <a:pt x="6185" y="14087"/>
                            </a:cubicBezTo>
                            <a:cubicBezTo>
                              <a:pt x="6185" y="14557"/>
                              <a:pt x="6332" y="14557"/>
                              <a:pt x="6332" y="14087"/>
                            </a:cubicBezTo>
                            <a:cubicBezTo>
                              <a:pt x="6479" y="14087"/>
                              <a:pt x="6626" y="14087"/>
                              <a:pt x="6626" y="13617"/>
                            </a:cubicBezTo>
                            <a:cubicBezTo>
                              <a:pt x="6626" y="13617"/>
                              <a:pt x="6626" y="13148"/>
                              <a:pt x="6626" y="13148"/>
                            </a:cubicBezTo>
                            <a:cubicBezTo>
                              <a:pt x="6479" y="13148"/>
                              <a:pt x="6479" y="13148"/>
                              <a:pt x="6479" y="12678"/>
                            </a:cubicBezTo>
                            <a:cubicBezTo>
                              <a:pt x="6626" y="12678"/>
                              <a:pt x="6626" y="12678"/>
                              <a:pt x="6626" y="12678"/>
                            </a:cubicBezTo>
                            <a:cubicBezTo>
                              <a:pt x="6773" y="12209"/>
                              <a:pt x="6773" y="12678"/>
                              <a:pt x="6773" y="12678"/>
                            </a:cubicBezTo>
                            <a:cubicBezTo>
                              <a:pt x="6626" y="12678"/>
                              <a:pt x="6626" y="13617"/>
                              <a:pt x="6773" y="13148"/>
                            </a:cubicBezTo>
                            <a:cubicBezTo>
                              <a:pt x="6920" y="13148"/>
                              <a:pt x="6920" y="13148"/>
                              <a:pt x="6920" y="13617"/>
                            </a:cubicBezTo>
                            <a:cubicBezTo>
                              <a:pt x="6920" y="13617"/>
                              <a:pt x="6920" y="14087"/>
                              <a:pt x="6920" y="14087"/>
                            </a:cubicBezTo>
                            <a:cubicBezTo>
                              <a:pt x="7067" y="14087"/>
                              <a:pt x="7067" y="14087"/>
                              <a:pt x="7067" y="14087"/>
                            </a:cubicBezTo>
                            <a:cubicBezTo>
                              <a:pt x="7067" y="13617"/>
                              <a:pt x="7067" y="13617"/>
                              <a:pt x="7067" y="14087"/>
                            </a:cubicBezTo>
                            <a:cubicBezTo>
                              <a:pt x="7067" y="14087"/>
                              <a:pt x="7214" y="14087"/>
                              <a:pt x="7214" y="14087"/>
                            </a:cubicBezTo>
                            <a:cubicBezTo>
                              <a:pt x="7361" y="14087"/>
                              <a:pt x="7361" y="14087"/>
                              <a:pt x="7361" y="14557"/>
                            </a:cubicBezTo>
                            <a:cubicBezTo>
                              <a:pt x="7361" y="14557"/>
                              <a:pt x="7361" y="14557"/>
                              <a:pt x="7214" y="15026"/>
                            </a:cubicBezTo>
                            <a:cubicBezTo>
                              <a:pt x="7214" y="15026"/>
                              <a:pt x="7067" y="15026"/>
                              <a:pt x="7067" y="15496"/>
                            </a:cubicBezTo>
                            <a:cubicBezTo>
                              <a:pt x="7067" y="15496"/>
                              <a:pt x="7067" y="15496"/>
                              <a:pt x="7067" y="15965"/>
                            </a:cubicBezTo>
                            <a:cubicBezTo>
                              <a:pt x="6920" y="15965"/>
                              <a:pt x="6920" y="15965"/>
                              <a:pt x="6920" y="16435"/>
                            </a:cubicBezTo>
                            <a:cubicBezTo>
                              <a:pt x="6920" y="16904"/>
                              <a:pt x="6920" y="16904"/>
                              <a:pt x="6920" y="16904"/>
                            </a:cubicBezTo>
                            <a:cubicBezTo>
                              <a:pt x="6920" y="17374"/>
                              <a:pt x="6773" y="17843"/>
                              <a:pt x="6920" y="17843"/>
                            </a:cubicBezTo>
                            <a:cubicBezTo>
                              <a:pt x="6920" y="17843"/>
                              <a:pt x="7067" y="17843"/>
                              <a:pt x="7067" y="17843"/>
                            </a:cubicBezTo>
                            <a:cubicBezTo>
                              <a:pt x="7067" y="18313"/>
                              <a:pt x="7067" y="18313"/>
                              <a:pt x="7067" y="18313"/>
                            </a:cubicBezTo>
                            <a:cubicBezTo>
                              <a:pt x="7067" y="18313"/>
                              <a:pt x="7214" y="18313"/>
                              <a:pt x="7067" y="18783"/>
                            </a:cubicBezTo>
                            <a:cubicBezTo>
                              <a:pt x="7067" y="18783"/>
                              <a:pt x="6920" y="19252"/>
                              <a:pt x="7067" y="19252"/>
                            </a:cubicBezTo>
                            <a:cubicBezTo>
                              <a:pt x="7067" y="19252"/>
                              <a:pt x="7067" y="19252"/>
                              <a:pt x="7067" y="19722"/>
                            </a:cubicBezTo>
                            <a:cubicBezTo>
                              <a:pt x="7067" y="19722"/>
                              <a:pt x="7067" y="19722"/>
                              <a:pt x="7214" y="20191"/>
                            </a:cubicBezTo>
                            <a:cubicBezTo>
                              <a:pt x="7214" y="20191"/>
                              <a:pt x="7214" y="20191"/>
                              <a:pt x="7361" y="20191"/>
                            </a:cubicBezTo>
                            <a:cubicBezTo>
                              <a:pt x="7361" y="20191"/>
                              <a:pt x="7361" y="20191"/>
                              <a:pt x="7361" y="20191"/>
                            </a:cubicBezTo>
                            <a:cubicBezTo>
                              <a:pt x="7214" y="20191"/>
                              <a:pt x="7214" y="20191"/>
                              <a:pt x="7214" y="20661"/>
                            </a:cubicBezTo>
                            <a:cubicBezTo>
                              <a:pt x="7214" y="20661"/>
                              <a:pt x="7214" y="20661"/>
                              <a:pt x="7214" y="21130"/>
                            </a:cubicBezTo>
                            <a:cubicBezTo>
                              <a:pt x="7214" y="21130"/>
                              <a:pt x="7214" y="21600"/>
                              <a:pt x="7361" y="21600"/>
                            </a:cubicBezTo>
                            <a:cubicBezTo>
                              <a:pt x="7361" y="21600"/>
                              <a:pt x="7361" y="21600"/>
                              <a:pt x="7508" y="21600"/>
                            </a:cubicBezTo>
                            <a:cubicBezTo>
                              <a:pt x="7508" y="21130"/>
                              <a:pt x="7508" y="21130"/>
                              <a:pt x="7655" y="21600"/>
                            </a:cubicBezTo>
                            <a:cubicBezTo>
                              <a:pt x="7655" y="21600"/>
                              <a:pt x="7949" y="21600"/>
                              <a:pt x="8096" y="21130"/>
                            </a:cubicBezTo>
                            <a:cubicBezTo>
                              <a:pt x="8096" y="21130"/>
                              <a:pt x="8243" y="20661"/>
                              <a:pt x="8243" y="20191"/>
                            </a:cubicBezTo>
                            <a:cubicBezTo>
                              <a:pt x="8389" y="20191"/>
                              <a:pt x="8389" y="19722"/>
                              <a:pt x="8389" y="19722"/>
                            </a:cubicBezTo>
                            <a:cubicBezTo>
                              <a:pt x="8243" y="19722"/>
                              <a:pt x="8243" y="19722"/>
                              <a:pt x="8243" y="19252"/>
                            </a:cubicBezTo>
                            <a:cubicBezTo>
                              <a:pt x="8096" y="19252"/>
                              <a:pt x="8096" y="19252"/>
                              <a:pt x="8096" y="19252"/>
                            </a:cubicBezTo>
                            <a:cubicBezTo>
                              <a:pt x="7949" y="18783"/>
                              <a:pt x="7949" y="18783"/>
                              <a:pt x="7949" y="18783"/>
                            </a:cubicBezTo>
                            <a:cubicBezTo>
                              <a:pt x="7949" y="18313"/>
                              <a:pt x="7949" y="18313"/>
                              <a:pt x="8096" y="18313"/>
                            </a:cubicBezTo>
                            <a:cubicBezTo>
                              <a:pt x="8096" y="19252"/>
                              <a:pt x="8243" y="18313"/>
                              <a:pt x="8096" y="17843"/>
                            </a:cubicBezTo>
                            <a:cubicBezTo>
                              <a:pt x="7949" y="17843"/>
                              <a:pt x="7949" y="17843"/>
                              <a:pt x="7802" y="17843"/>
                            </a:cubicBezTo>
                            <a:cubicBezTo>
                              <a:pt x="7802" y="17843"/>
                              <a:pt x="7802" y="17843"/>
                              <a:pt x="7802" y="17843"/>
                            </a:cubicBezTo>
                            <a:cubicBezTo>
                              <a:pt x="7802" y="17374"/>
                              <a:pt x="7802" y="17374"/>
                              <a:pt x="7802" y="17374"/>
                            </a:cubicBezTo>
                            <a:cubicBezTo>
                              <a:pt x="7802" y="16904"/>
                              <a:pt x="7802" y="16904"/>
                              <a:pt x="7802" y="16904"/>
                            </a:cubicBezTo>
                            <a:cubicBezTo>
                              <a:pt x="7655" y="16904"/>
                              <a:pt x="7655" y="16435"/>
                              <a:pt x="7802" y="16435"/>
                            </a:cubicBezTo>
                            <a:cubicBezTo>
                              <a:pt x="7802" y="16435"/>
                              <a:pt x="7949" y="15965"/>
                              <a:pt x="7949" y="15965"/>
                            </a:cubicBezTo>
                            <a:cubicBezTo>
                              <a:pt x="7949" y="16435"/>
                              <a:pt x="7949" y="16435"/>
                              <a:pt x="7949" y="16435"/>
                            </a:cubicBezTo>
                            <a:cubicBezTo>
                              <a:pt x="7949" y="16435"/>
                              <a:pt x="7949" y="16904"/>
                              <a:pt x="7949" y="16904"/>
                            </a:cubicBezTo>
                            <a:cubicBezTo>
                              <a:pt x="7949" y="16904"/>
                              <a:pt x="7949" y="16904"/>
                              <a:pt x="8096" y="16904"/>
                            </a:cubicBezTo>
                            <a:cubicBezTo>
                              <a:pt x="8096" y="16904"/>
                              <a:pt x="8096" y="16904"/>
                              <a:pt x="8243" y="16904"/>
                            </a:cubicBezTo>
                            <a:cubicBezTo>
                              <a:pt x="8243" y="16904"/>
                              <a:pt x="8389" y="17374"/>
                              <a:pt x="8389" y="16904"/>
                            </a:cubicBezTo>
                            <a:cubicBezTo>
                              <a:pt x="8389" y="16904"/>
                              <a:pt x="8389" y="16435"/>
                              <a:pt x="8389" y="16435"/>
                            </a:cubicBezTo>
                            <a:cubicBezTo>
                              <a:pt x="8243" y="16435"/>
                              <a:pt x="8096" y="16435"/>
                              <a:pt x="8096" y="16435"/>
                            </a:cubicBezTo>
                            <a:cubicBezTo>
                              <a:pt x="8096" y="16435"/>
                              <a:pt x="8096" y="15965"/>
                              <a:pt x="8096" y="15965"/>
                            </a:cubicBezTo>
                            <a:cubicBezTo>
                              <a:pt x="8096" y="15965"/>
                              <a:pt x="8243" y="15496"/>
                              <a:pt x="8243" y="15496"/>
                            </a:cubicBezTo>
                            <a:cubicBezTo>
                              <a:pt x="8243" y="15026"/>
                              <a:pt x="8243" y="15026"/>
                              <a:pt x="8243" y="14557"/>
                            </a:cubicBezTo>
                            <a:cubicBezTo>
                              <a:pt x="8096" y="14557"/>
                              <a:pt x="8096" y="14087"/>
                              <a:pt x="8096" y="14087"/>
                            </a:cubicBezTo>
                            <a:cubicBezTo>
                              <a:pt x="8096" y="14087"/>
                              <a:pt x="8243" y="14087"/>
                              <a:pt x="8243" y="14087"/>
                            </a:cubicBezTo>
                            <a:cubicBezTo>
                              <a:pt x="8243" y="14557"/>
                              <a:pt x="8243" y="14557"/>
                              <a:pt x="8243" y="14557"/>
                            </a:cubicBezTo>
                            <a:cubicBezTo>
                              <a:pt x="8243" y="14557"/>
                              <a:pt x="8243" y="14557"/>
                              <a:pt x="8243" y="14557"/>
                            </a:cubicBezTo>
                            <a:cubicBezTo>
                              <a:pt x="8243" y="14557"/>
                              <a:pt x="8243" y="15026"/>
                              <a:pt x="8243" y="15026"/>
                            </a:cubicBezTo>
                            <a:cubicBezTo>
                              <a:pt x="8389" y="15026"/>
                              <a:pt x="8389" y="15026"/>
                              <a:pt x="8389" y="15026"/>
                            </a:cubicBezTo>
                            <a:cubicBezTo>
                              <a:pt x="8389" y="15026"/>
                              <a:pt x="8243" y="15496"/>
                              <a:pt x="8389" y="15496"/>
                            </a:cubicBezTo>
                            <a:cubicBezTo>
                              <a:pt x="8389" y="15496"/>
                              <a:pt x="8683" y="15026"/>
                              <a:pt x="8683" y="15026"/>
                            </a:cubicBezTo>
                            <a:cubicBezTo>
                              <a:pt x="8683" y="14557"/>
                              <a:pt x="8830" y="14557"/>
                              <a:pt x="8830" y="14557"/>
                            </a:cubicBezTo>
                            <a:cubicBezTo>
                              <a:pt x="8977" y="14557"/>
                              <a:pt x="9124" y="14557"/>
                              <a:pt x="9271" y="14087"/>
                            </a:cubicBezTo>
                            <a:cubicBezTo>
                              <a:pt x="9418" y="14087"/>
                              <a:pt x="9418" y="14087"/>
                              <a:pt x="9565" y="14087"/>
                            </a:cubicBezTo>
                            <a:cubicBezTo>
                              <a:pt x="9565" y="14087"/>
                              <a:pt x="9712" y="14087"/>
                              <a:pt x="9712" y="14087"/>
                            </a:cubicBezTo>
                            <a:cubicBezTo>
                              <a:pt x="9712" y="14087"/>
                              <a:pt x="9712" y="13617"/>
                              <a:pt x="9712" y="14087"/>
                            </a:cubicBezTo>
                            <a:cubicBezTo>
                              <a:pt x="9712" y="14087"/>
                              <a:pt x="9859" y="14087"/>
                              <a:pt x="9859" y="14087"/>
                            </a:cubicBezTo>
                            <a:cubicBezTo>
                              <a:pt x="9712" y="14087"/>
                              <a:pt x="9712" y="14087"/>
                              <a:pt x="9712" y="14557"/>
                            </a:cubicBezTo>
                            <a:cubicBezTo>
                              <a:pt x="9712" y="14557"/>
                              <a:pt x="9859" y="14557"/>
                              <a:pt x="9859" y="14557"/>
                            </a:cubicBezTo>
                            <a:cubicBezTo>
                              <a:pt x="9859" y="14087"/>
                              <a:pt x="9859" y="14087"/>
                              <a:pt x="10006" y="14087"/>
                            </a:cubicBezTo>
                            <a:cubicBezTo>
                              <a:pt x="10006" y="14087"/>
                              <a:pt x="10006" y="14087"/>
                              <a:pt x="10006" y="14087"/>
                            </a:cubicBezTo>
                            <a:cubicBezTo>
                              <a:pt x="10006" y="14087"/>
                              <a:pt x="10006" y="13617"/>
                              <a:pt x="10006" y="13617"/>
                            </a:cubicBezTo>
                            <a:cubicBezTo>
                              <a:pt x="10153" y="13617"/>
                              <a:pt x="10153" y="13617"/>
                              <a:pt x="10300" y="14087"/>
                            </a:cubicBezTo>
                            <a:cubicBezTo>
                              <a:pt x="10300" y="14087"/>
                              <a:pt x="10300" y="14087"/>
                              <a:pt x="10447" y="14087"/>
                            </a:cubicBezTo>
                            <a:cubicBezTo>
                              <a:pt x="10447" y="13617"/>
                              <a:pt x="10447" y="13617"/>
                              <a:pt x="10447" y="13617"/>
                            </a:cubicBezTo>
                            <a:cubicBezTo>
                              <a:pt x="10447" y="14087"/>
                              <a:pt x="10594" y="14087"/>
                              <a:pt x="10594" y="13617"/>
                            </a:cubicBezTo>
                            <a:cubicBezTo>
                              <a:pt x="10594" y="13617"/>
                              <a:pt x="10594" y="13617"/>
                              <a:pt x="10740" y="13148"/>
                            </a:cubicBezTo>
                            <a:cubicBezTo>
                              <a:pt x="10740" y="13148"/>
                              <a:pt x="10740" y="13148"/>
                              <a:pt x="10740" y="12678"/>
                            </a:cubicBezTo>
                            <a:cubicBezTo>
                              <a:pt x="10594" y="12678"/>
                              <a:pt x="10594" y="12678"/>
                              <a:pt x="10740" y="12678"/>
                            </a:cubicBezTo>
                            <a:cubicBezTo>
                              <a:pt x="10740" y="12678"/>
                              <a:pt x="10740" y="12678"/>
                              <a:pt x="10887" y="12678"/>
                            </a:cubicBezTo>
                            <a:cubicBezTo>
                              <a:pt x="10887" y="13148"/>
                              <a:pt x="10887" y="13148"/>
                              <a:pt x="10887" y="13148"/>
                            </a:cubicBezTo>
                            <a:cubicBezTo>
                              <a:pt x="10887" y="13148"/>
                              <a:pt x="10887" y="13148"/>
                              <a:pt x="10887" y="13148"/>
                            </a:cubicBezTo>
                            <a:cubicBezTo>
                              <a:pt x="10887" y="13617"/>
                              <a:pt x="10740" y="13617"/>
                              <a:pt x="10887" y="13617"/>
                            </a:cubicBezTo>
                            <a:cubicBezTo>
                              <a:pt x="10887" y="14087"/>
                              <a:pt x="10887" y="13617"/>
                              <a:pt x="10887" y="13617"/>
                            </a:cubicBezTo>
                            <a:cubicBezTo>
                              <a:pt x="11034" y="13617"/>
                              <a:pt x="11034" y="13617"/>
                              <a:pt x="11034" y="13617"/>
                            </a:cubicBezTo>
                            <a:cubicBezTo>
                              <a:pt x="11181" y="13617"/>
                              <a:pt x="11328" y="13148"/>
                              <a:pt x="11181" y="13148"/>
                            </a:cubicBezTo>
                            <a:cubicBezTo>
                              <a:pt x="11034" y="13148"/>
                              <a:pt x="11034" y="13148"/>
                              <a:pt x="11034" y="12678"/>
                            </a:cubicBezTo>
                            <a:cubicBezTo>
                              <a:pt x="11181" y="12678"/>
                              <a:pt x="11181" y="12678"/>
                              <a:pt x="11181" y="12678"/>
                            </a:cubicBezTo>
                            <a:cubicBezTo>
                              <a:pt x="11034" y="12209"/>
                              <a:pt x="11328" y="12209"/>
                              <a:pt x="11328" y="12209"/>
                            </a:cubicBezTo>
                            <a:cubicBezTo>
                              <a:pt x="11328" y="12209"/>
                              <a:pt x="11328" y="12209"/>
                              <a:pt x="11475" y="12209"/>
                            </a:cubicBezTo>
                            <a:cubicBezTo>
                              <a:pt x="11475" y="12209"/>
                              <a:pt x="11475" y="12209"/>
                              <a:pt x="11475" y="12678"/>
                            </a:cubicBezTo>
                            <a:cubicBezTo>
                              <a:pt x="11475" y="12678"/>
                              <a:pt x="11622" y="12678"/>
                              <a:pt x="11622" y="12678"/>
                            </a:cubicBezTo>
                            <a:cubicBezTo>
                              <a:pt x="11769" y="12678"/>
                              <a:pt x="11916" y="12678"/>
                              <a:pt x="11916" y="12209"/>
                            </a:cubicBezTo>
                            <a:cubicBezTo>
                              <a:pt x="11916" y="12209"/>
                              <a:pt x="11769" y="11739"/>
                              <a:pt x="11769" y="11270"/>
                            </a:cubicBezTo>
                            <a:cubicBezTo>
                              <a:pt x="11769" y="10800"/>
                              <a:pt x="11769" y="10800"/>
                              <a:pt x="11916" y="10800"/>
                            </a:cubicBezTo>
                            <a:cubicBezTo>
                              <a:pt x="11916" y="11270"/>
                              <a:pt x="11916" y="11270"/>
                              <a:pt x="11916" y="11270"/>
                            </a:cubicBezTo>
                            <a:cubicBezTo>
                              <a:pt x="12063" y="11270"/>
                              <a:pt x="12063" y="11270"/>
                              <a:pt x="12063" y="11270"/>
                            </a:cubicBezTo>
                            <a:cubicBezTo>
                              <a:pt x="11916" y="11739"/>
                              <a:pt x="11916" y="12209"/>
                              <a:pt x="12063" y="12209"/>
                            </a:cubicBezTo>
                            <a:cubicBezTo>
                              <a:pt x="12063" y="12678"/>
                              <a:pt x="12063" y="12678"/>
                              <a:pt x="12210" y="12678"/>
                            </a:cubicBezTo>
                            <a:cubicBezTo>
                              <a:pt x="12210" y="12678"/>
                              <a:pt x="12357" y="12209"/>
                              <a:pt x="12357" y="12209"/>
                            </a:cubicBezTo>
                            <a:cubicBezTo>
                              <a:pt x="12504" y="11739"/>
                              <a:pt x="12504" y="11270"/>
                              <a:pt x="12651" y="11270"/>
                            </a:cubicBezTo>
                            <a:cubicBezTo>
                              <a:pt x="12651" y="11270"/>
                              <a:pt x="12651" y="11270"/>
                              <a:pt x="12798" y="11739"/>
                            </a:cubicBezTo>
                            <a:cubicBezTo>
                              <a:pt x="12798" y="11739"/>
                              <a:pt x="12945" y="11739"/>
                              <a:pt x="12945" y="11739"/>
                            </a:cubicBezTo>
                            <a:cubicBezTo>
                              <a:pt x="12945" y="11739"/>
                              <a:pt x="12945" y="11270"/>
                              <a:pt x="13091" y="11270"/>
                            </a:cubicBezTo>
                            <a:cubicBezTo>
                              <a:pt x="13091" y="11270"/>
                              <a:pt x="13091" y="10800"/>
                              <a:pt x="13091" y="10800"/>
                            </a:cubicBezTo>
                            <a:cubicBezTo>
                              <a:pt x="12945" y="10800"/>
                              <a:pt x="12945" y="10330"/>
                              <a:pt x="13091" y="10330"/>
                            </a:cubicBezTo>
                            <a:cubicBezTo>
                              <a:pt x="13091" y="10330"/>
                              <a:pt x="13091" y="9861"/>
                              <a:pt x="13091" y="9861"/>
                            </a:cubicBezTo>
                            <a:cubicBezTo>
                              <a:pt x="13091" y="9861"/>
                              <a:pt x="13091" y="9391"/>
                              <a:pt x="13091" y="9391"/>
                            </a:cubicBezTo>
                            <a:cubicBezTo>
                              <a:pt x="13091" y="9391"/>
                              <a:pt x="13091" y="8922"/>
                              <a:pt x="13091" y="8452"/>
                            </a:cubicBezTo>
                            <a:cubicBezTo>
                              <a:pt x="13091" y="8452"/>
                              <a:pt x="12945" y="7983"/>
                              <a:pt x="13091" y="7983"/>
                            </a:cubicBezTo>
                            <a:cubicBezTo>
                              <a:pt x="13091" y="8452"/>
                              <a:pt x="13091" y="8452"/>
                              <a:pt x="13091" y="8922"/>
                            </a:cubicBezTo>
                            <a:cubicBezTo>
                              <a:pt x="13091" y="8922"/>
                              <a:pt x="13091" y="9391"/>
                              <a:pt x="13091" y="9861"/>
                            </a:cubicBezTo>
                            <a:cubicBezTo>
                              <a:pt x="13238" y="9861"/>
                              <a:pt x="13238" y="9861"/>
                              <a:pt x="13238" y="9861"/>
                            </a:cubicBezTo>
                            <a:cubicBezTo>
                              <a:pt x="13238" y="10330"/>
                              <a:pt x="13238" y="10330"/>
                              <a:pt x="13238" y="10330"/>
                            </a:cubicBezTo>
                            <a:cubicBezTo>
                              <a:pt x="13238" y="10330"/>
                              <a:pt x="13238" y="10330"/>
                              <a:pt x="13238" y="10800"/>
                            </a:cubicBezTo>
                            <a:cubicBezTo>
                              <a:pt x="13238" y="10800"/>
                              <a:pt x="13238" y="10800"/>
                              <a:pt x="13238" y="10800"/>
                            </a:cubicBezTo>
                            <a:cubicBezTo>
                              <a:pt x="13238" y="10800"/>
                              <a:pt x="13238" y="10800"/>
                              <a:pt x="13385" y="10800"/>
                            </a:cubicBezTo>
                            <a:cubicBezTo>
                              <a:pt x="13385" y="10800"/>
                              <a:pt x="13385" y="11270"/>
                              <a:pt x="13385" y="11270"/>
                            </a:cubicBezTo>
                            <a:cubicBezTo>
                              <a:pt x="13385" y="11270"/>
                              <a:pt x="13385" y="11270"/>
                              <a:pt x="13385" y="11270"/>
                            </a:cubicBezTo>
                            <a:cubicBezTo>
                              <a:pt x="13385" y="11270"/>
                              <a:pt x="13385" y="11270"/>
                              <a:pt x="13385" y="11270"/>
                            </a:cubicBezTo>
                            <a:cubicBezTo>
                              <a:pt x="13385" y="11270"/>
                              <a:pt x="13385" y="11270"/>
                              <a:pt x="13385" y="11739"/>
                            </a:cubicBezTo>
                            <a:cubicBezTo>
                              <a:pt x="13385" y="11739"/>
                              <a:pt x="13532" y="11739"/>
                              <a:pt x="13532" y="11739"/>
                            </a:cubicBezTo>
                            <a:cubicBezTo>
                              <a:pt x="13532" y="11739"/>
                              <a:pt x="13532" y="11739"/>
                              <a:pt x="13532" y="11739"/>
                            </a:cubicBezTo>
                            <a:cubicBezTo>
                              <a:pt x="13532" y="11270"/>
                              <a:pt x="13532" y="11270"/>
                              <a:pt x="13532" y="11270"/>
                            </a:cubicBezTo>
                            <a:cubicBezTo>
                              <a:pt x="13532" y="11270"/>
                              <a:pt x="13385" y="11270"/>
                              <a:pt x="13385" y="11270"/>
                            </a:cubicBezTo>
                            <a:cubicBezTo>
                              <a:pt x="13385" y="11270"/>
                              <a:pt x="13385" y="11270"/>
                              <a:pt x="13385" y="11270"/>
                            </a:cubicBezTo>
                            <a:cubicBezTo>
                              <a:pt x="13385" y="11270"/>
                              <a:pt x="13385" y="11270"/>
                              <a:pt x="13385" y="10800"/>
                            </a:cubicBezTo>
                            <a:cubicBezTo>
                              <a:pt x="13385" y="10800"/>
                              <a:pt x="13385" y="10800"/>
                              <a:pt x="13532" y="10800"/>
                            </a:cubicBezTo>
                            <a:cubicBezTo>
                              <a:pt x="13532" y="10800"/>
                              <a:pt x="13532" y="10800"/>
                              <a:pt x="13532" y="10800"/>
                            </a:cubicBezTo>
                            <a:cubicBezTo>
                              <a:pt x="13532" y="10800"/>
                              <a:pt x="13532" y="10330"/>
                              <a:pt x="13532" y="10330"/>
                            </a:cubicBezTo>
                            <a:cubicBezTo>
                              <a:pt x="13532" y="10330"/>
                              <a:pt x="13532" y="10800"/>
                              <a:pt x="13532" y="10800"/>
                            </a:cubicBezTo>
                            <a:cubicBezTo>
                              <a:pt x="13532" y="10800"/>
                              <a:pt x="13532" y="10800"/>
                              <a:pt x="13532" y="10800"/>
                            </a:cubicBezTo>
                            <a:cubicBezTo>
                              <a:pt x="13532" y="10800"/>
                              <a:pt x="13532" y="10800"/>
                              <a:pt x="13532" y="10800"/>
                            </a:cubicBezTo>
                            <a:cubicBezTo>
                              <a:pt x="13679" y="10800"/>
                              <a:pt x="13679" y="11270"/>
                              <a:pt x="13679" y="10800"/>
                            </a:cubicBezTo>
                            <a:cubicBezTo>
                              <a:pt x="13826" y="10800"/>
                              <a:pt x="13826" y="10800"/>
                              <a:pt x="13679" y="10800"/>
                            </a:cubicBezTo>
                            <a:cubicBezTo>
                              <a:pt x="13679" y="10800"/>
                              <a:pt x="13679" y="10330"/>
                              <a:pt x="13679" y="10330"/>
                            </a:cubicBezTo>
                            <a:cubicBezTo>
                              <a:pt x="13679" y="10330"/>
                              <a:pt x="13679" y="10330"/>
                              <a:pt x="13679" y="10330"/>
                            </a:cubicBezTo>
                            <a:cubicBezTo>
                              <a:pt x="13679" y="9861"/>
                              <a:pt x="13679" y="9861"/>
                              <a:pt x="13679" y="9861"/>
                            </a:cubicBezTo>
                            <a:cubicBezTo>
                              <a:pt x="13679" y="9861"/>
                              <a:pt x="13826" y="9861"/>
                              <a:pt x="13826" y="10330"/>
                            </a:cubicBezTo>
                            <a:cubicBezTo>
                              <a:pt x="13973" y="9861"/>
                              <a:pt x="13973" y="9861"/>
                              <a:pt x="13973" y="9391"/>
                            </a:cubicBezTo>
                            <a:cubicBezTo>
                              <a:pt x="13973" y="9391"/>
                              <a:pt x="13973" y="9391"/>
                              <a:pt x="13973" y="8922"/>
                            </a:cubicBezTo>
                            <a:cubicBezTo>
                              <a:pt x="14120" y="8922"/>
                              <a:pt x="13973" y="8922"/>
                              <a:pt x="13973" y="8452"/>
                            </a:cubicBezTo>
                            <a:cubicBezTo>
                              <a:pt x="13973" y="8452"/>
                              <a:pt x="13973" y="8452"/>
                              <a:pt x="13973" y="7983"/>
                            </a:cubicBezTo>
                            <a:cubicBezTo>
                              <a:pt x="13973" y="7983"/>
                              <a:pt x="13973" y="7513"/>
                              <a:pt x="13973" y="7513"/>
                            </a:cubicBezTo>
                            <a:cubicBezTo>
                              <a:pt x="13973" y="7043"/>
                              <a:pt x="13973" y="7043"/>
                              <a:pt x="13973" y="7043"/>
                            </a:cubicBezTo>
                            <a:cubicBezTo>
                              <a:pt x="13973" y="7043"/>
                              <a:pt x="13973" y="7043"/>
                              <a:pt x="13973" y="6574"/>
                            </a:cubicBezTo>
                            <a:cubicBezTo>
                              <a:pt x="13973" y="6574"/>
                              <a:pt x="13973" y="6574"/>
                              <a:pt x="13973" y="6574"/>
                            </a:cubicBezTo>
                            <a:cubicBezTo>
                              <a:pt x="14120" y="6574"/>
                              <a:pt x="14120" y="6104"/>
                              <a:pt x="13973" y="6104"/>
                            </a:cubicBezTo>
                            <a:cubicBezTo>
                              <a:pt x="13973" y="5635"/>
                              <a:pt x="13826" y="5165"/>
                              <a:pt x="13826" y="5165"/>
                            </a:cubicBezTo>
                            <a:cubicBezTo>
                              <a:pt x="13826" y="4696"/>
                              <a:pt x="13973" y="4696"/>
                              <a:pt x="13973" y="4696"/>
                            </a:cubicBezTo>
                            <a:cubicBezTo>
                              <a:pt x="14120" y="5165"/>
                              <a:pt x="14120" y="5165"/>
                              <a:pt x="14120" y="5165"/>
                            </a:cubicBezTo>
                            <a:cubicBezTo>
                              <a:pt x="14120" y="5635"/>
                              <a:pt x="14120" y="5635"/>
                              <a:pt x="14120" y="5635"/>
                            </a:cubicBezTo>
                            <a:cubicBezTo>
                              <a:pt x="14120" y="6104"/>
                              <a:pt x="14120" y="6104"/>
                              <a:pt x="14120" y="6104"/>
                            </a:cubicBezTo>
                            <a:cubicBezTo>
                              <a:pt x="14120" y="6574"/>
                              <a:pt x="14267" y="6574"/>
                              <a:pt x="14267" y="6574"/>
                            </a:cubicBezTo>
                            <a:cubicBezTo>
                              <a:pt x="14414" y="6574"/>
                              <a:pt x="14414" y="6574"/>
                              <a:pt x="14414" y="6574"/>
                            </a:cubicBezTo>
                            <a:cubicBezTo>
                              <a:pt x="14414" y="6574"/>
                              <a:pt x="14414" y="7043"/>
                              <a:pt x="14414" y="7513"/>
                            </a:cubicBezTo>
                            <a:cubicBezTo>
                              <a:pt x="14561" y="7513"/>
                              <a:pt x="14561" y="7983"/>
                              <a:pt x="14561" y="7983"/>
                            </a:cubicBezTo>
                            <a:cubicBezTo>
                              <a:pt x="14708" y="7983"/>
                              <a:pt x="14708" y="7513"/>
                              <a:pt x="14855" y="7983"/>
                            </a:cubicBezTo>
                            <a:cubicBezTo>
                              <a:pt x="14855" y="7983"/>
                              <a:pt x="14855" y="7983"/>
                              <a:pt x="14708" y="7983"/>
                            </a:cubicBezTo>
                            <a:cubicBezTo>
                              <a:pt x="14708" y="8452"/>
                              <a:pt x="14708" y="8452"/>
                              <a:pt x="14708" y="8452"/>
                            </a:cubicBezTo>
                            <a:cubicBezTo>
                              <a:pt x="14708" y="8922"/>
                              <a:pt x="14708" y="8922"/>
                              <a:pt x="14855" y="8922"/>
                            </a:cubicBezTo>
                            <a:cubicBezTo>
                              <a:pt x="14855" y="8922"/>
                              <a:pt x="15002" y="8922"/>
                              <a:pt x="15002" y="8922"/>
                            </a:cubicBezTo>
                            <a:cubicBezTo>
                              <a:pt x="15149" y="8922"/>
                              <a:pt x="15296" y="8922"/>
                              <a:pt x="15443" y="8922"/>
                            </a:cubicBezTo>
                            <a:cubicBezTo>
                              <a:pt x="15443" y="8922"/>
                              <a:pt x="15443" y="8922"/>
                              <a:pt x="15443" y="8452"/>
                            </a:cubicBezTo>
                            <a:cubicBezTo>
                              <a:pt x="15443" y="8452"/>
                              <a:pt x="15443" y="8452"/>
                              <a:pt x="15296" y="8452"/>
                            </a:cubicBezTo>
                            <a:cubicBezTo>
                              <a:pt x="15296" y="8452"/>
                              <a:pt x="15149" y="8452"/>
                              <a:pt x="15149" y="8452"/>
                            </a:cubicBezTo>
                            <a:cubicBezTo>
                              <a:pt x="15149" y="8452"/>
                              <a:pt x="15149" y="7983"/>
                              <a:pt x="15296" y="7983"/>
                            </a:cubicBezTo>
                            <a:cubicBezTo>
                              <a:pt x="15296" y="7983"/>
                              <a:pt x="15443" y="7983"/>
                              <a:pt x="15443" y="7983"/>
                            </a:cubicBezTo>
                            <a:cubicBezTo>
                              <a:pt x="15443" y="7983"/>
                              <a:pt x="15443" y="7983"/>
                              <a:pt x="15296" y="7513"/>
                            </a:cubicBezTo>
                            <a:cubicBezTo>
                              <a:pt x="15296" y="7513"/>
                              <a:pt x="15296" y="7513"/>
                              <a:pt x="15296" y="7513"/>
                            </a:cubicBezTo>
                            <a:cubicBezTo>
                              <a:pt x="15296" y="7513"/>
                              <a:pt x="15149" y="7513"/>
                              <a:pt x="15296" y="7513"/>
                            </a:cubicBezTo>
                            <a:cubicBezTo>
                              <a:pt x="15296" y="7513"/>
                              <a:pt x="15589" y="7043"/>
                              <a:pt x="15589" y="7513"/>
                            </a:cubicBezTo>
                            <a:cubicBezTo>
                              <a:pt x="15589" y="7983"/>
                              <a:pt x="15589" y="7983"/>
                              <a:pt x="15589" y="7983"/>
                            </a:cubicBezTo>
                            <a:cubicBezTo>
                              <a:pt x="15736" y="7983"/>
                              <a:pt x="15883" y="7983"/>
                              <a:pt x="15883" y="7983"/>
                            </a:cubicBezTo>
                            <a:cubicBezTo>
                              <a:pt x="15883" y="7983"/>
                              <a:pt x="16030" y="7513"/>
                              <a:pt x="15883" y="7513"/>
                            </a:cubicBezTo>
                            <a:cubicBezTo>
                              <a:pt x="15736" y="7513"/>
                              <a:pt x="15736" y="7043"/>
                              <a:pt x="15883" y="7043"/>
                            </a:cubicBezTo>
                            <a:cubicBezTo>
                              <a:pt x="15883" y="7043"/>
                              <a:pt x="15883" y="7043"/>
                              <a:pt x="15883" y="7043"/>
                            </a:cubicBezTo>
                            <a:cubicBezTo>
                              <a:pt x="15736" y="6574"/>
                              <a:pt x="15736" y="6574"/>
                              <a:pt x="15883" y="6574"/>
                            </a:cubicBezTo>
                            <a:cubicBezTo>
                              <a:pt x="16030" y="6574"/>
                              <a:pt x="16030" y="6104"/>
                              <a:pt x="16177" y="6104"/>
                            </a:cubicBezTo>
                            <a:cubicBezTo>
                              <a:pt x="16177" y="6104"/>
                              <a:pt x="16177" y="5635"/>
                              <a:pt x="16177" y="6104"/>
                            </a:cubicBezTo>
                            <a:cubicBezTo>
                              <a:pt x="16177" y="6104"/>
                              <a:pt x="16177" y="6104"/>
                              <a:pt x="16177" y="6574"/>
                            </a:cubicBezTo>
                            <a:cubicBezTo>
                              <a:pt x="16030" y="6574"/>
                              <a:pt x="16030" y="7043"/>
                              <a:pt x="16177" y="7043"/>
                            </a:cubicBezTo>
                            <a:cubicBezTo>
                              <a:pt x="16324" y="7513"/>
                              <a:pt x="16324" y="7513"/>
                              <a:pt x="16324" y="7513"/>
                            </a:cubicBezTo>
                            <a:cubicBezTo>
                              <a:pt x="16471" y="7513"/>
                              <a:pt x="16471" y="7513"/>
                              <a:pt x="16471" y="7043"/>
                            </a:cubicBezTo>
                            <a:cubicBezTo>
                              <a:pt x="16471" y="7043"/>
                              <a:pt x="16471" y="6574"/>
                              <a:pt x="16471" y="6574"/>
                            </a:cubicBezTo>
                            <a:cubicBezTo>
                              <a:pt x="16471" y="6574"/>
                              <a:pt x="16471" y="6574"/>
                              <a:pt x="16324" y="6574"/>
                            </a:cubicBezTo>
                            <a:cubicBezTo>
                              <a:pt x="16324" y="6574"/>
                              <a:pt x="16324" y="6104"/>
                              <a:pt x="16324" y="6104"/>
                            </a:cubicBezTo>
                            <a:cubicBezTo>
                              <a:pt x="16471" y="6104"/>
                              <a:pt x="16471" y="6104"/>
                              <a:pt x="16471" y="6574"/>
                            </a:cubicBezTo>
                            <a:cubicBezTo>
                              <a:pt x="16471" y="6574"/>
                              <a:pt x="16618" y="6574"/>
                              <a:pt x="16618" y="6574"/>
                            </a:cubicBezTo>
                            <a:cubicBezTo>
                              <a:pt x="16618" y="6104"/>
                              <a:pt x="16765" y="6104"/>
                              <a:pt x="16765" y="6104"/>
                            </a:cubicBezTo>
                            <a:cubicBezTo>
                              <a:pt x="16912" y="5635"/>
                              <a:pt x="16912" y="5635"/>
                              <a:pt x="16912" y="5635"/>
                            </a:cubicBezTo>
                            <a:cubicBezTo>
                              <a:pt x="17059" y="5635"/>
                              <a:pt x="17059" y="5635"/>
                              <a:pt x="17059" y="6104"/>
                            </a:cubicBezTo>
                            <a:cubicBezTo>
                              <a:pt x="17059" y="6104"/>
                              <a:pt x="17059" y="6104"/>
                              <a:pt x="17206" y="6104"/>
                            </a:cubicBezTo>
                            <a:cubicBezTo>
                              <a:pt x="17206" y="6104"/>
                              <a:pt x="17353" y="6104"/>
                              <a:pt x="17353" y="6104"/>
                            </a:cubicBezTo>
                            <a:cubicBezTo>
                              <a:pt x="17206" y="6574"/>
                              <a:pt x="17206" y="6574"/>
                              <a:pt x="17353" y="6574"/>
                            </a:cubicBezTo>
                            <a:cubicBezTo>
                              <a:pt x="17353" y="6574"/>
                              <a:pt x="17500" y="6574"/>
                              <a:pt x="17500" y="6574"/>
                            </a:cubicBezTo>
                            <a:cubicBezTo>
                              <a:pt x="17647" y="6574"/>
                              <a:pt x="17647" y="6574"/>
                              <a:pt x="17647" y="6574"/>
                            </a:cubicBezTo>
                            <a:cubicBezTo>
                              <a:pt x="17647" y="6104"/>
                              <a:pt x="17647" y="6104"/>
                              <a:pt x="17647" y="6104"/>
                            </a:cubicBezTo>
                            <a:cubicBezTo>
                              <a:pt x="17500" y="6104"/>
                              <a:pt x="17500" y="6104"/>
                              <a:pt x="17500" y="6104"/>
                            </a:cubicBezTo>
                            <a:cubicBezTo>
                              <a:pt x="17647" y="6104"/>
                              <a:pt x="17647" y="5635"/>
                              <a:pt x="17794" y="5635"/>
                            </a:cubicBezTo>
                            <a:cubicBezTo>
                              <a:pt x="17794" y="5165"/>
                              <a:pt x="17794" y="5165"/>
                              <a:pt x="17794" y="5635"/>
                            </a:cubicBezTo>
                            <a:cubicBezTo>
                              <a:pt x="17794" y="5635"/>
                              <a:pt x="17940" y="5635"/>
                              <a:pt x="17940" y="5635"/>
                            </a:cubicBezTo>
                            <a:cubicBezTo>
                              <a:pt x="17940" y="5635"/>
                              <a:pt x="17940" y="5635"/>
                              <a:pt x="18087" y="6104"/>
                            </a:cubicBezTo>
                            <a:cubicBezTo>
                              <a:pt x="18087" y="6104"/>
                              <a:pt x="18087" y="6104"/>
                              <a:pt x="18087" y="6104"/>
                            </a:cubicBezTo>
                            <a:cubicBezTo>
                              <a:pt x="18234" y="6104"/>
                              <a:pt x="18528" y="5635"/>
                              <a:pt x="18528" y="5635"/>
                            </a:cubicBezTo>
                            <a:cubicBezTo>
                              <a:pt x="18675" y="5635"/>
                              <a:pt x="18675" y="5635"/>
                              <a:pt x="18675" y="5635"/>
                            </a:cubicBezTo>
                            <a:cubicBezTo>
                              <a:pt x="18822" y="5165"/>
                              <a:pt x="18822" y="5165"/>
                              <a:pt x="18969" y="5165"/>
                            </a:cubicBezTo>
                            <a:cubicBezTo>
                              <a:pt x="19116" y="5165"/>
                              <a:pt x="19263" y="4696"/>
                              <a:pt x="19263" y="4696"/>
                            </a:cubicBezTo>
                            <a:cubicBezTo>
                              <a:pt x="19410" y="4696"/>
                              <a:pt x="19410" y="4226"/>
                              <a:pt x="19410" y="4226"/>
                            </a:cubicBezTo>
                            <a:cubicBezTo>
                              <a:pt x="19410" y="3757"/>
                              <a:pt x="19410" y="3757"/>
                              <a:pt x="19410" y="3757"/>
                            </a:cubicBezTo>
                            <a:cubicBezTo>
                              <a:pt x="19410" y="3757"/>
                              <a:pt x="19557" y="3287"/>
                              <a:pt x="19410" y="3287"/>
                            </a:cubicBezTo>
                            <a:cubicBezTo>
                              <a:pt x="19410" y="3287"/>
                              <a:pt x="19410" y="3287"/>
                              <a:pt x="19410" y="3287"/>
                            </a:cubicBezTo>
                            <a:cubicBezTo>
                              <a:pt x="19410" y="3287"/>
                              <a:pt x="19410" y="3287"/>
                              <a:pt x="19557" y="3287"/>
                            </a:cubicBezTo>
                            <a:cubicBezTo>
                              <a:pt x="19557" y="3287"/>
                              <a:pt x="19557" y="3287"/>
                              <a:pt x="19557" y="3287"/>
                            </a:cubicBezTo>
                            <a:cubicBezTo>
                              <a:pt x="19557" y="3287"/>
                              <a:pt x="19557" y="3757"/>
                              <a:pt x="19704" y="3287"/>
                            </a:cubicBezTo>
                            <a:cubicBezTo>
                              <a:pt x="19704" y="3287"/>
                              <a:pt x="19704" y="3287"/>
                              <a:pt x="19704" y="3287"/>
                            </a:cubicBezTo>
                            <a:cubicBezTo>
                              <a:pt x="19851" y="3287"/>
                              <a:pt x="19851" y="3287"/>
                              <a:pt x="19851" y="3287"/>
                            </a:cubicBezTo>
                            <a:cubicBezTo>
                              <a:pt x="19851" y="3287"/>
                              <a:pt x="19851" y="2817"/>
                              <a:pt x="19851" y="2817"/>
                            </a:cubicBezTo>
                            <a:cubicBezTo>
                              <a:pt x="19704" y="2817"/>
                              <a:pt x="19704" y="2817"/>
                              <a:pt x="19851" y="2348"/>
                            </a:cubicBezTo>
                            <a:cubicBezTo>
                              <a:pt x="19851" y="2348"/>
                              <a:pt x="19998" y="1878"/>
                              <a:pt x="19998" y="1878"/>
                            </a:cubicBezTo>
                            <a:cubicBezTo>
                              <a:pt x="19998" y="1409"/>
                              <a:pt x="19998" y="939"/>
                              <a:pt x="19998" y="939"/>
                            </a:cubicBezTo>
                            <a:cubicBezTo>
                              <a:pt x="19998" y="939"/>
                              <a:pt x="20145" y="939"/>
                              <a:pt x="20145" y="939"/>
                            </a:cubicBezTo>
                            <a:cubicBezTo>
                              <a:pt x="20145" y="939"/>
                              <a:pt x="20291" y="939"/>
                              <a:pt x="20291" y="939"/>
                            </a:cubicBezTo>
                            <a:cubicBezTo>
                              <a:pt x="20438" y="939"/>
                              <a:pt x="20438" y="939"/>
                              <a:pt x="20585" y="939"/>
                            </a:cubicBezTo>
                            <a:cubicBezTo>
                              <a:pt x="20585" y="939"/>
                              <a:pt x="20732" y="939"/>
                              <a:pt x="20732" y="470"/>
                            </a:cubicBezTo>
                            <a:cubicBezTo>
                              <a:pt x="20732" y="470"/>
                              <a:pt x="20732" y="0"/>
                              <a:pt x="20732" y="0"/>
                            </a:cubicBezTo>
                            <a:cubicBezTo>
                              <a:pt x="20879" y="0"/>
                              <a:pt x="20732" y="470"/>
                              <a:pt x="20879" y="470"/>
                            </a:cubicBezTo>
                            <a:cubicBezTo>
                              <a:pt x="20879" y="470"/>
                              <a:pt x="20879" y="470"/>
                              <a:pt x="20879" y="939"/>
                            </a:cubicBezTo>
                            <a:cubicBezTo>
                              <a:pt x="20879" y="939"/>
                              <a:pt x="20879" y="939"/>
                              <a:pt x="20879" y="939"/>
                            </a:cubicBezTo>
                            <a:cubicBezTo>
                              <a:pt x="21026" y="939"/>
                              <a:pt x="21026" y="939"/>
                              <a:pt x="21026" y="470"/>
                            </a:cubicBezTo>
                            <a:cubicBezTo>
                              <a:pt x="21026" y="470"/>
                              <a:pt x="21026" y="470"/>
                              <a:pt x="21173" y="470"/>
                            </a:cubicBezTo>
                            <a:cubicBezTo>
                              <a:pt x="21173" y="470"/>
                              <a:pt x="21467" y="470"/>
                              <a:pt x="21320" y="0"/>
                            </a:cubicBezTo>
                            <a:cubicBezTo>
                              <a:pt x="21173" y="0"/>
                              <a:pt x="19263" y="0"/>
                              <a:pt x="18969" y="470"/>
                            </a:cubicBezTo>
                            <a:cubicBezTo>
                              <a:pt x="2659" y="470"/>
                              <a:pt x="2659" y="470"/>
                              <a:pt x="2659" y="470"/>
                            </a:cubicBezTo>
                            <a:cubicBezTo>
                              <a:pt x="1483" y="0"/>
                              <a:pt x="1483" y="0"/>
                              <a:pt x="1483" y="0"/>
                            </a:cubicBezTo>
                            <a:cubicBezTo>
                              <a:pt x="896" y="2348"/>
                              <a:pt x="-133" y="3287"/>
                              <a:pt x="14" y="4226"/>
                            </a:cubicBezTo>
                            <a:close/>
                          </a:path>
                        </a:pathLst>
                      </a:custGeom>
                      <a:solidFill>
                        <a:srgbClr val="666666">
                          <a:lumMod val="20000"/>
                          <a:lumOff val="80000"/>
                        </a:srgbClr>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17" name="Freeform 227"/>
                      <p:cNvSpPr/>
                      <p:nvPr/>
                    </p:nvSpPr>
                    <p:spPr>
                      <a:xfrm>
                        <a:off x="233716" y="3902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7200" y="10800"/>
                            </a:moveTo>
                            <a:cubicBezTo>
                              <a:pt x="0" y="10800"/>
                              <a:pt x="0" y="10800"/>
                              <a:pt x="0" y="10800"/>
                            </a:cubicBezTo>
                            <a:cubicBezTo>
                              <a:pt x="0" y="21600"/>
                              <a:pt x="0" y="21600"/>
                              <a:pt x="7200" y="21600"/>
                            </a:cubicBezTo>
                            <a:cubicBezTo>
                              <a:pt x="7200" y="21600"/>
                              <a:pt x="14400" y="10800"/>
                              <a:pt x="14400" y="10800"/>
                            </a:cubicBezTo>
                            <a:cubicBezTo>
                              <a:pt x="21600" y="21600"/>
                              <a:pt x="21600" y="10800"/>
                              <a:pt x="21600" y="10800"/>
                            </a:cubicBezTo>
                            <a:cubicBezTo>
                              <a:pt x="21600" y="10800"/>
                              <a:pt x="21600" y="10800"/>
                              <a:pt x="21600" y="0"/>
                            </a:cubicBezTo>
                            <a:cubicBezTo>
                              <a:pt x="21600" y="0"/>
                              <a:pt x="21600" y="0"/>
                              <a:pt x="21600" y="0"/>
                            </a:cubicBezTo>
                            <a:cubicBezTo>
                              <a:pt x="14400" y="0"/>
                              <a:pt x="7200" y="10800"/>
                              <a:pt x="72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18" name="Freeform 228"/>
                      <p:cNvSpPr/>
                      <p:nvPr/>
                    </p:nvSpPr>
                    <p:spPr>
                      <a:xfrm>
                        <a:off x="241239" y="33945"/>
                        <a:ext cx="12701" cy="12701"/>
                      </a:xfrm>
                      <a:custGeom>
                        <a:avLst/>
                        <a:gdLst/>
                        <a:ahLst/>
                        <a:cxnLst>
                          <a:cxn ang="0">
                            <a:pos x="wd2" y="hd2"/>
                          </a:cxn>
                          <a:cxn ang="5400000">
                            <a:pos x="wd2" y="hd2"/>
                          </a:cxn>
                          <a:cxn ang="10800000">
                            <a:pos x="wd2" y="hd2"/>
                          </a:cxn>
                          <a:cxn ang="16200000">
                            <a:pos x="wd2" y="hd2"/>
                          </a:cxn>
                        </a:cxnLst>
                        <a:rect l="0" t="0" r="r" b="b"/>
                        <a:pathLst>
                          <a:path w="21600" h="17382" extrusionOk="0">
                            <a:moveTo>
                              <a:pt x="0" y="10182"/>
                            </a:moveTo>
                            <a:cubicBezTo>
                              <a:pt x="0" y="10182"/>
                              <a:pt x="4320" y="2982"/>
                              <a:pt x="12960" y="2982"/>
                            </a:cubicBezTo>
                            <a:cubicBezTo>
                              <a:pt x="21600" y="-4218"/>
                              <a:pt x="21600" y="2982"/>
                              <a:pt x="21600" y="10182"/>
                            </a:cubicBezTo>
                            <a:cubicBezTo>
                              <a:pt x="21600" y="10182"/>
                              <a:pt x="17280" y="17382"/>
                              <a:pt x="12960" y="17382"/>
                            </a:cubicBezTo>
                            <a:cubicBezTo>
                              <a:pt x="8640" y="17382"/>
                              <a:pt x="8640" y="17382"/>
                              <a:pt x="4320" y="17382"/>
                            </a:cubicBezTo>
                            <a:cubicBezTo>
                              <a:pt x="0" y="17382"/>
                              <a:pt x="0" y="10182"/>
                              <a:pt x="0" y="10182"/>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19" name="Freeform 280"/>
                      <p:cNvSpPr/>
                      <p:nvPr/>
                    </p:nvSpPr>
                    <p:spPr>
                      <a:xfrm>
                        <a:off x="322488" y="8678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0"/>
                              <a:pt x="0" y="0"/>
                              <a:pt x="0" y="0"/>
                            </a:cubicBezTo>
                            <a:cubicBezTo>
                              <a:pt x="0" y="0"/>
                              <a:pt x="0" y="0"/>
                              <a:pt x="0" y="10800"/>
                            </a:cubicBezTo>
                            <a:cubicBezTo>
                              <a:pt x="0" y="10800"/>
                              <a:pt x="0" y="21600"/>
                              <a:pt x="7200" y="21600"/>
                            </a:cubicBezTo>
                            <a:cubicBezTo>
                              <a:pt x="14400" y="21600"/>
                              <a:pt x="21600" y="10800"/>
                              <a:pt x="21600" y="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0" name="Freeform 281"/>
                      <p:cNvSpPr/>
                      <p:nvPr/>
                    </p:nvSpPr>
                    <p:spPr>
                      <a:xfrm>
                        <a:off x="295906" y="7771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0"/>
                              <a:pt x="0" y="0"/>
                              <a:pt x="0" y="0"/>
                            </a:cubicBezTo>
                            <a:cubicBezTo>
                              <a:pt x="0" y="0"/>
                              <a:pt x="0" y="10800"/>
                              <a:pt x="0" y="10800"/>
                            </a:cubicBezTo>
                            <a:cubicBezTo>
                              <a:pt x="0" y="21600"/>
                              <a:pt x="0" y="21600"/>
                              <a:pt x="7200" y="21600"/>
                            </a:cubicBezTo>
                            <a:cubicBezTo>
                              <a:pt x="14400" y="21600"/>
                              <a:pt x="14400" y="21600"/>
                              <a:pt x="21600" y="1080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1" name="Freeform 282"/>
                      <p:cNvSpPr/>
                      <p:nvPr/>
                    </p:nvSpPr>
                    <p:spPr>
                      <a:xfrm>
                        <a:off x="298915" y="7245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0"/>
                              <a:pt x="7200" y="0"/>
                              <a:pt x="7200" y="0"/>
                            </a:cubicBezTo>
                            <a:cubicBezTo>
                              <a:pt x="7200" y="0"/>
                              <a:pt x="7200" y="0"/>
                              <a:pt x="7200" y="0"/>
                            </a:cubicBezTo>
                            <a:cubicBezTo>
                              <a:pt x="7200" y="7200"/>
                              <a:pt x="7200" y="7200"/>
                              <a:pt x="7200" y="7200"/>
                            </a:cubicBezTo>
                            <a:cubicBezTo>
                              <a:pt x="7200" y="7200"/>
                              <a:pt x="0" y="7200"/>
                              <a:pt x="0" y="14400"/>
                            </a:cubicBezTo>
                            <a:cubicBezTo>
                              <a:pt x="0" y="14400"/>
                              <a:pt x="7200" y="21600"/>
                              <a:pt x="7200" y="21600"/>
                            </a:cubicBezTo>
                            <a:cubicBezTo>
                              <a:pt x="14400" y="14400"/>
                              <a:pt x="21600" y="14400"/>
                              <a:pt x="21600" y="7200"/>
                            </a:cubicBezTo>
                            <a:cubicBezTo>
                              <a:pt x="21600" y="7200"/>
                              <a:pt x="21600" y="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2" name="Freeform 289"/>
                      <p:cNvSpPr/>
                      <p:nvPr/>
                    </p:nvSpPr>
                    <p:spPr>
                      <a:xfrm>
                        <a:off x="130399" y="8678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0800"/>
                              <a:pt x="0" y="10800"/>
                              <a:pt x="0" y="10800"/>
                            </a:cubicBezTo>
                            <a:cubicBezTo>
                              <a:pt x="0" y="10800"/>
                              <a:pt x="0" y="10800"/>
                              <a:pt x="0" y="10800"/>
                            </a:cubicBezTo>
                            <a:cubicBezTo>
                              <a:pt x="0" y="10800"/>
                              <a:pt x="0" y="10800"/>
                              <a:pt x="7200" y="0"/>
                            </a:cubicBezTo>
                            <a:cubicBezTo>
                              <a:pt x="7200" y="0"/>
                              <a:pt x="7200" y="0"/>
                              <a:pt x="7200" y="0"/>
                            </a:cubicBezTo>
                            <a:cubicBezTo>
                              <a:pt x="7200" y="0"/>
                              <a:pt x="7200" y="0"/>
                              <a:pt x="7200" y="0"/>
                            </a:cubicBezTo>
                            <a:cubicBezTo>
                              <a:pt x="7200" y="0"/>
                              <a:pt x="7200" y="0"/>
                              <a:pt x="7200" y="0"/>
                            </a:cubicBezTo>
                            <a:cubicBezTo>
                              <a:pt x="7200" y="0"/>
                              <a:pt x="7200" y="0"/>
                              <a:pt x="7200" y="0"/>
                            </a:cubicBezTo>
                            <a:cubicBezTo>
                              <a:pt x="7200" y="0"/>
                              <a:pt x="7200" y="0"/>
                              <a:pt x="7200" y="0"/>
                            </a:cubicBezTo>
                            <a:cubicBezTo>
                              <a:pt x="7200" y="0"/>
                              <a:pt x="14400" y="0"/>
                              <a:pt x="14400" y="0"/>
                            </a:cubicBezTo>
                            <a:cubicBezTo>
                              <a:pt x="14400" y="0"/>
                              <a:pt x="14400" y="0"/>
                              <a:pt x="14400" y="0"/>
                            </a:cubicBezTo>
                            <a:cubicBezTo>
                              <a:pt x="14400" y="0"/>
                              <a:pt x="14400" y="0"/>
                              <a:pt x="14400" y="0"/>
                            </a:cubicBezTo>
                            <a:cubicBezTo>
                              <a:pt x="14400" y="0"/>
                              <a:pt x="14400" y="0"/>
                              <a:pt x="14400" y="0"/>
                            </a:cubicBezTo>
                            <a:cubicBezTo>
                              <a:pt x="21600" y="10800"/>
                              <a:pt x="21600" y="10800"/>
                              <a:pt x="21600" y="10800"/>
                            </a:cubicBezTo>
                            <a:cubicBezTo>
                              <a:pt x="14400" y="10800"/>
                              <a:pt x="14400" y="10800"/>
                              <a:pt x="14400" y="10800"/>
                            </a:cubicBezTo>
                            <a:cubicBezTo>
                              <a:pt x="14400" y="10800"/>
                              <a:pt x="14400" y="10800"/>
                              <a:pt x="14400" y="21600"/>
                            </a:cubicBezTo>
                            <a:cubicBezTo>
                              <a:pt x="14400" y="21600"/>
                              <a:pt x="14400" y="21600"/>
                              <a:pt x="14400" y="21600"/>
                            </a:cubicBezTo>
                            <a:cubicBezTo>
                              <a:pt x="14400" y="21600"/>
                              <a:pt x="7200" y="21600"/>
                              <a:pt x="7200" y="21600"/>
                            </a:cubicBezTo>
                            <a:cubicBezTo>
                              <a:pt x="7200" y="21600"/>
                              <a:pt x="7200" y="21600"/>
                              <a:pt x="7200" y="21600"/>
                            </a:cubicBezTo>
                            <a:cubicBezTo>
                              <a:pt x="7200" y="21600"/>
                              <a:pt x="7200" y="10800"/>
                              <a:pt x="0" y="10800"/>
                            </a:cubicBezTo>
                            <a:close/>
                            <a:moveTo>
                              <a:pt x="7200" y="0"/>
                            </a:moveTo>
                            <a:cubicBezTo>
                              <a:pt x="7200" y="0"/>
                              <a:pt x="7200" y="0"/>
                              <a:pt x="7200" y="0"/>
                            </a:cubicBezTo>
                            <a:cubicBezTo>
                              <a:pt x="7200" y="0"/>
                              <a:pt x="7200" y="0"/>
                              <a:pt x="7200" y="0"/>
                            </a:cubicBezTo>
                            <a:cubicBezTo>
                              <a:pt x="7200" y="0"/>
                              <a:pt x="7200" y="0"/>
                              <a:pt x="7200" y="0"/>
                            </a:cubicBezTo>
                            <a:cubicBezTo>
                              <a:pt x="7200" y="0"/>
                              <a:pt x="7200" y="0"/>
                              <a:pt x="7200" y="0"/>
                            </a:cubicBezTo>
                            <a:cubicBezTo>
                              <a:pt x="7200" y="0"/>
                              <a:pt x="7200" y="0"/>
                              <a:pt x="7200" y="0"/>
                            </a:cubicBezTo>
                            <a:close/>
                            <a:moveTo>
                              <a:pt x="7200" y="0"/>
                            </a:moveTo>
                            <a:cubicBezTo>
                              <a:pt x="7200" y="0"/>
                              <a:pt x="7200" y="0"/>
                              <a:pt x="7200" y="0"/>
                            </a:cubicBezTo>
                            <a:cubicBezTo>
                              <a:pt x="7200" y="0"/>
                              <a:pt x="7200" y="0"/>
                              <a:pt x="7200" y="0"/>
                            </a:cubicBezTo>
                            <a:cubicBezTo>
                              <a:pt x="7200" y="0"/>
                              <a:pt x="7200" y="0"/>
                              <a:pt x="7200" y="0"/>
                            </a:cubicBezTo>
                            <a:cubicBezTo>
                              <a:pt x="7200" y="0"/>
                              <a:pt x="7200" y="0"/>
                              <a:pt x="7200" y="0"/>
                            </a:cubicBezTo>
                            <a:cubicBezTo>
                              <a:pt x="7200" y="0"/>
                              <a:pt x="7200" y="0"/>
                              <a:pt x="72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3" name="Freeform 292"/>
                      <p:cNvSpPr/>
                      <p:nvPr/>
                    </p:nvSpPr>
                    <p:spPr>
                      <a:xfrm>
                        <a:off x="182504" y="59985"/>
                        <a:ext cx="12701" cy="12701"/>
                      </a:xfrm>
                      <a:custGeom>
                        <a:avLst/>
                        <a:gdLst/>
                        <a:ahLst/>
                        <a:cxnLst>
                          <a:cxn ang="0">
                            <a:pos x="wd2" y="hd2"/>
                          </a:cxn>
                          <a:cxn ang="5400000">
                            <a:pos x="wd2" y="hd2"/>
                          </a:cxn>
                          <a:cxn ang="10800000">
                            <a:pos x="wd2" y="hd2"/>
                          </a:cxn>
                          <a:cxn ang="16200000">
                            <a:pos x="wd2" y="hd2"/>
                          </a:cxn>
                        </a:cxnLst>
                        <a:rect l="0" t="0" r="r" b="b"/>
                        <a:pathLst>
                          <a:path w="9600" h="9600" extrusionOk="0">
                            <a:moveTo>
                              <a:pt x="0" y="0"/>
                            </a:moveTo>
                            <a:cubicBezTo>
                              <a:pt x="0" y="21600"/>
                              <a:pt x="21600" y="0"/>
                              <a:pt x="0" y="0"/>
                            </a:cubicBezTo>
                            <a:cubicBezTo>
                              <a:pt x="0" y="0"/>
                              <a:pt x="0" y="0"/>
                              <a:pt x="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4" name="Freeform 293"/>
                      <p:cNvSpPr/>
                      <p:nvPr/>
                    </p:nvSpPr>
                    <p:spPr>
                      <a:xfrm>
                        <a:off x="181556" y="6051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0" y="21600"/>
                              <a:pt x="0" y="0"/>
                            </a:cubicBezTo>
                            <a:cubicBezTo>
                              <a:pt x="0" y="0"/>
                              <a:pt x="0" y="0"/>
                              <a:pt x="0" y="0"/>
                            </a:cubicBezTo>
                            <a:cubicBezTo>
                              <a:pt x="0" y="0"/>
                              <a:pt x="10800" y="0"/>
                              <a:pt x="10800" y="0"/>
                            </a:cubicBezTo>
                            <a:cubicBezTo>
                              <a:pt x="10800" y="0"/>
                              <a:pt x="10800" y="0"/>
                              <a:pt x="10800" y="0"/>
                            </a:cubicBezTo>
                            <a:cubicBezTo>
                              <a:pt x="10800" y="0"/>
                              <a:pt x="21600" y="0"/>
                              <a:pt x="21600" y="0"/>
                            </a:cubicBezTo>
                            <a:cubicBezTo>
                              <a:pt x="21600" y="0"/>
                              <a:pt x="21600" y="0"/>
                              <a:pt x="21600" y="0"/>
                            </a:cubicBezTo>
                            <a:cubicBezTo>
                              <a:pt x="21600" y="0"/>
                              <a:pt x="21600" y="0"/>
                              <a:pt x="21600" y="0"/>
                            </a:cubicBezTo>
                            <a:cubicBezTo>
                              <a:pt x="21600" y="0"/>
                              <a:pt x="21600" y="0"/>
                              <a:pt x="21600" y="0"/>
                            </a:cubicBezTo>
                            <a:cubicBezTo>
                              <a:pt x="21600" y="21600"/>
                              <a:pt x="21600" y="21600"/>
                              <a:pt x="10800" y="21600"/>
                            </a:cubicBezTo>
                            <a:cubicBezTo>
                              <a:pt x="10800" y="21600"/>
                              <a:pt x="10800" y="21600"/>
                              <a:pt x="10800" y="21600"/>
                            </a:cubicBezTo>
                            <a:cubicBezTo>
                              <a:pt x="10800" y="21600"/>
                              <a:pt x="10800" y="21600"/>
                              <a:pt x="10800" y="21600"/>
                            </a:cubicBezTo>
                            <a:close/>
                            <a:moveTo>
                              <a:pt x="21600" y="0"/>
                            </a:moveTo>
                            <a:cubicBezTo>
                              <a:pt x="10800" y="0"/>
                              <a:pt x="10800" y="0"/>
                              <a:pt x="10800" y="0"/>
                            </a:cubicBezTo>
                            <a:cubicBezTo>
                              <a:pt x="21600" y="0"/>
                              <a:pt x="21600" y="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5" name="Freeform 294"/>
                      <p:cNvSpPr/>
                      <p:nvPr/>
                    </p:nvSpPr>
                    <p:spPr>
                      <a:xfrm>
                        <a:off x="190333" y="64000"/>
                        <a:ext cx="12701" cy="1271"/>
                      </a:xfrm>
                      <a:prstGeom prst="ellipse">
                        <a:avLst/>
                      </a:prstGeom>
                      <a:no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6" name="Freeform 295"/>
                      <p:cNvSpPr/>
                      <p:nvPr/>
                    </p:nvSpPr>
                    <p:spPr>
                      <a:xfrm>
                        <a:off x="190082" y="5717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21600"/>
                              <a:pt x="21600" y="21600"/>
                            </a:cubicBezTo>
                            <a:cubicBezTo>
                              <a:pt x="21600" y="21600"/>
                              <a:pt x="21600" y="21600"/>
                              <a:pt x="21600" y="21600"/>
                            </a:cubicBezTo>
                            <a:cubicBezTo>
                              <a:pt x="21600" y="10800"/>
                              <a:pt x="21600" y="10800"/>
                              <a:pt x="21600" y="10800"/>
                            </a:cubicBezTo>
                            <a:cubicBezTo>
                              <a:pt x="0" y="10800"/>
                              <a:pt x="0" y="10800"/>
                              <a:pt x="0" y="10800"/>
                            </a:cubicBezTo>
                            <a:cubicBezTo>
                              <a:pt x="0" y="10800"/>
                              <a:pt x="0" y="10800"/>
                              <a:pt x="0" y="10800"/>
                            </a:cubicBezTo>
                            <a:cubicBezTo>
                              <a:pt x="0" y="21600"/>
                              <a:pt x="0" y="21600"/>
                              <a:pt x="0" y="21600"/>
                            </a:cubicBezTo>
                            <a:cubicBezTo>
                              <a:pt x="0" y="21600"/>
                              <a:pt x="0" y="10800"/>
                              <a:pt x="0" y="10800"/>
                            </a:cubicBezTo>
                            <a:cubicBezTo>
                              <a:pt x="0" y="10800"/>
                              <a:pt x="0" y="10800"/>
                              <a:pt x="0" y="10800"/>
                            </a:cubicBezTo>
                            <a:cubicBezTo>
                              <a:pt x="0" y="0"/>
                              <a:pt x="0" y="0"/>
                              <a:pt x="21600" y="0"/>
                            </a:cubicBezTo>
                            <a:cubicBezTo>
                              <a:pt x="21600" y="0"/>
                              <a:pt x="21600" y="0"/>
                              <a:pt x="21600" y="0"/>
                            </a:cubicBezTo>
                            <a:cubicBezTo>
                              <a:pt x="21600" y="0"/>
                              <a:pt x="21600" y="0"/>
                              <a:pt x="21600" y="0"/>
                            </a:cubicBezTo>
                            <a:cubicBezTo>
                              <a:pt x="21600" y="0"/>
                              <a:pt x="21600" y="0"/>
                              <a:pt x="21600" y="0"/>
                            </a:cubicBezTo>
                            <a:cubicBezTo>
                              <a:pt x="21600" y="0"/>
                              <a:pt x="21600" y="10800"/>
                              <a:pt x="21600" y="10800"/>
                            </a:cubicBezTo>
                            <a:cubicBezTo>
                              <a:pt x="21600" y="10800"/>
                              <a:pt x="21600" y="10800"/>
                              <a:pt x="21600" y="10800"/>
                            </a:cubicBezTo>
                            <a:cubicBezTo>
                              <a:pt x="21600" y="21600"/>
                              <a:pt x="21600" y="21600"/>
                              <a:pt x="21600" y="21600"/>
                            </a:cubicBezTo>
                            <a:cubicBezTo>
                              <a:pt x="21600" y="21600"/>
                              <a:pt x="21600" y="21600"/>
                              <a:pt x="21600" y="21600"/>
                            </a:cubicBezTo>
                            <a:cubicBezTo>
                              <a:pt x="21600" y="21600"/>
                              <a:pt x="21600" y="21600"/>
                              <a:pt x="21600" y="21600"/>
                            </a:cubicBezTo>
                            <a:close/>
                            <a:moveTo>
                              <a:pt x="21600" y="10800"/>
                            </a:moveTo>
                            <a:cubicBezTo>
                              <a:pt x="21600" y="10800"/>
                              <a:pt x="21600" y="10800"/>
                              <a:pt x="21600" y="10800"/>
                            </a:cubicBezTo>
                            <a:cubicBezTo>
                              <a:pt x="21600" y="10800"/>
                              <a:pt x="21600" y="10800"/>
                              <a:pt x="21600" y="10800"/>
                            </a:cubicBezTo>
                            <a:cubicBezTo>
                              <a:pt x="21600" y="10800"/>
                              <a:pt x="21600" y="10800"/>
                              <a:pt x="216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7" name="Freeform 296"/>
                      <p:cNvSpPr/>
                      <p:nvPr/>
                    </p:nvSpPr>
                    <p:spPr>
                      <a:xfrm>
                        <a:off x="202676" y="58605"/>
                        <a:ext cx="12701" cy="12701"/>
                      </a:xfrm>
                      <a:custGeom>
                        <a:avLst/>
                        <a:gdLst/>
                        <a:ahLst/>
                        <a:cxnLst>
                          <a:cxn ang="0">
                            <a:pos x="wd2" y="hd2"/>
                          </a:cxn>
                          <a:cxn ang="5400000">
                            <a:pos x="wd2" y="hd2"/>
                          </a:cxn>
                          <a:cxn ang="10800000">
                            <a:pos x="wd2" y="hd2"/>
                          </a:cxn>
                          <a:cxn ang="16200000">
                            <a:pos x="wd2" y="hd2"/>
                          </a:cxn>
                        </a:cxnLst>
                        <a:rect l="0" t="0" r="r" b="b"/>
                        <a:pathLst>
                          <a:path w="9600" h="21600" extrusionOk="0">
                            <a:moveTo>
                              <a:pt x="9600" y="21600"/>
                            </a:moveTo>
                            <a:cubicBezTo>
                              <a:pt x="9600" y="21600"/>
                              <a:pt x="9600" y="0"/>
                              <a:pt x="9600" y="0"/>
                            </a:cubicBezTo>
                            <a:cubicBezTo>
                              <a:pt x="-12000" y="21600"/>
                              <a:pt x="9600" y="21600"/>
                              <a:pt x="9600" y="21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8" name="Freeform 297"/>
                      <p:cNvSpPr/>
                      <p:nvPr/>
                    </p:nvSpPr>
                    <p:spPr>
                      <a:xfrm>
                        <a:off x="203624" y="5860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0" y="21600"/>
                              <a:pt x="0" y="21600"/>
                              <a:pt x="0" y="21600"/>
                            </a:cubicBezTo>
                            <a:cubicBezTo>
                              <a:pt x="0" y="21600"/>
                              <a:pt x="0" y="21600"/>
                              <a:pt x="0" y="21600"/>
                            </a:cubicBezTo>
                            <a:cubicBezTo>
                              <a:pt x="0" y="0"/>
                              <a:pt x="0" y="0"/>
                              <a:pt x="0" y="0"/>
                            </a:cubicBezTo>
                            <a:cubicBezTo>
                              <a:pt x="0" y="0"/>
                              <a:pt x="0" y="0"/>
                              <a:pt x="0" y="0"/>
                            </a:cubicBezTo>
                            <a:cubicBezTo>
                              <a:pt x="0" y="0"/>
                              <a:pt x="10800" y="0"/>
                              <a:pt x="10800" y="0"/>
                            </a:cubicBezTo>
                            <a:cubicBezTo>
                              <a:pt x="10800" y="0"/>
                              <a:pt x="10800" y="0"/>
                              <a:pt x="10800" y="0"/>
                            </a:cubicBezTo>
                            <a:cubicBezTo>
                              <a:pt x="10800" y="0"/>
                              <a:pt x="10800" y="0"/>
                              <a:pt x="21600" y="21600"/>
                            </a:cubicBezTo>
                            <a:cubicBezTo>
                              <a:pt x="21600" y="21600"/>
                              <a:pt x="21600" y="21600"/>
                              <a:pt x="21600" y="21600"/>
                            </a:cubicBezTo>
                            <a:cubicBezTo>
                              <a:pt x="216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lose/>
                            <a:moveTo>
                              <a:pt x="10800" y="21600"/>
                            </a:moveTo>
                            <a:cubicBezTo>
                              <a:pt x="10800" y="21600"/>
                              <a:pt x="10800" y="21600"/>
                              <a:pt x="10800" y="21600"/>
                            </a:cubicBezTo>
                            <a:cubicBezTo>
                              <a:pt x="10800" y="21600"/>
                              <a:pt x="10800" y="21600"/>
                              <a:pt x="10800" y="21600"/>
                            </a:cubicBezTo>
                            <a:close/>
                            <a:moveTo>
                              <a:pt x="0" y="21600"/>
                            </a:moveTo>
                            <a:cubicBezTo>
                              <a:pt x="0" y="21600"/>
                              <a:pt x="0" y="21600"/>
                              <a:pt x="0" y="21600"/>
                            </a:cubicBezTo>
                            <a:cubicBezTo>
                              <a:pt x="0" y="0"/>
                              <a:pt x="0" y="0"/>
                              <a:pt x="0" y="0"/>
                            </a:cubicBezTo>
                            <a:cubicBezTo>
                              <a:pt x="0" y="21600"/>
                              <a:pt x="0" y="21600"/>
                              <a:pt x="0" y="21600"/>
                            </a:cubicBezTo>
                            <a:close/>
                            <a:moveTo>
                              <a:pt x="10800" y="21600"/>
                            </a:moveTo>
                            <a:cubicBezTo>
                              <a:pt x="10800" y="0"/>
                              <a:pt x="10800" y="0"/>
                              <a:pt x="10800" y="0"/>
                            </a:cubicBezTo>
                            <a:cubicBezTo>
                              <a:pt x="10800" y="21600"/>
                              <a:pt x="10800" y="21600"/>
                              <a:pt x="10800" y="21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29" name="Freeform 298"/>
                      <p:cNvSpPr/>
                      <p:nvPr/>
                    </p:nvSpPr>
                    <p:spPr>
                      <a:xfrm>
                        <a:off x="201116" y="5621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800" y="0"/>
                              <a:pt x="10800" y="0"/>
                              <a:pt x="0" y="7200"/>
                            </a:cubicBezTo>
                            <a:cubicBezTo>
                              <a:pt x="0" y="7200"/>
                              <a:pt x="0" y="7200"/>
                              <a:pt x="0" y="7200"/>
                            </a:cubicBezTo>
                            <a:cubicBezTo>
                              <a:pt x="0" y="14400"/>
                              <a:pt x="0" y="14400"/>
                              <a:pt x="0" y="14400"/>
                            </a:cubicBezTo>
                            <a:cubicBezTo>
                              <a:pt x="0" y="14400"/>
                              <a:pt x="0" y="14400"/>
                              <a:pt x="0" y="21600"/>
                            </a:cubicBezTo>
                            <a:cubicBezTo>
                              <a:pt x="0" y="21600"/>
                              <a:pt x="0" y="21600"/>
                              <a:pt x="0" y="21600"/>
                            </a:cubicBezTo>
                            <a:cubicBezTo>
                              <a:pt x="10800" y="21600"/>
                              <a:pt x="10800" y="14400"/>
                              <a:pt x="10800" y="14400"/>
                            </a:cubicBezTo>
                            <a:cubicBezTo>
                              <a:pt x="10800" y="7200"/>
                              <a:pt x="10800" y="7200"/>
                              <a:pt x="10800" y="7200"/>
                            </a:cubicBezTo>
                            <a:cubicBezTo>
                              <a:pt x="10800" y="7200"/>
                              <a:pt x="10800" y="7200"/>
                              <a:pt x="21600" y="7200"/>
                            </a:cubicBezTo>
                            <a:cubicBezTo>
                              <a:pt x="21600" y="7200"/>
                              <a:pt x="21600" y="0"/>
                              <a:pt x="21600" y="0"/>
                            </a:cubicBezTo>
                            <a:cubicBezTo>
                              <a:pt x="10800" y="0"/>
                              <a:pt x="10800" y="0"/>
                              <a:pt x="108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0" name="Freeform 299"/>
                      <p:cNvSpPr/>
                      <p:nvPr/>
                    </p:nvSpPr>
                    <p:spPr>
                      <a:xfrm>
                        <a:off x="201116" y="5717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6200"/>
                            </a:moveTo>
                            <a:cubicBezTo>
                              <a:pt x="0" y="16200"/>
                              <a:pt x="0" y="10800"/>
                              <a:pt x="0" y="10800"/>
                            </a:cubicBezTo>
                            <a:cubicBezTo>
                              <a:pt x="0" y="10800"/>
                              <a:pt x="0" y="10800"/>
                              <a:pt x="0" y="10800"/>
                            </a:cubicBezTo>
                            <a:cubicBezTo>
                              <a:pt x="0" y="10800"/>
                              <a:pt x="0" y="10800"/>
                              <a:pt x="0" y="10800"/>
                            </a:cubicBezTo>
                            <a:cubicBezTo>
                              <a:pt x="0" y="10800"/>
                              <a:pt x="0" y="10800"/>
                              <a:pt x="0" y="10800"/>
                            </a:cubicBezTo>
                            <a:cubicBezTo>
                              <a:pt x="0" y="5400"/>
                              <a:pt x="0" y="5400"/>
                              <a:pt x="0" y="5400"/>
                            </a:cubicBezTo>
                            <a:cubicBezTo>
                              <a:pt x="0" y="5400"/>
                              <a:pt x="0" y="5400"/>
                              <a:pt x="0" y="5400"/>
                            </a:cubicBezTo>
                            <a:cubicBezTo>
                              <a:pt x="0" y="0"/>
                              <a:pt x="5400" y="0"/>
                              <a:pt x="5400" y="0"/>
                            </a:cubicBezTo>
                            <a:cubicBezTo>
                              <a:pt x="5400" y="0"/>
                              <a:pt x="5400" y="0"/>
                              <a:pt x="5400" y="0"/>
                            </a:cubicBezTo>
                            <a:cubicBezTo>
                              <a:pt x="5400" y="0"/>
                              <a:pt x="10800" y="0"/>
                              <a:pt x="10800" y="0"/>
                            </a:cubicBezTo>
                            <a:cubicBezTo>
                              <a:pt x="10800" y="0"/>
                              <a:pt x="10800" y="0"/>
                              <a:pt x="10800" y="0"/>
                            </a:cubicBezTo>
                            <a:cubicBezTo>
                              <a:pt x="10800" y="0"/>
                              <a:pt x="10800" y="0"/>
                              <a:pt x="10800" y="0"/>
                            </a:cubicBezTo>
                            <a:cubicBezTo>
                              <a:pt x="10800" y="0"/>
                              <a:pt x="10800" y="0"/>
                              <a:pt x="10800" y="0"/>
                            </a:cubicBezTo>
                            <a:cubicBezTo>
                              <a:pt x="16200" y="0"/>
                              <a:pt x="16200" y="0"/>
                              <a:pt x="16200" y="0"/>
                            </a:cubicBezTo>
                            <a:cubicBezTo>
                              <a:pt x="16200" y="0"/>
                              <a:pt x="16200" y="0"/>
                              <a:pt x="16200" y="0"/>
                            </a:cubicBezTo>
                            <a:cubicBezTo>
                              <a:pt x="16200" y="0"/>
                              <a:pt x="21600" y="0"/>
                              <a:pt x="21600" y="0"/>
                            </a:cubicBezTo>
                            <a:cubicBezTo>
                              <a:pt x="21600" y="0"/>
                              <a:pt x="21600" y="0"/>
                              <a:pt x="21600" y="0"/>
                            </a:cubicBezTo>
                            <a:cubicBezTo>
                              <a:pt x="21600" y="5400"/>
                              <a:pt x="16200" y="5400"/>
                              <a:pt x="16200" y="5400"/>
                            </a:cubicBezTo>
                            <a:cubicBezTo>
                              <a:pt x="16200" y="5400"/>
                              <a:pt x="16200" y="5400"/>
                              <a:pt x="16200" y="5400"/>
                            </a:cubicBezTo>
                            <a:cubicBezTo>
                              <a:pt x="16200" y="5400"/>
                              <a:pt x="16200" y="5400"/>
                              <a:pt x="10800" y="10800"/>
                            </a:cubicBez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6200"/>
                              <a:pt x="10800" y="16200"/>
                            </a:cubicBezTo>
                            <a:cubicBezTo>
                              <a:pt x="10800" y="16200"/>
                              <a:pt x="10800" y="16200"/>
                              <a:pt x="10800" y="16200"/>
                            </a:cubicBezTo>
                            <a:cubicBezTo>
                              <a:pt x="10800" y="16200"/>
                              <a:pt x="10800" y="21600"/>
                              <a:pt x="5400" y="21600"/>
                            </a:cubicBezTo>
                            <a:cubicBezTo>
                              <a:pt x="5400" y="21600"/>
                              <a:pt x="5400" y="21600"/>
                              <a:pt x="5400" y="21600"/>
                            </a:cubicBezTo>
                            <a:cubicBezTo>
                              <a:pt x="5400" y="21600"/>
                              <a:pt x="0" y="16200"/>
                              <a:pt x="0" y="162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1" name="Freeform 300"/>
                      <p:cNvSpPr/>
                      <p:nvPr/>
                    </p:nvSpPr>
                    <p:spPr>
                      <a:xfrm>
                        <a:off x="193593" y="5717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0"/>
                              <a:pt x="21600" y="0"/>
                            </a:cubicBezTo>
                            <a:cubicBezTo>
                              <a:pt x="21600" y="0"/>
                              <a:pt x="10800" y="0"/>
                              <a:pt x="10800" y="10800"/>
                            </a:cubicBezTo>
                            <a:cubicBezTo>
                              <a:pt x="10800" y="10800"/>
                              <a:pt x="0" y="10800"/>
                              <a:pt x="0" y="10800"/>
                            </a:cubicBezTo>
                            <a:cubicBezTo>
                              <a:pt x="0" y="21600"/>
                              <a:pt x="0" y="21600"/>
                              <a:pt x="0" y="21600"/>
                            </a:cubicBezTo>
                            <a:cubicBezTo>
                              <a:pt x="10800" y="21600"/>
                              <a:pt x="10800" y="10800"/>
                              <a:pt x="10800" y="10800"/>
                            </a:cubicBezTo>
                            <a:cubicBezTo>
                              <a:pt x="21600" y="10800"/>
                              <a:pt x="21600" y="10800"/>
                              <a:pt x="21600" y="10800"/>
                            </a:cubicBezTo>
                            <a:cubicBezTo>
                              <a:pt x="21600" y="10800"/>
                              <a:pt x="21600" y="10800"/>
                              <a:pt x="216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2" name="Freeform 301"/>
                      <p:cNvSpPr/>
                      <p:nvPr/>
                    </p:nvSpPr>
                    <p:spPr>
                      <a:xfrm>
                        <a:off x="194791" y="56218"/>
                        <a:ext cx="12701" cy="12701"/>
                      </a:xfrm>
                      <a:custGeom>
                        <a:avLst/>
                        <a:gdLst/>
                        <a:ahLst/>
                        <a:cxnLst>
                          <a:cxn ang="0">
                            <a:pos x="wd2" y="hd2"/>
                          </a:cxn>
                          <a:cxn ang="5400000">
                            <a:pos x="wd2" y="hd2"/>
                          </a:cxn>
                          <a:cxn ang="10800000">
                            <a:pos x="wd2" y="hd2"/>
                          </a:cxn>
                          <a:cxn ang="16200000">
                            <a:pos x="wd2" y="hd2"/>
                          </a:cxn>
                        </a:cxnLst>
                        <a:rect l="0" t="0" r="r" b="b"/>
                        <a:pathLst>
                          <a:path w="18600" h="21600" extrusionOk="0">
                            <a:moveTo>
                              <a:pt x="2400" y="14400"/>
                            </a:moveTo>
                            <a:cubicBezTo>
                              <a:pt x="2400" y="14400"/>
                              <a:pt x="2400" y="14400"/>
                              <a:pt x="2400" y="14400"/>
                            </a:cubicBezTo>
                            <a:cubicBezTo>
                              <a:pt x="2400" y="14400"/>
                              <a:pt x="2400" y="14400"/>
                              <a:pt x="2400" y="14400"/>
                            </a:cubicBezTo>
                            <a:cubicBezTo>
                              <a:pt x="2400" y="7200"/>
                              <a:pt x="7800" y="7200"/>
                              <a:pt x="7800" y="7200"/>
                            </a:cubicBezTo>
                            <a:cubicBezTo>
                              <a:pt x="7800" y="7200"/>
                              <a:pt x="7800" y="7200"/>
                              <a:pt x="7800" y="7200"/>
                            </a:cubicBezTo>
                            <a:cubicBezTo>
                              <a:pt x="7800" y="7200"/>
                              <a:pt x="7800" y="7200"/>
                              <a:pt x="13200" y="0"/>
                            </a:cubicBezTo>
                            <a:cubicBezTo>
                              <a:pt x="13200" y="0"/>
                              <a:pt x="13200" y="0"/>
                              <a:pt x="13200" y="0"/>
                            </a:cubicBezTo>
                            <a:cubicBezTo>
                              <a:pt x="13200" y="0"/>
                              <a:pt x="13200" y="0"/>
                              <a:pt x="13200" y="0"/>
                            </a:cubicBezTo>
                            <a:cubicBezTo>
                              <a:pt x="13200" y="0"/>
                              <a:pt x="13200" y="0"/>
                              <a:pt x="13200" y="0"/>
                            </a:cubicBezTo>
                            <a:cubicBezTo>
                              <a:pt x="13200" y="0"/>
                              <a:pt x="13200" y="0"/>
                              <a:pt x="13200" y="0"/>
                            </a:cubicBezTo>
                            <a:cubicBezTo>
                              <a:pt x="13200" y="0"/>
                              <a:pt x="13200" y="0"/>
                              <a:pt x="13200" y="0"/>
                            </a:cubicBezTo>
                            <a:cubicBezTo>
                              <a:pt x="13200" y="0"/>
                              <a:pt x="13200" y="0"/>
                              <a:pt x="13200" y="0"/>
                            </a:cubicBezTo>
                            <a:cubicBezTo>
                              <a:pt x="13200" y="0"/>
                              <a:pt x="13200" y="0"/>
                              <a:pt x="13200" y="0"/>
                            </a:cubicBezTo>
                            <a:cubicBezTo>
                              <a:pt x="18600" y="0"/>
                              <a:pt x="18600" y="7200"/>
                              <a:pt x="18600" y="7200"/>
                            </a:cubicBezTo>
                            <a:cubicBezTo>
                              <a:pt x="18600" y="7200"/>
                              <a:pt x="18600" y="7200"/>
                              <a:pt x="18600" y="7200"/>
                            </a:cubicBezTo>
                            <a:cubicBezTo>
                              <a:pt x="18600" y="14400"/>
                              <a:pt x="18600" y="14400"/>
                              <a:pt x="18600" y="14400"/>
                            </a:cubicBezTo>
                            <a:cubicBezTo>
                              <a:pt x="18600" y="14400"/>
                              <a:pt x="18600" y="14400"/>
                              <a:pt x="18600" y="14400"/>
                            </a:cubicBezTo>
                            <a:cubicBezTo>
                              <a:pt x="18600" y="14400"/>
                              <a:pt x="18600" y="14400"/>
                              <a:pt x="13200" y="14400"/>
                            </a:cubicBezTo>
                            <a:cubicBezTo>
                              <a:pt x="13200" y="14400"/>
                              <a:pt x="13200" y="14400"/>
                              <a:pt x="13200" y="14400"/>
                            </a:cubicBezTo>
                            <a:cubicBezTo>
                              <a:pt x="13200" y="21600"/>
                              <a:pt x="13200" y="21600"/>
                              <a:pt x="7800" y="21600"/>
                            </a:cubicBezTo>
                            <a:cubicBezTo>
                              <a:pt x="7800" y="21600"/>
                              <a:pt x="7800" y="21600"/>
                              <a:pt x="7800" y="21600"/>
                            </a:cubicBezTo>
                            <a:cubicBezTo>
                              <a:pt x="7800" y="21600"/>
                              <a:pt x="7800" y="21600"/>
                              <a:pt x="7800" y="21600"/>
                            </a:cubicBezTo>
                            <a:cubicBezTo>
                              <a:pt x="7800" y="21600"/>
                              <a:pt x="7800" y="21600"/>
                              <a:pt x="7800" y="21600"/>
                            </a:cubicBezTo>
                            <a:cubicBezTo>
                              <a:pt x="7800" y="21600"/>
                              <a:pt x="7800" y="21600"/>
                              <a:pt x="2400" y="21600"/>
                            </a:cubicBezTo>
                            <a:cubicBezTo>
                              <a:pt x="2400" y="21600"/>
                              <a:pt x="2400" y="21600"/>
                              <a:pt x="2400" y="21600"/>
                            </a:cubicBezTo>
                            <a:cubicBezTo>
                              <a:pt x="-3000" y="21600"/>
                              <a:pt x="2400" y="21600"/>
                              <a:pt x="2400" y="144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3" name="Freeform 302"/>
                      <p:cNvSpPr/>
                      <p:nvPr/>
                    </p:nvSpPr>
                    <p:spPr>
                      <a:xfrm>
                        <a:off x="217497" y="49053"/>
                        <a:ext cx="1271" cy="12701"/>
                      </a:xfrm>
                      <a:prstGeom prst="ellipse">
                        <a:avLst/>
                      </a:prstGeom>
                      <a:no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4" name="Freeform 303"/>
                      <p:cNvSpPr/>
                      <p:nvPr/>
                    </p:nvSpPr>
                    <p:spPr>
                      <a:xfrm>
                        <a:off x="210645" y="4905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0"/>
                              <a:pt x="0" y="0"/>
                              <a:pt x="0" y="0"/>
                            </a:cubicBezTo>
                            <a:cubicBezTo>
                              <a:pt x="0" y="0"/>
                              <a:pt x="0" y="0"/>
                              <a:pt x="0" y="0"/>
                            </a:cubicBezTo>
                            <a:cubicBezTo>
                              <a:pt x="0" y="0"/>
                              <a:pt x="10800" y="0"/>
                              <a:pt x="10800" y="0"/>
                            </a:cubicBezTo>
                            <a:cubicBezTo>
                              <a:pt x="10800" y="0"/>
                              <a:pt x="10800" y="0"/>
                              <a:pt x="10800" y="0"/>
                            </a:cubicBezTo>
                            <a:cubicBezTo>
                              <a:pt x="21600" y="0"/>
                              <a:pt x="21600" y="0"/>
                              <a:pt x="21600" y="0"/>
                            </a:cubicBezTo>
                            <a:cubicBezTo>
                              <a:pt x="21600" y="0"/>
                              <a:pt x="21600" y="0"/>
                              <a:pt x="21600" y="0"/>
                            </a:cubicBezTo>
                            <a:cubicBezTo>
                              <a:pt x="21600" y="0"/>
                              <a:pt x="21600" y="0"/>
                              <a:pt x="21600" y="0"/>
                            </a:cubicBezTo>
                            <a:cubicBezTo>
                              <a:pt x="21600" y="0"/>
                              <a:pt x="21600" y="0"/>
                              <a:pt x="21600" y="0"/>
                            </a:cubicBezTo>
                            <a:cubicBezTo>
                              <a:pt x="21600" y="0"/>
                              <a:pt x="21600" y="0"/>
                              <a:pt x="21600" y="0"/>
                            </a:cubicBezTo>
                            <a:cubicBezTo>
                              <a:pt x="21600" y="0"/>
                              <a:pt x="21600" y="0"/>
                              <a:pt x="21600" y="0"/>
                            </a:cubicBezTo>
                            <a:cubicBezTo>
                              <a:pt x="21600" y="21600"/>
                              <a:pt x="216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0" y="21600"/>
                              <a:pt x="0" y="21600"/>
                            </a:cubicBezTo>
                            <a:close/>
                            <a:moveTo>
                              <a:pt x="10800" y="21600"/>
                            </a:moveTo>
                            <a:cubicBezTo>
                              <a:pt x="10800" y="0"/>
                              <a:pt x="10800" y="0"/>
                              <a:pt x="10800" y="0"/>
                            </a:cubicBezTo>
                            <a:cubicBezTo>
                              <a:pt x="10800" y="0"/>
                              <a:pt x="10800" y="0"/>
                              <a:pt x="10800" y="0"/>
                            </a:cubicBezTo>
                            <a:cubicBezTo>
                              <a:pt x="10800" y="21600"/>
                              <a:pt x="10800" y="21600"/>
                              <a:pt x="10800" y="21600"/>
                            </a:cubicBezTo>
                            <a:close/>
                            <a:moveTo>
                              <a:pt x="21600" y="21600"/>
                            </a:moveTo>
                            <a:cubicBezTo>
                              <a:pt x="21600" y="21600"/>
                              <a:pt x="21600" y="21600"/>
                              <a:pt x="21600" y="21600"/>
                            </a:cubicBezTo>
                            <a:cubicBezTo>
                              <a:pt x="21600" y="21600"/>
                              <a:pt x="21600" y="21600"/>
                              <a:pt x="21600" y="21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5" name="Freeform 304"/>
                      <p:cNvSpPr/>
                      <p:nvPr/>
                    </p:nvSpPr>
                    <p:spPr>
                      <a:xfrm>
                        <a:off x="212150" y="5144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21600" y="0"/>
                              <a:pt x="21600" y="0"/>
                            </a:cubicBezTo>
                            <a:cubicBezTo>
                              <a:pt x="21600" y="0"/>
                              <a:pt x="0" y="0"/>
                              <a:pt x="0" y="0"/>
                            </a:cubicBezTo>
                            <a:cubicBezTo>
                              <a:pt x="0" y="21600"/>
                              <a:pt x="0" y="21600"/>
                              <a:pt x="0" y="21600"/>
                            </a:cubicBezTo>
                            <a:cubicBezTo>
                              <a:pt x="21600" y="0"/>
                              <a:pt x="21600" y="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6" name="Freeform 305"/>
                      <p:cNvSpPr/>
                      <p:nvPr/>
                    </p:nvSpPr>
                    <p:spPr>
                      <a:xfrm>
                        <a:off x="211648" y="5048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0" y="21600"/>
                              <a:pt x="0" y="10800"/>
                              <a:pt x="0" y="10800"/>
                            </a:cubicBezTo>
                            <a:cubicBezTo>
                              <a:pt x="0" y="10800"/>
                              <a:pt x="0" y="10800"/>
                              <a:pt x="0" y="10800"/>
                            </a:cubicBezTo>
                            <a:cubicBezTo>
                              <a:pt x="0" y="10800"/>
                              <a:pt x="0" y="10800"/>
                              <a:pt x="0" y="10800"/>
                            </a:cubicBezTo>
                            <a:cubicBezTo>
                              <a:pt x="0" y="10800"/>
                              <a:pt x="0" y="10800"/>
                              <a:pt x="0" y="10800"/>
                            </a:cubicBezTo>
                            <a:cubicBezTo>
                              <a:pt x="7200" y="0"/>
                              <a:pt x="7200" y="0"/>
                              <a:pt x="14400" y="0"/>
                            </a:cubicBezTo>
                            <a:cubicBezTo>
                              <a:pt x="14400" y="0"/>
                              <a:pt x="14400" y="0"/>
                              <a:pt x="14400" y="0"/>
                            </a:cubicBezTo>
                            <a:cubicBezTo>
                              <a:pt x="14400" y="0"/>
                              <a:pt x="14400" y="0"/>
                              <a:pt x="14400" y="0"/>
                            </a:cubicBezTo>
                            <a:cubicBezTo>
                              <a:pt x="14400" y="0"/>
                              <a:pt x="14400" y="0"/>
                              <a:pt x="14400" y="0"/>
                            </a:cubicBezTo>
                            <a:cubicBezTo>
                              <a:pt x="14400" y="0"/>
                              <a:pt x="21600" y="10800"/>
                              <a:pt x="21600" y="10800"/>
                            </a:cubicBezTo>
                            <a:cubicBezTo>
                              <a:pt x="21600" y="10800"/>
                              <a:pt x="21600" y="10800"/>
                              <a:pt x="21600" y="10800"/>
                            </a:cubicBezTo>
                            <a:cubicBezTo>
                              <a:pt x="21600" y="21600"/>
                              <a:pt x="14400" y="21600"/>
                              <a:pt x="14400" y="21600"/>
                            </a:cubicBezTo>
                            <a:cubicBezTo>
                              <a:pt x="14400" y="21600"/>
                              <a:pt x="14400" y="21600"/>
                              <a:pt x="14400" y="21600"/>
                            </a:cubicBezTo>
                            <a:cubicBezTo>
                              <a:pt x="14400" y="10800"/>
                              <a:pt x="14400" y="10800"/>
                              <a:pt x="14400" y="10800"/>
                            </a:cubicBezTo>
                            <a:cubicBezTo>
                              <a:pt x="14400" y="10800"/>
                              <a:pt x="14400" y="10800"/>
                              <a:pt x="14400" y="10800"/>
                            </a:cubicBezTo>
                            <a:cubicBezTo>
                              <a:pt x="14400" y="21600"/>
                              <a:pt x="14400" y="21600"/>
                              <a:pt x="14400" y="21600"/>
                            </a:cubicBezTo>
                            <a:cubicBezTo>
                              <a:pt x="14400" y="21600"/>
                              <a:pt x="14400" y="21600"/>
                              <a:pt x="7200" y="21600"/>
                            </a:cubicBezTo>
                            <a:cubicBezTo>
                              <a:pt x="7200" y="21600"/>
                              <a:pt x="7200" y="21600"/>
                              <a:pt x="7200" y="21600"/>
                            </a:cubicBezTo>
                            <a:cubicBezTo>
                              <a:pt x="7200" y="21600"/>
                              <a:pt x="7200" y="21600"/>
                              <a:pt x="7200" y="21600"/>
                            </a:cubicBezTo>
                            <a:cubicBezTo>
                              <a:pt x="7200" y="21600"/>
                              <a:pt x="7200" y="21600"/>
                              <a:pt x="7200" y="21600"/>
                            </a:cubicBezTo>
                            <a:close/>
                            <a:moveTo>
                              <a:pt x="14400" y="10800"/>
                            </a:moveTo>
                            <a:cubicBezTo>
                              <a:pt x="14400" y="10800"/>
                              <a:pt x="14400" y="10800"/>
                              <a:pt x="14400" y="10800"/>
                            </a:cubicBezTo>
                            <a:cubicBezTo>
                              <a:pt x="14400" y="10800"/>
                              <a:pt x="14400" y="10800"/>
                              <a:pt x="14400" y="10800"/>
                            </a:cubicBezTo>
                            <a:close/>
                            <a:moveTo>
                              <a:pt x="7200" y="10800"/>
                            </a:moveTo>
                            <a:cubicBezTo>
                              <a:pt x="7200" y="10800"/>
                              <a:pt x="7200" y="10800"/>
                              <a:pt x="7200" y="10800"/>
                            </a:cubicBezTo>
                            <a:cubicBezTo>
                              <a:pt x="7200" y="10800"/>
                              <a:pt x="7200" y="10800"/>
                              <a:pt x="7200" y="10800"/>
                            </a:cubicBezTo>
                            <a:cubicBezTo>
                              <a:pt x="7200" y="10800"/>
                              <a:pt x="7200" y="10800"/>
                              <a:pt x="7200" y="10800"/>
                            </a:cubicBezTo>
                            <a:cubicBezTo>
                              <a:pt x="7200" y="10800"/>
                              <a:pt x="7200" y="10800"/>
                              <a:pt x="72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7" name="Freeform 307"/>
                      <p:cNvSpPr/>
                      <p:nvPr/>
                    </p:nvSpPr>
                    <p:spPr>
                      <a:xfrm>
                        <a:off x="208639" y="5048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0800"/>
                              <a:pt x="0" y="10800"/>
                              <a:pt x="0" y="10800"/>
                            </a:cubicBezTo>
                            <a:cubicBezTo>
                              <a:pt x="0" y="10800"/>
                              <a:pt x="0" y="10800"/>
                              <a:pt x="0" y="10800"/>
                            </a:cubicBezTo>
                            <a:cubicBezTo>
                              <a:pt x="0" y="10800"/>
                              <a:pt x="0" y="0"/>
                              <a:pt x="10800" y="0"/>
                            </a:cubicBezTo>
                            <a:cubicBezTo>
                              <a:pt x="10800" y="0"/>
                              <a:pt x="10800" y="0"/>
                              <a:pt x="10800" y="0"/>
                            </a:cubicBezTo>
                            <a:cubicBezTo>
                              <a:pt x="10800" y="0"/>
                              <a:pt x="21600" y="10800"/>
                              <a:pt x="21600" y="10800"/>
                            </a:cubicBezTo>
                            <a:cubicBezTo>
                              <a:pt x="21600" y="10800"/>
                              <a:pt x="21600" y="10800"/>
                              <a:pt x="21600" y="10800"/>
                            </a:cubicBezTo>
                            <a:cubicBezTo>
                              <a:pt x="21600" y="10800"/>
                              <a:pt x="21600" y="10800"/>
                              <a:pt x="21600" y="10800"/>
                            </a:cubicBezTo>
                            <a:cubicBezTo>
                              <a:pt x="21600" y="10800"/>
                              <a:pt x="21600" y="10800"/>
                              <a:pt x="21600" y="108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0" y="21600"/>
                              <a:pt x="0" y="21600"/>
                              <a:pt x="0" y="216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8" name="Freeform 308"/>
                      <p:cNvSpPr/>
                      <p:nvPr/>
                    </p:nvSpPr>
                    <p:spPr>
                      <a:xfrm>
                        <a:off x="229534" y="19441"/>
                        <a:ext cx="1271" cy="12701"/>
                      </a:xfrm>
                      <a:prstGeom prst="ellipse">
                        <a:avLst/>
                      </a:prstGeom>
                      <a:no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39" name="Freeform 309"/>
                      <p:cNvSpPr/>
                      <p:nvPr/>
                    </p:nvSpPr>
                    <p:spPr>
                      <a:xfrm>
                        <a:off x="222682" y="1944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0" y="0"/>
                            </a:cubicBezTo>
                            <a:cubicBezTo>
                              <a:pt x="0" y="0"/>
                              <a:pt x="0" y="0"/>
                              <a:pt x="0" y="0"/>
                            </a:cubicBezTo>
                            <a:cubicBezTo>
                              <a:pt x="0" y="0"/>
                              <a:pt x="10800" y="0"/>
                              <a:pt x="10800" y="0"/>
                            </a:cubicBezTo>
                            <a:cubicBezTo>
                              <a:pt x="10800" y="0"/>
                              <a:pt x="10800" y="0"/>
                              <a:pt x="10800" y="0"/>
                            </a:cubicBezTo>
                            <a:cubicBezTo>
                              <a:pt x="10800" y="0"/>
                              <a:pt x="10800" y="0"/>
                              <a:pt x="10800" y="0"/>
                            </a:cubicBezTo>
                            <a:cubicBezTo>
                              <a:pt x="10800" y="0"/>
                              <a:pt x="10800" y="0"/>
                              <a:pt x="10800" y="0"/>
                            </a:cubicBezTo>
                            <a:cubicBezTo>
                              <a:pt x="21600" y="0"/>
                              <a:pt x="21600" y="0"/>
                              <a:pt x="21600" y="0"/>
                            </a:cubicBezTo>
                            <a:cubicBezTo>
                              <a:pt x="21600" y="0"/>
                              <a:pt x="21600" y="0"/>
                              <a:pt x="21600" y="0"/>
                            </a:cubicBezTo>
                            <a:cubicBezTo>
                              <a:pt x="21600" y="21600"/>
                              <a:pt x="21600" y="21600"/>
                              <a:pt x="10800" y="21600"/>
                            </a:cubicBezTo>
                            <a:cubicBezTo>
                              <a:pt x="10800" y="21600"/>
                              <a:pt x="10800" y="21600"/>
                              <a:pt x="10800" y="21600"/>
                            </a:cubicBezTo>
                            <a:cubicBezTo>
                              <a:pt x="10800" y="21600"/>
                              <a:pt x="10800" y="21600"/>
                              <a:pt x="0" y="21600"/>
                            </a:cubicBezTo>
                            <a:close/>
                            <a:moveTo>
                              <a:pt x="10800" y="0"/>
                            </a:moveTo>
                            <a:cubicBezTo>
                              <a:pt x="10800" y="0"/>
                              <a:pt x="10800" y="0"/>
                              <a:pt x="10800" y="0"/>
                            </a:cubicBezTo>
                            <a:cubicBezTo>
                              <a:pt x="10800" y="0"/>
                              <a:pt x="10800" y="0"/>
                              <a:pt x="10800" y="0"/>
                            </a:cubicBezTo>
                            <a:cubicBezTo>
                              <a:pt x="10800" y="0"/>
                              <a:pt x="10800" y="0"/>
                              <a:pt x="10800" y="0"/>
                            </a:cubicBezTo>
                            <a:close/>
                            <a:moveTo>
                              <a:pt x="21600" y="0"/>
                            </a:moveTo>
                            <a:cubicBezTo>
                              <a:pt x="10800" y="0"/>
                              <a:pt x="10800" y="0"/>
                              <a:pt x="10800" y="0"/>
                            </a:cubicBezTo>
                            <a:cubicBezTo>
                              <a:pt x="10800" y="0"/>
                              <a:pt x="10800" y="0"/>
                              <a:pt x="10800" y="0"/>
                            </a:cubicBezTo>
                            <a:cubicBezTo>
                              <a:pt x="21600" y="0"/>
                              <a:pt x="21600" y="0"/>
                              <a:pt x="21600" y="0"/>
                            </a:cubicBezTo>
                            <a:close/>
                            <a:moveTo>
                              <a:pt x="10800" y="0"/>
                            </a:moveTo>
                            <a:cubicBezTo>
                              <a:pt x="10800" y="0"/>
                              <a:pt x="10800" y="0"/>
                              <a:pt x="10800" y="0"/>
                            </a:cubicBezTo>
                            <a:cubicBezTo>
                              <a:pt x="10800" y="0"/>
                              <a:pt x="10800" y="0"/>
                              <a:pt x="108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0" name="Freeform 311"/>
                      <p:cNvSpPr/>
                      <p:nvPr/>
                    </p:nvSpPr>
                    <p:spPr>
                      <a:xfrm>
                        <a:off x="225190" y="3424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10800"/>
                              <a:pt x="0" y="10800"/>
                              <a:pt x="0" y="10800"/>
                            </a:cubicBezTo>
                            <a:cubicBezTo>
                              <a:pt x="0" y="10800"/>
                              <a:pt x="0" y="10800"/>
                              <a:pt x="0" y="10800"/>
                            </a:cubicBezTo>
                            <a:cubicBezTo>
                              <a:pt x="0" y="10800"/>
                              <a:pt x="0" y="0"/>
                              <a:pt x="0" y="0"/>
                            </a:cubicBezTo>
                            <a:cubicBezTo>
                              <a:pt x="0" y="0"/>
                              <a:pt x="0" y="0"/>
                              <a:pt x="0" y="0"/>
                            </a:cubicBezTo>
                            <a:cubicBezTo>
                              <a:pt x="0" y="0"/>
                              <a:pt x="0" y="0"/>
                              <a:pt x="0" y="0"/>
                            </a:cubicBezTo>
                            <a:cubicBezTo>
                              <a:pt x="0" y="0"/>
                              <a:pt x="10800" y="0"/>
                              <a:pt x="10800" y="0"/>
                            </a:cubicBezTo>
                            <a:cubicBezTo>
                              <a:pt x="10800" y="0"/>
                              <a:pt x="10800" y="0"/>
                              <a:pt x="10800" y="0"/>
                            </a:cubicBezTo>
                            <a:cubicBezTo>
                              <a:pt x="10800" y="0"/>
                              <a:pt x="10800" y="0"/>
                              <a:pt x="21600" y="0"/>
                            </a:cubicBezTo>
                            <a:cubicBezTo>
                              <a:pt x="21600" y="0"/>
                              <a:pt x="21600" y="0"/>
                              <a:pt x="21600" y="0"/>
                            </a:cubicBezTo>
                            <a:cubicBezTo>
                              <a:pt x="21600" y="0"/>
                              <a:pt x="21600" y="10800"/>
                              <a:pt x="21600" y="10800"/>
                            </a:cubicBezTo>
                            <a:cubicBezTo>
                              <a:pt x="21600" y="10800"/>
                              <a:pt x="21600" y="10800"/>
                              <a:pt x="21600" y="10800"/>
                            </a:cubicBezTo>
                            <a:cubicBezTo>
                              <a:pt x="21600" y="21600"/>
                              <a:pt x="10800" y="21600"/>
                              <a:pt x="10800" y="21600"/>
                            </a:cubicBezTo>
                            <a:cubicBezTo>
                              <a:pt x="10800" y="21600"/>
                              <a:pt x="10800" y="21600"/>
                              <a:pt x="10800" y="21600"/>
                            </a:cubicBezTo>
                            <a:cubicBezTo>
                              <a:pt x="10800" y="21600"/>
                              <a:pt x="10800" y="21600"/>
                              <a:pt x="0" y="216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ubicBezTo>
                              <a:pt x="10800" y="0"/>
                              <a:pt x="10800" y="0"/>
                              <a:pt x="10800" y="0"/>
                            </a:cubicBezTo>
                            <a:cubicBezTo>
                              <a:pt x="10800" y="10800"/>
                              <a:pt x="10800" y="10800"/>
                              <a:pt x="10800" y="10800"/>
                            </a:cubicBez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1" name="Freeform 313"/>
                      <p:cNvSpPr/>
                      <p:nvPr/>
                    </p:nvSpPr>
                    <p:spPr>
                      <a:xfrm>
                        <a:off x="237227" y="4380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10800" y="21600"/>
                              <a:pt x="10800" y="21600"/>
                            </a:cubicBezTo>
                            <a:cubicBezTo>
                              <a:pt x="10800" y="21600"/>
                              <a:pt x="10800" y="21600"/>
                              <a:pt x="10800" y="21600"/>
                            </a:cubicBezTo>
                            <a:cubicBezTo>
                              <a:pt x="10800" y="21600"/>
                              <a:pt x="10800" y="21600"/>
                              <a:pt x="10800" y="21600"/>
                            </a:cubicBezTo>
                            <a:cubicBezTo>
                              <a:pt x="10800" y="21600"/>
                              <a:pt x="0" y="21600"/>
                              <a:pt x="0" y="10800"/>
                            </a:cubicBezTo>
                            <a:cubicBezTo>
                              <a:pt x="0" y="10800"/>
                              <a:pt x="0" y="10800"/>
                              <a:pt x="0" y="10800"/>
                            </a:cubicBezTo>
                            <a:cubicBezTo>
                              <a:pt x="0" y="0"/>
                              <a:pt x="10800" y="0"/>
                              <a:pt x="10800" y="0"/>
                            </a:cubicBezTo>
                            <a:cubicBezTo>
                              <a:pt x="10800" y="0"/>
                              <a:pt x="10800" y="0"/>
                              <a:pt x="10800" y="0"/>
                            </a:cubicBezTo>
                            <a:cubicBezTo>
                              <a:pt x="10800" y="0"/>
                              <a:pt x="21600" y="0"/>
                              <a:pt x="21600" y="10800"/>
                            </a:cubicBezTo>
                            <a:cubicBezTo>
                              <a:pt x="21600" y="10800"/>
                              <a:pt x="21600" y="10800"/>
                              <a:pt x="21600" y="10800"/>
                            </a:cubicBezTo>
                            <a:cubicBezTo>
                              <a:pt x="21600" y="10800"/>
                              <a:pt x="21600" y="10800"/>
                              <a:pt x="21600" y="10800"/>
                            </a:cubicBezTo>
                            <a:cubicBezTo>
                              <a:pt x="21600" y="10800"/>
                              <a:pt x="21600" y="10800"/>
                              <a:pt x="21600" y="10800"/>
                            </a:cubicBezTo>
                            <a:cubicBezTo>
                              <a:pt x="216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ubicBezTo>
                              <a:pt x="10800" y="10800"/>
                              <a:pt x="10800" y="10800"/>
                              <a:pt x="10800" y="10800"/>
                            </a:cubicBezTo>
                            <a:close/>
                            <a:moveTo>
                              <a:pt x="21600" y="10800"/>
                            </a:moveTo>
                            <a:cubicBezTo>
                              <a:pt x="10800" y="10800"/>
                              <a:pt x="10800" y="10800"/>
                              <a:pt x="10800" y="10800"/>
                            </a:cubicBezTo>
                            <a:cubicBezTo>
                              <a:pt x="21600" y="10800"/>
                              <a:pt x="21600" y="10800"/>
                              <a:pt x="216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2" name="Freeform 314"/>
                      <p:cNvSpPr/>
                      <p:nvPr/>
                    </p:nvSpPr>
                    <p:spPr>
                      <a:xfrm>
                        <a:off x="240737" y="4714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21600" y="21600"/>
                              <a:pt x="21600" y="0"/>
                              <a:pt x="21600" y="0"/>
                            </a:cubicBezTo>
                            <a:cubicBezTo>
                              <a:pt x="0" y="0"/>
                              <a:pt x="0" y="21600"/>
                              <a:pt x="0" y="21600"/>
                            </a:cubicBezTo>
                            <a:cubicBezTo>
                              <a:pt x="0" y="21600"/>
                              <a:pt x="21600" y="21600"/>
                              <a:pt x="21600" y="21600"/>
                            </a:cubicBezTo>
                            <a:cubicBezTo>
                              <a:pt x="21600" y="21600"/>
                              <a:pt x="21600" y="21600"/>
                              <a:pt x="21600" y="21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3" name="Freeform 315"/>
                      <p:cNvSpPr/>
                      <p:nvPr/>
                    </p:nvSpPr>
                    <p:spPr>
                      <a:xfrm>
                        <a:off x="241740" y="4809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0800"/>
                              <a:pt x="0" y="10800"/>
                              <a:pt x="0" y="10800"/>
                            </a:cubicBezTo>
                            <a:cubicBezTo>
                              <a:pt x="0" y="10800"/>
                              <a:pt x="0" y="10800"/>
                              <a:pt x="0" y="10800"/>
                            </a:cubicBezTo>
                            <a:cubicBezTo>
                              <a:pt x="0" y="0"/>
                              <a:pt x="0" y="0"/>
                              <a:pt x="10800" y="0"/>
                            </a:cubicBezTo>
                            <a:cubicBezTo>
                              <a:pt x="10800" y="0"/>
                              <a:pt x="10800" y="0"/>
                              <a:pt x="10800" y="0"/>
                            </a:cubicBezTo>
                            <a:cubicBezTo>
                              <a:pt x="10800" y="0"/>
                              <a:pt x="10800" y="0"/>
                              <a:pt x="10800" y="0"/>
                            </a:cubicBezTo>
                            <a:cubicBezTo>
                              <a:pt x="10800" y="0"/>
                              <a:pt x="10800" y="0"/>
                              <a:pt x="10800" y="0"/>
                            </a:cubicBezTo>
                            <a:cubicBezTo>
                              <a:pt x="10800" y="0"/>
                              <a:pt x="21600" y="0"/>
                              <a:pt x="21600" y="0"/>
                            </a:cubicBezTo>
                            <a:cubicBezTo>
                              <a:pt x="21600" y="0"/>
                              <a:pt x="21600" y="0"/>
                              <a:pt x="21600" y="0"/>
                            </a:cubicBezTo>
                            <a:cubicBezTo>
                              <a:pt x="21600" y="10800"/>
                              <a:pt x="21600" y="10800"/>
                              <a:pt x="21600" y="10800"/>
                            </a:cubicBezTo>
                            <a:cubicBezTo>
                              <a:pt x="21600" y="10800"/>
                              <a:pt x="21600" y="10800"/>
                              <a:pt x="21600" y="10800"/>
                            </a:cubicBezTo>
                            <a:cubicBezTo>
                              <a:pt x="21600" y="10800"/>
                              <a:pt x="21600" y="10800"/>
                              <a:pt x="21600" y="10800"/>
                            </a:cubicBezTo>
                            <a:cubicBezTo>
                              <a:pt x="21600" y="10800"/>
                              <a:pt x="21600" y="10800"/>
                              <a:pt x="21600" y="10800"/>
                            </a:cubicBezTo>
                            <a:cubicBezTo>
                              <a:pt x="21600" y="10800"/>
                              <a:pt x="10800" y="10800"/>
                              <a:pt x="10800" y="10800"/>
                            </a:cubicBezTo>
                            <a:cubicBezTo>
                              <a:pt x="10800" y="10800"/>
                              <a:pt x="10800" y="10800"/>
                              <a:pt x="10800" y="10800"/>
                            </a:cubicBezTo>
                            <a:cubicBezTo>
                              <a:pt x="10800" y="10800"/>
                              <a:pt x="10800" y="10800"/>
                              <a:pt x="10800" y="10800"/>
                            </a:cubicBezTo>
                            <a:cubicBezTo>
                              <a:pt x="10800" y="10800"/>
                              <a:pt x="10800" y="21600"/>
                              <a:pt x="0" y="21600"/>
                            </a:cubicBezTo>
                            <a:cubicBezTo>
                              <a:pt x="0" y="21600"/>
                              <a:pt x="0" y="21600"/>
                              <a:pt x="0" y="21600"/>
                            </a:cubicBezTo>
                            <a:cubicBezTo>
                              <a:pt x="0" y="21600"/>
                              <a:pt x="0" y="10800"/>
                              <a:pt x="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4" name="Freeform 316"/>
                      <p:cNvSpPr/>
                      <p:nvPr/>
                    </p:nvSpPr>
                    <p:spPr>
                      <a:xfrm>
                        <a:off x="244917" y="45551"/>
                        <a:ext cx="12701" cy="12701"/>
                      </a:xfrm>
                      <a:custGeom>
                        <a:avLst/>
                        <a:gdLst/>
                        <a:ahLst/>
                        <a:cxnLst>
                          <a:cxn ang="0">
                            <a:pos x="wd2" y="hd2"/>
                          </a:cxn>
                          <a:cxn ang="5400000">
                            <a:pos x="wd2" y="hd2"/>
                          </a:cxn>
                          <a:cxn ang="10800000">
                            <a:pos x="wd2" y="hd2"/>
                          </a:cxn>
                          <a:cxn ang="16200000">
                            <a:pos x="wd2" y="hd2"/>
                          </a:cxn>
                        </a:cxnLst>
                        <a:rect l="0" t="0" r="r" b="b"/>
                        <a:pathLst>
                          <a:path w="9600" h="9600" extrusionOk="0">
                            <a:moveTo>
                              <a:pt x="0" y="9600"/>
                            </a:moveTo>
                            <a:cubicBezTo>
                              <a:pt x="0" y="9600"/>
                              <a:pt x="21600" y="9600"/>
                              <a:pt x="0" y="9600"/>
                            </a:cubicBezTo>
                            <a:cubicBezTo>
                              <a:pt x="0" y="-12000"/>
                              <a:pt x="0" y="9600"/>
                              <a:pt x="0" y="9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5" name="Freeform 317"/>
                      <p:cNvSpPr/>
                      <p:nvPr/>
                    </p:nvSpPr>
                    <p:spPr>
                      <a:xfrm>
                        <a:off x="244750" y="4475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0" y="21600"/>
                              <a:pt x="0" y="21600"/>
                            </a:cubicBezTo>
                            <a:cubicBezTo>
                              <a:pt x="0" y="21600"/>
                              <a:pt x="0" y="21600"/>
                              <a:pt x="0" y="21600"/>
                            </a:cubicBezTo>
                            <a:cubicBezTo>
                              <a:pt x="0" y="0"/>
                              <a:pt x="10800" y="0"/>
                              <a:pt x="10800" y="0"/>
                            </a:cubicBezTo>
                            <a:cubicBezTo>
                              <a:pt x="10800" y="0"/>
                              <a:pt x="10800" y="0"/>
                              <a:pt x="10800" y="0"/>
                            </a:cubicBezTo>
                            <a:cubicBezTo>
                              <a:pt x="21600" y="0"/>
                              <a:pt x="21600" y="0"/>
                              <a:pt x="21600" y="0"/>
                            </a:cubicBezTo>
                            <a:cubicBezTo>
                              <a:pt x="21600" y="0"/>
                              <a:pt x="21600" y="0"/>
                              <a:pt x="21600" y="0"/>
                            </a:cubicBezTo>
                            <a:cubicBezTo>
                              <a:pt x="21600" y="0"/>
                              <a:pt x="21600" y="0"/>
                              <a:pt x="21600" y="21600"/>
                            </a:cubicBezTo>
                            <a:cubicBezTo>
                              <a:pt x="21600" y="21600"/>
                              <a:pt x="21600" y="21600"/>
                              <a:pt x="21600" y="21600"/>
                            </a:cubicBezTo>
                            <a:cubicBezTo>
                              <a:pt x="21600" y="21600"/>
                              <a:pt x="21600" y="21600"/>
                              <a:pt x="10800" y="21600"/>
                            </a:cubicBezTo>
                            <a:cubicBezTo>
                              <a:pt x="10800" y="21600"/>
                              <a:pt x="10800" y="21600"/>
                              <a:pt x="10800" y="21600"/>
                            </a:cubicBezTo>
                            <a:cubicBezTo>
                              <a:pt x="10800" y="21600"/>
                              <a:pt x="10800" y="21600"/>
                              <a:pt x="10800" y="21600"/>
                            </a:cubicBezTo>
                            <a:close/>
                            <a:moveTo>
                              <a:pt x="21600" y="21600"/>
                            </a:moveTo>
                            <a:cubicBezTo>
                              <a:pt x="10800" y="21600"/>
                              <a:pt x="10800" y="21600"/>
                              <a:pt x="10800" y="21600"/>
                            </a:cubicBezTo>
                            <a:cubicBezTo>
                              <a:pt x="21600" y="21600"/>
                              <a:pt x="21600" y="21600"/>
                              <a:pt x="21600" y="21600"/>
                            </a:cubicBezTo>
                            <a:close/>
                            <a:moveTo>
                              <a:pt x="10800" y="0"/>
                            </a:moveTo>
                            <a:cubicBezTo>
                              <a:pt x="10800" y="0"/>
                              <a:pt x="10800" y="0"/>
                              <a:pt x="10800" y="0"/>
                            </a:cubicBezTo>
                            <a:cubicBezTo>
                              <a:pt x="10800" y="0"/>
                              <a:pt x="10800" y="0"/>
                              <a:pt x="108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6" name="Freeform 318"/>
                      <p:cNvSpPr/>
                      <p:nvPr/>
                    </p:nvSpPr>
                    <p:spPr>
                      <a:xfrm>
                        <a:off x="234719" y="3806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5400" y="21600"/>
                            </a:moveTo>
                            <a:cubicBezTo>
                              <a:pt x="0" y="21600"/>
                              <a:pt x="0" y="21600"/>
                              <a:pt x="0" y="14400"/>
                            </a:cubicBezTo>
                            <a:cubicBezTo>
                              <a:pt x="0" y="14400"/>
                              <a:pt x="0" y="14400"/>
                              <a:pt x="0" y="14400"/>
                            </a:cubicBezTo>
                            <a:cubicBezTo>
                              <a:pt x="0" y="14400"/>
                              <a:pt x="0" y="14400"/>
                              <a:pt x="0" y="14400"/>
                            </a:cubicBezTo>
                            <a:cubicBezTo>
                              <a:pt x="0" y="14400"/>
                              <a:pt x="0" y="14400"/>
                              <a:pt x="0" y="14400"/>
                            </a:cubicBezTo>
                            <a:cubicBezTo>
                              <a:pt x="0" y="14400"/>
                              <a:pt x="0" y="7200"/>
                              <a:pt x="5400" y="7200"/>
                            </a:cubicBezTo>
                            <a:cubicBezTo>
                              <a:pt x="5400" y="7200"/>
                              <a:pt x="5400" y="7200"/>
                              <a:pt x="5400" y="7200"/>
                            </a:cubicBezTo>
                            <a:cubicBezTo>
                              <a:pt x="5400" y="7200"/>
                              <a:pt x="5400" y="7200"/>
                              <a:pt x="5400" y="7200"/>
                            </a:cubicBezTo>
                            <a:cubicBezTo>
                              <a:pt x="5400" y="7200"/>
                              <a:pt x="10800" y="0"/>
                              <a:pt x="16200" y="0"/>
                            </a:cubicBezTo>
                            <a:cubicBezTo>
                              <a:pt x="16200" y="0"/>
                              <a:pt x="16200" y="0"/>
                              <a:pt x="16200" y="0"/>
                            </a:cubicBezTo>
                            <a:cubicBezTo>
                              <a:pt x="16200" y="0"/>
                              <a:pt x="21600" y="7200"/>
                              <a:pt x="21600" y="7200"/>
                            </a:cubicBezTo>
                            <a:cubicBezTo>
                              <a:pt x="21600" y="7200"/>
                              <a:pt x="21600" y="7200"/>
                              <a:pt x="21600" y="7200"/>
                            </a:cubicBezTo>
                            <a:cubicBezTo>
                              <a:pt x="21600" y="14400"/>
                              <a:pt x="16200" y="14400"/>
                              <a:pt x="16200" y="14400"/>
                            </a:cubicBezTo>
                            <a:cubicBezTo>
                              <a:pt x="16200" y="14400"/>
                              <a:pt x="16200" y="14400"/>
                              <a:pt x="16200" y="14400"/>
                            </a:cubicBezTo>
                            <a:cubicBezTo>
                              <a:pt x="16200" y="14400"/>
                              <a:pt x="16200" y="14400"/>
                              <a:pt x="16200" y="14400"/>
                            </a:cubicBezTo>
                            <a:cubicBezTo>
                              <a:pt x="16200" y="14400"/>
                              <a:pt x="16200" y="14400"/>
                              <a:pt x="16200" y="14400"/>
                            </a:cubicBezTo>
                            <a:cubicBezTo>
                              <a:pt x="16200" y="14400"/>
                              <a:pt x="16200" y="14400"/>
                              <a:pt x="16200" y="21600"/>
                            </a:cubicBezTo>
                            <a:cubicBezTo>
                              <a:pt x="16200" y="21600"/>
                              <a:pt x="16200" y="21600"/>
                              <a:pt x="16200" y="21600"/>
                            </a:cubicBezTo>
                            <a:cubicBezTo>
                              <a:pt x="16200" y="21600"/>
                              <a:pt x="162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5400" y="21600"/>
                              <a:pt x="5400" y="21600"/>
                            </a:cubicBezTo>
                            <a:cubicBezTo>
                              <a:pt x="5400" y="21600"/>
                              <a:pt x="5400" y="21600"/>
                              <a:pt x="5400" y="21600"/>
                            </a:cubicBezTo>
                            <a:cubicBezTo>
                              <a:pt x="5400" y="21600"/>
                              <a:pt x="5400" y="21600"/>
                              <a:pt x="5400" y="21600"/>
                            </a:cubicBezTo>
                            <a:close/>
                            <a:moveTo>
                              <a:pt x="5400" y="14400"/>
                            </a:moveTo>
                            <a:cubicBezTo>
                              <a:pt x="5400" y="14400"/>
                              <a:pt x="5400" y="14400"/>
                              <a:pt x="5400" y="14400"/>
                            </a:cubicBezTo>
                            <a:cubicBezTo>
                              <a:pt x="5400" y="14400"/>
                              <a:pt x="5400" y="14400"/>
                              <a:pt x="5400" y="14400"/>
                            </a:cubicBezTo>
                            <a:cubicBezTo>
                              <a:pt x="5400" y="14400"/>
                              <a:pt x="5400" y="14400"/>
                              <a:pt x="5400" y="14400"/>
                            </a:cubicBezTo>
                            <a:cubicBezTo>
                              <a:pt x="5400" y="14400"/>
                              <a:pt x="5400" y="14400"/>
                              <a:pt x="5400" y="144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7" name="Freeform 320"/>
                      <p:cNvSpPr/>
                      <p:nvPr/>
                    </p:nvSpPr>
                    <p:spPr>
                      <a:xfrm>
                        <a:off x="229703" y="3424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800" y="10800"/>
                              <a:pt x="0" y="10800"/>
                              <a:pt x="0" y="10800"/>
                            </a:cubicBezTo>
                            <a:cubicBezTo>
                              <a:pt x="0" y="10800"/>
                              <a:pt x="0" y="10800"/>
                              <a:pt x="0" y="10800"/>
                            </a:cubicBezTo>
                            <a:cubicBezTo>
                              <a:pt x="0" y="0"/>
                              <a:pt x="10800"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10800" y="0"/>
                              <a:pt x="21600" y="0"/>
                              <a:pt x="21600" y="0"/>
                            </a:cubicBezTo>
                            <a:cubicBezTo>
                              <a:pt x="21600" y="0"/>
                              <a:pt x="21600" y="0"/>
                              <a:pt x="21600" y="0"/>
                            </a:cubicBezTo>
                            <a:cubicBezTo>
                              <a:pt x="21600" y="10800"/>
                              <a:pt x="21600" y="10800"/>
                              <a:pt x="21600" y="10800"/>
                            </a:cubicBezTo>
                            <a:cubicBezTo>
                              <a:pt x="21600" y="10800"/>
                              <a:pt x="21600" y="10800"/>
                              <a:pt x="21600" y="10800"/>
                            </a:cubicBezTo>
                            <a:cubicBezTo>
                              <a:pt x="21600" y="21600"/>
                              <a:pt x="21600" y="21600"/>
                              <a:pt x="10800" y="21600"/>
                            </a:cubicBezTo>
                            <a:cubicBezTo>
                              <a:pt x="10800" y="21600"/>
                              <a:pt x="10800" y="21600"/>
                              <a:pt x="10800" y="21600"/>
                            </a:cubicBezTo>
                            <a:cubicBezTo>
                              <a:pt x="10800" y="21600"/>
                              <a:pt x="10800" y="21600"/>
                              <a:pt x="10800" y="216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lose/>
                            <a:moveTo>
                              <a:pt x="21600" y="10800"/>
                            </a:moveTo>
                            <a:cubicBezTo>
                              <a:pt x="21600" y="10800"/>
                              <a:pt x="21600" y="10800"/>
                              <a:pt x="21600" y="10800"/>
                            </a:cubicBezTo>
                            <a:cubicBezTo>
                              <a:pt x="21600" y="10800"/>
                              <a:pt x="21600" y="10800"/>
                              <a:pt x="21600" y="10800"/>
                            </a:cubicBezTo>
                            <a:cubicBezTo>
                              <a:pt x="21600" y="10800"/>
                              <a:pt x="21600" y="10800"/>
                              <a:pt x="21600" y="10800"/>
                            </a:cubicBezTo>
                            <a:close/>
                            <a:moveTo>
                              <a:pt x="10800" y="10800"/>
                            </a:moveTo>
                            <a:cubicBezTo>
                              <a:pt x="10800" y="0"/>
                              <a:pt x="10800" y="0"/>
                              <a:pt x="10800" y="0"/>
                            </a:cubicBezTo>
                            <a:cubicBezTo>
                              <a:pt x="10800" y="10800"/>
                              <a:pt x="10800" y="10800"/>
                              <a:pt x="10800" y="10800"/>
                            </a:cubicBezTo>
                            <a:cubicBezTo>
                              <a:pt x="10800" y="10800"/>
                              <a:pt x="10800" y="10800"/>
                              <a:pt x="10800" y="10800"/>
                            </a:cubicBezTo>
                            <a:close/>
                            <a:moveTo>
                              <a:pt x="10800" y="10800"/>
                            </a:moveTo>
                            <a:cubicBezTo>
                              <a:pt x="10800" y="0"/>
                              <a:pt x="10800" y="0"/>
                              <a:pt x="10800" y="0"/>
                            </a:cubicBezTo>
                            <a:cubicBezTo>
                              <a:pt x="10800" y="10800"/>
                              <a:pt x="10800" y="10800"/>
                              <a:pt x="108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8" name="Freeform 321"/>
                      <p:cNvSpPr/>
                      <p:nvPr/>
                    </p:nvSpPr>
                    <p:spPr>
                      <a:xfrm>
                        <a:off x="222682" y="4380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0" y="21600"/>
                            </a:cubicBezTo>
                            <a:cubicBezTo>
                              <a:pt x="0" y="21600"/>
                              <a:pt x="0" y="10800"/>
                              <a:pt x="0" y="10800"/>
                            </a:cubicBezTo>
                            <a:cubicBezTo>
                              <a:pt x="0" y="10800"/>
                              <a:pt x="0" y="10800"/>
                              <a:pt x="0" y="10800"/>
                            </a:cubicBezTo>
                            <a:cubicBezTo>
                              <a:pt x="0" y="0"/>
                              <a:pt x="0" y="0"/>
                              <a:pt x="10800" y="0"/>
                            </a:cubicBezTo>
                            <a:cubicBezTo>
                              <a:pt x="10800" y="0"/>
                              <a:pt x="10800" y="0"/>
                              <a:pt x="10800" y="0"/>
                            </a:cubicBezTo>
                            <a:cubicBezTo>
                              <a:pt x="10800" y="0"/>
                              <a:pt x="10800" y="0"/>
                              <a:pt x="10800" y="0"/>
                            </a:cubicBezTo>
                            <a:cubicBezTo>
                              <a:pt x="10800" y="0"/>
                              <a:pt x="10800" y="0"/>
                              <a:pt x="10800" y="0"/>
                            </a:cubicBezTo>
                            <a:cubicBezTo>
                              <a:pt x="21600" y="0"/>
                              <a:pt x="21600" y="10800"/>
                              <a:pt x="21600" y="10800"/>
                            </a:cubicBezTo>
                            <a:cubicBezTo>
                              <a:pt x="21600" y="10800"/>
                              <a:pt x="21600" y="10800"/>
                              <a:pt x="21600" y="10800"/>
                            </a:cubicBezTo>
                            <a:cubicBezTo>
                              <a:pt x="21600" y="10800"/>
                              <a:pt x="21600" y="21600"/>
                              <a:pt x="108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0" y="21600"/>
                              <a:pt x="0" y="21600"/>
                            </a:cubicBezTo>
                            <a:close/>
                            <a:moveTo>
                              <a:pt x="0" y="10800"/>
                            </a:moveTo>
                            <a:cubicBezTo>
                              <a:pt x="10800" y="10800"/>
                              <a:pt x="10800" y="10800"/>
                              <a:pt x="10800" y="10800"/>
                            </a:cubicBezTo>
                            <a:cubicBezTo>
                              <a:pt x="10800" y="10800"/>
                              <a:pt x="10800" y="10800"/>
                              <a:pt x="10800" y="10800"/>
                            </a:cubicBezTo>
                            <a:cubicBezTo>
                              <a:pt x="0" y="10800"/>
                              <a:pt x="0" y="10800"/>
                              <a:pt x="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49" name="Freeform 323"/>
                      <p:cNvSpPr/>
                      <p:nvPr/>
                    </p:nvSpPr>
                    <p:spPr>
                      <a:xfrm>
                        <a:off x="227697" y="4571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0800"/>
                              <a:pt x="0" y="10800"/>
                              <a:pt x="0" y="10800"/>
                            </a:cubicBezTo>
                            <a:cubicBezTo>
                              <a:pt x="0" y="10800"/>
                              <a:pt x="0" y="10800"/>
                              <a:pt x="0" y="10800"/>
                            </a:cubicBezTo>
                            <a:cubicBezTo>
                              <a:pt x="0" y="0"/>
                              <a:pt x="0" y="0"/>
                              <a:pt x="0" y="0"/>
                            </a:cubicBezTo>
                            <a:cubicBezTo>
                              <a:pt x="0" y="0"/>
                              <a:pt x="0" y="0"/>
                              <a:pt x="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10800" y="0"/>
                              <a:pt x="21600" y="0"/>
                              <a:pt x="21600" y="10800"/>
                            </a:cubicBezTo>
                            <a:cubicBezTo>
                              <a:pt x="21600" y="10800"/>
                              <a:pt x="21600" y="10800"/>
                              <a:pt x="21600" y="10800"/>
                            </a:cubicBezTo>
                            <a:cubicBezTo>
                              <a:pt x="21600" y="21600"/>
                              <a:pt x="21600" y="21600"/>
                              <a:pt x="21600" y="21600"/>
                            </a:cubicBezTo>
                            <a:cubicBezTo>
                              <a:pt x="10800" y="21600"/>
                              <a:pt x="10800" y="21600"/>
                              <a:pt x="10800" y="21600"/>
                            </a:cubicBezTo>
                            <a:cubicBezTo>
                              <a:pt x="10800" y="21600"/>
                              <a:pt x="10800" y="21600"/>
                              <a:pt x="10800" y="21600"/>
                            </a:cubicBezTo>
                            <a:cubicBezTo>
                              <a:pt x="10800" y="21600"/>
                              <a:pt x="10800" y="21600"/>
                              <a:pt x="10800" y="21600"/>
                            </a:cubicBezTo>
                            <a:cubicBezTo>
                              <a:pt x="10800" y="21600"/>
                              <a:pt x="0" y="21600"/>
                              <a:pt x="0" y="10800"/>
                            </a:cubicBezTo>
                            <a:close/>
                            <a:moveTo>
                              <a:pt x="10800" y="10800"/>
                            </a:moveTo>
                            <a:cubicBezTo>
                              <a:pt x="10800" y="10800"/>
                              <a:pt x="10800" y="10800"/>
                              <a:pt x="10800" y="10800"/>
                            </a:cubicBez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50" name="Freeform 324"/>
                      <p:cNvSpPr/>
                      <p:nvPr/>
                    </p:nvSpPr>
                    <p:spPr>
                      <a:xfrm>
                        <a:off x="229536" y="47143"/>
                        <a:ext cx="12701" cy="12701"/>
                      </a:xfrm>
                      <a:custGeom>
                        <a:avLst/>
                        <a:gdLst/>
                        <a:ahLst/>
                        <a:cxnLst>
                          <a:cxn ang="0">
                            <a:pos x="wd2" y="hd2"/>
                          </a:cxn>
                          <a:cxn ang="5400000">
                            <a:pos x="wd2" y="hd2"/>
                          </a:cxn>
                          <a:cxn ang="10800000">
                            <a:pos x="wd2" y="hd2"/>
                          </a:cxn>
                          <a:cxn ang="16200000">
                            <a:pos x="wd2" y="hd2"/>
                          </a:cxn>
                        </a:cxnLst>
                        <a:rect l="0" t="0" r="r" b="b"/>
                        <a:pathLst>
                          <a:path w="9600" h="21600" extrusionOk="0">
                            <a:moveTo>
                              <a:pt x="9600" y="0"/>
                            </a:moveTo>
                            <a:cubicBezTo>
                              <a:pt x="9600" y="0"/>
                              <a:pt x="-12000" y="21600"/>
                              <a:pt x="9600" y="21600"/>
                            </a:cubicBezTo>
                            <a:cubicBezTo>
                              <a:pt x="9600" y="21600"/>
                              <a:pt x="9600" y="0"/>
                              <a:pt x="9600" y="0"/>
                            </a:cubicBezTo>
                            <a:cubicBezTo>
                              <a:pt x="9600" y="0"/>
                              <a:pt x="9600" y="0"/>
                              <a:pt x="9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51" name="Freeform 325"/>
                      <p:cNvSpPr/>
                      <p:nvPr/>
                    </p:nvSpPr>
                    <p:spPr>
                      <a:xfrm>
                        <a:off x="229703" y="4714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0" y="21600"/>
                              <a:pt x="0" y="21600"/>
                              <a:pt x="0" y="0"/>
                            </a:cubicBezTo>
                            <a:cubicBezTo>
                              <a:pt x="0" y="0"/>
                              <a:pt x="0" y="0"/>
                              <a:pt x="0" y="0"/>
                            </a:cubicBezTo>
                            <a:cubicBezTo>
                              <a:pt x="0" y="0"/>
                              <a:pt x="0" y="0"/>
                              <a:pt x="0" y="0"/>
                            </a:cubicBezTo>
                            <a:cubicBezTo>
                              <a:pt x="0" y="0"/>
                              <a:pt x="0" y="0"/>
                              <a:pt x="0" y="0"/>
                            </a:cubicBezTo>
                            <a:cubicBezTo>
                              <a:pt x="0" y="0"/>
                              <a:pt x="0" y="0"/>
                              <a:pt x="10800" y="0"/>
                            </a:cubicBezTo>
                            <a:cubicBezTo>
                              <a:pt x="10800" y="0"/>
                              <a:pt x="10800" y="0"/>
                              <a:pt x="10800" y="0"/>
                            </a:cubicBezTo>
                            <a:cubicBezTo>
                              <a:pt x="10800" y="0"/>
                              <a:pt x="10800" y="0"/>
                              <a:pt x="10800" y="0"/>
                            </a:cubicBezTo>
                            <a:cubicBezTo>
                              <a:pt x="10800" y="0"/>
                              <a:pt x="10800" y="0"/>
                              <a:pt x="10800" y="0"/>
                            </a:cubicBezTo>
                            <a:cubicBezTo>
                              <a:pt x="21600" y="0"/>
                              <a:pt x="21600" y="0"/>
                              <a:pt x="21600" y="0"/>
                            </a:cubicBezTo>
                            <a:cubicBezTo>
                              <a:pt x="21600" y="0"/>
                              <a:pt x="21600" y="0"/>
                              <a:pt x="21600" y="0"/>
                            </a:cubicBezTo>
                            <a:cubicBezTo>
                              <a:pt x="21600" y="21600"/>
                              <a:pt x="10800" y="21600"/>
                              <a:pt x="10800" y="21600"/>
                            </a:cubicBezTo>
                            <a:cubicBezTo>
                              <a:pt x="10800" y="21600"/>
                              <a:pt x="10800" y="21600"/>
                              <a:pt x="10800" y="21600"/>
                            </a:cubicBezTo>
                            <a:cubicBezTo>
                              <a:pt x="10800" y="21600"/>
                              <a:pt x="10800" y="21600"/>
                              <a:pt x="10800" y="21600"/>
                            </a:cubicBezTo>
                            <a:close/>
                            <a:moveTo>
                              <a:pt x="10800" y="21600"/>
                            </a:move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lose/>
                            <a:moveTo>
                              <a:pt x="10800" y="21600"/>
                            </a:moveTo>
                            <a:cubicBezTo>
                              <a:pt x="10800" y="21600"/>
                              <a:pt x="10800" y="21600"/>
                              <a:pt x="10800" y="21600"/>
                            </a:cubicBezTo>
                            <a:cubicBezTo>
                              <a:pt x="10800" y="21600"/>
                              <a:pt x="10800" y="21600"/>
                              <a:pt x="10800" y="21600"/>
                            </a:cubicBezTo>
                            <a:cubicBezTo>
                              <a:pt x="10800" y="21600"/>
                              <a:pt x="10800" y="21600"/>
                              <a:pt x="10800" y="21600"/>
                            </a:cubicBezTo>
                            <a:cubicBezTo>
                              <a:pt x="10800" y="21600"/>
                              <a:pt x="10800" y="21600"/>
                              <a:pt x="10800" y="21600"/>
                            </a:cubicBezTo>
                            <a:close/>
                            <a:moveTo>
                              <a:pt x="10800" y="0"/>
                            </a:moveTo>
                            <a:cubicBezTo>
                              <a:pt x="10800" y="0"/>
                              <a:pt x="10800" y="0"/>
                              <a:pt x="10800" y="0"/>
                            </a:cubicBezTo>
                            <a:cubicBezTo>
                              <a:pt x="10800" y="0"/>
                              <a:pt x="10800" y="0"/>
                              <a:pt x="108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52" name="Freeform 327"/>
                      <p:cNvSpPr/>
                      <p:nvPr/>
                    </p:nvSpPr>
                    <p:spPr>
                      <a:xfrm>
                        <a:off x="227697" y="4809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0800"/>
                              <a:pt x="0" y="10800"/>
                              <a:pt x="0" y="10800"/>
                            </a:cubicBezTo>
                            <a:cubicBezTo>
                              <a:pt x="0" y="10800"/>
                              <a:pt x="0" y="10800"/>
                              <a:pt x="0" y="10800"/>
                            </a:cubicBezTo>
                            <a:cubicBezTo>
                              <a:pt x="0" y="0"/>
                              <a:pt x="0" y="0"/>
                              <a:pt x="10800" y="0"/>
                            </a:cubicBezTo>
                            <a:cubicBezTo>
                              <a:pt x="10800" y="0"/>
                              <a:pt x="10800" y="0"/>
                              <a:pt x="10800" y="0"/>
                            </a:cubicBezTo>
                            <a:cubicBezTo>
                              <a:pt x="10800" y="0"/>
                              <a:pt x="10800" y="0"/>
                              <a:pt x="10800" y="0"/>
                            </a:cubicBezTo>
                            <a:cubicBezTo>
                              <a:pt x="10800" y="0"/>
                              <a:pt x="10800" y="0"/>
                              <a:pt x="10800" y="0"/>
                            </a:cubicBezTo>
                            <a:cubicBezTo>
                              <a:pt x="10800" y="0"/>
                              <a:pt x="10800" y="0"/>
                              <a:pt x="21600" y="0"/>
                            </a:cubicBezTo>
                            <a:cubicBezTo>
                              <a:pt x="21600" y="0"/>
                              <a:pt x="21600" y="0"/>
                              <a:pt x="21600" y="0"/>
                            </a:cubicBezTo>
                            <a:cubicBezTo>
                              <a:pt x="21600" y="10800"/>
                              <a:pt x="21600" y="10800"/>
                              <a:pt x="21600" y="10800"/>
                            </a:cubicBezTo>
                            <a:cubicBezTo>
                              <a:pt x="21600" y="10800"/>
                              <a:pt x="21600" y="10800"/>
                              <a:pt x="21600" y="10800"/>
                            </a:cubicBezTo>
                            <a:cubicBezTo>
                              <a:pt x="21600" y="10800"/>
                              <a:pt x="21600" y="21600"/>
                              <a:pt x="10800" y="21600"/>
                            </a:cubicBezTo>
                            <a:cubicBezTo>
                              <a:pt x="10800" y="21600"/>
                              <a:pt x="10800" y="21600"/>
                              <a:pt x="10800" y="21600"/>
                            </a:cubicBezTo>
                            <a:cubicBezTo>
                              <a:pt x="10800" y="21600"/>
                              <a:pt x="10800" y="21600"/>
                              <a:pt x="0" y="10800"/>
                            </a:cubicBezTo>
                            <a:close/>
                            <a:moveTo>
                              <a:pt x="10800" y="10800"/>
                            </a:moveTo>
                            <a:cubicBezTo>
                              <a:pt x="10800" y="10800"/>
                              <a:pt x="10800" y="10800"/>
                              <a:pt x="10800" y="10800"/>
                            </a:cubicBezTo>
                            <a:cubicBezTo>
                              <a:pt x="10800" y="10800"/>
                              <a:pt x="10800" y="10800"/>
                              <a:pt x="10800" y="10800"/>
                            </a:cubicBezTo>
                            <a:close/>
                            <a:moveTo>
                              <a:pt x="0" y="10800"/>
                            </a:moveTo>
                            <a:cubicBezTo>
                              <a:pt x="0" y="10800"/>
                              <a:pt x="0" y="10800"/>
                              <a:pt x="0" y="10800"/>
                            </a:cubicBezTo>
                            <a:cubicBezTo>
                              <a:pt x="0" y="10800"/>
                              <a:pt x="0" y="10800"/>
                              <a:pt x="0" y="10800"/>
                            </a:cubicBezTo>
                            <a:cubicBezTo>
                              <a:pt x="0" y="10800"/>
                              <a:pt x="0" y="10800"/>
                              <a:pt x="0" y="10800"/>
                            </a:cubicBezTo>
                            <a:cubicBezTo>
                              <a:pt x="0" y="10800"/>
                              <a:pt x="0" y="10800"/>
                              <a:pt x="0" y="10800"/>
                            </a:cubicBezTo>
                            <a:close/>
                            <a:moveTo>
                              <a:pt x="10800" y="10800"/>
                            </a:moveTo>
                            <a:cubicBezTo>
                              <a:pt x="10800" y="10800"/>
                              <a:pt x="10800" y="10800"/>
                              <a:pt x="10800" y="10800"/>
                            </a:cubicBezTo>
                            <a:cubicBezTo>
                              <a:pt x="10800" y="10800"/>
                              <a:pt x="10800" y="10800"/>
                              <a:pt x="10800" y="10800"/>
                            </a:cubicBezTo>
                            <a:close/>
                            <a:moveTo>
                              <a:pt x="10800" y="10800"/>
                            </a:moveTo>
                            <a:cubicBezTo>
                              <a:pt x="10800" y="10800"/>
                              <a:pt x="10800" y="10800"/>
                              <a:pt x="10800" y="10800"/>
                            </a:cubicBezTo>
                            <a:cubicBezTo>
                              <a:pt x="10800" y="10800"/>
                              <a:pt x="10800" y="10800"/>
                              <a:pt x="10800" y="10800"/>
                            </a:cubicBezTo>
                            <a:close/>
                            <a:moveTo>
                              <a:pt x="10800" y="10800"/>
                            </a:moveTo>
                            <a:cubicBezTo>
                              <a:pt x="10800" y="0"/>
                              <a:pt x="10800" y="0"/>
                              <a:pt x="10800" y="0"/>
                            </a:cubicBezTo>
                            <a:cubicBezTo>
                              <a:pt x="10800" y="10800"/>
                              <a:pt x="10800" y="10800"/>
                              <a:pt x="108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grpSp>
                <p:sp>
                  <p:nvSpPr>
                    <p:cNvPr id="614" name="Freeform 291"/>
                    <p:cNvSpPr/>
                    <p:nvPr/>
                  </p:nvSpPr>
                  <p:spPr>
                    <a:xfrm>
                      <a:off x="133911" y="7771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0" y="10800"/>
                          </a:cubicBezTo>
                          <a:cubicBezTo>
                            <a:pt x="0" y="10800"/>
                            <a:pt x="0" y="10800"/>
                            <a:pt x="0" y="10800"/>
                          </a:cubicBezTo>
                          <a:cubicBezTo>
                            <a:pt x="0" y="10800"/>
                            <a:pt x="0" y="10800"/>
                            <a:pt x="0" y="0"/>
                          </a:cubicBezTo>
                          <a:cubicBezTo>
                            <a:pt x="0" y="0"/>
                            <a:pt x="0" y="0"/>
                            <a:pt x="0" y="0"/>
                          </a:cubicBezTo>
                          <a:cubicBezTo>
                            <a:pt x="10800" y="0"/>
                            <a:pt x="10800" y="0"/>
                            <a:pt x="10800" y="0"/>
                          </a:cubicBezTo>
                          <a:cubicBezTo>
                            <a:pt x="10800" y="0"/>
                            <a:pt x="10800" y="0"/>
                            <a:pt x="10800" y="0"/>
                          </a:cubicBezTo>
                          <a:cubicBezTo>
                            <a:pt x="21600" y="0"/>
                            <a:pt x="21600" y="0"/>
                            <a:pt x="21600" y="0"/>
                          </a:cubicBezTo>
                          <a:cubicBezTo>
                            <a:pt x="21600" y="0"/>
                            <a:pt x="21600" y="0"/>
                            <a:pt x="21600" y="0"/>
                          </a:cubicBezTo>
                          <a:cubicBezTo>
                            <a:pt x="21600" y="0"/>
                            <a:pt x="21600" y="0"/>
                            <a:pt x="21600" y="10800"/>
                          </a:cubicBezTo>
                          <a:cubicBezTo>
                            <a:pt x="21600" y="10800"/>
                            <a:pt x="21600" y="10800"/>
                            <a:pt x="21600" y="10800"/>
                          </a:cubicBezTo>
                          <a:cubicBezTo>
                            <a:pt x="21600" y="10800"/>
                            <a:pt x="21600" y="10800"/>
                            <a:pt x="21600" y="10800"/>
                          </a:cubicBezTo>
                          <a:cubicBezTo>
                            <a:pt x="21600" y="10800"/>
                            <a:pt x="21600" y="10800"/>
                            <a:pt x="21600" y="10800"/>
                          </a:cubicBezTo>
                          <a:cubicBezTo>
                            <a:pt x="21600" y="10800"/>
                            <a:pt x="21600" y="10800"/>
                            <a:pt x="21600" y="21600"/>
                          </a:cubicBezTo>
                          <a:cubicBezTo>
                            <a:pt x="21600" y="21600"/>
                            <a:pt x="21600" y="21600"/>
                            <a:pt x="21600" y="21600"/>
                          </a:cubicBezTo>
                          <a:cubicBezTo>
                            <a:pt x="21600" y="21600"/>
                            <a:pt x="21600" y="21600"/>
                            <a:pt x="10800" y="21600"/>
                          </a:cubicBezTo>
                          <a:cubicBezTo>
                            <a:pt x="10800" y="21600"/>
                            <a:pt x="10800" y="21600"/>
                            <a:pt x="10800" y="21600"/>
                          </a:cubicBezTo>
                          <a:cubicBezTo>
                            <a:pt x="10800" y="21600"/>
                            <a:pt x="0" y="21600"/>
                            <a:pt x="0" y="21600"/>
                          </a:cubicBezTo>
                          <a:close/>
                          <a:moveTo>
                            <a:pt x="10800" y="10800"/>
                          </a:moveTo>
                          <a:cubicBezTo>
                            <a:pt x="10800" y="10800"/>
                            <a:pt x="10800" y="10800"/>
                            <a:pt x="10800" y="10800"/>
                          </a:cubicBezTo>
                          <a:cubicBezTo>
                            <a:pt x="10800" y="10800"/>
                            <a:pt x="10800" y="10800"/>
                            <a:pt x="108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grpSp>
              <p:sp>
                <p:nvSpPr>
                  <p:cNvPr id="545" name="Freeform 216"/>
                  <p:cNvSpPr/>
                  <p:nvPr/>
                </p:nvSpPr>
                <p:spPr>
                  <a:xfrm>
                    <a:off x="0" y="1244"/>
                    <a:ext cx="186571" cy="71339"/>
                  </a:xfrm>
                  <a:custGeom>
                    <a:avLst/>
                    <a:gdLst/>
                    <a:ahLst/>
                    <a:cxnLst>
                      <a:cxn ang="0">
                        <a:pos x="wd2" y="hd2"/>
                      </a:cxn>
                      <a:cxn ang="5400000">
                        <a:pos x="wd2" y="hd2"/>
                      </a:cxn>
                      <a:cxn ang="10800000">
                        <a:pos x="wd2" y="hd2"/>
                      </a:cxn>
                      <a:cxn ang="16200000">
                        <a:pos x="wd2" y="hd2"/>
                      </a:cxn>
                    </a:cxnLst>
                    <a:rect l="0" t="0" r="r" b="b"/>
                    <a:pathLst>
                      <a:path w="21600" h="21225" extrusionOk="0">
                        <a:moveTo>
                          <a:pt x="0" y="6075"/>
                        </a:moveTo>
                        <a:cubicBezTo>
                          <a:pt x="277" y="6075"/>
                          <a:pt x="1938" y="6750"/>
                          <a:pt x="1938" y="6750"/>
                        </a:cubicBezTo>
                        <a:cubicBezTo>
                          <a:pt x="2492" y="7425"/>
                          <a:pt x="2769" y="7425"/>
                          <a:pt x="3046" y="8100"/>
                        </a:cubicBezTo>
                        <a:cubicBezTo>
                          <a:pt x="3046" y="8775"/>
                          <a:pt x="3323" y="8100"/>
                          <a:pt x="3323" y="10125"/>
                        </a:cubicBezTo>
                        <a:cubicBezTo>
                          <a:pt x="3323" y="11475"/>
                          <a:pt x="3323" y="12825"/>
                          <a:pt x="3600" y="14175"/>
                        </a:cubicBezTo>
                        <a:cubicBezTo>
                          <a:pt x="3877" y="16200"/>
                          <a:pt x="4154" y="16200"/>
                          <a:pt x="4985" y="17550"/>
                        </a:cubicBezTo>
                        <a:cubicBezTo>
                          <a:pt x="5815" y="18900"/>
                          <a:pt x="6092" y="18900"/>
                          <a:pt x="6646" y="19575"/>
                        </a:cubicBezTo>
                        <a:cubicBezTo>
                          <a:pt x="7200" y="20250"/>
                          <a:pt x="8031" y="20250"/>
                          <a:pt x="8031" y="20250"/>
                        </a:cubicBezTo>
                        <a:cubicBezTo>
                          <a:pt x="8031" y="20250"/>
                          <a:pt x="8031" y="20250"/>
                          <a:pt x="8308" y="20250"/>
                        </a:cubicBezTo>
                        <a:cubicBezTo>
                          <a:pt x="8585" y="20250"/>
                          <a:pt x="8585" y="20250"/>
                          <a:pt x="8862" y="19575"/>
                        </a:cubicBezTo>
                        <a:cubicBezTo>
                          <a:pt x="8862" y="19575"/>
                          <a:pt x="9138" y="19575"/>
                          <a:pt x="9138" y="19575"/>
                        </a:cubicBezTo>
                        <a:cubicBezTo>
                          <a:pt x="9138" y="19575"/>
                          <a:pt x="9415" y="18225"/>
                          <a:pt x="9415" y="18900"/>
                        </a:cubicBezTo>
                        <a:cubicBezTo>
                          <a:pt x="9415" y="19575"/>
                          <a:pt x="9415" y="20250"/>
                          <a:pt x="9692" y="19575"/>
                        </a:cubicBezTo>
                        <a:cubicBezTo>
                          <a:pt x="9692" y="19575"/>
                          <a:pt x="9969" y="19575"/>
                          <a:pt x="9969" y="18900"/>
                        </a:cubicBezTo>
                        <a:cubicBezTo>
                          <a:pt x="9969" y="18900"/>
                          <a:pt x="9969" y="18225"/>
                          <a:pt x="9969" y="18900"/>
                        </a:cubicBezTo>
                        <a:cubicBezTo>
                          <a:pt x="10246" y="18900"/>
                          <a:pt x="10246" y="18900"/>
                          <a:pt x="10246" y="18900"/>
                        </a:cubicBezTo>
                        <a:cubicBezTo>
                          <a:pt x="10246" y="19575"/>
                          <a:pt x="10246" y="19575"/>
                          <a:pt x="10523" y="19575"/>
                        </a:cubicBezTo>
                        <a:cubicBezTo>
                          <a:pt x="10523" y="18900"/>
                          <a:pt x="10523" y="18900"/>
                          <a:pt x="10523" y="18900"/>
                        </a:cubicBezTo>
                        <a:cubicBezTo>
                          <a:pt x="10523" y="18225"/>
                          <a:pt x="10523" y="17550"/>
                          <a:pt x="10523" y="17550"/>
                        </a:cubicBezTo>
                        <a:cubicBezTo>
                          <a:pt x="10523" y="16875"/>
                          <a:pt x="10800" y="16200"/>
                          <a:pt x="10800" y="16875"/>
                        </a:cubicBezTo>
                        <a:cubicBezTo>
                          <a:pt x="10800" y="17550"/>
                          <a:pt x="10800" y="18225"/>
                          <a:pt x="10800" y="18225"/>
                        </a:cubicBezTo>
                        <a:cubicBezTo>
                          <a:pt x="11077" y="18225"/>
                          <a:pt x="11354" y="18225"/>
                          <a:pt x="11354" y="18900"/>
                        </a:cubicBezTo>
                        <a:cubicBezTo>
                          <a:pt x="11354" y="18900"/>
                          <a:pt x="11354" y="19575"/>
                          <a:pt x="11631" y="19575"/>
                        </a:cubicBezTo>
                        <a:cubicBezTo>
                          <a:pt x="11631" y="18900"/>
                          <a:pt x="11631" y="18900"/>
                          <a:pt x="11631" y="18900"/>
                        </a:cubicBezTo>
                        <a:cubicBezTo>
                          <a:pt x="11631" y="18225"/>
                          <a:pt x="11631" y="17550"/>
                          <a:pt x="11631" y="17550"/>
                        </a:cubicBezTo>
                        <a:cubicBezTo>
                          <a:pt x="11908" y="18225"/>
                          <a:pt x="11908" y="18225"/>
                          <a:pt x="11908" y="18225"/>
                        </a:cubicBezTo>
                        <a:cubicBezTo>
                          <a:pt x="11908" y="18900"/>
                          <a:pt x="11908" y="18900"/>
                          <a:pt x="12185" y="18900"/>
                        </a:cubicBezTo>
                        <a:cubicBezTo>
                          <a:pt x="12462" y="18900"/>
                          <a:pt x="12738" y="19575"/>
                          <a:pt x="12738" y="19575"/>
                        </a:cubicBezTo>
                        <a:cubicBezTo>
                          <a:pt x="12462" y="20250"/>
                          <a:pt x="12462" y="20250"/>
                          <a:pt x="12462" y="20925"/>
                        </a:cubicBezTo>
                        <a:cubicBezTo>
                          <a:pt x="12738" y="20925"/>
                          <a:pt x="12738" y="21600"/>
                          <a:pt x="13015" y="20925"/>
                        </a:cubicBezTo>
                        <a:cubicBezTo>
                          <a:pt x="13015" y="20925"/>
                          <a:pt x="13015" y="20250"/>
                          <a:pt x="13292" y="20925"/>
                        </a:cubicBezTo>
                        <a:cubicBezTo>
                          <a:pt x="13846" y="20925"/>
                          <a:pt x="13846" y="20250"/>
                          <a:pt x="13846" y="20250"/>
                        </a:cubicBezTo>
                        <a:cubicBezTo>
                          <a:pt x="14123" y="19575"/>
                          <a:pt x="14123" y="20250"/>
                          <a:pt x="14123" y="19575"/>
                        </a:cubicBezTo>
                        <a:cubicBezTo>
                          <a:pt x="14123" y="18900"/>
                          <a:pt x="13846" y="18225"/>
                          <a:pt x="14123" y="18225"/>
                        </a:cubicBezTo>
                        <a:cubicBezTo>
                          <a:pt x="14400" y="17550"/>
                          <a:pt x="14123" y="18225"/>
                          <a:pt x="14400" y="18900"/>
                        </a:cubicBezTo>
                        <a:cubicBezTo>
                          <a:pt x="14677" y="18900"/>
                          <a:pt x="14677" y="19575"/>
                          <a:pt x="14677" y="19575"/>
                        </a:cubicBezTo>
                        <a:cubicBezTo>
                          <a:pt x="14677" y="19575"/>
                          <a:pt x="14954" y="19575"/>
                          <a:pt x="15231" y="19575"/>
                        </a:cubicBezTo>
                        <a:cubicBezTo>
                          <a:pt x="15508" y="18900"/>
                          <a:pt x="15231" y="17550"/>
                          <a:pt x="16062" y="16875"/>
                        </a:cubicBezTo>
                        <a:cubicBezTo>
                          <a:pt x="16615" y="16875"/>
                          <a:pt x="16892" y="16875"/>
                          <a:pt x="16892" y="16200"/>
                        </a:cubicBezTo>
                        <a:cubicBezTo>
                          <a:pt x="17169" y="15525"/>
                          <a:pt x="16615" y="14175"/>
                          <a:pt x="17169" y="14175"/>
                        </a:cubicBezTo>
                        <a:cubicBezTo>
                          <a:pt x="17723" y="14850"/>
                          <a:pt x="18000" y="14175"/>
                          <a:pt x="18000" y="13500"/>
                        </a:cubicBezTo>
                        <a:cubicBezTo>
                          <a:pt x="18277" y="12825"/>
                          <a:pt x="18000" y="13500"/>
                          <a:pt x="18277" y="12825"/>
                        </a:cubicBezTo>
                        <a:cubicBezTo>
                          <a:pt x="18277" y="11475"/>
                          <a:pt x="18554" y="10800"/>
                          <a:pt x="18831" y="10800"/>
                        </a:cubicBezTo>
                        <a:cubicBezTo>
                          <a:pt x="19108" y="10800"/>
                          <a:pt x="19938" y="8775"/>
                          <a:pt x="20215" y="8100"/>
                        </a:cubicBezTo>
                        <a:cubicBezTo>
                          <a:pt x="20492" y="7425"/>
                          <a:pt x="20492" y="6750"/>
                          <a:pt x="20492" y="6075"/>
                        </a:cubicBezTo>
                        <a:cubicBezTo>
                          <a:pt x="20492" y="4725"/>
                          <a:pt x="20769" y="3375"/>
                          <a:pt x="20769" y="2700"/>
                        </a:cubicBezTo>
                        <a:cubicBezTo>
                          <a:pt x="21046" y="1350"/>
                          <a:pt x="21600" y="0"/>
                          <a:pt x="21600" y="0"/>
                        </a:cubicBezTo>
                        <a:cubicBezTo>
                          <a:pt x="4985" y="0"/>
                          <a:pt x="4985" y="0"/>
                          <a:pt x="4985" y="0"/>
                        </a:cubicBezTo>
                        <a:cubicBezTo>
                          <a:pt x="0" y="0"/>
                          <a:pt x="0" y="0"/>
                          <a:pt x="0" y="0"/>
                        </a:cubicBezTo>
                        <a:cubicBezTo>
                          <a:pt x="0" y="2025"/>
                          <a:pt x="0" y="4725"/>
                          <a:pt x="0" y="6075"/>
                        </a:cubicBezTo>
                        <a:close/>
                      </a:path>
                    </a:pathLst>
                  </a:custGeom>
                  <a:solidFill>
                    <a:srgbClr val="666666">
                      <a:lumMod val="20000"/>
                      <a:lumOff val="80000"/>
                    </a:srgbClr>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46" name="Freeform 217"/>
                  <p:cNvSpPr/>
                  <p:nvPr/>
                </p:nvSpPr>
                <p:spPr>
                  <a:xfrm>
                    <a:off x="437602" y="5064"/>
                    <a:ext cx="45535" cy="57316"/>
                  </a:xfrm>
                  <a:custGeom>
                    <a:avLst/>
                    <a:gdLst/>
                    <a:ahLst/>
                    <a:cxnLst>
                      <a:cxn ang="0">
                        <a:pos x="wd2" y="hd2"/>
                      </a:cxn>
                      <a:cxn ang="5400000">
                        <a:pos x="wd2" y="hd2"/>
                      </a:cxn>
                      <a:cxn ang="10800000">
                        <a:pos x="wd2" y="hd2"/>
                      </a:cxn>
                      <a:cxn ang="16200000">
                        <a:pos x="wd2" y="hd2"/>
                      </a:cxn>
                    </a:cxnLst>
                    <a:rect l="0" t="0" r="r" b="b"/>
                    <a:pathLst>
                      <a:path w="21316" h="21600" extrusionOk="0">
                        <a:moveTo>
                          <a:pt x="21316" y="864"/>
                        </a:moveTo>
                        <a:cubicBezTo>
                          <a:pt x="21316" y="864"/>
                          <a:pt x="21316" y="1728"/>
                          <a:pt x="21316" y="2592"/>
                        </a:cubicBezTo>
                        <a:cubicBezTo>
                          <a:pt x="21316" y="2592"/>
                          <a:pt x="21316" y="3456"/>
                          <a:pt x="21316" y="4320"/>
                        </a:cubicBezTo>
                        <a:cubicBezTo>
                          <a:pt x="21316" y="4320"/>
                          <a:pt x="19042" y="7776"/>
                          <a:pt x="19042" y="7776"/>
                        </a:cubicBezTo>
                        <a:cubicBezTo>
                          <a:pt x="19042" y="7776"/>
                          <a:pt x="17905" y="11232"/>
                          <a:pt x="16769" y="11232"/>
                        </a:cubicBezTo>
                        <a:cubicBezTo>
                          <a:pt x="16769" y="12096"/>
                          <a:pt x="15632" y="12096"/>
                          <a:pt x="15632" y="12960"/>
                        </a:cubicBezTo>
                        <a:cubicBezTo>
                          <a:pt x="14495" y="12960"/>
                          <a:pt x="13358" y="14688"/>
                          <a:pt x="13358" y="15552"/>
                        </a:cubicBezTo>
                        <a:cubicBezTo>
                          <a:pt x="12221" y="16416"/>
                          <a:pt x="12221" y="18144"/>
                          <a:pt x="12221" y="18144"/>
                        </a:cubicBezTo>
                        <a:cubicBezTo>
                          <a:pt x="12221" y="19008"/>
                          <a:pt x="13358" y="20736"/>
                          <a:pt x="13358" y="20736"/>
                        </a:cubicBezTo>
                        <a:cubicBezTo>
                          <a:pt x="13358" y="21600"/>
                          <a:pt x="13358" y="21600"/>
                          <a:pt x="12221" y="21600"/>
                        </a:cubicBezTo>
                        <a:cubicBezTo>
                          <a:pt x="12221" y="21600"/>
                          <a:pt x="12221" y="21600"/>
                          <a:pt x="12221" y="20736"/>
                        </a:cubicBezTo>
                        <a:cubicBezTo>
                          <a:pt x="11084" y="20736"/>
                          <a:pt x="11084" y="20736"/>
                          <a:pt x="9948" y="20736"/>
                        </a:cubicBezTo>
                        <a:cubicBezTo>
                          <a:pt x="9948" y="20736"/>
                          <a:pt x="9948" y="19872"/>
                          <a:pt x="8811" y="18144"/>
                        </a:cubicBezTo>
                        <a:cubicBezTo>
                          <a:pt x="8811" y="16416"/>
                          <a:pt x="6537" y="15552"/>
                          <a:pt x="5400" y="14688"/>
                        </a:cubicBezTo>
                        <a:cubicBezTo>
                          <a:pt x="3127" y="14688"/>
                          <a:pt x="3127" y="13824"/>
                          <a:pt x="3127" y="12960"/>
                        </a:cubicBezTo>
                        <a:cubicBezTo>
                          <a:pt x="3127" y="12960"/>
                          <a:pt x="3127" y="12096"/>
                          <a:pt x="3127" y="11232"/>
                        </a:cubicBezTo>
                        <a:cubicBezTo>
                          <a:pt x="3127" y="10368"/>
                          <a:pt x="853" y="9504"/>
                          <a:pt x="853" y="8640"/>
                        </a:cubicBezTo>
                        <a:cubicBezTo>
                          <a:pt x="-284" y="8640"/>
                          <a:pt x="-284" y="6912"/>
                          <a:pt x="853" y="6912"/>
                        </a:cubicBezTo>
                        <a:cubicBezTo>
                          <a:pt x="853" y="6048"/>
                          <a:pt x="853" y="5184"/>
                          <a:pt x="853" y="5184"/>
                        </a:cubicBezTo>
                        <a:cubicBezTo>
                          <a:pt x="1990" y="5184"/>
                          <a:pt x="1990" y="4320"/>
                          <a:pt x="853" y="4320"/>
                        </a:cubicBezTo>
                        <a:cubicBezTo>
                          <a:pt x="853" y="4320"/>
                          <a:pt x="853" y="2592"/>
                          <a:pt x="853" y="2592"/>
                        </a:cubicBezTo>
                        <a:cubicBezTo>
                          <a:pt x="853" y="1728"/>
                          <a:pt x="1990" y="864"/>
                          <a:pt x="1990" y="864"/>
                        </a:cubicBezTo>
                        <a:cubicBezTo>
                          <a:pt x="1990" y="0"/>
                          <a:pt x="1990" y="0"/>
                          <a:pt x="1990" y="0"/>
                        </a:cubicBezTo>
                        <a:cubicBezTo>
                          <a:pt x="21316" y="0"/>
                          <a:pt x="21316" y="0"/>
                          <a:pt x="21316" y="0"/>
                        </a:cubicBezTo>
                        <a:cubicBezTo>
                          <a:pt x="21316" y="864"/>
                          <a:pt x="21316" y="864"/>
                          <a:pt x="21316" y="864"/>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47" name="Freeform 218"/>
                  <p:cNvSpPr/>
                  <p:nvPr/>
                </p:nvSpPr>
                <p:spPr>
                  <a:xfrm>
                    <a:off x="93285" y="108231"/>
                    <a:ext cx="72223" cy="59878"/>
                  </a:xfrm>
                  <a:custGeom>
                    <a:avLst/>
                    <a:gdLst/>
                    <a:ahLst/>
                    <a:cxnLst>
                      <a:cxn ang="0">
                        <a:pos x="wd2" y="hd2"/>
                      </a:cxn>
                      <a:cxn ang="5400000">
                        <a:pos x="wd2" y="hd2"/>
                      </a:cxn>
                      <a:cxn ang="10800000">
                        <a:pos x="wd2" y="hd2"/>
                      </a:cxn>
                      <a:cxn ang="16200000">
                        <a:pos x="wd2" y="hd2"/>
                      </a:cxn>
                    </a:cxnLst>
                    <a:rect l="0" t="0" r="r" b="b"/>
                    <a:pathLst>
                      <a:path w="21600" h="21156" extrusionOk="0">
                        <a:moveTo>
                          <a:pt x="2880" y="7200"/>
                        </a:moveTo>
                        <a:cubicBezTo>
                          <a:pt x="2880" y="7200"/>
                          <a:pt x="2160" y="8000"/>
                          <a:pt x="1440" y="8000"/>
                        </a:cubicBezTo>
                        <a:cubicBezTo>
                          <a:pt x="720" y="8800"/>
                          <a:pt x="720" y="8800"/>
                          <a:pt x="0" y="9600"/>
                        </a:cubicBezTo>
                        <a:cubicBezTo>
                          <a:pt x="0" y="9600"/>
                          <a:pt x="0" y="9600"/>
                          <a:pt x="0" y="9600"/>
                        </a:cubicBezTo>
                        <a:cubicBezTo>
                          <a:pt x="0" y="10400"/>
                          <a:pt x="0" y="10400"/>
                          <a:pt x="720" y="10400"/>
                        </a:cubicBezTo>
                        <a:cubicBezTo>
                          <a:pt x="720" y="10400"/>
                          <a:pt x="720" y="11200"/>
                          <a:pt x="0" y="11200"/>
                        </a:cubicBezTo>
                        <a:cubicBezTo>
                          <a:pt x="0" y="12000"/>
                          <a:pt x="0" y="12000"/>
                          <a:pt x="0" y="12000"/>
                        </a:cubicBezTo>
                        <a:cubicBezTo>
                          <a:pt x="0" y="12800"/>
                          <a:pt x="0" y="12800"/>
                          <a:pt x="0" y="13600"/>
                        </a:cubicBezTo>
                        <a:cubicBezTo>
                          <a:pt x="0" y="14400"/>
                          <a:pt x="0" y="14400"/>
                          <a:pt x="0" y="14400"/>
                        </a:cubicBezTo>
                        <a:cubicBezTo>
                          <a:pt x="720" y="15200"/>
                          <a:pt x="720" y="15200"/>
                          <a:pt x="720" y="16000"/>
                        </a:cubicBezTo>
                        <a:cubicBezTo>
                          <a:pt x="720" y="17600"/>
                          <a:pt x="720" y="17600"/>
                          <a:pt x="720" y="18400"/>
                        </a:cubicBezTo>
                        <a:cubicBezTo>
                          <a:pt x="1440" y="18400"/>
                          <a:pt x="2880" y="18400"/>
                          <a:pt x="2880" y="19200"/>
                        </a:cubicBezTo>
                        <a:cubicBezTo>
                          <a:pt x="3600" y="19200"/>
                          <a:pt x="3600" y="19200"/>
                          <a:pt x="3600" y="19200"/>
                        </a:cubicBezTo>
                        <a:cubicBezTo>
                          <a:pt x="4320" y="19200"/>
                          <a:pt x="4320" y="19200"/>
                          <a:pt x="5040" y="20000"/>
                        </a:cubicBezTo>
                        <a:cubicBezTo>
                          <a:pt x="5040" y="20000"/>
                          <a:pt x="5040" y="20800"/>
                          <a:pt x="5040" y="20800"/>
                        </a:cubicBezTo>
                        <a:cubicBezTo>
                          <a:pt x="5760" y="20000"/>
                          <a:pt x="7200" y="20000"/>
                          <a:pt x="7200" y="20800"/>
                        </a:cubicBezTo>
                        <a:cubicBezTo>
                          <a:pt x="7920" y="20800"/>
                          <a:pt x="7920" y="20800"/>
                          <a:pt x="7920" y="20800"/>
                        </a:cubicBezTo>
                        <a:cubicBezTo>
                          <a:pt x="8640" y="20800"/>
                          <a:pt x="8640" y="20800"/>
                          <a:pt x="8640" y="20800"/>
                        </a:cubicBezTo>
                        <a:cubicBezTo>
                          <a:pt x="8640" y="21600"/>
                          <a:pt x="9360" y="20800"/>
                          <a:pt x="9360" y="20800"/>
                        </a:cubicBezTo>
                        <a:cubicBezTo>
                          <a:pt x="9360" y="20800"/>
                          <a:pt x="9360" y="20800"/>
                          <a:pt x="10080" y="20800"/>
                        </a:cubicBezTo>
                        <a:cubicBezTo>
                          <a:pt x="10080" y="20800"/>
                          <a:pt x="10080" y="20800"/>
                          <a:pt x="10080" y="20800"/>
                        </a:cubicBezTo>
                        <a:cubicBezTo>
                          <a:pt x="10080" y="20800"/>
                          <a:pt x="10080" y="20000"/>
                          <a:pt x="10080" y="20000"/>
                        </a:cubicBezTo>
                        <a:cubicBezTo>
                          <a:pt x="10080" y="20000"/>
                          <a:pt x="10080" y="20000"/>
                          <a:pt x="10080" y="19200"/>
                        </a:cubicBezTo>
                        <a:cubicBezTo>
                          <a:pt x="10800" y="19200"/>
                          <a:pt x="10800" y="19200"/>
                          <a:pt x="10800" y="19200"/>
                        </a:cubicBezTo>
                        <a:cubicBezTo>
                          <a:pt x="11520" y="19200"/>
                          <a:pt x="11520" y="19200"/>
                          <a:pt x="11520" y="19200"/>
                        </a:cubicBezTo>
                        <a:cubicBezTo>
                          <a:pt x="12240" y="18400"/>
                          <a:pt x="12240" y="18400"/>
                          <a:pt x="12240" y="19200"/>
                        </a:cubicBezTo>
                        <a:cubicBezTo>
                          <a:pt x="12240" y="19200"/>
                          <a:pt x="12240" y="19200"/>
                          <a:pt x="12240" y="19200"/>
                        </a:cubicBezTo>
                        <a:cubicBezTo>
                          <a:pt x="12960" y="19200"/>
                          <a:pt x="12960" y="19200"/>
                          <a:pt x="12960" y="18400"/>
                        </a:cubicBezTo>
                        <a:cubicBezTo>
                          <a:pt x="12960" y="18400"/>
                          <a:pt x="12960" y="18400"/>
                          <a:pt x="12960" y="18400"/>
                        </a:cubicBezTo>
                        <a:cubicBezTo>
                          <a:pt x="13680" y="18400"/>
                          <a:pt x="13680" y="16800"/>
                          <a:pt x="13680" y="16800"/>
                        </a:cubicBezTo>
                        <a:cubicBezTo>
                          <a:pt x="14400" y="16800"/>
                          <a:pt x="14400" y="16800"/>
                          <a:pt x="14400" y="16800"/>
                        </a:cubicBezTo>
                        <a:cubicBezTo>
                          <a:pt x="15120" y="16800"/>
                          <a:pt x="15840" y="15200"/>
                          <a:pt x="15840" y="16000"/>
                        </a:cubicBezTo>
                        <a:cubicBezTo>
                          <a:pt x="15840" y="16000"/>
                          <a:pt x="15840" y="16000"/>
                          <a:pt x="15840" y="16000"/>
                        </a:cubicBezTo>
                        <a:cubicBezTo>
                          <a:pt x="16560" y="16000"/>
                          <a:pt x="16560" y="15200"/>
                          <a:pt x="17280" y="15200"/>
                        </a:cubicBezTo>
                        <a:cubicBezTo>
                          <a:pt x="17280" y="15200"/>
                          <a:pt x="17280" y="15200"/>
                          <a:pt x="17280" y="14400"/>
                        </a:cubicBezTo>
                        <a:cubicBezTo>
                          <a:pt x="17280" y="14400"/>
                          <a:pt x="17280" y="13600"/>
                          <a:pt x="17280" y="14400"/>
                        </a:cubicBezTo>
                        <a:cubicBezTo>
                          <a:pt x="17280" y="14400"/>
                          <a:pt x="17280" y="14400"/>
                          <a:pt x="16560" y="14400"/>
                        </a:cubicBezTo>
                        <a:cubicBezTo>
                          <a:pt x="16560" y="14400"/>
                          <a:pt x="16560" y="13600"/>
                          <a:pt x="17280" y="13600"/>
                        </a:cubicBezTo>
                        <a:cubicBezTo>
                          <a:pt x="17280" y="13600"/>
                          <a:pt x="17280" y="12800"/>
                          <a:pt x="17280" y="12800"/>
                        </a:cubicBezTo>
                        <a:cubicBezTo>
                          <a:pt x="17280" y="12800"/>
                          <a:pt x="17280" y="12000"/>
                          <a:pt x="17280" y="12000"/>
                        </a:cubicBezTo>
                        <a:cubicBezTo>
                          <a:pt x="18000" y="12000"/>
                          <a:pt x="18000" y="12000"/>
                          <a:pt x="18000" y="11200"/>
                        </a:cubicBezTo>
                        <a:cubicBezTo>
                          <a:pt x="18000" y="11200"/>
                          <a:pt x="18000" y="9600"/>
                          <a:pt x="18720" y="9600"/>
                        </a:cubicBezTo>
                        <a:cubicBezTo>
                          <a:pt x="18720" y="9600"/>
                          <a:pt x="18720" y="8800"/>
                          <a:pt x="18720" y="8800"/>
                        </a:cubicBezTo>
                        <a:cubicBezTo>
                          <a:pt x="18720" y="8800"/>
                          <a:pt x="18720" y="8000"/>
                          <a:pt x="18720" y="8000"/>
                        </a:cubicBezTo>
                        <a:cubicBezTo>
                          <a:pt x="19440" y="8000"/>
                          <a:pt x="20160" y="7200"/>
                          <a:pt x="20160" y="7200"/>
                        </a:cubicBezTo>
                        <a:cubicBezTo>
                          <a:pt x="20160" y="6400"/>
                          <a:pt x="20160" y="6400"/>
                          <a:pt x="20160" y="6400"/>
                        </a:cubicBezTo>
                        <a:cubicBezTo>
                          <a:pt x="19440" y="6400"/>
                          <a:pt x="19440" y="6400"/>
                          <a:pt x="20160" y="5600"/>
                        </a:cubicBezTo>
                        <a:cubicBezTo>
                          <a:pt x="20160" y="5600"/>
                          <a:pt x="20880" y="5600"/>
                          <a:pt x="20880" y="5600"/>
                        </a:cubicBezTo>
                        <a:cubicBezTo>
                          <a:pt x="20160" y="5600"/>
                          <a:pt x="20160" y="6400"/>
                          <a:pt x="20160" y="6400"/>
                        </a:cubicBezTo>
                        <a:cubicBezTo>
                          <a:pt x="20160" y="6400"/>
                          <a:pt x="20160" y="7200"/>
                          <a:pt x="20880" y="7200"/>
                        </a:cubicBezTo>
                        <a:cubicBezTo>
                          <a:pt x="20880" y="7200"/>
                          <a:pt x="20880" y="7200"/>
                          <a:pt x="20880" y="6400"/>
                        </a:cubicBezTo>
                        <a:cubicBezTo>
                          <a:pt x="20880" y="6400"/>
                          <a:pt x="20880" y="5600"/>
                          <a:pt x="21600" y="5600"/>
                        </a:cubicBezTo>
                        <a:cubicBezTo>
                          <a:pt x="21600" y="5600"/>
                          <a:pt x="21600" y="5600"/>
                          <a:pt x="21600" y="4800"/>
                        </a:cubicBezTo>
                        <a:cubicBezTo>
                          <a:pt x="21600" y="4800"/>
                          <a:pt x="21600" y="4000"/>
                          <a:pt x="21600" y="3200"/>
                        </a:cubicBezTo>
                        <a:cubicBezTo>
                          <a:pt x="21600" y="2400"/>
                          <a:pt x="20880" y="1600"/>
                          <a:pt x="20880" y="1600"/>
                        </a:cubicBezTo>
                        <a:cubicBezTo>
                          <a:pt x="20160" y="1600"/>
                          <a:pt x="18720" y="1600"/>
                          <a:pt x="18720" y="800"/>
                        </a:cubicBezTo>
                        <a:cubicBezTo>
                          <a:pt x="18720" y="0"/>
                          <a:pt x="18720" y="0"/>
                          <a:pt x="18720" y="0"/>
                        </a:cubicBezTo>
                        <a:cubicBezTo>
                          <a:pt x="18000" y="800"/>
                          <a:pt x="18000" y="800"/>
                          <a:pt x="18000" y="1600"/>
                        </a:cubicBezTo>
                        <a:cubicBezTo>
                          <a:pt x="18000" y="1600"/>
                          <a:pt x="17280" y="2400"/>
                          <a:pt x="17280" y="1600"/>
                        </a:cubicBezTo>
                        <a:cubicBezTo>
                          <a:pt x="17280" y="1600"/>
                          <a:pt x="17280" y="1600"/>
                          <a:pt x="16560" y="800"/>
                        </a:cubicBezTo>
                        <a:cubicBezTo>
                          <a:pt x="16560" y="800"/>
                          <a:pt x="15840" y="800"/>
                          <a:pt x="15840" y="800"/>
                        </a:cubicBezTo>
                        <a:cubicBezTo>
                          <a:pt x="15840" y="800"/>
                          <a:pt x="15120" y="800"/>
                          <a:pt x="14400" y="800"/>
                        </a:cubicBezTo>
                        <a:cubicBezTo>
                          <a:pt x="14400" y="800"/>
                          <a:pt x="13680" y="800"/>
                          <a:pt x="13680" y="800"/>
                        </a:cubicBezTo>
                        <a:cubicBezTo>
                          <a:pt x="13680" y="1600"/>
                          <a:pt x="13680" y="1600"/>
                          <a:pt x="13680" y="1600"/>
                        </a:cubicBezTo>
                        <a:cubicBezTo>
                          <a:pt x="13680" y="1600"/>
                          <a:pt x="12960" y="1600"/>
                          <a:pt x="12960" y="2400"/>
                        </a:cubicBezTo>
                        <a:cubicBezTo>
                          <a:pt x="12960" y="2400"/>
                          <a:pt x="12240" y="2400"/>
                          <a:pt x="12240" y="2400"/>
                        </a:cubicBezTo>
                        <a:cubicBezTo>
                          <a:pt x="12240" y="2400"/>
                          <a:pt x="11520" y="1600"/>
                          <a:pt x="11520" y="2400"/>
                        </a:cubicBezTo>
                        <a:cubicBezTo>
                          <a:pt x="11520" y="2400"/>
                          <a:pt x="11520" y="2400"/>
                          <a:pt x="11520" y="2400"/>
                        </a:cubicBezTo>
                        <a:cubicBezTo>
                          <a:pt x="10800" y="2400"/>
                          <a:pt x="10800" y="2400"/>
                          <a:pt x="10800" y="1600"/>
                        </a:cubicBezTo>
                        <a:cubicBezTo>
                          <a:pt x="10080" y="1600"/>
                          <a:pt x="10080" y="1600"/>
                          <a:pt x="10080" y="1600"/>
                        </a:cubicBezTo>
                        <a:cubicBezTo>
                          <a:pt x="9360" y="1600"/>
                          <a:pt x="9360" y="1600"/>
                          <a:pt x="9360" y="1600"/>
                        </a:cubicBezTo>
                        <a:cubicBezTo>
                          <a:pt x="8640" y="2400"/>
                          <a:pt x="7920" y="2400"/>
                          <a:pt x="8640" y="3200"/>
                        </a:cubicBezTo>
                        <a:cubicBezTo>
                          <a:pt x="8640" y="3200"/>
                          <a:pt x="8640" y="3200"/>
                          <a:pt x="7920" y="3200"/>
                        </a:cubicBezTo>
                        <a:cubicBezTo>
                          <a:pt x="7920" y="4000"/>
                          <a:pt x="7200" y="4000"/>
                          <a:pt x="7200" y="3200"/>
                        </a:cubicBezTo>
                        <a:cubicBezTo>
                          <a:pt x="7200" y="3200"/>
                          <a:pt x="7200" y="3200"/>
                          <a:pt x="6480" y="3200"/>
                        </a:cubicBezTo>
                        <a:cubicBezTo>
                          <a:pt x="6480" y="3200"/>
                          <a:pt x="5760" y="3200"/>
                          <a:pt x="5760" y="3200"/>
                        </a:cubicBezTo>
                        <a:cubicBezTo>
                          <a:pt x="5040" y="4000"/>
                          <a:pt x="5040" y="4000"/>
                          <a:pt x="5040" y="4000"/>
                        </a:cubicBezTo>
                        <a:cubicBezTo>
                          <a:pt x="5040" y="4800"/>
                          <a:pt x="5040" y="4800"/>
                          <a:pt x="5040" y="4800"/>
                        </a:cubicBezTo>
                        <a:cubicBezTo>
                          <a:pt x="5760" y="4800"/>
                          <a:pt x="5760" y="4000"/>
                          <a:pt x="5760" y="4800"/>
                        </a:cubicBezTo>
                        <a:cubicBezTo>
                          <a:pt x="5760" y="4800"/>
                          <a:pt x="5760" y="4800"/>
                          <a:pt x="5760" y="4800"/>
                        </a:cubicBezTo>
                        <a:cubicBezTo>
                          <a:pt x="5040" y="4800"/>
                          <a:pt x="5040" y="4800"/>
                          <a:pt x="5040" y="5600"/>
                        </a:cubicBezTo>
                        <a:cubicBezTo>
                          <a:pt x="5040" y="5600"/>
                          <a:pt x="4320" y="5600"/>
                          <a:pt x="4320" y="5600"/>
                        </a:cubicBezTo>
                        <a:cubicBezTo>
                          <a:pt x="3600" y="6400"/>
                          <a:pt x="3600" y="6400"/>
                          <a:pt x="2880" y="72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48" name="Freeform 219"/>
                  <p:cNvSpPr/>
                  <p:nvPr/>
                </p:nvSpPr>
                <p:spPr>
                  <a:xfrm>
                    <a:off x="360101" y="369963"/>
                    <a:ext cx="77237" cy="93614"/>
                  </a:xfrm>
                  <a:custGeom>
                    <a:avLst/>
                    <a:gdLst/>
                    <a:ahLst/>
                    <a:cxnLst>
                      <a:cxn ang="0">
                        <a:pos x="wd2" y="hd2"/>
                      </a:cxn>
                      <a:cxn ang="5400000">
                        <a:pos x="wd2" y="hd2"/>
                      </a:cxn>
                      <a:cxn ang="10800000">
                        <a:pos x="wd2" y="hd2"/>
                      </a:cxn>
                      <a:cxn ang="16200000">
                        <a:pos x="wd2" y="hd2"/>
                      </a:cxn>
                    </a:cxnLst>
                    <a:rect l="0" t="0" r="r" b="b"/>
                    <a:pathLst>
                      <a:path w="21600" h="21600" extrusionOk="0">
                        <a:moveTo>
                          <a:pt x="20250" y="527"/>
                        </a:moveTo>
                        <a:cubicBezTo>
                          <a:pt x="20250" y="527"/>
                          <a:pt x="20250" y="0"/>
                          <a:pt x="20250" y="0"/>
                        </a:cubicBezTo>
                        <a:cubicBezTo>
                          <a:pt x="19575" y="0"/>
                          <a:pt x="19575" y="0"/>
                          <a:pt x="19575" y="527"/>
                        </a:cubicBezTo>
                        <a:cubicBezTo>
                          <a:pt x="19575" y="527"/>
                          <a:pt x="19575" y="527"/>
                          <a:pt x="19575" y="1054"/>
                        </a:cubicBezTo>
                        <a:cubicBezTo>
                          <a:pt x="18900" y="1054"/>
                          <a:pt x="18900" y="1054"/>
                          <a:pt x="18900" y="1580"/>
                        </a:cubicBezTo>
                        <a:cubicBezTo>
                          <a:pt x="18900" y="2107"/>
                          <a:pt x="18900" y="2634"/>
                          <a:pt x="18900" y="2634"/>
                        </a:cubicBezTo>
                        <a:cubicBezTo>
                          <a:pt x="18900" y="2634"/>
                          <a:pt x="18225" y="2107"/>
                          <a:pt x="18225" y="2634"/>
                        </a:cubicBezTo>
                        <a:cubicBezTo>
                          <a:pt x="18225" y="2634"/>
                          <a:pt x="18225" y="3688"/>
                          <a:pt x="18900" y="3688"/>
                        </a:cubicBezTo>
                        <a:cubicBezTo>
                          <a:pt x="18900" y="3688"/>
                          <a:pt x="19575" y="4215"/>
                          <a:pt x="19575" y="4215"/>
                        </a:cubicBezTo>
                        <a:cubicBezTo>
                          <a:pt x="19575" y="4741"/>
                          <a:pt x="19575" y="4741"/>
                          <a:pt x="19575" y="4741"/>
                        </a:cubicBezTo>
                        <a:cubicBezTo>
                          <a:pt x="19575" y="4741"/>
                          <a:pt x="18900" y="4215"/>
                          <a:pt x="18225" y="3688"/>
                        </a:cubicBezTo>
                        <a:cubicBezTo>
                          <a:pt x="18225" y="3688"/>
                          <a:pt x="18225" y="3161"/>
                          <a:pt x="17550" y="3161"/>
                        </a:cubicBezTo>
                        <a:cubicBezTo>
                          <a:pt x="17550" y="3161"/>
                          <a:pt x="17550" y="3688"/>
                          <a:pt x="17550" y="3688"/>
                        </a:cubicBezTo>
                        <a:cubicBezTo>
                          <a:pt x="17550" y="3688"/>
                          <a:pt x="17550" y="3688"/>
                          <a:pt x="17550" y="4215"/>
                        </a:cubicBezTo>
                        <a:cubicBezTo>
                          <a:pt x="17550" y="4215"/>
                          <a:pt x="18225" y="4215"/>
                          <a:pt x="18225" y="4215"/>
                        </a:cubicBezTo>
                        <a:cubicBezTo>
                          <a:pt x="18225" y="4215"/>
                          <a:pt x="18225" y="4741"/>
                          <a:pt x="18225" y="5268"/>
                        </a:cubicBezTo>
                        <a:cubicBezTo>
                          <a:pt x="18900" y="5268"/>
                          <a:pt x="18225" y="5795"/>
                          <a:pt x="18225" y="5795"/>
                        </a:cubicBezTo>
                        <a:cubicBezTo>
                          <a:pt x="17550" y="6322"/>
                          <a:pt x="17550" y="6849"/>
                          <a:pt x="16875" y="6849"/>
                        </a:cubicBezTo>
                        <a:cubicBezTo>
                          <a:pt x="16875" y="6849"/>
                          <a:pt x="16875" y="7376"/>
                          <a:pt x="16875" y="6849"/>
                        </a:cubicBezTo>
                        <a:cubicBezTo>
                          <a:pt x="16875" y="6849"/>
                          <a:pt x="16875" y="6849"/>
                          <a:pt x="16200" y="6849"/>
                        </a:cubicBezTo>
                        <a:cubicBezTo>
                          <a:pt x="16200" y="6849"/>
                          <a:pt x="16200" y="6849"/>
                          <a:pt x="16200" y="7376"/>
                        </a:cubicBezTo>
                        <a:cubicBezTo>
                          <a:pt x="15525" y="7376"/>
                          <a:pt x="15525" y="7376"/>
                          <a:pt x="15525" y="7902"/>
                        </a:cubicBezTo>
                        <a:cubicBezTo>
                          <a:pt x="15525" y="7902"/>
                          <a:pt x="15525" y="8429"/>
                          <a:pt x="14850" y="8429"/>
                        </a:cubicBezTo>
                        <a:cubicBezTo>
                          <a:pt x="14175" y="8429"/>
                          <a:pt x="14175" y="8956"/>
                          <a:pt x="14175" y="8956"/>
                        </a:cubicBezTo>
                        <a:cubicBezTo>
                          <a:pt x="14175" y="9483"/>
                          <a:pt x="14175" y="9483"/>
                          <a:pt x="14175" y="9483"/>
                        </a:cubicBezTo>
                        <a:cubicBezTo>
                          <a:pt x="13500" y="9483"/>
                          <a:pt x="13500" y="9483"/>
                          <a:pt x="12825" y="9483"/>
                        </a:cubicBezTo>
                        <a:cubicBezTo>
                          <a:pt x="12825" y="10010"/>
                          <a:pt x="12150" y="11063"/>
                          <a:pt x="11475" y="11063"/>
                        </a:cubicBezTo>
                        <a:cubicBezTo>
                          <a:pt x="11475" y="11590"/>
                          <a:pt x="10800" y="11590"/>
                          <a:pt x="10800" y="12117"/>
                        </a:cubicBezTo>
                        <a:cubicBezTo>
                          <a:pt x="10800" y="12117"/>
                          <a:pt x="10125" y="12644"/>
                          <a:pt x="10125" y="12644"/>
                        </a:cubicBezTo>
                        <a:cubicBezTo>
                          <a:pt x="10125" y="13171"/>
                          <a:pt x="9450" y="13171"/>
                          <a:pt x="9450" y="13171"/>
                        </a:cubicBezTo>
                        <a:cubicBezTo>
                          <a:pt x="8775" y="13698"/>
                          <a:pt x="8100" y="13698"/>
                          <a:pt x="8100" y="14224"/>
                        </a:cubicBezTo>
                        <a:cubicBezTo>
                          <a:pt x="8100" y="14751"/>
                          <a:pt x="7425" y="15278"/>
                          <a:pt x="7425" y="15278"/>
                        </a:cubicBezTo>
                        <a:cubicBezTo>
                          <a:pt x="6750" y="15278"/>
                          <a:pt x="6075" y="15278"/>
                          <a:pt x="6075" y="15278"/>
                        </a:cubicBezTo>
                        <a:cubicBezTo>
                          <a:pt x="5400" y="15805"/>
                          <a:pt x="5400" y="16332"/>
                          <a:pt x="4050" y="16859"/>
                        </a:cubicBezTo>
                        <a:cubicBezTo>
                          <a:pt x="3375" y="17385"/>
                          <a:pt x="2700" y="17912"/>
                          <a:pt x="2025" y="18439"/>
                        </a:cubicBezTo>
                        <a:cubicBezTo>
                          <a:pt x="2025" y="18439"/>
                          <a:pt x="2025" y="18966"/>
                          <a:pt x="1350" y="19493"/>
                        </a:cubicBezTo>
                        <a:cubicBezTo>
                          <a:pt x="675" y="20020"/>
                          <a:pt x="0" y="20020"/>
                          <a:pt x="0" y="20546"/>
                        </a:cubicBezTo>
                        <a:cubicBezTo>
                          <a:pt x="0" y="21073"/>
                          <a:pt x="0" y="21600"/>
                          <a:pt x="0" y="21600"/>
                        </a:cubicBezTo>
                        <a:cubicBezTo>
                          <a:pt x="0" y="21600"/>
                          <a:pt x="675" y="21600"/>
                          <a:pt x="675" y="21073"/>
                        </a:cubicBezTo>
                        <a:cubicBezTo>
                          <a:pt x="675" y="21073"/>
                          <a:pt x="1350" y="20546"/>
                          <a:pt x="2700" y="20546"/>
                        </a:cubicBezTo>
                        <a:cubicBezTo>
                          <a:pt x="3375" y="20020"/>
                          <a:pt x="3375" y="20020"/>
                          <a:pt x="3375" y="20020"/>
                        </a:cubicBezTo>
                        <a:cubicBezTo>
                          <a:pt x="3375" y="19493"/>
                          <a:pt x="3375" y="19493"/>
                          <a:pt x="3375" y="19493"/>
                        </a:cubicBezTo>
                        <a:cubicBezTo>
                          <a:pt x="4050" y="19493"/>
                          <a:pt x="4050" y="19493"/>
                          <a:pt x="4725" y="19493"/>
                        </a:cubicBezTo>
                        <a:cubicBezTo>
                          <a:pt x="4725" y="19493"/>
                          <a:pt x="5400" y="18966"/>
                          <a:pt x="5400" y="18966"/>
                        </a:cubicBezTo>
                        <a:cubicBezTo>
                          <a:pt x="5400" y="18439"/>
                          <a:pt x="6750" y="18439"/>
                          <a:pt x="6750" y="17912"/>
                        </a:cubicBezTo>
                        <a:cubicBezTo>
                          <a:pt x="7425" y="17912"/>
                          <a:pt x="7425" y="17385"/>
                          <a:pt x="8100" y="16859"/>
                        </a:cubicBezTo>
                        <a:cubicBezTo>
                          <a:pt x="8100" y="16859"/>
                          <a:pt x="8100" y="15805"/>
                          <a:pt x="8775" y="15805"/>
                        </a:cubicBezTo>
                        <a:cubicBezTo>
                          <a:pt x="8775" y="15805"/>
                          <a:pt x="10125" y="15805"/>
                          <a:pt x="10125" y="15805"/>
                        </a:cubicBezTo>
                        <a:cubicBezTo>
                          <a:pt x="10800" y="15278"/>
                          <a:pt x="11475" y="14751"/>
                          <a:pt x="12150" y="14224"/>
                        </a:cubicBezTo>
                        <a:cubicBezTo>
                          <a:pt x="12150" y="13698"/>
                          <a:pt x="12825" y="12644"/>
                          <a:pt x="13500" y="12644"/>
                        </a:cubicBezTo>
                        <a:cubicBezTo>
                          <a:pt x="13500" y="12644"/>
                          <a:pt x="13500" y="12117"/>
                          <a:pt x="13500" y="12117"/>
                        </a:cubicBezTo>
                        <a:cubicBezTo>
                          <a:pt x="13500" y="11590"/>
                          <a:pt x="13500" y="11590"/>
                          <a:pt x="13500" y="11590"/>
                        </a:cubicBezTo>
                        <a:cubicBezTo>
                          <a:pt x="13500" y="11590"/>
                          <a:pt x="13500" y="11063"/>
                          <a:pt x="13500" y="11063"/>
                        </a:cubicBezTo>
                        <a:cubicBezTo>
                          <a:pt x="13500" y="10537"/>
                          <a:pt x="14175" y="10010"/>
                          <a:pt x="14850" y="10010"/>
                        </a:cubicBezTo>
                        <a:cubicBezTo>
                          <a:pt x="15525" y="10010"/>
                          <a:pt x="16200" y="10010"/>
                          <a:pt x="16875" y="9483"/>
                        </a:cubicBezTo>
                        <a:cubicBezTo>
                          <a:pt x="17550" y="9483"/>
                          <a:pt x="17550" y="8956"/>
                          <a:pt x="17550" y="8956"/>
                        </a:cubicBezTo>
                        <a:cubicBezTo>
                          <a:pt x="17550" y="8429"/>
                          <a:pt x="18900" y="7902"/>
                          <a:pt x="19575" y="7376"/>
                        </a:cubicBezTo>
                        <a:cubicBezTo>
                          <a:pt x="20250" y="7376"/>
                          <a:pt x="20250" y="7376"/>
                          <a:pt x="20925" y="7376"/>
                        </a:cubicBezTo>
                        <a:cubicBezTo>
                          <a:pt x="20925" y="6849"/>
                          <a:pt x="21600" y="6322"/>
                          <a:pt x="21600" y="6322"/>
                        </a:cubicBezTo>
                        <a:cubicBezTo>
                          <a:pt x="21600" y="6322"/>
                          <a:pt x="21600" y="5795"/>
                          <a:pt x="21600" y="5795"/>
                        </a:cubicBezTo>
                        <a:cubicBezTo>
                          <a:pt x="21600" y="5268"/>
                          <a:pt x="21600" y="5268"/>
                          <a:pt x="21600" y="5268"/>
                        </a:cubicBezTo>
                        <a:cubicBezTo>
                          <a:pt x="21600" y="5268"/>
                          <a:pt x="21600" y="5268"/>
                          <a:pt x="20925" y="4741"/>
                        </a:cubicBezTo>
                        <a:cubicBezTo>
                          <a:pt x="20925" y="4741"/>
                          <a:pt x="20925" y="4741"/>
                          <a:pt x="20925" y="4741"/>
                        </a:cubicBezTo>
                        <a:cubicBezTo>
                          <a:pt x="20925" y="4741"/>
                          <a:pt x="20925" y="4215"/>
                          <a:pt x="20925" y="4215"/>
                        </a:cubicBezTo>
                        <a:cubicBezTo>
                          <a:pt x="20925" y="4215"/>
                          <a:pt x="20250" y="3688"/>
                          <a:pt x="20250" y="3688"/>
                        </a:cubicBezTo>
                        <a:cubicBezTo>
                          <a:pt x="20250" y="3161"/>
                          <a:pt x="20250" y="2634"/>
                          <a:pt x="20250" y="2634"/>
                        </a:cubicBezTo>
                        <a:cubicBezTo>
                          <a:pt x="20250" y="2634"/>
                          <a:pt x="20250" y="1580"/>
                          <a:pt x="20925" y="1580"/>
                        </a:cubicBezTo>
                        <a:cubicBezTo>
                          <a:pt x="20925" y="1054"/>
                          <a:pt x="20925" y="1054"/>
                          <a:pt x="20925" y="527"/>
                        </a:cubicBezTo>
                        <a:cubicBezTo>
                          <a:pt x="20250" y="527"/>
                          <a:pt x="20250" y="527"/>
                          <a:pt x="20250" y="527"/>
                        </a:cubicBezTo>
                        <a:cubicBezTo>
                          <a:pt x="20250" y="527"/>
                          <a:pt x="20250" y="527"/>
                          <a:pt x="20250" y="527"/>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49" name="Freeform 221"/>
                  <p:cNvSpPr/>
                  <p:nvPr/>
                </p:nvSpPr>
                <p:spPr>
                  <a:xfrm>
                    <a:off x="476628" y="4361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1600"/>
                          <a:pt x="10800" y="21600"/>
                        </a:cubicBezTo>
                        <a:cubicBezTo>
                          <a:pt x="10800" y="21600"/>
                          <a:pt x="21600" y="21600"/>
                          <a:pt x="21600" y="21600"/>
                        </a:cubicBezTo>
                        <a:cubicBezTo>
                          <a:pt x="21600" y="0"/>
                          <a:pt x="10800" y="0"/>
                          <a:pt x="10800" y="0"/>
                        </a:cubicBezTo>
                        <a:cubicBezTo>
                          <a:pt x="10800" y="0"/>
                          <a:pt x="0" y="0"/>
                          <a:pt x="0" y="0"/>
                        </a:cubicBezTo>
                        <a:cubicBezTo>
                          <a:pt x="0" y="0"/>
                          <a:pt x="0" y="0"/>
                          <a:pt x="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50" name="Freeform 222"/>
                  <p:cNvSpPr/>
                  <p:nvPr/>
                </p:nvSpPr>
                <p:spPr>
                  <a:xfrm>
                    <a:off x="349238" y="47012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0800" y="0"/>
                          <a:pt x="0" y="0"/>
                          <a:pt x="0" y="7200"/>
                        </a:cubicBezTo>
                        <a:cubicBezTo>
                          <a:pt x="0" y="7200"/>
                          <a:pt x="0" y="14400"/>
                          <a:pt x="0" y="14400"/>
                        </a:cubicBezTo>
                        <a:cubicBezTo>
                          <a:pt x="0" y="14400"/>
                          <a:pt x="0" y="14400"/>
                          <a:pt x="10800" y="21600"/>
                        </a:cubicBezTo>
                        <a:cubicBezTo>
                          <a:pt x="10800" y="21600"/>
                          <a:pt x="10800" y="21600"/>
                          <a:pt x="10800" y="21600"/>
                        </a:cubicBezTo>
                        <a:cubicBezTo>
                          <a:pt x="21600" y="21600"/>
                          <a:pt x="21600" y="21600"/>
                          <a:pt x="21600" y="14400"/>
                        </a:cubicBezTo>
                        <a:cubicBezTo>
                          <a:pt x="21600" y="14400"/>
                          <a:pt x="21600" y="7200"/>
                          <a:pt x="21600" y="7200"/>
                        </a:cubicBezTo>
                        <a:cubicBezTo>
                          <a:pt x="10800" y="0"/>
                          <a:pt x="10800" y="0"/>
                          <a:pt x="108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grpSp>
                <p:nvGrpSpPr>
                  <p:cNvPr id="551" name="组合 187"/>
                  <p:cNvGrpSpPr/>
                  <p:nvPr/>
                </p:nvGrpSpPr>
                <p:grpSpPr>
                  <a:xfrm>
                    <a:off x="93285" y="108231"/>
                    <a:ext cx="291224" cy="497340"/>
                    <a:chOff x="0" y="0"/>
                    <a:chExt cx="291222" cy="497338"/>
                  </a:xfrm>
                </p:grpSpPr>
                <p:sp>
                  <p:nvSpPr>
                    <p:cNvPr id="565" name="Freeform 226"/>
                    <p:cNvSpPr/>
                    <p:nvPr/>
                  </p:nvSpPr>
                  <p:spPr>
                    <a:xfrm>
                      <a:off x="0" y="0"/>
                      <a:ext cx="72222" cy="59878"/>
                    </a:xfrm>
                    <a:custGeom>
                      <a:avLst/>
                      <a:gdLst/>
                      <a:ahLst/>
                      <a:cxnLst>
                        <a:cxn ang="0">
                          <a:pos x="wd2" y="hd2"/>
                        </a:cxn>
                        <a:cxn ang="5400000">
                          <a:pos x="wd2" y="hd2"/>
                        </a:cxn>
                        <a:cxn ang="10800000">
                          <a:pos x="wd2" y="hd2"/>
                        </a:cxn>
                        <a:cxn ang="16200000">
                          <a:pos x="wd2" y="hd2"/>
                        </a:cxn>
                      </a:cxnLst>
                      <a:rect l="0" t="0" r="r" b="b"/>
                      <a:pathLst>
                        <a:path w="21600" h="21156" extrusionOk="0">
                          <a:moveTo>
                            <a:pt x="2880" y="7200"/>
                          </a:moveTo>
                          <a:cubicBezTo>
                            <a:pt x="2880" y="7200"/>
                            <a:pt x="2160" y="8000"/>
                            <a:pt x="1440" y="8000"/>
                          </a:cubicBezTo>
                          <a:cubicBezTo>
                            <a:pt x="720" y="8800"/>
                            <a:pt x="720" y="8800"/>
                            <a:pt x="0" y="9600"/>
                          </a:cubicBezTo>
                          <a:cubicBezTo>
                            <a:pt x="0" y="9600"/>
                            <a:pt x="0" y="9600"/>
                            <a:pt x="0" y="9600"/>
                          </a:cubicBezTo>
                          <a:cubicBezTo>
                            <a:pt x="0" y="10400"/>
                            <a:pt x="0" y="10400"/>
                            <a:pt x="720" y="10400"/>
                          </a:cubicBezTo>
                          <a:cubicBezTo>
                            <a:pt x="720" y="10400"/>
                            <a:pt x="720" y="11200"/>
                            <a:pt x="0" y="11200"/>
                          </a:cubicBezTo>
                          <a:cubicBezTo>
                            <a:pt x="0" y="12000"/>
                            <a:pt x="0" y="12000"/>
                            <a:pt x="0" y="12000"/>
                          </a:cubicBezTo>
                          <a:cubicBezTo>
                            <a:pt x="0" y="12800"/>
                            <a:pt x="0" y="12800"/>
                            <a:pt x="0" y="13600"/>
                          </a:cubicBezTo>
                          <a:cubicBezTo>
                            <a:pt x="0" y="14400"/>
                            <a:pt x="0" y="14400"/>
                            <a:pt x="0" y="14400"/>
                          </a:cubicBezTo>
                          <a:cubicBezTo>
                            <a:pt x="720" y="15200"/>
                            <a:pt x="720" y="15200"/>
                            <a:pt x="720" y="16000"/>
                          </a:cubicBezTo>
                          <a:cubicBezTo>
                            <a:pt x="720" y="17600"/>
                            <a:pt x="720" y="17600"/>
                            <a:pt x="720" y="18400"/>
                          </a:cubicBezTo>
                          <a:cubicBezTo>
                            <a:pt x="1440" y="18400"/>
                            <a:pt x="2880" y="18400"/>
                            <a:pt x="2880" y="19200"/>
                          </a:cubicBezTo>
                          <a:cubicBezTo>
                            <a:pt x="3600" y="19200"/>
                            <a:pt x="3600" y="19200"/>
                            <a:pt x="3600" y="19200"/>
                          </a:cubicBezTo>
                          <a:cubicBezTo>
                            <a:pt x="4320" y="19200"/>
                            <a:pt x="4320" y="19200"/>
                            <a:pt x="5040" y="20000"/>
                          </a:cubicBezTo>
                          <a:cubicBezTo>
                            <a:pt x="5040" y="20000"/>
                            <a:pt x="5040" y="20800"/>
                            <a:pt x="5040" y="20800"/>
                          </a:cubicBezTo>
                          <a:cubicBezTo>
                            <a:pt x="5760" y="20000"/>
                            <a:pt x="7200" y="20000"/>
                            <a:pt x="7200" y="20800"/>
                          </a:cubicBezTo>
                          <a:cubicBezTo>
                            <a:pt x="7920" y="20800"/>
                            <a:pt x="7920" y="20800"/>
                            <a:pt x="7920" y="20800"/>
                          </a:cubicBezTo>
                          <a:cubicBezTo>
                            <a:pt x="8640" y="20800"/>
                            <a:pt x="8640" y="20800"/>
                            <a:pt x="8640" y="20800"/>
                          </a:cubicBezTo>
                          <a:cubicBezTo>
                            <a:pt x="8640" y="21600"/>
                            <a:pt x="9360" y="20800"/>
                            <a:pt x="9360" y="20800"/>
                          </a:cubicBezTo>
                          <a:cubicBezTo>
                            <a:pt x="9360" y="20800"/>
                            <a:pt x="9360" y="20800"/>
                            <a:pt x="10080" y="20800"/>
                          </a:cubicBezTo>
                          <a:cubicBezTo>
                            <a:pt x="10080" y="20800"/>
                            <a:pt x="10080" y="20800"/>
                            <a:pt x="10080" y="20800"/>
                          </a:cubicBezTo>
                          <a:cubicBezTo>
                            <a:pt x="10080" y="20800"/>
                            <a:pt x="10080" y="20000"/>
                            <a:pt x="10080" y="20000"/>
                          </a:cubicBezTo>
                          <a:cubicBezTo>
                            <a:pt x="10080" y="20000"/>
                            <a:pt x="10080" y="20000"/>
                            <a:pt x="10080" y="19200"/>
                          </a:cubicBezTo>
                          <a:cubicBezTo>
                            <a:pt x="10800" y="19200"/>
                            <a:pt x="10800" y="19200"/>
                            <a:pt x="10800" y="19200"/>
                          </a:cubicBezTo>
                          <a:cubicBezTo>
                            <a:pt x="11520" y="19200"/>
                            <a:pt x="11520" y="19200"/>
                            <a:pt x="11520" y="19200"/>
                          </a:cubicBezTo>
                          <a:cubicBezTo>
                            <a:pt x="12240" y="18400"/>
                            <a:pt x="12240" y="18400"/>
                            <a:pt x="12240" y="19200"/>
                          </a:cubicBezTo>
                          <a:cubicBezTo>
                            <a:pt x="12240" y="19200"/>
                            <a:pt x="12240" y="19200"/>
                            <a:pt x="12240" y="19200"/>
                          </a:cubicBezTo>
                          <a:cubicBezTo>
                            <a:pt x="12960" y="19200"/>
                            <a:pt x="12960" y="19200"/>
                            <a:pt x="12960" y="18400"/>
                          </a:cubicBezTo>
                          <a:cubicBezTo>
                            <a:pt x="12960" y="18400"/>
                            <a:pt x="12960" y="18400"/>
                            <a:pt x="12960" y="18400"/>
                          </a:cubicBezTo>
                          <a:cubicBezTo>
                            <a:pt x="13680" y="18400"/>
                            <a:pt x="13680" y="16800"/>
                            <a:pt x="13680" y="16800"/>
                          </a:cubicBezTo>
                          <a:cubicBezTo>
                            <a:pt x="14400" y="16800"/>
                            <a:pt x="14400" y="16800"/>
                            <a:pt x="14400" y="16800"/>
                          </a:cubicBezTo>
                          <a:cubicBezTo>
                            <a:pt x="15120" y="16800"/>
                            <a:pt x="15840" y="15200"/>
                            <a:pt x="15840" y="16000"/>
                          </a:cubicBezTo>
                          <a:cubicBezTo>
                            <a:pt x="15840" y="16000"/>
                            <a:pt x="15840" y="16000"/>
                            <a:pt x="15840" y="16000"/>
                          </a:cubicBezTo>
                          <a:cubicBezTo>
                            <a:pt x="16560" y="16000"/>
                            <a:pt x="16560" y="15200"/>
                            <a:pt x="17280" y="15200"/>
                          </a:cubicBezTo>
                          <a:cubicBezTo>
                            <a:pt x="17280" y="15200"/>
                            <a:pt x="17280" y="15200"/>
                            <a:pt x="17280" y="14400"/>
                          </a:cubicBezTo>
                          <a:cubicBezTo>
                            <a:pt x="17280" y="14400"/>
                            <a:pt x="17280" y="13600"/>
                            <a:pt x="17280" y="14400"/>
                          </a:cubicBezTo>
                          <a:cubicBezTo>
                            <a:pt x="17280" y="14400"/>
                            <a:pt x="17280" y="14400"/>
                            <a:pt x="16560" y="14400"/>
                          </a:cubicBezTo>
                          <a:cubicBezTo>
                            <a:pt x="16560" y="14400"/>
                            <a:pt x="16560" y="13600"/>
                            <a:pt x="17280" y="13600"/>
                          </a:cubicBezTo>
                          <a:cubicBezTo>
                            <a:pt x="17280" y="13600"/>
                            <a:pt x="17280" y="12800"/>
                            <a:pt x="17280" y="12800"/>
                          </a:cubicBezTo>
                          <a:cubicBezTo>
                            <a:pt x="17280" y="12800"/>
                            <a:pt x="17280" y="12000"/>
                            <a:pt x="17280" y="12000"/>
                          </a:cubicBezTo>
                          <a:cubicBezTo>
                            <a:pt x="18000" y="12000"/>
                            <a:pt x="18000" y="12000"/>
                            <a:pt x="18000" y="11200"/>
                          </a:cubicBezTo>
                          <a:cubicBezTo>
                            <a:pt x="18000" y="11200"/>
                            <a:pt x="18000" y="9600"/>
                            <a:pt x="18720" y="9600"/>
                          </a:cubicBezTo>
                          <a:cubicBezTo>
                            <a:pt x="18720" y="9600"/>
                            <a:pt x="18720" y="8800"/>
                            <a:pt x="18720" y="8800"/>
                          </a:cubicBezTo>
                          <a:cubicBezTo>
                            <a:pt x="18720" y="8800"/>
                            <a:pt x="18720" y="8000"/>
                            <a:pt x="18720" y="8000"/>
                          </a:cubicBezTo>
                          <a:cubicBezTo>
                            <a:pt x="19440" y="8000"/>
                            <a:pt x="20160" y="7200"/>
                            <a:pt x="20160" y="7200"/>
                          </a:cubicBezTo>
                          <a:cubicBezTo>
                            <a:pt x="20160" y="6400"/>
                            <a:pt x="20160" y="6400"/>
                            <a:pt x="20160" y="6400"/>
                          </a:cubicBezTo>
                          <a:cubicBezTo>
                            <a:pt x="19440" y="6400"/>
                            <a:pt x="19440" y="6400"/>
                            <a:pt x="20160" y="5600"/>
                          </a:cubicBezTo>
                          <a:cubicBezTo>
                            <a:pt x="20160" y="5600"/>
                            <a:pt x="20880" y="5600"/>
                            <a:pt x="20880" y="5600"/>
                          </a:cubicBezTo>
                          <a:cubicBezTo>
                            <a:pt x="20160" y="5600"/>
                            <a:pt x="20160" y="6400"/>
                            <a:pt x="20160" y="6400"/>
                          </a:cubicBezTo>
                          <a:cubicBezTo>
                            <a:pt x="20160" y="6400"/>
                            <a:pt x="20160" y="7200"/>
                            <a:pt x="20880" y="7200"/>
                          </a:cubicBezTo>
                          <a:cubicBezTo>
                            <a:pt x="20880" y="7200"/>
                            <a:pt x="20880" y="7200"/>
                            <a:pt x="20880" y="6400"/>
                          </a:cubicBezTo>
                          <a:cubicBezTo>
                            <a:pt x="20880" y="6400"/>
                            <a:pt x="20880" y="5600"/>
                            <a:pt x="21600" y="5600"/>
                          </a:cubicBezTo>
                          <a:cubicBezTo>
                            <a:pt x="21600" y="5600"/>
                            <a:pt x="21600" y="5600"/>
                            <a:pt x="21600" y="4800"/>
                          </a:cubicBezTo>
                          <a:cubicBezTo>
                            <a:pt x="21600" y="4800"/>
                            <a:pt x="21600" y="4000"/>
                            <a:pt x="21600" y="3200"/>
                          </a:cubicBezTo>
                          <a:cubicBezTo>
                            <a:pt x="21600" y="2400"/>
                            <a:pt x="20880" y="1600"/>
                            <a:pt x="20880" y="1600"/>
                          </a:cubicBezTo>
                          <a:cubicBezTo>
                            <a:pt x="20160" y="1600"/>
                            <a:pt x="18720" y="1600"/>
                            <a:pt x="18720" y="800"/>
                          </a:cubicBezTo>
                          <a:cubicBezTo>
                            <a:pt x="18720" y="0"/>
                            <a:pt x="18720" y="0"/>
                            <a:pt x="18720" y="0"/>
                          </a:cubicBezTo>
                          <a:cubicBezTo>
                            <a:pt x="18000" y="800"/>
                            <a:pt x="18000" y="800"/>
                            <a:pt x="18000" y="1600"/>
                          </a:cubicBezTo>
                          <a:cubicBezTo>
                            <a:pt x="18000" y="1600"/>
                            <a:pt x="17280" y="2400"/>
                            <a:pt x="17280" y="1600"/>
                          </a:cubicBezTo>
                          <a:cubicBezTo>
                            <a:pt x="17280" y="1600"/>
                            <a:pt x="17280" y="1600"/>
                            <a:pt x="16560" y="800"/>
                          </a:cubicBezTo>
                          <a:cubicBezTo>
                            <a:pt x="16560" y="800"/>
                            <a:pt x="15840" y="800"/>
                            <a:pt x="15840" y="800"/>
                          </a:cubicBezTo>
                          <a:cubicBezTo>
                            <a:pt x="15840" y="800"/>
                            <a:pt x="15120" y="800"/>
                            <a:pt x="14400" y="800"/>
                          </a:cubicBezTo>
                          <a:cubicBezTo>
                            <a:pt x="14400" y="800"/>
                            <a:pt x="13680" y="800"/>
                            <a:pt x="13680" y="800"/>
                          </a:cubicBezTo>
                          <a:cubicBezTo>
                            <a:pt x="13680" y="1600"/>
                            <a:pt x="13680" y="1600"/>
                            <a:pt x="13680" y="1600"/>
                          </a:cubicBezTo>
                          <a:cubicBezTo>
                            <a:pt x="13680" y="1600"/>
                            <a:pt x="12960" y="1600"/>
                            <a:pt x="12960" y="2400"/>
                          </a:cubicBezTo>
                          <a:cubicBezTo>
                            <a:pt x="12960" y="2400"/>
                            <a:pt x="12240" y="2400"/>
                            <a:pt x="12240" y="2400"/>
                          </a:cubicBezTo>
                          <a:cubicBezTo>
                            <a:pt x="12240" y="2400"/>
                            <a:pt x="11520" y="1600"/>
                            <a:pt x="11520" y="2400"/>
                          </a:cubicBezTo>
                          <a:cubicBezTo>
                            <a:pt x="11520" y="2400"/>
                            <a:pt x="11520" y="2400"/>
                            <a:pt x="11520" y="2400"/>
                          </a:cubicBezTo>
                          <a:cubicBezTo>
                            <a:pt x="10800" y="2400"/>
                            <a:pt x="10800" y="2400"/>
                            <a:pt x="10800" y="1600"/>
                          </a:cubicBezTo>
                          <a:cubicBezTo>
                            <a:pt x="10080" y="1600"/>
                            <a:pt x="10080" y="1600"/>
                            <a:pt x="10080" y="1600"/>
                          </a:cubicBezTo>
                          <a:cubicBezTo>
                            <a:pt x="9360" y="1600"/>
                            <a:pt x="9360" y="1600"/>
                            <a:pt x="9360" y="1600"/>
                          </a:cubicBezTo>
                          <a:cubicBezTo>
                            <a:pt x="8640" y="2400"/>
                            <a:pt x="7920" y="2400"/>
                            <a:pt x="8640" y="3200"/>
                          </a:cubicBezTo>
                          <a:cubicBezTo>
                            <a:pt x="8640" y="3200"/>
                            <a:pt x="8640" y="3200"/>
                            <a:pt x="7920" y="3200"/>
                          </a:cubicBezTo>
                          <a:cubicBezTo>
                            <a:pt x="7920" y="4000"/>
                            <a:pt x="7200" y="4000"/>
                            <a:pt x="7200" y="3200"/>
                          </a:cubicBezTo>
                          <a:cubicBezTo>
                            <a:pt x="7200" y="3200"/>
                            <a:pt x="7200" y="3200"/>
                            <a:pt x="6480" y="3200"/>
                          </a:cubicBezTo>
                          <a:cubicBezTo>
                            <a:pt x="6480" y="3200"/>
                            <a:pt x="5760" y="3200"/>
                            <a:pt x="5760" y="3200"/>
                          </a:cubicBezTo>
                          <a:cubicBezTo>
                            <a:pt x="5040" y="4000"/>
                            <a:pt x="5040" y="4000"/>
                            <a:pt x="5040" y="4000"/>
                          </a:cubicBezTo>
                          <a:cubicBezTo>
                            <a:pt x="5040" y="4800"/>
                            <a:pt x="5040" y="4800"/>
                            <a:pt x="5040" y="4800"/>
                          </a:cubicBezTo>
                          <a:cubicBezTo>
                            <a:pt x="5760" y="4800"/>
                            <a:pt x="5760" y="4000"/>
                            <a:pt x="5760" y="4800"/>
                          </a:cubicBezTo>
                          <a:cubicBezTo>
                            <a:pt x="5760" y="4800"/>
                            <a:pt x="5760" y="4800"/>
                            <a:pt x="5760" y="4800"/>
                          </a:cubicBezTo>
                          <a:cubicBezTo>
                            <a:pt x="5040" y="4800"/>
                            <a:pt x="5040" y="4800"/>
                            <a:pt x="5040" y="5600"/>
                          </a:cubicBezTo>
                          <a:cubicBezTo>
                            <a:pt x="5040" y="5600"/>
                            <a:pt x="4320" y="5600"/>
                            <a:pt x="4320" y="5600"/>
                          </a:cubicBezTo>
                          <a:cubicBezTo>
                            <a:pt x="3600" y="6400"/>
                            <a:pt x="3600" y="6400"/>
                            <a:pt x="2880" y="7200"/>
                          </a:cubicBezTo>
                          <a:close/>
                        </a:path>
                      </a:pathLst>
                    </a:custGeom>
                    <a:solidFill>
                      <a:srgbClr val="666666">
                        <a:lumMod val="20000"/>
                        <a:lumOff val="80000"/>
                      </a:srgbClr>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grpSp>
                  <p:nvGrpSpPr>
                    <p:cNvPr id="566" name="组合 203"/>
                    <p:cNvGrpSpPr/>
                    <p:nvPr/>
                  </p:nvGrpSpPr>
                  <p:grpSpPr>
                    <a:xfrm>
                      <a:off x="23742" y="89650"/>
                      <a:ext cx="267481" cy="407689"/>
                      <a:chOff x="0" y="0"/>
                      <a:chExt cx="267479" cy="407687"/>
                    </a:xfrm>
                  </p:grpSpPr>
                  <p:sp>
                    <p:nvSpPr>
                      <p:cNvPr id="567" name="Freeform 255"/>
                      <p:cNvSpPr/>
                      <p:nvPr/>
                    </p:nvSpPr>
                    <p:spPr>
                      <a:xfrm>
                        <a:off x="79242" y="39403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0800"/>
                              <a:pt x="7200" y="0"/>
                              <a:pt x="7200" y="0"/>
                            </a:cubicBezTo>
                            <a:cubicBezTo>
                              <a:pt x="7200" y="0"/>
                              <a:pt x="7200" y="0"/>
                              <a:pt x="7200" y="0"/>
                            </a:cubicBezTo>
                            <a:cubicBezTo>
                              <a:pt x="7200" y="0"/>
                              <a:pt x="7200" y="0"/>
                              <a:pt x="7200" y="0"/>
                            </a:cubicBezTo>
                            <a:cubicBezTo>
                              <a:pt x="7200" y="0"/>
                              <a:pt x="7200" y="0"/>
                              <a:pt x="7200" y="0"/>
                            </a:cubicBezTo>
                            <a:cubicBezTo>
                              <a:pt x="7200" y="0"/>
                              <a:pt x="14400" y="0"/>
                              <a:pt x="14400" y="0"/>
                            </a:cubicBezTo>
                            <a:cubicBezTo>
                              <a:pt x="14400" y="0"/>
                              <a:pt x="14400" y="0"/>
                              <a:pt x="14400" y="0"/>
                            </a:cubicBezTo>
                            <a:cubicBezTo>
                              <a:pt x="21600" y="0"/>
                              <a:pt x="21600" y="0"/>
                              <a:pt x="21600" y="10800"/>
                            </a:cubicBezTo>
                            <a:cubicBezTo>
                              <a:pt x="21600" y="10800"/>
                              <a:pt x="21600" y="10800"/>
                              <a:pt x="21600" y="10800"/>
                            </a:cubicBezTo>
                            <a:cubicBezTo>
                              <a:pt x="21600" y="21600"/>
                              <a:pt x="14400" y="21600"/>
                              <a:pt x="7200" y="21600"/>
                            </a:cubicBezTo>
                            <a:cubicBezTo>
                              <a:pt x="7200" y="21600"/>
                              <a:pt x="7200" y="21600"/>
                              <a:pt x="7200" y="21600"/>
                            </a:cubicBezTo>
                            <a:cubicBezTo>
                              <a:pt x="7200" y="21600"/>
                              <a:pt x="0" y="21600"/>
                              <a:pt x="0" y="10800"/>
                            </a:cubicBezTo>
                            <a:close/>
                            <a:moveTo>
                              <a:pt x="7200" y="10800"/>
                            </a:moveTo>
                            <a:cubicBezTo>
                              <a:pt x="7200" y="10800"/>
                              <a:pt x="7200" y="10800"/>
                              <a:pt x="7200" y="10800"/>
                            </a:cubicBezTo>
                            <a:cubicBezTo>
                              <a:pt x="7200" y="10800"/>
                              <a:pt x="7200" y="10800"/>
                              <a:pt x="72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grpSp>
                    <p:nvGrpSpPr>
                      <p:cNvPr id="568" name="组合 205"/>
                      <p:cNvGrpSpPr/>
                      <p:nvPr/>
                    </p:nvGrpSpPr>
                    <p:grpSpPr>
                      <a:xfrm>
                        <a:off x="0" y="0"/>
                        <a:ext cx="267480" cy="407688"/>
                        <a:chOff x="0" y="0"/>
                        <a:chExt cx="267479" cy="407687"/>
                      </a:xfrm>
                    </p:grpSpPr>
                    <p:sp>
                      <p:nvSpPr>
                        <p:cNvPr id="569" name="Freeform 235"/>
                        <p:cNvSpPr/>
                        <p:nvPr/>
                      </p:nvSpPr>
                      <p:spPr>
                        <a:xfrm>
                          <a:off x="81750" y="0"/>
                          <a:ext cx="12701" cy="12700"/>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0"/>
                                <a:pt x="14400" y="0"/>
                                <a:pt x="14400" y="0"/>
                              </a:cubicBezTo>
                              <a:cubicBezTo>
                                <a:pt x="7200" y="0"/>
                                <a:pt x="7200" y="0"/>
                                <a:pt x="7200" y="0"/>
                              </a:cubicBezTo>
                              <a:cubicBezTo>
                                <a:pt x="0" y="0"/>
                                <a:pt x="0" y="0"/>
                                <a:pt x="0" y="0"/>
                              </a:cubicBezTo>
                              <a:cubicBezTo>
                                <a:pt x="0" y="0"/>
                                <a:pt x="0" y="0"/>
                                <a:pt x="0" y="0"/>
                              </a:cubicBezTo>
                              <a:cubicBezTo>
                                <a:pt x="0" y="0"/>
                                <a:pt x="0" y="10800"/>
                                <a:pt x="0" y="10800"/>
                              </a:cubicBezTo>
                              <a:cubicBezTo>
                                <a:pt x="0" y="21600"/>
                                <a:pt x="0" y="21600"/>
                                <a:pt x="7200" y="21600"/>
                              </a:cubicBezTo>
                              <a:cubicBezTo>
                                <a:pt x="14400" y="21600"/>
                                <a:pt x="14400" y="21600"/>
                                <a:pt x="216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0" name="Freeform 236"/>
                        <p:cNvSpPr/>
                        <p:nvPr/>
                      </p:nvSpPr>
                      <p:spPr>
                        <a:xfrm>
                          <a:off x="95793" y="1098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7200" y="0"/>
                                <a:pt x="7200" y="0"/>
                                <a:pt x="7200" y="0"/>
                              </a:cubicBezTo>
                              <a:cubicBezTo>
                                <a:pt x="0" y="0"/>
                                <a:pt x="0" y="0"/>
                                <a:pt x="0" y="0"/>
                              </a:cubicBezTo>
                              <a:cubicBezTo>
                                <a:pt x="0" y="0"/>
                                <a:pt x="0" y="0"/>
                                <a:pt x="0" y="10800"/>
                              </a:cubicBezTo>
                              <a:cubicBezTo>
                                <a:pt x="0" y="10800"/>
                                <a:pt x="0" y="21600"/>
                                <a:pt x="7200" y="21600"/>
                              </a:cubicBezTo>
                              <a:cubicBezTo>
                                <a:pt x="14400" y="21600"/>
                                <a:pt x="21600" y="10800"/>
                                <a:pt x="21600" y="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1" name="Freeform 237"/>
                        <p:cNvSpPr/>
                        <p:nvPr/>
                      </p:nvSpPr>
                      <p:spPr>
                        <a:xfrm>
                          <a:off x="62691" y="1432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7200" y="0"/>
                                <a:pt x="7200" y="0"/>
                                <a:pt x="7200" y="0"/>
                              </a:cubicBezTo>
                              <a:cubicBezTo>
                                <a:pt x="7200" y="7200"/>
                                <a:pt x="7200" y="7200"/>
                                <a:pt x="7200" y="7200"/>
                              </a:cubicBezTo>
                              <a:cubicBezTo>
                                <a:pt x="7200" y="7200"/>
                                <a:pt x="0" y="7200"/>
                                <a:pt x="0" y="14400"/>
                              </a:cubicBezTo>
                              <a:cubicBezTo>
                                <a:pt x="0" y="14400"/>
                                <a:pt x="7200" y="21600"/>
                                <a:pt x="7200" y="21600"/>
                              </a:cubicBezTo>
                              <a:cubicBezTo>
                                <a:pt x="14400" y="14400"/>
                                <a:pt x="21600" y="14400"/>
                                <a:pt x="21600" y="7200"/>
                              </a:cubicBezTo>
                              <a:cubicBezTo>
                                <a:pt x="21600" y="7200"/>
                                <a:pt x="216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2" name="Freeform 238"/>
                        <p:cNvSpPr/>
                        <p:nvPr/>
                      </p:nvSpPr>
                      <p:spPr>
                        <a:xfrm>
                          <a:off x="47645" y="3820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0"/>
                                <a:pt x="7200" y="0"/>
                                <a:pt x="7200" y="0"/>
                              </a:cubicBezTo>
                              <a:cubicBezTo>
                                <a:pt x="7200" y="0"/>
                                <a:pt x="7200" y="0"/>
                                <a:pt x="7200" y="0"/>
                              </a:cubicBezTo>
                              <a:cubicBezTo>
                                <a:pt x="7200" y="0"/>
                                <a:pt x="7200" y="0"/>
                                <a:pt x="7200" y="0"/>
                              </a:cubicBezTo>
                              <a:cubicBezTo>
                                <a:pt x="7200" y="0"/>
                                <a:pt x="7200" y="0"/>
                                <a:pt x="0" y="10800"/>
                              </a:cubicBezTo>
                              <a:cubicBezTo>
                                <a:pt x="0" y="10800"/>
                                <a:pt x="7200" y="21600"/>
                                <a:pt x="7200" y="21600"/>
                              </a:cubicBezTo>
                              <a:cubicBezTo>
                                <a:pt x="14400" y="21600"/>
                                <a:pt x="21600" y="10800"/>
                                <a:pt x="21600" y="0"/>
                              </a:cubicBezTo>
                              <a:cubicBezTo>
                                <a:pt x="21600" y="0"/>
                                <a:pt x="21600" y="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3" name="Freeform 239"/>
                        <p:cNvSpPr/>
                        <p:nvPr/>
                      </p:nvSpPr>
                      <p:spPr>
                        <a:xfrm>
                          <a:off x="88771" y="2961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0"/>
                                <a:pt x="0" y="0"/>
                                <a:pt x="0" y="0"/>
                              </a:cubicBezTo>
                              <a:cubicBezTo>
                                <a:pt x="0" y="0"/>
                                <a:pt x="0" y="10800"/>
                                <a:pt x="0" y="10800"/>
                              </a:cubicBezTo>
                              <a:cubicBezTo>
                                <a:pt x="0" y="21600"/>
                                <a:pt x="0" y="21600"/>
                                <a:pt x="7200" y="21600"/>
                              </a:cubicBezTo>
                              <a:cubicBezTo>
                                <a:pt x="14400" y="21600"/>
                                <a:pt x="21600" y="21600"/>
                                <a:pt x="21600" y="1080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4" name="Freeform 240"/>
                        <p:cNvSpPr/>
                        <p:nvPr/>
                      </p:nvSpPr>
                      <p:spPr>
                        <a:xfrm>
                          <a:off x="83756" y="668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14400" y="0"/>
                                <a:pt x="14400" y="0"/>
                              </a:cubicBezTo>
                              <a:cubicBezTo>
                                <a:pt x="7200" y="0"/>
                                <a:pt x="7200" y="0"/>
                                <a:pt x="7200" y="0"/>
                              </a:cubicBezTo>
                              <a:cubicBezTo>
                                <a:pt x="0" y="0"/>
                                <a:pt x="0" y="0"/>
                                <a:pt x="0" y="0"/>
                              </a:cubicBezTo>
                              <a:cubicBezTo>
                                <a:pt x="0" y="0"/>
                                <a:pt x="0" y="0"/>
                                <a:pt x="0" y="0"/>
                              </a:cubicBezTo>
                              <a:cubicBezTo>
                                <a:pt x="0" y="0"/>
                                <a:pt x="0" y="0"/>
                                <a:pt x="0" y="10800"/>
                              </a:cubicBezTo>
                              <a:cubicBezTo>
                                <a:pt x="0" y="10800"/>
                                <a:pt x="0" y="21600"/>
                                <a:pt x="7200" y="21600"/>
                              </a:cubicBezTo>
                              <a:cubicBezTo>
                                <a:pt x="14400" y="21600"/>
                                <a:pt x="14400" y="1080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5" name="Freeform 241"/>
                        <p:cNvSpPr/>
                        <p:nvPr/>
                      </p:nvSpPr>
                      <p:spPr>
                        <a:xfrm>
                          <a:off x="251269" y="5444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0" y="0"/>
                                <a:pt x="0" y="0"/>
                              </a:cubicBezTo>
                              <a:cubicBezTo>
                                <a:pt x="0" y="0"/>
                                <a:pt x="0" y="0"/>
                                <a:pt x="0" y="0"/>
                              </a:cubicBezTo>
                              <a:cubicBezTo>
                                <a:pt x="0" y="0"/>
                                <a:pt x="0" y="0"/>
                                <a:pt x="0" y="0"/>
                              </a:cubicBezTo>
                              <a:cubicBezTo>
                                <a:pt x="0" y="0"/>
                                <a:pt x="0" y="10800"/>
                                <a:pt x="0" y="10800"/>
                              </a:cubicBezTo>
                              <a:cubicBezTo>
                                <a:pt x="0" y="21600"/>
                                <a:pt x="0" y="21600"/>
                                <a:pt x="0" y="21600"/>
                              </a:cubicBezTo>
                              <a:cubicBezTo>
                                <a:pt x="10800" y="21600"/>
                                <a:pt x="21600" y="21600"/>
                                <a:pt x="21600" y="10800"/>
                              </a:cubicBezTo>
                              <a:cubicBezTo>
                                <a:pt x="21600" y="0"/>
                                <a:pt x="21600" y="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6" name="Freeform 242"/>
                        <p:cNvSpPr/>
                        <p:nvPr/>
                      </p:nvSpPr>
                      <p:spPr>
                        <a:xfrm>
                          <a:off x="131903" y="44895"/>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7200" y="0"/>
                                <a:pt x="7200" y="0"/>
                                <a:pt x="7200" y="0"/>
                              </a:cubicBezTo>
                              <a:cubicBezTo>
                                <a:pt x="7200" y="0"/>
                                <a:pt x="7200" y="0"/>
                                <a:pt x="7200" y="0"/>
                              </a:cubicBezTo>
                              <a:cubicBezTo>
                                <a:pt x="7200" y="0"/>
                                <a:pt x="0" y="10800"/>
                                <a:pt x="0" y="10800"/>
                              </a:cubicBezTo>
                              <a:cubicBezTo>
                                <a:pt x="0" y="21600"/>
                                <a:pt x="7200" y="21600"/>
                                <a:pt x="7200" y="21600"/>
                              </a:cubicBezTo>
                              <a:cubicBezTo>
                                <a:pt x="14400" y="21600"/>
                                <a:pt x="21600" y="21600"/>
                                <a:pt x="21600" y="10800"/>
                              </a:cubicBezTo>
                              <a:cubicBezTo>
                                <a:pt x="21600" y="0"/>
                                <a:pt x="216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7" name="Freeform 243"/>
                        <p:cNvSpPr/>
                        <p:nvPr/>
                      </p:nvSpPr>
                      <p:spPr>
                        <a:xfrm>
                          <a:off x="151463" y="4059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7200" y="0"/>
                                <a:pt x="7200" y="0"/>
                                <a:pt x="7200" y="0"/>
                              </a:cubicBezTo>
                              <a:cubicBezTo>
                                <a:pt x="7200" y="0"/>
                                <a:pt x="7200" y="0"/>
                                <a:pt x="7200" y="0"/>
                              </a:cubicBezTo>
                              <a:cubicBezTo>
                                <a:pt x="7200" y="0"/>
                                <a:pt x="0" y="0"/>
                                <a:pt x="0" y="10800"/>
                              </a:cubicBezTo>
                              <a:cubicBezTo>
                                <a:pt x="0" y="10800"/>
                                <a:pt x="7200" y="21600"/>
                                <a:pt x="7200" y="21600"/>
                              </a:cubicBezTo>
                              <a:cubicBezTo>
                                <a:pt x="14400" y="21600"/>
                                <a:pt x="21600" y="10800"/>
                                <a:pt x="21600" y="0"/>
                              </a:cubicBezTo>
                              <a:cubicBezTo>
                                <a:pt x="21600" y="0"/>
                                <a:pt x="216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8" name="Freeform 244"/>
                        <p:cNvSpPr/>
                        <p:nvPr/>
                      </p:nvSpPr>
                      <p:spPr>
                        <a:xfrm>
                          <a:off x="160992" y="2579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7200"/>
                                <a:pt x="0" y="7200"/>
                                <a:pt x="0" y="7200"/>
                              </a:cubicBezTo>
                              <a:cubicBezTo>
                                <a:pt x="0" y="7200"/>
                                <a:pt x="0" y="7200"/>
                                <a:pt x="0" y="14400"/>
                              </a:cubicBezTo>
                              <a:cubicBezTo>
                                <a:pt x="0" y="14400"/>
                                <a:pt x="0" y="21600"/>
                                <a:pt x="7200" y="21600"/>
                              </a:cubicBezTo>
                              <a:cubicBezTo>
                                <a:pt x="7200" y="14400"/>
                                <a:pt x="14400" y="14400"/>
                                <a:pt x="21600" y="7200"/>
                              </a:cubicBezTo>
                              <a:cubicBezTo>
                                <a:pt x="21600" y="720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79" name="Freeform 245"/>
                        <p:cNvSpPr/>
                        <p:nvPr/>
                      </p:nvSpPr>
                      <p:spPr>
                        <a:xfrm>
                          <a:off x="146949" y="2244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14400" y="0"/>
                                <a:pt x="14400" y="0"/>
                              </a:cubicBezTo>
                              <a:cubicBezTo>
                                <a:pt x="7200" y="0"/>
                                <a:pt x="7200" y="0"/>
                                <a:pt x="7200" y="0"/>
                              </a:cubicBezTo>
                              <a:cubicBezTo>
                                <a:pt x="7200" y="0"/>
                                <a:pt x="7200" y="0"/>
                                <a:pt x="7200" y="0"/>
                              </a:cubicBezTo>
                              <a:cubicBezTo>
                                <a:pt x="7200" y="0"/>
                                <a:pt x="7200" y="0"/>
                                <a:pt x="7200" y="0"/>
                              </a:cubicBezTo>
                              <a:cubicBezTo>
                                <a:pt x="7200" y="0"/>
                                <a:pt x="0" y="0"/>
                                <a:pt x="0" y="10800"/>
                              </a:cubicBezTo>
                              <a:cubicBezTo>
                                <a:pt x="0" y="10800"/>
                                <a:pt x="7200" y="21600"/>
                                <a:pt x="7200" y="21600"/>
                              </a:cubicBezTo>
                              <a:cubicBezTo>
                                <a:pt x="14400" y="21600"/>
                                <a:pt x="21600" y="1080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0" name="Freeform 246"/>
                        <p:cNvSpPr/>
                        <p:nvPr/>
                      </p:nvSpPr>
                      <p:spPr>
                        <a:xfrm>
                          <a:off x="131903" y="2961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0"/>
                                <a:pt x="14400" y="0"/>
                                <a:pt x="14400" y="0"/>
                              </a:cubicBezTo>
                              <a:cubicBezTo>
                                <a:pt x="7200" y="0"/>
                                <a:pt x="7200" y="0"/>
                                <a:pt x="7200" y="0"/>
                              </a:cubicBezTo>
                              <a:cubicBezTo>
                                <a:pt x="7200" y="0"/>
                                <a:pt x="7200" y="0"/>
                                <a:pt x="7200" y="0"/>
                              </a:cubicBezTo>
                              <a:cubicBezTo>
                                <a:pt x="0" y="0"/>
                                <a:pt x="0" y="0"/>
                                <a:pt x="0" y="0"/>
                              </a:cubicBezTo>
                              <a:cubicBezTo>
                                <a:pt x="0" y="0"/>
                                <a:pt x="0" y="10800"/>
                                <a:pt x="0" y="10800"/>
                              </a:cubicBezTo>
                              <a:cubicBezTo>
                                <a:pt x="0" y="21600"/>
                                <a:pt x="0" y="21600"/>
                                <a:pt x="7200" y="21600"/>
                              </a:cubicBezTo>
                              <a:cubicBezTo>
                                <a:pt x="14400" y="21600"/>
                                <a:pt x="21600" y="21600"/>
                                <a:pt x="216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1" name="Freeform 247"/>
                        <p:cNvSpPr/>
                        <p:nvPr/>
                      </p:nvSpPr>
                      <p:spPr>
                        <a:xfrm>
                          <a:off x="155977" y="21397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7200" y="0"/>
                                <a:pt x="7200" y="0"/>
                                <a:pt x="7200" y="0"/>
                              </a:cubicBezTo>
                              <a:cubicBezTo>
                                <a:pt x="0" y="0"/>
                                <a:pt x="0" y="0"/>
                                <a:pt x="0" y="0"/>
                              </a:cubicBezTo>
                              <a:cubicBezTo>
                                <a:pt x="0" y="0"/>
                                <a:pt x="0" y="10800"/>
                                <a:pt x="0" y="10800"/>
                              </a:cubicBezTo>
                              <a:cubicBezTo>
                                <a:pt x="0" y="21600"/>
                                <a:pt x="0" y="21600"/>
                                <a:pt x="7200" y="21600"/>
                              </a:cubicBezTo>
                              <a:cubicBezTo>
                                <a:pt x="14400" y="21600"/>
                                <a:pt x="21600" y="21600"/>
                                <a:pt x="21600" y="1080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2" name="Freeform 248"/>
                        <p:cNvSpPr/>
                        <p:nvPr/>
                      </p:nvSpPr>
                      <p:spPr>
                        <a:xfrm>
                          <a:off x="146002" y="222091"/>
                          <a:ext cx="12701" cy="12701"/>
                        </a:xfrm>
                        <a:custGeom>
                          <a:avLst/>
                          <a:gdLst/>
                          <a:ahLst/>
                          <a:cxnLst>
                            <a:cxn ang="0">
                              <a:pos x="wd2" y="hd2"/>
                            </a:cxn>
                            <a:cxn ang="5400000">
                              <a:pos x="wd2" y="hd2"/>
                            </a:cxn>
                            <a:cxn ang="10800000">
                              <a:pos x="wd2" y="hd2"/>
                            </a:cxn>
                            <a:cxn ang="16200000">
                              <a:pos x="wd2" y="hd2"/>
                            </a:cxn>
                          </a:cxnLst>
                          <a:rect l="0" t="0" r="r" b="b"/>
                          <a:pathLst>
                            <a:path w="15600" h="21600" extrusionOk="0">
                              <a:moveTo>
                                <a:pt x="4800" y="0"/>
                              </a:moveTo>
                              <a:cubicBezTo>
                                <a:pt x="4800" y="0"/>
                                <a:pt x="-6000" y="21600"/>
                                <a:pt x="4800" y="21600"/>
                              </a:cubicBezTo>
                              <a:cubicBezTo>
                                <a:pt x="4800" y="21600"/>
                                <a:pt x="15600" y="0"/>
                                <a:pt x="15600" y="0"/>
                              </a:cubicBezTo>
                              <a:cubicBezTo>
                                <a:pt x="4800" y="0"/>
                                <a:pt x="4800" y="0"/>
                                <a:pt x="48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3" name="Freeform 249"/>
                        <p:cNvSpPr/>
                        <p:nvPr/>
                      </p:nvSpPr>
                      <p:spPr>
                        <a:xfrm>
                          <a:off x="146949" y="22065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10800"/>
                                <a:pt x="0" y="0"/>
                                <a:pt x="0" y="0"/>
                              </a:cubicBezTo>
                              <a:cubicBezTo>
                                <a:pt x="0" y="0"/>
                                <a:pt x="0" y="0"/>
                                <a:pt x="0" y="0"/>
                              </a:cubicBezTo>
                              <a:cubicBezTo>
                                <a:pt x="0" y="0"/>
                                <a:pt x="0" y="0"/>
                                <a:pt x="0" y="0"/>
                              </a:cubicBezTo>
                              <a:cubicBezTo>
                                <a:pt x="7200" y="0"/>
                                <a:pt x="7200" y="0"/>
                                <a:pt x="7200" y="0"/>
                              </a:cubicBezTo>
                              <a:cubicBezTo>
                                <a:pt x="7200" y="0"/>
                                <a:pt x="7200" y="0"/>
                                <a:pt x="14400" y="0"/>
                              </a:cubicBezTo>
                              <a:cubicBezTo>
                                <a:pt x="14400" y="0"/>
                                <a:pt x="14400" y="0"/>
                                <a:pt x="14400" y="0"/>
                              </a:cubicBezTo>
                              <a:cubicBezTo>
                                <a:pt x="14400" y="0"/>
                                <a:pt x="21600" y="0"/>
                                <a:pt x="21600" y="10800"/>
                              </a:cubicBezTo>
                              <a:cubicBezTo>
                                <a:pt x="21600" y="10800"/>
                                <a:pt x="21600" y="10800"/>
                                <a:pt x="21600" y="10800"/>
                              </a:cubicBezTo>
                              <a:cubicBezTo>
                                <a:pt x="14400" y="21600"/>
                                <a:pt x="7200" y="21600"/>
                                <a:pt x="7200" y="21600"/>
                              </a:cubicBezTo>
                              <a:cubicBezTo>
                                <a:pt x="7200" y="21600"/>
                                <a:pt x="7200" y="21600"/>
                                <a:pt x="7200" y="21600"/>
                              </a:cubicBezTo>
                              <a:cubicBezTo>
                                <a:pt x="0" y="21600"/>
                                <a:pt x="0" y="21600"/>
                                <a:pt x="0" y="10800"/>
                              </a:cubicBezTo>
                              <a:close/>
                              <a:moveTo>
                                <a:pt x="7200" y="10800"/>
                              </a:moveTo>
                              <a:cubicBezTo>
                                <a:pt x="7200" y="10800"/>
                                <a:pt x="7200" y="10800"/>
                                <a:pt x="7200" y="10800"/>
                              </a:cubicBezTo>
                              <a:cubicBezTo>
                                <a:pt x="7200" y="10800"/>
                                <a:pt x="7200" y="10800"/>
                                <a:pt x="72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4" name="Freeform 250"/>
                        <p:cNvSpPr/>
                        <p:nvPr/>
                      </p:nvSpPr>
                      <p:spPr>
                        <a:xfrm>
                          <a:off x="147952" y="20585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0" y="21600"/>
                                <a:pt x="0" y="21600"/>
                              </a:cubicBezTo>
                              <a:cubicBezTo>
                                <a:pt x="10800" y="21600"/>
                                <a:pt x="21600" y="0"/>
                                <a:pt x="21600" y="0"/>
                              </a:cubicBezTo>
                              <a:cubicBezTo>
                                <a:pt x="10800" y="0"/>
                                <a:pt x="0" y="0"/>
                                <a:pt x="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5" name="Freeform 251"/>
                        <p:cNvSpPr/>
                        <p:nvPr/>
                      </p:nvSpPr>
                      <p:spPr>
                        <a:xfrm>
                          <a:off x="146949" y="204896"/>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0800"/>
                                <a:pt x="7200" y="10800"/>
                                <a:pt x="7200" y="0"/>
                              </a:cubicBezTo>
                              <a:cubicBezTo>
                                <a:pt x="7200" y="0"/>
                                <a:pt x="7200" y="0"/>
                                <a:pt x="7200" y="0"/>
                              </a:cubicBezTo>
                              <a:cubicBezTo>
                                <a:pt x="7200" y="0"/>
                                <a:pt x="7200" y="0"/>
                                <a:pt x="7200" y="0"/>
                              </a:cubicBezTo>
                              <a:cubicBezTo>
                                <a:pt x="7200" y="0"/>
                                <a:pt x="7200" y="0"/>
                                <a:pt x="7200" y="0"/>
                              </a:cubicBezTo>
                              <a:cubicBezTo>
                                <a:pt x="7200" y="0"/>
                                <a:pt x="14400" y="0"/>
                                <a:pt x="21600" y="0"/>
                              </a:cubicBezTo>
                              <a:cubicBezTo>
                                <a:pt x="21600" y="0"/>
                                <a:pt x="21600" y="0"/>
                                <a:pt x="21600" y="0"/>
                              </a:cubicBezTo>
                              <a:cubicBezTo>
                                <a:pt x="21600" y="0"/>
                                <a:pt x="21600" y="0"/>
                                <a:pt x="21600" y="10800"/>
                              </a:cubicBezTo>
                              <a:cubicBezTo>
                                <a:pt x="21600" y="10800"/>
                                <a:pt x="21600" y="10800"/>
                                <a:pt x="21600" y="10800"/>
                              </a:cubicBezTo>
                              <a:cubicBezTo>
                                <a:pt x="21600" y="21600"/>
                                <a:pt x="14400" y="21600"/>
                                <a:pt x="7200" y="21600"/>
                              </a:cubicBezTo>
                              <a:cubicBezTo>
                                <a:pt x="7200" y="21600"/>
                                <a:pt x="7200" y="21600"/>
                                <a:pt x="7200" y="21600"/>
                              </a:cubicBezTo>
                              <a:cubicBezTo>
                                <a:pt x="7200" y="21600"/>
                                <a:pt x="0" y="21600"/>
                                <a:pt x="0" y="21600"/>
                              </a:cubicBezTo>
                              <a:close/>
                              <a:moveTo>
                                <a:pt x="7200" y="10800"/>
                              </a:moveTo>
                              <a:cubicBezTo>
                                <a:pt x="7200" y="10800"/>
                                <a:pt x="7200" y="10800"/>
                                <a:pt x="7200" y="10800"/>
                              </a:cubicBezTo>
                              <a:cubicBezTo>
                                <a:pt x="7200" y="10800"/>
                                <a:pt x="7200" y="10800"/>
                                <a:pt x="72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6" name="Freeform 252"/>
                        <p:cNvSpPr/>
                        <p:nvPr/>
                      </p:nvSpPr>
                      <p:spPr>
                        <a:xfrm>
                          <a:off x="175496" y="256001"/>
                          <a:ext cx="12701" cy="12701"/>
                        </a:xfrm>
                        <a:custGeom>
                          <a:avLst/>
                          <a:gdLst/>
                          <a:ahLst/>
                          <a:cxnLst>
                            <a:cxn ang="0">
                              <a:pos x="wd2" y="hd2"/>
                            </a:cxn>
                            <a:cxn ang="5400000">
                              <a:pos x="wd2" y="hd2"/>
                            </a:cxn>
                            <a:cxn ang="10800000">
                              <a:pos x="wd2" y="hd2"/>
                            </a:cxn>
                            <a:cxn ang="16200000">
                              <a:pos x="wd2" y="hd2"/>
                            </a:cxn>
                          </a:cxnLst>
                          <a:rect l="0" t="0" r="r" b="b"/>
                          <a:pathLst>
                            <a:path w="13382" h="21600" extrusionOk="0">
                              <a:moveTo>
                                <a:pt x="3200" y="0"/>
                              </a:moveTo>
                              <a:cubicBezTo>
                                <a:pt x="3200" y="0"/>
                                <a:pt x="-4000" y="21600"/>
                                <a:pt x="3200" y="21600"/>
                              </a:cubicBezTo>
                              <a:cubicBezTo>
                                <a:pt x="10400" y="21600"/>
                                <a:pt x="17600" y="0"/>
                                <a:pt x="10400" y="0"/>
                              </a:cubicBezTo>
                              <a:cubicBezTo>
                                <a:pt x="10400" y="0"/>
                                <a:pt x="3200" y="0"/>
                                <a:pt x="32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7" name="Freeform 253"/>
                        <p:cNvSpPr/>
                        <p:nvPr/>
                      </p:nvSpPr>
                      <p:spPr>
                        <a:xfrm>
                          <a:off x="175537" y="25695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0"/>
                                <a:pt x="7200" y="0"/>
                                <a:pt x="7200" y="0"/>
                              </a:cubicBezTo>
                              <a:cubicBezTo>
                                <a:pt x="7200" y="0"/>
                                <a:pt x="7200" y="0"/>
                                <a:pt x="7200" y="0"/>
                              </a:cubicBezTo>
                              <a:cubicBezTo>
                                <a:pt x="7200" y="0"/>
                                <a:pt x="7200" y="0"/>
                                <a:pt x="7200" y="0"/>
                              </a:cubicBezTo>
                              <a:cubicBezTo>
                                <a:pt x="7200" y="0"/>
                                <a:pt x="7200" y="0"/>
                                <a:pt x="7200" y="0"/>
                              </a:cubicBezTo>
                              <a:cubicBezTo>
                                <a:pt x="7200" y="0"/>
                                <a:pt x="14400" y="0"/>
                                <a:pt x="14400" y="0"/>
                              </a:cubicBezTo>
                              <a:cubicBezTo>
                                <a:pt x="14400" y="0"/>
                                <a:pt x="14400" y="0"/>
                                <a:pt x="14400" y="0"/>
                              </a:cubicBezTo>
                              <a:cubicBezTo>
                                <a:pt x="21600" y="0"/>
                                <a:pt x="21600" y="0"/>
                                <a:pt x="21600" y="0"/>
                              </a:cubicBezTo>
                              <a:cubicBezTo>
                                <a:pt x="21600" y="0"/>
                                <a:pt x="21600" y="0"/>
                                <a:pt x="21600" y="0"/>
                              </a:cubicBezTo>
                              <a:cubicBezTo>
                                <a:pt x="21600" y="10800"/>
                                <a:pt x="14400" y="21600"/>
                                <a:pt x="7200" y="21600"/>
                              </a:cubicBezTo>
                              <a:cubicBezTo>
                                <a:pt x="7200" y="21600"/>
                                <a:pt x="7200" y="21600"/>
                                <a:pt x="7200" y="21600"/>
                              </a:cubicBezTo>
                              <a:cubicBezTo>
                                <a:pt x="7200" y="21600"/>
                                <a:pt x="0" y="10800"/>
                                <a:pt x="0" y="10800"/>
                              </a:cubicBezTo>
                              <a:close/>
                              <a:moveTo>
                                <a:pt x="7200" y="10800"/>
                              </a:moveTo>
                              <a:cubicBezTo>
                                <a:pt x="7200" y="0"/>
                                <a:pt x="7200" y="0"/>
                                <a:pt x="7200" y="0"/>
                              </a:cubicBezTo>
                              <a:cubicBezTo>
                                <a:pt x="7200" y="10800"/>
                                <a:pt x="7200" y="10800"/>
                                <a:pt x="72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8" name="Freeform 254"/>
                        <p:cNvSpPr/>
                        <p:nvPr/>
                      </p:nvSpPr>
                      <p:spPr>
                        <a:xfrm>
                          <a:off x="79201" y="394987"/>
                          <a:ext cx="12701" cy="12701"/>
                        </a:xfrm>
                        <a:custGeom>
                          <a:avLst/>
                          <a:gdLst/>
                          <a:ahLst/>
                          <a:cxnLst>
                            <a:cxn ang="0">
                              <a:pos x="wd2" y="hd2"/>
                            </a:cxn>
                            <a:cxn ang="5400000">
                              <a:pos x="wd2" y="hd2"/>
                            </a:cxn>
                            <a:cxn ang="10800000">
                              <a:pos x="wd2" y="hd2"/>
                            </a:cxn>
                            <a:cxn ang="16200000">
                              <a:pos x="wd2" y="hd2"/>
                            </a:cxn>
                          </a:cxnLst>
                          <a:rect l="0" t="0" r="r" b="b"/>
                          <a:pathLst>
                            <a:path w="13382" h="21600" extrusionOk="0">
                              <a:moveTo>
                                <a:pt x="3200" y="0"/>
                              </a:moveTo>
                              <a:cubicBezTo>
                                <a:pt x="3200" y="0"/>
                                <a:pt x="-4000" y="21600"/>
                                <a:pt x="3200" y="21600"/>
                              </a:cubicBezTo>
                              <a:cubicBezTo>
                                <a:pt x="10400" y="21600"/>
                                <a:pt x="17600" y="0"/>
                                <a:pt x="10400" y="0"/>
                              </a:cubicBezTo>
                              <a:cubicBezTo>
                                <a:pt x="10400" y="0"/>
                                <a:pt x="3200" y="0"/>
                                <a:pt x="32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89" name="Freeform 256"/>
                        <p:cNvSpPr/>
                        <p:nvPr/>
                      </p:nvSpPr>
                      <p:spPr>
                        <a:xfrm>
                          <a:off x="115352" y="26268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0"/>
                                <a:pt x="7200" y="0"/>
                                <a:pt x="7200" y="0"/>
                              </a:cubicBezTo>
                              <a:cubicBezTo>
                                <a:pt x="7200" y="0"/>
                                <a:pt x="7200" y="0"/>
                                <a:pt x="7200" y="0"/>
                              </a:cubicBezTo>
                              <a:cubicBezTo>
                                <a:pt x="7200" y="7200"/>
                                <a:pt x="7200" y="7200"/>
                                <a:pt x="7200" y="7200"/>
                              </a:cubicBezTo>
                              <a:cubicBezTo>
                                <a:pt x="7200" y="7200"/>
                                <a:pt x="0" y="7200"/>
                                <a:pt x="0" y="14400"/>
                              </a:cubicBezTo>
                              <a:cubicBezTo>
                                <a:pt x="0" y="14400"/>
                                <a:pt x="7200" y="21600"/>
                                <a:pt x="7200" y="21600"/>
                              </a:cubicBezTo>
                              <a:cubicBezTo>
                                <a:pt x="14400" y="14400"/>
                                <a:pt x="21600" y="14400"/>
                                <a:pt x="21600" y="7200"/>
                              </a:cubicBezTo>
                              <a:cubicBezTo>
                                <a:pt x="21600" y="7200"/>
                                <a:pt x="21600" y="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0" name="Freeform 257"/>
                        <p:cNvSpPr/>
                        <p:nvPr/>
                      </p:nvSpPr>
                      <p:spPr>
                        <a:xfrm>
                          <a:off x="73223" y="27653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0" y="0"/>
                                <a:pt x="0" y="0"/>
                              </a:cubicBezTo>
                              <a:cubicBezTo>
                                <a:pt x="0" y="0"/>
                                <a:pt x="0" y="0"/>
                                <a:pt x="0" y="0"/>
                              </a:cubicBezTo>
                              <a:cubicBezTo>
                                <a:pt x="0" y="7200"/>
                                <a:pt x="0" y="7200"/>
                                <a:pt x="0" y="7200"/>
                              </a:cubicBezTo>
                              <a:cubicBezTo>
                                <a:pt x="0" y="7200"/>
                                <a:pt x="0" y="7200"/>
                                <a:pt x="0" y="14400"/>
                              </a:cubicBezTo>
                              <a:cubicBezTo>
                                <a:pt x="0" y="14400"/>
                                <a:pt x="0" y="21600"/>
                                <a:pt x="0" y="21600"/>
                              </a:cubicBezTo>
                              <a:cubicBezTo>
                                <a:pt x="10800" y="14400"/>
                                <a:pt x="21600" y="14400"/>
                                <a:pt x="21600" y="7200"/>
                              </a:cubicBezTo>
                              <a:cubicBezTo>
                                <a:pt x="21600" y="0"/>
                                <a:pt x="21600" y="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1" name="Freeform 258"/>
                        <p:cNvSpPr/>
                        <p:nvPr/>
                      </p:nvSpPr>
                      <p:spPr>
                        <a:xfrm>
                          <a:off x="146949" y="17767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14400" y="21600"/>
                                <a:pt x="21600" y="21600"/>
                                <a:pt x="21600" y="10800"/>
                              </a:cubicBezTo>
                              <a:cubicBezTo>
                                <a:pt x="21600" y="0"/>
                                <a:pt x="14400" y="0"/>
                                <a:pt x="14400" y="0"/>
                              </a:cubicBezTo>
                              <a:cubicBezTo>
                                <a:pt x="7200" y="0"/>
                                <a:pt x="7200" y="0"/>
                                <a:pt x="7200" y="0"/>
                              </a:cubicBezTo>
                              <a:cubicBezTo>
                                <a:pt x="7200" y="0"/>
                                <a:pt x="7200" y="0"/>
                                <a:pt x="7200" y="0"/>
                              </a:cubicBezTo>
                              <a:cubicBezTo>
                                <a:pt x="0" y="0"/>
                                <a:pt x="0" y="0"/>
                                <a:pt x="0" y="0"/>
                              </a:cubicBezTo>
                              <a:cubicBezTo>
                                <a:pt x="0" y="0"/>
                                <a:pt x="0" y="0"/>
                                <a:pt x="0" y="10800"/>
                              </a:cubicBezTo>
                              <a:cubicBezTo>
                                <a:pt x="0" y="21600"/>
                                <a:pt x="0" y="21600"/>
                                <a:pt x="7200" y="21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2" name="Freeform 259"/>
                        <p:cNvSpPr/>
                        <p:nvPr/>
                      </p:nvSpPr>
                      <p:spPr>
                        <a:xfrm>
                          <a:off x="148955" y="19773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7200" y="0"/>
                                <a:pt x="7200" y="0"/>
                                <a:pt x="7200" y="0"/>
                              </a:cubicBezTo>
                              <a:cubicBezTo>
                                <a:pt x="7200" y="0"/>
                                <a:pt x="7200" y="0"/>
                                <a:pt x="7200" y="0"/>
                              </a:cubicBezTo>
                              <a:cubicBezTo>
                                <a:pt x="7200" y="0"/>
                                <a:pt x="0" y="10800"/>
                                <a:pt x="0" y="10800"/>
                              </a:cubicBezTo>
                              <a:cubicBezTo>
                                <a:pt x="0" y="21600"/>
                                <a:pt x="7200" y="21600"/>
                                <a:pt x="7200" y="21600"/>
                              </a:cubicBezTo>
                              <a:cubicBezTo>
                                <a:pt x="14400" y="21600"/>
                                <a:pt x="21600" y="21600"/>
                                <a:pt x="21600" y="10800"/>
                              </a:cubicBezTo>
                              <a:cubicBezTo>
                                <a:pt x="21600" y="0"/>
                                <a:pt x="216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3" name="Freeform 260"/>
                        <p:cNvSpPr/>
                        <p:nvPr/>
                      </p:nvSpPr>
                      <p:spPr>
                        <a:xfrm>
                          <a:off x="136918" y="18435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21600" y="0"/>
                                <a:pt x="14400" y="0"/>
                              </a:cubicBezTo>
                              <a:cubicBezTo>
                                <a:pt x="14400" y="0"/>
                                <a:pt x="7200" y="0"/>
                                <a:pt x="7200" y="0"/>
                              </a:cubicBezTo>
                              <a:cubicBezTo>
                                <a:pt x="7200" y="0"/>
                                <a:pt x="7200" y="0"/>
                                <a:pt x="7200" y="0"/>
                              </a:cubicBezTo>
                              <a:cubicBezTo>
                                <a:pt x="7200" y="0"/>
                                <a:pt x="7200" y="0"/>
                                <a:pt x="7200" y="0"/>
                              </a:cubicBezTo>
                              <a:cubicBezTo>
                                <a:pt x="7200" y="0"/>
                                <a:pt x="0" y="0"/>
                                <a:pt x="0" y="10800"/>
                              </a:cubicBezTo>
                              <a:cubicBezTo>
                                <a:pt x="0" y="10800"/>
                                <a:pt x="7200" y="21600"/>
                                <a:pt x="7200" y="21600"/>
                              </a:cubicBezTo>
                              <a:cubicBezTo>
                                <a:pt x="14400" y="21600"/>
                                <a:pt x="21600" y="1080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4" name="Freeform 261"/>
                        <p:cNvSpPr/>
                        <p:nvPr/>
                      </p:nvSpPr>
                      <p:spPr>
                        <a:xfrm>
                          <a:off x="146949" y="16621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14400" y="21600"/>
                                <a:pt x="21600" y="21600"/>
                                <a:pt x="21600" y="10800"/>
                              </a:cubicBezTo>
                              <a:cubicBezTo>
                                <a:pt x="21600" y="0"/>
                                <a:pt x="21600" y="0"/>
                                <a:pt x="14400" y="0"/>
                              </a:cubicBezTo>
                              <a:cubicBezTo>
                                <a:pt x="14400" y="0"/>
                                <a:pt x="7200" y="0"/>
                                <a:pt x="7200" y="0"/>
                              </a:cubicBezTo>
                              <a:cubicBezTo>
                                <a:pt x="7200" y="0"/>
                                <a:pt x="7200" y="0"/>
                                <a:pt x="7200" y="0"/>
                              </a:cubicBezTo>
                              <a:cubicBezTo>
                                <a:pt x="7200" y="0"/>
                                <a:pt x="7200" y="0"/>
                                <a:pt x="7200" y="0"/>
                              </a:cubicBezTo>
                              <a:cubicBezTo>
                                <a:pt x="7200" y="0"/>
                                <a:pt x="0" y="10800"/>
                                <a:pt x="0" y="21600"/>
                              </a:cubicBezTo>
                              <a:cubicBezTo>
                                <a:pt x="0" y="21600"/>
                                <a:pt x="7200" y="21600"/>
                                <a:pt x="7200" y="21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5" name="Freeform 262"/>
                        <p:cNvSpPr/>
                        <p:nvPr/>
                      </p:nvSpPr>
                      <p:spPr>
                        <a:xfrm>
                          <a:off x="100808" y="24358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7200" y="0"/>
                                <a:pt x="7200" y="0"/>
                                <a:pt x="7200" y="0"/>
                              </a:cubicBezTo>
                              <a:cubicBezTo>
                                <a:pt x="7200" y="0"/>
                                <a:pt x="7200" y="0"/>
                                <a:pt x="7200" y="0"/>
                              </a:cubicBezTo>
                              <a:cubicBezTo>
                                <a:pt x="7200" y="0"/>
                                <a:pt x="0" y="10800"/>
                                <a:pt x="0" y="10800"/>
                              </a:cubicBezTo>
                              <a:cubicBezTo>
                                <a:pt x="0" y="21600"/>
                                <a:pt x="7200" y="21600"/>
                                <a:pt x="7200" y="21600"/>
                              </a:cubicBezTo>
                              <a:cubicBezTo>
                                <a:pt x="14400" y="21600"/>
                                <a:pt x="21600" y="21600"/>
                                <a:pt x="21600" y="1080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6" name="Freeform 263"/>
                        <p:cNvSpPr/>
                        <p:nvPr/>
                      </p:nvSpPr>
                      <p:spPr>
                        <a:xfrm>
                          <a:off x="100808" y="221613"/>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7200" y="0"/>
                                <a:pt x="7200" y="0"/>
                                <a:pt x="7200" y="0"/>
                              </a:cubicBezTo>
                              <a:cubicBezTo>
                                <a:pt x="7200" y="7200"/>
                                <a:pt x="7200" y="7200"/>
                                <a:pt x="7200" y="7200"/>
                              </a:cubicBezTo>
                              <a:cubicBezTo>
                                <a:pt x="7200" y="7200"/>
                                <a:pt x="0" y="7200"/>
                                <a:pt x="0" y="14400"/>
                              </a:cubicBezTo>
                              <a:cubicBezTo>
                                <a:pt x="0" y="14400"/>
                                <a:pt x="7200" y="21600"/>
                                <a:pt x="7200" y="21600"/>
                              </a:cubicBezTo>
                              <a:cubicBezTo>
                                <a:pt x="14400" y="14400"/>
                                <a:pt x="21600" y="14400"/>
                                <a:pt x="21600" y="7200"/>
                              </a:cubicBezTo>
                              <a:cubicBezTo>
                                <a:pt x="21600" y="7200"/>
                                <a:pt x="216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7" name="Freeform 264"/>
                        <p:cNvSpPr/>
                        <p:nvPr/>
                      </p:nvSpPr>
                      <p:spPr>
                        <a:xfrm>
                          <a:off x="141934" y="245494"/>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7200" y="0"/>
                                <a:pt x="7200" y="0"/>
                                <a:pt x="7200" y="0"/>
                              </a:cubicBezTo>
                              <a:cubicBezTo>
                                <a:pt x="0" y="0"/>
                                <a:pt x="0" y="0"/>
                                <a:pt x="0" y="0"/>
                              </a:cubicBezTo>
                              <a:cubicBezTo>
                                <a:pt x="0" y="0"/>
                                <a:pt x="0" y="0"/>
                                <a:pt x="0" y="10800"/>
                              </a:cubicBezTo>
                              <a:cubicBezTo>
                                <a:pt x="0" y="10800"/>
                                <a:pt x="0" y="21600"/>
                                <a:pt x="7200" y="21600"/>
                              </a:cubicBezTo>
                              <a:cubicBezTo>
                                <a:pt x="14400" y="21600"/>
                                <a:pt x="21600" y="10800"/>
                                <a:pt x="21600" y="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8" name="Freeform 265"/>
                        <p:cNvSpPr/>
                        <p:nvPr/>
                      </p:nvSpPr>
                      <p:spPr>
                        <a:xfrm>
                          <a:off x="0" y="284659"/>
                          <a:ext cx="12700"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7200" y="0"/>
                                <a:pt x="7200" y="0"/>
                                <a:pt x="7200" y="0"/>
                              </a:cubicBezTo>
                              <a:cubicBezTo>
                                <a:pt x="0" y="0"/>
                                <a:pt x="0" y="0"/>
                                <a:pt x="0" y="0"/>
                              </a:cubicBezTo>
                              <a:cubicBezTo>
                                <a:pt x="0" y="0"/>
                                <a:pt x="0" y="10800"/>
                                <a:pt x="0" y="10800"/>
                              </a:cubicBezTo>
                              <a:cubicBezTo>
                                <a:pt x="0" y="21600"/>
                                <a:pt x="0" y="21600"/>
                                <a:pt x="7200" y="21600"/>
                              </a:cubicBezTo>
                              <a:cubicBezTo>
                                <a:pt x="14400" y="21600"/>
                                <a:pt x="21600" y="21600"/>
                                <a:pt x="21600" y="1080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99" name="Freeform 266"/>
                        <p:cNvSpPr/>
                        <p:nvPr/>
                      </p:nvSpPr>
                      <p:spPr>
                        <a:xfrm>
                          <a:off x="160992" y="26841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0"/>
                                <a:pt x="0" y="0"/>
                                <a:pt x="0" y="0"/>
                              </a:cubicBezTo>
                              <a:cubicBezTo>
                                <a:pt x="0" y="0"/>
                                <a:pt x="0" y="0"/>
                                <a:pt x="0" y="10800"/>
                              </a:cubicBezTo>
                              <a:cubicBezTo>
                                <a:pt x="0" y="10800"/>
                                <a:pt x="0" y="21600"/>
                                <a:pt x="7200" y="21600"/>
                              </a:cubicBezTo>
                              <a:cubicBezTo>
                                <a:pt x="14400" y="21600"/>
                                <a:pt x="14400" y="10800"/>
                                <a:pt x="21600" y="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0" name="Freeform 267"/>
                        <p:cNvSpPr/>
                        <p:nvPr/>
                      </p:nvSpPr>
                      <p:spPr>
                        <a:xfrm>
                          <a:off x="24073" y="26650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7200" y="0"/>
                                <a:pt x="7200" y="0"/>
                                <a:pt x="7200" y="0"/>
                              </a:cubicBezTo>
                              <a:cubicBezTo>
                                <a:pt x="7200" y="0"/>
                                <a:pt x="7200" y="0"/>
                                <a:pt x="7200" y="0"/>
                              </a:cubicBezTo>
                              <a:cubicBezTo>
                                <a:pt x="7200" y="0"/>
                                <a:pt x="0" y="10800"/>
                                <a:pt x="0" y="10800"/>
                              </a:cubicBezTo>
                              <a:cubicBezTo>
                                <a:pt x="0" y="21600"/>
                                <a:pt x="7200" y="21600"/>
                                <a:pt x="7200" y="21600"/>
                              </a:cubicBezTo>
                              <a:cubicBezTo>
                                <a:pt x="14400" y="21600"/>
                                <a:pt x="21600" y="21600"/>
                                <a:pt x="21600" y="10800"/>
                              </a:cubicBezTo>
                              <a:cubicBezTo>
                                <a:pt x="21600" y="0"/>
                                <a:pt x="216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1" name="Freeform 268"/>
                        <p:cNvSpPr/>
                        <p:nvPr/>
                      </p:nvSpPr>
                      <p:spPr>
                        <a:xfrm>
                          <a:off x="69713" y="25027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14400" y="0"/>
                                <a:pt x="14400" y="0"/>
                              </a:cubicBezTo>
                              <a:cubicBezTo>
                                <a:pt x="7200" y="0"/>
                                <a:pt x="7200" y="0"/>
                                <a:pt x="7200" y="0"/>
                              </a:cubicBezTo>
                              <a:cubicBezTo>
                                <a:pt x="7200" y="0"/>
                                <a:pt x="7200" y="0"/>
                                <a:pt x="7200" y="0"/>
                              </a:cubicBezTo>
                              <a:cubicBezTo>
                                <a:pt x="7200" y="0"/>
                                <a:pt x="7200" y="0"/>
                                <a:pt x="7200" y="0"/>
                              </a:cubicBezTo>
                              <a:cubicBezTo>
                                <a:pt x="7200" y="0"/>
                                <a:pt x="0" y="0"/>
                                <a:pt x="0" y="10800"/>
                              </a:cubicBezTo>
                              <a:cubicBezTo>
                                <a:pt x="0" y="10800"/>
                                <a:pt x="7200" y="21600"/>
                                <a:pt x="7200" y="21600"/>
                              </a:cubicBezTo>
                              <a:cubicBezTo>
                                <a:pt x="14400" y="21600"/>
                                <a:pt x="21600" y="1080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2" name="Freeform 269"/>
                        <p:cNvSpPr/>
                        <p:nvPr/>
                      </p:nvSpPr>
                      <p:spPr>
                        <a:xfrm>
                          <a:off x="112844" y="32000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7200"/>
                                <a:pt x="0" y="7200"/>
                                <a:pt x="0" y="7200"/>
                              </a:cubicBezTo>
                              <a:cubicBezTo>
                                <a:pt x="0" y="7200"/>
                                <a:pt x="0" y="7200"/>
                                <a:pt x="0" y="14400"/>
                              </a:cubicBezTo>
                              <a:cubicBezTo>
                                <a:pt x="0" y="14400"/>
                                <a:pt x="0" y="21600"/>
                                <a:pt x="7200" y="21600"/>
                              </a:cubicBezTo>
                              <a:cubicBezTo>
                                <a:pt x="14400" y="14400"/>
                                <a:pt x="14400" y="14400"/>
                                <a:pt x="21600" y="7200"/>
                              </a:cubicBezTo>
                              <a:cubicBezTo>
                                <a:pt x="21600" y="720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3" name="Freeform 270"/>
                        <p:cNvSpPr/>
                        <p:nvPr/>
                      </p:nvSpPr>
                      <p:spPr>
                        <a:xfrm>
                          <a:off x="89774" y="339107"/>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0800" y="0"/>
                                <a:pt x="0" y="0"/>
                                <a:pt x="0" y="0"/>
                              </a:cubicBezTo>
                              <a:cubicBezTo>
                                <a:pt x="0" y="0"/>
                                <a:pt x="0" y="0"/>
                                <a:pt x="0" y="0"/>
                              </a:cubicBezTo>
                              <a:cubicBezTo>
                                <a:pt x="0" y="0"/>
                                <a:pt x="0" y="0"/>
                                <a:pt x="0" y="0"/>
                              </a:cubicBezTo>
                              <a:cubicBezTo>
                                <a:pt x="0" y="0"/>
                                <a:pt x="0" y="0"/>
                                <a:pt x="0" y="10800"/>
                              </a:cubicBezTo>
                              <a:cubicBezTo>
                                <a:pt x="0" y="10800"/>
                                <a:pt x="0" y="21600"/>
                                <a:pt x="0" y="21600"/>
                              </a:cubicBezTo>
                              <a:cubicBezTo>
                                <a:pt x="10800" y="21600"/>
                                <a:pt x="21600" y="10800"/>
                                <a:pt x="21600" y="0"/>
                              </a:cubicBezTo>
                              <a:cubicBezTo>
                                <a:pt x="21600" y="0"/>
                                <a:pt x="21600" y="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4" name="Freeform 271"/>
                        <p:cNvSpPr/>
                        <p:nvPr/>
                      </p:nvSpPr>
                      <p:spPr>
                        <a:xfrm>
                          <a:off x="124881" y="302808"/>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0"/>
                                <a:pt x="0" y="0"/>
                                <a:pt x="0" y="0"/>
                              </a:cubicBezTo>
                              <a:cubicBezTo>
                                <a:pt x="0" y="0"/>
                                <a:pt x="0" y="10800"/>
                                <a:pt x="0" y="10800"/>
                              </a:cubicBezTo>
                              <a:cubicBezTo>
                                <a:pt x="0" y="21600"/>
                                <a:pt x="0" y="21600"/>
                                <a:pt x="7200" y="21600"/>
                              </a:cubicBezTo>
                              <a:cubicBezTo>
                                <a:pt x="7200" y="21600"/>
                                <a:pt x="14400" y="21600"/>
                                <a:pt x="21600" y="1080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5" name="Freeform 272"/>
                        <p:cNvSpPr/>
                        <p:nvPr/>
                      </p:nvSpPr>
                      <p:spPr>
                        <a:xfrm>
                          <a:off x="221176" y="19200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7200"/>
                                <a:pt x="0" y="7200"/>
                                <a:pt x="0" y="7200"/>
                              </a:cubicBezTo>
                              <a:cubicBezTo>
                                <a:pt x="0" y="7200"/>
                                <a:pt x="0" y="7200"/>
                                <a:pt x="0" y="14400"/>
                              </a:cubicBezTo>
                              <a:cubicBezTo>
                                <a:pt x="0" y="14400"/>
                                <a:pt x="0" y="21600"/>
                                <a:pt x="7200" y="21600"/>
                              </a:cubicBezTo>
                              <a:cubicBezTo>
                                <a:pt x="14400" y="14400"/>
                                <a:pt x="14400" y="14400"/>
                                <a:pt x="21600" y="7200"/>
                              </a:cubicBezTo>
                              <a:cubicBezTo>
                                <a:pt x="21600" y="720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6" name="Freeform 273"/>
                        <p:cNvSpPr/>
                        <p:nvPr/>
                      </p:nvSpPr>
                      <p:spPr>
                        <a:xfrm>
                          <a:off x="195096" y="184359"/>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14400" y="21600"/>
                                <a:pt x="14400" y="10800"/>
                                <a:pt x="21600" y="0"/>
                              </a:cubicBezTo>
                              <a:cubicBezTo>
                                <a:pt x="21600" y="0"/>
                                <a:pt x="14400" y="0"/>
                                <a:pt x="14400" y="0"/>
                              </a:cubicBezTo>
                              <a:cubicBezTo>
                                <a:pt x="7200" y="0"/>
                                <a:pt x="7200" y="0"/>
                                <a:pt x="7200" y="0"/>
                              </a:cubicBezTo>
                              <a:cubicBezTo>
                                <a:pt x="0" y="0"/>
                                <a:pt x="0" y="0"/>
                                <a:pt x="0" y="0"/>
                              </a:cubicBezTo>
                              <a:cubicBezTo>
                                <a:pt x="0" y="0"/>
                                <a:pt x="0" y="0"/>
                                <a:pt x="0" y="0"/>
                              </a:cubicBezTo>
                              <a:cubicBezTo>
                                <a:pt x="0" y="0"/>
                                <a:pt x="0" y="0"/>
                                <a:pt x="0" y="10800"/>
                              </a:cubicBezTo>
                              <a:cubicBezTo>
                                <a:pt x="0" y="10800"/>
                                <a:pt x="0" y="21600"/>
                                <a:pt x="7200" y="21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7" name="Freeform 274"/>
                        <p:cNvSpPr/>
                        <p:nvPr/>
                      </p:nvSpPr>
                      <p:spPr>
                        <a:xfrm>
                          <a:off x="223182" y="14997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7200" y="21600"/>
                              </a:moveTo>
                              <a:cubicBezTo>
                                <a:pt x="14400" y="21600"/>
                                <a:pt x="14400" y="21600"/>
                                <a:pt x="21600" y="10800"/>
                              </a:cubicBezTo>
                              <a:cubicBezTo>
                                <a:pt x="21600" y="0"/>
                                <a:pt x="14400" y="0"/>
                                <a:pt x="14400" y="0"/>
                              </a:cubicBezTo>
                              <a:cubicBezTo>
                                <a:pt x="7200" y="0"/>
                                <a:pt x="7200" y="0"/>
                                <a:pt x="7200" y="0"/>
                              </a:cubicBezTo>
                              <a:cubicBezTo>
                                <a:pt x="0" y="0"/>
                                <a:pt x="0" y="0"/>
                                <a:pt x="0" y="0"/>
                              </a:cubicBezTo>
                              <a:cubicBezTo>
                                <a:pt x="0" y="10800"/>
                                <a:pt x="0" y="10800"/>
                                <a:pt x="0" y="10800"/>
                              </a:cubicBezTo>
                              <a:cubicBezTo>
                                <a:pt x="0" y="10800"/>
                                <a:pt x="0" y="10800"/>
                                <a:pt x="0" y="21600"/>
                              </a:cubicBezTo>
                              <a:cubicBezTo>
                                <a:pt x="0" y="21600"/>
                                <a:pt x="0" y="21600"/>
                                <a:pt x="7200" y="21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8" name="Freeform 275"/>
                        <p:cNvSpPr/>
                        <p:nvPr/>
                      </p:nvSpPr>
                      <p:spPr>
                        <a:xfrm>
                          <a:off x="254779" y="18197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14400" y="0"/>
                                <a:pt x="7200" y="0"/>
                                <a:pt x="7200" y="0"/>
                              </a:cubicBezTo>
                              <a:cubicBezTo>
                                <a:pt x="7200" y="0"/>
                                <a:pt x="7200" y="0"/>
                                <a:pt x="7200" y="0"/>
                              </a:cubicBezTo>
                              <a:cubicBezTo>
                                <a:pt x="7200" y="10800"/>
                                <a:pt x="7200" y="10800"/>
                                <a:pt x="7200" y="10800"/>
                              </a:cubicBezTo>
                              <a:cubicBezTo>
                                <a:pt x="7200" y="10800"/>
                                <a:pt x="0" y="10800"/>
                                <a:pt x="0" y="21600"/>
                              </a:cubicBezTo>
                              <a:cubicBezTo>
                                <a:pt x="0" y="21600"/>
                                <a:pt x="7200" y="21600"/>
                                <a:pt x="7200" y="21600"/>
                              </a:cubicBezTo>
                              <a:cubicBezTo>
                                <a:pt x="14400" y="21600"/>
                                <a:pt x="21600" y="21600"/>
                                <a:pt x="21600" y="10800"/>
                              </a:cubicBezTo>
                              <a:cubicBezTo>
                                <a:pt x="21600" y="0"/>
                                <a:pt x="216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09" name="Freeform 276"/>
                        <p:cNvSpPr/>
                        <p:nvPr/>
                      </p:nvSpPr>
                      <p:spPr>
                        <a:xfrm>
                          <a:off x="228198" y="225434"/>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0"/>
                                <a:pt x="7200" y="0"/>
                                <a:pt x="7200" y="0"/>
                              </a:cubicBezTo>
                              <a:cubicBezTo>
                                <a:pt x="7200" y="0"/>
                                <a:pt x="7200" y="0"/>
                                <a:pt x="7200" y="0"/>
                              </a:cubicBezTo>
                              <a:cubicBezTo>
                                <a:pt x="7200" y="0"/>
                                <a:pt x="7200" y="0"/>
                                <a:pt x="7200" y="0"/>
                              </a:cubicBezTo>
                              <a:cubicBezTo>
                                <a:pt x="7200" y="0"/>
                                <a:pt x="0" y="10800"/>
                                <a:pt x="0" y="10800"/>
                              </a:cubicBezTo>
                              <a:cubicBezTo>
                                <a:pt x="0" y="21600"/>
                                <a:pt x="7200" y="21600"/>
                                <a:pt x="7200" y="21600"/>
                              </a:cubicBezTo>
                              <a:cubicBezTo>
                                <a:pt x="14400" y="21600"/>
                                <a:pt x="21600" y="21600"/>
                                <a:pt x="21600" y="10800"/>
                              </a:cubicBezTo>
                              <a:cubicBezTo>
                                <a:pt x="21600" y="0"/>
                                <a:pt x="21600" y="0"/>
                                <a:pt x="216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10" name="Freeform 277"/>
                        <p:cNvSpPr/>
                        <p:nvPr/>
                      </p:nvSpPr>
                      <p:spPr>
                        <a:xfrm>
                          <a:off x="199610" y="23021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0"/>
                                <a:pt x="0" y="0"/>
                                <a:pt x="0" y="0"/>
                              </a:cubicBezTo>
                              <a:cubicBezTo>
                                <a:pt x="0" y="0"/>
                                <a:pt x="0" y="10800"/>
                                <a:pt x="0" y="10800"/>
                              </a:cubicBezTo>
                              <a:cubicBezTo>
                                <a:pt x="0" y="21600"/>
                                <a:pt x="0" y="21600"/>
                                <a:pt x="7200" y="21600"/>
                              </a:cubicBezTo>
                              <a:cubicBezTo>
                                <a:pt x="14400" y="21600"/>
                                <a:pt x="14400" y="21600"/>
                                <a:pt x="21600" y="10800"/>
                              </a:cubicBezTo>
                              <a:cubicBezTo>
                                <a:pt x="21600" y="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11" name="Freeform 278"/>
                        <p:cNvSpPr/>
                        <p:nvPr/>
                      </p:nvSpPr>
                      <p:spPr>
                        <a:xfrm>
                          <a:off x="195096" y="21397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0"/>
                                <a:pt x="14400" y="0"/>
                                <a:pt x="14400" y="0"/>
                              </a:cubicBezTo>
                              <a:cubicBezTo>
                                <a:pt x="7200" y="0"/>
                                <a:pt x="7200" y="0"/>
                                <a:pt x="7200" y="0"/>
                              </a:cubicBezTo>
                              <a:cubicBezTo>
                                <a:pt x="7200" y="0"/>
                                <a:pt x="7200" y="0"/>
                                <a:pt x="7200" y="0"/>
                              </a:cubicBezTo>
                              <a:cubicBezTo>
                                <a:pt x="0" y="10800"/>
                                <a:pt x="0" y="10800"/>
                                <a:pt x="0" y="10800"/>
                              </a:cubicBezTo>
                              <a:cubicBezTo>
                                <a:pt x="0" y="10800"/>
                                <a:pt x="0" y="10800"/>
                                <a:pt x="0" y="21600"/>
                              </a:cubicBezTo>
                              <a:cubicBezTo>
                                <a:pt x="0" y="21600"/>
                                <a:pt x="0" y="21600"/>
                                <a:pt x="7200" y="21600"/>
                              </a:cubicBezTo>
                              <a:cubicBezTo>
                                <a:pt x="14400" y="21600"/>
                                <a:pt x="21600" y="21600"/>
                                <a:pt x="2160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612" name="Freeform 279"/>
                        <p:cNvSpPr/>
                        <p:nvPr/>
                      </p:nvSpPr>
                      <p:spPr>
                        <a:xfrm>
                          <a:off x="183059" y="210150"/>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4400" y="0"/>
                              </a:moveTo>
                              <a:cubicBezTo>
                                <a:pt x="7200" y="0"/>
                                <a:pt x="7200" y="0"/>
                                <a:pt x="7200" y="0"/>
                              </a:cubicBezTo>
                              <a:cubicBezTo>
                                <a:pt x="0" y="0"/>
                                <a:pt x="0" y="0"/>
                                <a:pt x="0" y="0"/>
                              </a:cubicBezTo>
                              <a:cubicBezTo>
                                <a:pt x="0" y="7200"/>
                                <a:pt x="0" y="7200"/>
                                <a:pt x="0" y="7200"/>
                              </a:cubicBezTo>
                              <a:cubicBezTo>
                                <a:pt x="0" y="7200"/>
                                <a:pt x="0" y="7200"/>
                                <a:pt x="0" y="14400"/>
                              </a:cubicBezTo>
                              <a:cubicBezTo>
                                <a:pt x="0" y="14400"/>
                                <a:pt x="0" y="21600"/>
                                <a:pt x="7200" y="21600"/>
                              </a:cubicBezTo>
                              <a:cubicBezTo>
                                <a:pt x="14400" y="14400"/>
                                <a:pt x="14400" y="14400"/>
                                <a:pt x="21600" y="7200"/>
                              </a:cubicBezTo>
                              <a:cubicBezTo>
                                <a:pt x="21600" y="7200"/>
                                <a:pt x="14400" y="0"/>
                                <a:pt x="144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grpSp>
                </p:grpSp>
              </p:grpSp>
              <p:grpSp>
                <p:nvGrpSpPr>
                  <p:cNvPr id="552" name="组合 188"/>
                  <p:cNvGrpSpPr/>
                  <p:nvPr/>
                </p:nvGrpSpPr>
                <p:grpSpPr>
                  <a:xfrm>
                    <a:off x="100533" y="75611"/>
                    <a:ext cx="13648" cy="13656"/>
                    <a:chOff x="100533" y="74367"/>
                    <a:chExt cx="13648" cy="13656"/>
                  </a:xfrm>
                </p:grpSpPr>
                <p:sp>
                  <p:nvSpPr>
                    <p:cNvPr id="563" name="Freeform 284"/>
                    <p:cNvSpPr/>
                    <p:nvPr/>
                  </p:nvSpPr>
                  <p:spPr>
                    <a:xfrm>
                      <a:off x="100533" y="74367"/>
                      <a:ext cx="12701" cy="12701"/>
                    </a:xfrm>
                    <a:custGeom>
                      <a:avLst/>
                      <a:gdLst/>
                      <a:ahLst/>
                      <a:cxnLst>
                        <a:cxn ang="0">
                          <a:pos x="wd2" y="hd2"/>
                        </a:cxn>
                        <a:cxn ang="5400000">
                          <a:pos x="wd2" y="hd2"/>
                        </a:cxn>
                        <a:cxn ang="10800000">
                          <a:pos x="wd2" y="hd2"/>
                        </a:cxn>
                        <a:cxn ang="16200000">
                          <a:pos x="wd2" y="hd2"/>
                        </a:cxn>
                      </a:cxnLst>
                      <a:rect l="0" t="0" r="r" b="b"/>
                      <a:pathLst>
                        <a:path w="9600" h="21600" extrusionOk="0">
                          <a:moveTo>
                            <a:pt x="9600" y="21600"/>
                          </a:moveTo>
                          <a:cubicBezTo>
                            <a:pt x="9600" y="21600"/>
                            <a:pt x="9600" y="21600"/>
                            <a:pt x="9600" y="21600"/>
                          </a:cubicBezTo>
                          <a:cubicBezTo>
                            <a:pt x="9600" y="21600"/>
                            <a:pt x="9600" y="0"/>
                            <a:pt x="9600" y="0"/>
                          </a:cubicBezTo>
                          <a:cubicBezTo>
                            <a:pt x="9600" y="0"/>
                            <a:pt x="-12000" y="21600"/>
                            <a:pt x="9600" y="216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64" name="Freeform 285"/>
                    <p:cNvSpPr/>
                    <p:nvPr/>
                  </p:nvSpPr>
                  <p:spPr>
                    <a:xfrm>
                      <a:off x="101480" y="7532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10800"/>
                            <a:pt x="0" y="10800"/>
                          </a:cubicBezTo>
                          <a:cubicBezTo>
                            <a:pt x="0" y="10800"/>
                            <a:pt x="0" y="10800"/>
                            <a:pt x="0" y="10800"/>
                          </a:cubicBezTo>
                          <a:cubicBezTo>
                            <a:pt x="0" y="0"/>
                            <a:pt x="0" y="0"/>
                            <a:pt x="0" y="0"/>
                          </a:cubicBezTo>
                          <a:cubicBezTo>
                            <a:pt x="0" y="0"/>
                            <a:pt x="0" y="0"/>
                            <a:pt x="0" y="0"/>
                          </a:cubicBezTo>
                          <a:cubicBezTo>
                            <a:pt x="10800" y="0"/>
                            <a:pt x="10800" y="0"/>
                            <a:pt x="10800" y="0"/>
                          </a:cubicBezTo>
                          <a:cubicBezTo>
                            <a:pt x="10800" y="0"/>
                            <a:pt x="10800" y="0"/>
                            <a:pt x="10800" y="0"/>
                          </a:cubicBezTo>
                          <a:cubicBezTo>
                            <a:pt x="10800" y="0"/>
                            <a:pt x="10800" y="0"/>
                            <a:pt x="10800" y="0"/>
                          </a:cubicBezTo>
                          <a:cubicBezTo>
                            <a:pt x="10800" y="0"/>
                            <a:pt x="10800" y="0"/>
                            <a:pt x="10800" y="0"/>
                          </a:cubicBezTo>
                          <a:cubicBezTo>
                            <a:pt x="10800" y="0"/>
                            <a:pt x="21600" y="0"/>
                            <a:pt x="21600" y="10800"/>
                          </a:cubicBezTo>
                          <a:cubicBezTo>
                            <a:pt x="21600" y="10800"/>
                            <a:pt x="21600" y="10800"/>
                            <a:pt x="21600" y="10800"/>
                          </a:cubicBezTo>
                          <a:cubicBezTo>
                            <a:pt x="21600" y="10800"/>
                            <a:pt x="21600" y="10800"/>
                            <a:pt x="21600" y="10800"/>
                          </a:cubicBezTo>
                          <a:cubicBezTo>
                            <a:pt x="21600" y="10800"/>
                            <a:pt x="21600" y="10800"/>
                            <a:pt x="21600" y="10800"/>
                          </a:cubicBezTo>
                          <a:cubicBezTo>
                            <a:pt x="21600" y="10800"/>
                            <a:pt x="10800" y="21600"/>
                            <a:pt x="10800" y="21600"/>
                          </a:cubicBezTo>
                          <a:cubicBezTo>
                            <a:pt x="10800" y="21600"/>
                            <a:pt x="10800" y="21600"/>
                            <a:pt x="10800" y="21600"/>
                          </a:cubicBezTo>
                          <a:cubicBezTo>
                            <a:pt x="0" y="21600"/>
                            <a:pt x="0" y="21600"/>
                            <a:pt x="0" y="21600"/>
                          </a:cubicBezTo>
                          <a:cubicBezTo>
                            <a:pt x="0" y="21600"/>
                            <a:pt x="0" y="21600"/>
                            <a:pt x="0" y="21600"/>
                          </a:cubicBezTo>
                          <a:close/>
                          <a:moveTo>
                            <a:pt x="10800" y="10800"/>
                          </a:moveTo>
                          <a:cubicBezTo>
                            <a:pt x="10800" y="10800"/>
                            <a:pt x="10800" y="10800"/>
                            <a:pt x="10800" y="10800"/>
                          </a:cubicBezTo>
                          <a:cubicBezTo>
                            <a:pt x="10800" y="10800"/>
                            <a:pt x="10800" y="10800"/>
                            <a:pt x="10800" y="10800"/>
                          </a:cubicBezTo>
                          <a:close/>
                          <a:moveTo>
                            <a:pt x="10800" y="0"/>
                          </a:moveTo>
                          <a:cubicBezTo>
                            <a:pt x="10800" y="0"/>
                            <a:pt x="10800" y="0"/>
                            <a:pt x="10800" y="0"/>
                          </a:cubicBezTo>
                          <a:cubicBezTo>
                            <a:pt x="10800" y="0"/>
                            <a:pt x="10800" y="0"/>
                            <a:pt x="10800" y="0"/>
                          </a:cubicBezTo>
                          <a:cubicBezTo>
                            <a:pt x="0" y="0"/>
                            <a:pt x="0" y="0"/>
                            <a:pt x="0" y="0"/>
                          </a:cubicBezTo>
                          <a:cubicBezTo>
                            <a:pt x="10800" y="0"/>
                            <a:pt x="10800" y="0"/>
                            <a:pt x="10800" y="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grpSp>
              <p:sp>
                <p:nvSpPr>
                  <p:cNvPr id="553" name="Freeform 290"/>
                  <p:cNvSpPr/>
                  <p:nvPr/>
                </p:nvSpPr>
                <p:spPr>
                  <a:xfrm>
                    <a:off x="148123" y="78424"/>
                    <a:ext cx="12701" cy="12701"/>
                  </a:xfrm>
                  <a:custGeom>
                    <a:avLst/>
                    <a:gdLst/>
                    <a:ahLst/>
                    <a:cxnLst>
                      <a:cxn ang="0">
                        <a:pos x="wd2" y="hd2"/>
                      </a:cxn>
                      <a:cxn ang="5400000">
                        <a:pos x="wd2" y="hd2"/>
                      </a:cxn>
                      <a:cxn ang="10800000">
                        <a:pos x="wd2" y="hd2"/>
                      </a:cxn>
                      <a:cxn ang="16200000">
                        <a:pos x="wd2" y="hd2"/>
                      </a:cxn>
                    </a:cxnLst>
                    <a:rect l="0" t="0" r="r" b="b"/>
                    <a:pathLst>
                      <a:path w="21600" h="15600" extrusionOk="0">
                        <a:moveTo>
                          <a:pt x="0" y="10800"/>
                        </a:moveTo>
                        <a:cubicBezTo>
                          <a:pt x="0" y="10800"/>
                          <a:pt x="21600" y="10800"/>
                          <a:pt x="21600" y="0"/>
                        </a:cubicBezTo>
                        <a:cubicBezTo>
                          <a:pt x="0" y="0"/>
                          <a:pt x="0" y="0"/>
                          <a:pt x="0" y="10800"/>
                        </a:cubicBezTo>
                        <a:cubicBezTo>
                          <a:pt x="0" y="10800"/>
                          <a:pt x="0" y="10800"/>
                          <a:pt x="0" y="10800"/>
                        </a:cubicBezTo>
                        <a:cubicBezTo>
                          <a:pt x="0" y="21600"/>
                          <a:pt x="0" y="10800"/>
                          <a:pt x="0" y="10800"/>
                        </a:cubicBezTo>
                        <a:cubicBezTo>
                          <a:pt x="0" y="10800"/>
                          <a:pt x="0" y="10800"/>
                          <a:pt x="0" y="108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54" name="Freeform 328"/>
                  <p:cNvSpPr/>
                  <p:nvPr/>
                </p:nvSpPr>
                <p:spPr>
                  <a:xfrm>
                    <a:off x="340712" y="3014"/>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17280" y="0"/>
                        </a:moveTo>
                        <a:cubicBezTo>
                          <a:pt x="17280" y="0"/>
                          <a:pt x="17280" y="0"/>
                          <a:pt x="17280" y="0"/>
                        </a:cubicBezTo>
                        <a:cubicBezTo>
                          <a:pt x="17280" y="0"/>
                          <a:pt x="17280" y="0"/>
                          <a:pt x="17280" y="0"/>
                        </a:cubicBezTo>
                        <a:cubicBezTo>
                          <a:pt x="17280" y="0"/>
                          <a:pt x="17280" y="0"/>
                          <a:pt x="17280" y="0"/>
                        </a:cubicBezTo>
                        <a:cubicBezTo>
                          <a:pt x="17280" y="0"/>
                          <a:pt x="12960" y="0"/>
                          <a:pt x="12960" y="0"/>
                        </a:cubicBezTo>
                        <a:cubicBezTo>
                          <a:pt x="12960" y="0"/>
                          <a:pt x="12960" y="0"/>
                          <a:pt x="12960" y="0"/>
                        </a:cubicBezTo>
                        <a:cubicBezTo>
                          <a:pt x="12960" y="0"/>
                          <a:pt x="12960" y="0"/>
                          <a:pt x="12960" y="0"/>
                        </a:cubicBezTo>
                        <a:cubicBezTo>
                          <a:pt x="12960" y="0"/>
                          <a:pt x="12960" y="0"/>
                          <a:pt x="12960" y="0"/>
                        </a:cubicBezTo>
                        <a:cubicBezTo>
                          <a:pt x="12960" y="0"/>
                          <a:pt x="12960" y="0"/>
                          <a:pt x="12960" y="0"/>
                        </a:cubicBezTo>
                        <a:cubicBezTo>
                          <a:pt x="8640" y="0"/>
                          <a:pt x="8640" y="0"/>
                          <a:pt x="8640" y="0"/>
                        </a:cubicBezTo>
                        <a:cubicBezTo>
                          <a:pt x="8640" y="0"/>
                          <a:pt x="8640" y="0"/>
                          <a:pt x="8640" y="0"/>
                        </a:cubicBezTo>
                        <a:cubicBezTo>
                          <a:pt x="8640" y="0"/>
                          <a:pt x="8640" y="0"/>
                          <a:pt x="8640" y="0"/>
                        </a:cubicBezTo>
                        <a:cubicBezTo>
                          <a:pt x="4320" y="0"/>
                          <a:pt x="4320" y="0"/>
                          <a:pt x="4320" y="0"/>
                        </a:cubicBezTo>
                        <a:cubicBezTo>
                          <a:pt x="4320" y="0"/>
                          <a:pt x="4320" y="0"/>
                          <a:pt x="4320" y="0"/>
                        </a:cubicBezTo>
                        <a:cubicBezTo>
                          <a:pt x="4320" y="0"/>
                          <a:pt x="0" y="0"/>
                          <a:pt x="0" y="7200"/>
                        </a:cubicBezTo>
                        <a:cubicBezTo>
                          <a:pt x="0" y="7200"/>
                          <a:pt x="0" y="7200"/>
                          <a:pt x="0" y="7200"/>
                        </a:cubicBezTo>
                        <a:cubicBezTo>
                          <a:pt x="0" y="7200"/>
                          <a:pt x="0" y="7200"/>
                          <a:pt x="0" y="7200"/>
                        </a:cubicBezTo>
                        <a:cubicBezTo>
                          <a:pt x="0" y="7200"/>
                          <a:pt x="0" y="7200"/>
                          <a:pt x="0" y="7200"/>
                        </a:cubicBezTo>
                        <a:cubicBezTo>
                          <a:pt x="0" y="7200"/>
                          <a:pt x="0" y="14400"/>
                          <a:pt x="0" y="14400"/>
                        </a:cubicBezTo>
                        <a:cubicBezTo>
                          <a:pt x="0" y="21600"/>
                          <a:pt x="0" y="21600"/>
                          <a:pt x="4320" y="21600"/>
                        </a:cubicBezTo>
                        <a:cubicBezTo>
                          <a:pt x="4320" y="21600"/>
                          <a:pt x="4320" y="21600"/>
                          <a:pt x="8640" y="21600"/>
                        </a:cubicBezTo>
                        <a:cubicBezTo>
                          <a:pt x="8640" y="21600"/>
                          <a:pt x="8640" y="21600"/>
                          <a:pt x="12960" y="21600"/>
                        </a:cubicBezTo>
                        <a:cubicBezTo>
                          <a:pt x="12960" y="21600"/>
                          <a:pt x="12960" y="21600"/>
                          <a:pt x="12960" y="21600"/>
                        </a:cubicBezTo>
                        <a:cubicBezTo>
                          <a:pt x="17280" y="21600"/>
                          <a:pt x="17280" y="21600"/>
                          <a:pt x="17280" y="14400"/>
                        </a:cubicBezTo>
                        <a:cubicBezTo>
                          <a:pt x="17280" y="14400"/>
                          <a:pt x="17280" y="14400"/>
                          <a:pt x="17280" y="14400"/>
                        </a:cubicBezTo>
                        <a:cubicBezTo>
                          <a:pt x="17280" y="14400"/>
                          <a:pt x="17280" y="14400"/>
                          <a:pt x="17280" y="14400"/>
                        </a:cubicBezTo>
                        <a:cubicBezTo>
                          <a:pt x="17280" y="14400"/>
                          <a:pt x="17280" y="14400"/>
                          <a:pt x="17280" y="14400"/>
                        </a:cubicBezTo>
                        <a:cubicBezTo>
                          <a:pt x="21600" y="14400"/>
                          <a:pt x="21600" y="7200"/>
                          <a:pt x="21600" y="7200"/>
                        </a:cubicBezTo>
                        <a:cubicBezTo>
                          <a:pt x="21600" y="7200"/>
                          <a:pt x="21600" y="7200"/>
                          <a:pt x="21600" y="7200"/>
                        </a:cubicBezTo>
                        <a:cubicBezTo>
                          <a:pt x="21600" y="0"/>
                          <a:pt x="17280" y="0"/>
                          <a:pt x="17280" y="0"/>
                        </a:cubicBezTo>
                        <a:close/>
                        <a:moveTo>
                          <a:pt x="4320" y="7200"/>
                        </a:moveTo>
                        <a:cubicBezTo>
                          <a:pt x="4320" y="7200"/>
                          <a:pt x="4320" y="7200"/>
                          <a:pt x="4320" y="7200"/>
                        </a:cubicBezTo>
                        <a:cubicBezTo>
                          <a:pt x="4320" y="7200"/>
                          <a:pt x="4320" y="7200"/>
                          <a:pt x="4320" y="7200"/>
                        </a:cubicBezTo>
                        <a:close/>
                        <a:moveTo>
                          <a:pt x="12960" y="7200"/>
                        </a:moveTo>
                        <a:cubicBezTo>
                          <a:pt x="12960" y="7200"/>
                          <a:pt x="12960" y="7200"/>
                          <a:pt x="12960" y="7200"/>
                        </a:cubicBezTo>
                        <a:cubicBezTo>
                          <a:pt x="8640" y="7200"/>
                          <a:pt x="8640" y="7200"/>
                          <a:pt x="8640" y="7200"/>
                        </a:cubicBezTo>
                        <a:cubicBezTo>
                          <a:pt x="8640" y="7200"/>
                          <a:pt x="8640" y="7200"/>
                          <a:pt x="8640" y="7200"/>
                        </a:cubicBezTo>
                        <a:cubicBezTo>
                          <a:pt x="8640" y="7200"/>
                          <a:pt x="8640" y="7200"/>
                          <a:pt x="8640" y="7200"/>
                        </a:cubicBezTo>
                        <a:cubicBezTo>
                          <a:pt x="12960" y="7200"/>
                          <a:pt x="12960" y="7200"/>
                          <a:pt x="12960" y="7200"/>
                        </a:cubicBezTo>
                        <a:cubicBezTo>
                          <a:pt x="12960" y="7200"/>
                          <a:pt x="12960" y="7200"/>
                          <a:pt x="12960" y="7200"/>
                        </a:cubicBezTo>
                        <a:cubicBezTo>
                          <a:pt x="12960" y="7200"/>
                          <a:pt x="12960" y="7200"/>
                          <a:pt x="12960" y="7200"/>
                        </a:cubicBezTo>
                        <a:close/>
                        <a:moveTo>
                          <a:pt x="17280" y="7200"/>
                        </a:moveTo>
                        <a:cubicBezTo>
                          <a:pt x="17280" y="7200"/>
                          <a:pt x="17280" y="7200"/>
                          <a:pt x="17280" y="7200"/>
                        </a:cubicBezTo>
                        <a:cubicBezTo>
                          <a:pt x="17280" y="7200"/>
                          <a:pt x="17280" y="7200"/>
                          <a:pt x="17280" y="72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grpSp>
                <p:nvGrpSpPr>
                  <p:cNvPr id="555" name="组合 192"/>
                  <p:cNvGrpSpPr/>
                  <p:nvPr/>
                </p:nvGrpSpPr>
                <p:grpSpPr>
                  <a:xfrm>
                    <a:off x="415918" y="-1"/>
                    <a:ext cx="68634" cy="64284"/>
                    <a:chOff x="0" y="0"/>
                    <a:chExt cx="68633" cy="64282"/>
                  </a:xfrm>
                </p:grpSpPr>
                <p:sp>
                  <p:nvSpPr>
                    <p:cNvPr id="559" name="Freeform 225"/>
                    <p:cNvSpPr/>
                    <p:nvPr/>
                  </p:nvSpPr>
                  <p:spPr>
                    <a:xfrm>
                      <a:off x="23099" y="6352"/>
                      <a:ext cx="45535" cy="52540"/>
                    </a:xfrm>
                    <a:custGeom>
                      <a:avLst/>
                      <a:gdLst/>
                      <a:ahLst/>
                      <a:cxnLst>
                        <a:cxn ang="0">
                          <a:pos x="wd2" y="hd2"/>
                        </a:cxn>
                        <a:cxn ang="5400000">
                          <a:pos x="wd2" y="hd2"/>
                        </a:cxn>
                        <a:cxn ang="10800000">
                          <a:pos x="wd2" y="hd2"/>
                        </a:cxn>
                        <a:cxn ang="16200000">
                          <a:pos x="wd2" y="hd2"/>
                        </a:cxn>
                      </a:cxnLst>
                      <a:rect l="0" t="0" r="r" b="b"/>
                      <a:pathLst>
                        <a:path w="21316" h="21600" extrusionOk="0">
                          <a:moveTo>
                            <a:pt x="19042" y="939"/>
                          </a:moveTo>
                          <a:cubicBezTo>
                            <a:pt x="19042" y="939"/>
                            <a:pt x="21316" y="0"/>
                            <a:pt x="21316" y="939"/>
                          </a:cubicBezTo>
                          <a:cubicBezTo>
                            <a:pt x="21316" y="939"/>
                            <a:pt x="21316" y="1878"/>
                            <a:pt x="21316" y="2817"/>
                          </a:cubicBezTo>
                          <a:cubicBezTo>
                            <a:pt x="21316" y="2817"/>
                            <a:pt x="19042" y="6574"/>
                            <a:pt x="19042" y="6574"/>
                          </a:cubicBezTo>
                          <a:cubicBezTo>
                            <a:pt x="19042" y="6574"/>
                            <a:pt x="17905" y="10330"/>
                            <a:pt x="16769" y="10330"/>
                          </a:cubicBezTo>
                          <a:cubicBezTo>
                            <a:pt x="16769" y="11270"/>
                            <a:pt x="15632" y="11270"/>
                            <a:pt x="15632" y="12209"/>
                          </a:cubicBezTo>
                          <a:cubicBezTo>
                            <a:pt x="14495" y="12209"/>
                            <a:pt x="13358" y="14087"/>
                            <a:pt x="13358" y="15026"/>
                          </a:cubicBezTo>
                          <a:cubicBezTo>
                            <a:pt x="12221" y="15965"/>
                            <a:pt x="12221" y="17843"/>
                            <a:pt x="12221" y="17843"/>
                          </a:cubicBezTo>
                          <a:cubicBezTo>
                            <a:pt x="12221" y="18783"/>
                            <a:pt x="13358" y="20661"/>
                            <a:pt x="13358" y="20661"/>
                          </a:cubicBezTo>
                          <a:cubicBezTo>
                            <a:pt x="13358" y="21600"/>
                            <a:pt x="13358" y="21600"/>
                            <a:pt x="12221" y="21600"/>
                          </a:cubicBezTo>
                          <a:cubicBezTo>
                            <a:pt x="12221" y="21600"/>
                            <a:pt x="12221" y="21600"/>
                            <a:pt x="12221" y="20661"/>
                          </a:cubicBezTo>
                          <a:cubicBezTo>
                            <a:pt x="11084" y="20661"/>
                            <a:pt x="11084" y="20661"/>
                            <a:pt x="9948" y="20661"/>
                          </a:cubicBezTo>
                          <a:cubicBezTo>
                            <a:pt x="9948" y="20661"/>
                            <a:pt x="9948" y="19722"/>
                            <a:pt x="8811" y="17843"/>
                          </a:cubicBezTo>
                          <a:cubicBezTo>
                            <a:pt x="8811" y="15965"/>
                            <a:pt x="6537" y="15026"/>
                            <a:pt x="5400" y="14087"/>
                          </a:cubicBezTo>
                          <a:cubicBezTo>
                            <a:pt x="3127" y="14087"/>
                            <a:pt x="3127" y="13148"/>
                            <a:pt x="3127" y="12209"/>
                          </a:cubicBezTo>
                          <a:cubicBezTo>
                            <a:pt x="3127" y="12209"/>
                            <a:pt x="3127" y="11270"/>
                            <a:pt x="3127" y="10330"/>
                          </a:cubicBezTo>
                          <a:cubicBezTo>
                            <a:pt x="3127" y="9391"/>
                            <a:pt x="853" y="8452"/>
                            <a:pt x="853" y="7513"/>
                          </a:cubicBezTo>
                          <a:cubicBezTo>
                            <a:pt x="-284" y="7513"/>
                            <a:pt x="-284" y="5635"/>
                            <a:pt x="853" y="5635"/>
                          </a:cubicBezTo>
                          <a:cubicBezTo>
                            <a:pt x="853" y="4696"/>
                            <a:pt x="853" y="3757"/>
                            <a:pt x="853" y="3757"/>
                          </a:cubicBezTo>
                          <a:cubicBezTo>
                            <a:pt x="1990" y="3757"/>
                            <a:pt x="1990" y="2817"/>
                            <a:pt x="853" y="2817"/>
                          </a:cubicBezTo>
                          <a:cubicBezTo>
                            <a:pt x="853" y="2817"/>
                            <a:pt x="853" y="939"/>
                            <a:pt x="853" y="939"/>
                          </a:cubicBezTo>
                          <a:cubicBezTo>
                            <a:pt x="853" y="0"/>
                            <a:pt x="3127" y="939"/>
                            <a:pt x="3127" y="939"/>
                          </a:cubicBezTo>
                          <a:cubicBezTo>
                            <a:pt x="6537" y="939"/>
                            <a:pt x="6537" y="939"/>
                            <a:pt x="6537" y="939"/>
                          </a:cubicBezTo>
                          <a:cubicBezTo>
                            <a:pt x="16769" y="0"/>
                            <a:pt x="16769" y="0"/>
                            <a:pt x="16769" y="0"/>
                          </a:cubicBezTo>
                          <a:cubicBezTo>
                            <a:pt x="19042" y="939"/>
                            <a:pt x="19042" y="939"/>
                            <a:pt x="19042" y="939"/>
                          </a:cubicBezTo>
                          <a:close/>
                        </a:path>
                      </a:pathLst>
                    </a:custGeom>
                    <a:solidFill>
                      <a:srgbClr val="666666">
                        <a:lumMod val="20000"/>
                        <a:lumOff val="80000"/>
                      </a:srgbClr>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60" name="Freeform 283"/>
                    <p:cNvSpPr/>
                    <p:nvPr/>
                  </p:nvSpPr>
                  <p:spPr>
                    <a:xfrm>
                      <a:off x="0" y="0"/>
                      <a:ext cx="12701" cy="12700"/>
                    </a:xfrm>
                    <a:custGeom>
                      <a:avLst/>
                      <a:gdLst/>
                      <a:ahLst/>
                      <a:cxnLst>
                        <a:cxn ang="0">
                          <a:pos x="wd2" y="hd2"/>
                        </a:cxn>
                        <a:cxn ang="5400000">
                          <a:pos x="wd2" y="hd2"/>
                        </a:cxn>
                        <a:cxn ang="10800000">
                          <a:pos x="wd2" y="hd2"/>
                        </a:cxn>
                        <a:cxn ang="16200000">
                          <a:pos x="wd2" y="hd2"/>
                        </a:cxn>
                      </a:cxnLst>
                      <a:rect l="0" t="0" r="r" b="b"/>
                      <a:pathLst>
                        <a:path w="21600" h="21600" extrusionOk="0">
                          <a:moveTo>
                            <a:pt x="17280" y="7200"/>
                          </a:moveTo>
                          <a:cubicBezTo>
                            <a:pt x="12960" y="0"/>
                            <a:pt x="12960" y="0"/>
                            <a:pt x="12960" y="0"/>
                          </a:cubicBezTo>
                          <a:cubicBezTo>
                            <a:pt x="8640" y="0"/>
                            <a:pt x="8640" y="0"/>
                            <a:pt x="8640" y="0"/>
                          </a:cubicBezTo>
                          <a:cubicBezTo>
                            <a:pt x="8640" y="0"/>
                            <a:pt x="8640" y="0"/>
                            <a:pt x="8640" y="0"/>
                          </a:cubicBezTo>
                          <a:cubicBezTo>
                            <a:pt x="8640" y="0"/>
                            <a:pt x="4320" y="0"/>
                            <a:pt x="0" y="7200"/>
                          </a:cubicBezTo>
                          <a:cubicBezTo>
                            <a:pt x="0" y="14400"/>
                            <a:pt x="4320" y="14400"/>
                            <a:pt x="4320" y="21600"/>
                          </a:cubicBezTo>
                          <a:cubicBezTo>
                            <a:pt x="8640" y="21600"/>
                            <a:pt x="8640" y="21600"/>
                            <a:pt x="12960" y="21600"/>
                          </a:cubicBezTo>
                          <a:cubicBezTo>
                            <a:pt x="17280" y="21600"/>
                            <a:pt x="21600" y="21600"/>
                            <a:pt x="21600" y="14400"/>
                          </a:cubicBezTo>
                          <a:cubicBezTo>
                            <a:pt x="21600" y="7200"/>
                            <a:pt x="21600" y="7200"/>
                            <a:pt x="17280" y="7200"/>
                          </a:cubicBez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61" name="Freeform 330"/>
                    <p:cNvSpPr/>
                    <p:nvPr/>
                  </p:nvSpPr>
                  <p:spPr>
                    <a:xfrm>
                      <a:off x="43132" y="51582"/>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0800"/>
                            <a:pt x="21600" y="10800"/>
                            <a:pt x="21600" y="10800"/>
                          </a:cubicBezTo>
                          <a:cubicBezTo>
                            <a:pt x="21600" y="10800"/>
                            <a:pt x="21600" y="0"/>
                            <a:pt x="21600" y="0"/>
                          </a:cubicBezTo>
                          <a:cubicBezTo>
                            <a:pt x="21600" y="0"/>
                            <a:pt x="0" y="0"/>
                            <a:pt x="0" y="0"/>
                          </a:cubicBezTo>
                          <a:cubicBezTo>
                            <a:pt x="0" y="0"/>
                            <a:pt x="0" y="0"/>
                            <a:pt x="0" y="0"/>
                          </a:cubicBezTo>
                          <a:cubicBezTo>
                            <a:pt x="0" y="0"/>
                            <a:pt x="0" y="0"/>
                            <a:pt x="0" y="10800"/>
                          </a:cubicBezTo>
                          <a:cubicBezTo>
                            <a:pt x="0" y="10800"/>
                            <a:pt x="0" y="10800"/>
                            <a:pt x="0" y="10800"/>
                          </a:cubicBezTo>
                          <a:cubicBezTo>
                            <a:pt x="0" y="10800"/>
                            <a:pt x="0" y="10800"/>
                            <a:pt x="0" y="10800"/>
                          </a:cubicBezTo>
                          <a:cubicBezTo>
                            <a:pt x="0" y="10800"/>
                            <a:pt x="0" y="10800"/>
                            <a:pt x="0" y="10800"/>
                          </a:cubicBezTo>
                          <a:cubicBezTo>
                            <a:pt x="0" y="21600"/>
                            <a:pt x="0" y="21600"/>
                            <a:pt x="0" y="21600"/>
                          </a:cubicBezTo>
                          <a:cubicBezTo>
                            <a:pt x="0" y="21600"/>
                            <a:pt x="0" y="21600"/>
                            <a:pt x="0" y="21600"/>
                          </a:cubicBezTo>
                          <a:cubicBezTo>
                            <a:pt x="21600" y="21600"/>
                            <a:pt x="21600" y="21600"/>
                            <a:pt x="21600" y="10800"/>
                          </a:cubicBezTo>
                          <a:cubicBezTo>
                            <a:pt x="21600" y="10800"/>
                            <a:pt x="21600" y="10800"/>
                            <a:pt x="21600" y="10800"/>
                          </a:cubicBezTo>
                          <a:cubicBezTo>
                            <a:pt x="21600" y="10800"/>
                            <a:pt x="21600" y="10800"/>
                            <a:pt x="21600" y="10800"/>
                          </a:cubicBezTo>
                          <a:close/>
                          <a:moveTo>
                            <a:pt x="0" y="0"/>
                          </a:moveTo>
                          <a:cubicBezTo>
                            <a:pt x="0" y="0"/>
                            <a:pt x="0" y="0"/>
                            <a:pt x="0" y="0"/>
                          </a:cubicBezTo>
                          <a:cubicBezTo>
                            <a:pt x="0" y="0"/>
                            <a:pt x="0" y="0"/>
                            <a:pt x="0" y="0"/>
                          </a:cubicBezTo>
                          <a:close/>
                          <a:moveTo>
                            <a:pt x="0" y="10800"/>
                          </a:moveTo>
                          <a:cubicBezTo>
                            <a:pt x="0" y="10800"/>
                            <a:pt x="0" y="10800"/>
                            <a:pt x="0" y="10800"/>
                          </a:cubicBezTo>
                          <a:cubicBezTo>
                            <a:pt x="0" y="10800"/>
                            <a:pt x="0" y="10800"/>
                            <a:pt x="0" y="10800"/>
                          </a:cubicBezTo>
                          <a:close/>
                          <a:moveTo>
                            <a:pt x="0" y="10800"/>
                          </a:moveTo>
                          <a:cubicBezTo>
                            <a:pt x="0" y="10800"/>
                            <a:pt x="0" y="10800"/>
                            <a:pt x="0" y="10800"/>
                          </a:cubicBezTo>
                          <a:cubicBezTo>
                            <a:pt x="0" y="10800"/>
                            <a:pt x="0" y="10800"/>
                            <a:pt x="0" y="10800"/>
                          </a:cubicBezTo>
                          <a:cubicBezTo>
                            <a:pt x="21600" y="10800"/>
                            <a:pt x="21600" y="10800"/>
                            <a:pt x="21600" y="10800"/>
                          </a:cubicBezTo>
                          <a:lnTo>
                            <a:pt x="0" y="10800"/>
                          </a:ln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sp>
                  <p:nvSpPr>
                    <p:cNvPr id="562" name="Freeform 331"/>
                    <p:cNvSpPr/>
                    <p:nvPr/>
                  </p:nvSpPr>
                  <p:spPr>
                    <a:xfrm>
                      <a:off x="37114" y="45851"/>
                      <a:ext cx="12701" cy="12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21600"/>
                          </a:lnTo>
                          <a:lnTo>
                            <a:pt x="21600" y="0"/>
                          </a:lnTo>
                          <a:lnTo>
                            <a:pt x="10800" y="0"/>
                          </a:lnTo>
                          <a:lnTo>
                            <a:pt x="0" y="21600"/>
                          </a:lnTo>
                          <a:close/>
                        </a:path>
                      </a:pathLst>
                    </a:custGeom>
                    <a:solidFill>
                      <a:srgbClr val="FFFFFF"/>
                    </a:solidFill>
                    <a:ln w="3175" cap="flat">
                      <a:solidFill>
                        <a:srgbClr val="BFBFBF"/>
                      </a:solidFill>
                      <a:prstDash val="solid"/>
                      <a:round/>
                    </a:ln>
                    <a:effectLst/>
                  </p:spPr>
                  <p:txBody>
                    <a:bodyPr wrap="square" lIns="45647" tIns="45647" rIns="45647" bIns="45647" numCol="1" anchor="t">
                      <a:noAutofit/>
                    </a:bodyPr>
                    <a:lstStyle/>
                    <a:p>
                      <a:pPr defTabSz="912765">
                        <a:defRPr sz="1700">
                          <a:latin typeface="微软雅黑"/>
                          <a:ea typeface="微软雅黑"/>
                          <a:cs typeface="微软雅黑"/>
                          <a:sym typeface="微软雅黑"/>
                        </a:defRPr>
                      </a:pPr>
                      <a:endParaRPr sz="1694" kern="0">
                        <a:solidFill>
                          <a:srgbClr val="1D1D1A"/>
                        </a:solidFill>
                        <a:latin typeface="微软雅黑"/>
                        <a:ea typeface="微软雅黑"/>
                        <a:cs typeface="+mn-ea"/>
                        <a:sym typeface="+mn-lt"/>
                      </a:endParaRPr>
                    </a:p>
                  </p:txBody>
                </p:sp>
              </p:grpSp>
              <p:grpSp>
                <p:nvGrpSpPr>
                  <p:cNvPr id="556" name="Freeform 344"/>
                  <p:cNvGrpSpPr/>
                  <p:nvPr/>
                </p:nvGrpSpPr>
                <p:grpSpPr>
                  <a:xfrm>
                    <a:off x="487491" y="57463"/>
                    <a:ext cx="1" cy="12701"/>
                    <a:chOff x="0" y="0"/>
                    <a:chExt cx="0" cy="12699"/>
                  </a:xfrm>
                </p:grpSpPr>
                <p:sp>
                  <p:nvSpPr>
                    <p:cNvPr id="557" name="线条"/>
                    <p:cNvSpPr/>
                    <p:nvPr/>
                  </p:nvSpPr>
                  <p:spPr>
                    <a:xfrm flipV="1">
                      <a:off x="0" y="0"/>
                      <a:ext cx="1" cy="12700"/>
                    </a:xfrm>
                    <a:prstGeom prst="line">
                      <a:avLst/>
                    </a:prstGeom>
                    <a:noFill/>
                    <a:ln w="3175" cap="flat">
                      <a:solidFill>
                        <a:srgbClr val="BFBFBF"/>
                      </a:solidFill>
                      <a:prstDash val="solid"/>
                      <a:round/>
                    </a:ln>
                    <a:effectLst/>
                  </p:spPr>
                  <p:txBody>
                    <a:bodyPr wrap="square" lIns="45647" tIns="45647" rIns="45647" bIns="45647" numCol="1" anchor="t">
                      <a:noAutofit/>
                    </a:bodyPr>
                    <a:lstStyle/>
                    <a:p>
                      <a:pPr defTabSz="912765">
                        <a:defRPr/>
                      </a:pPr>
                      <a:endParaRPr sz="1794" kern="0" dirty="0">
                        <a:solidFill>
                          <a:srgbClr val="1D1D1A"/>
                        </a:solidFill>
                        <a:latin typeface="微软雅黑" pitchFamily="34" charset="-122"/>
                        <a:ea typeface="微软雅黑"/>
                        <a:cs typeface="+mn-ea"/>
                        <a:sym typeface="+mn-lt"/>
                      </a:endParaRPr>
                    </a:p>
                  </p:txBody>
                </p:sp>
                <p:sp>
                  <p:nvSpPr>
                    <p:cNvPr id="558" name="线条"/>
                    <p:cNvSpPr/>
                    <p:nvPr/>
                  </p:nvSpPr>
                  <p:spPr>
                    <a:xfrm flipH="1">
                      <a:off x="0" y="0"/>
                      <a:ext cx="1" cy="12700"/>
                    </a:xfrm>
                    <a:prstGeom prst="line">
                      <a:avLst/>
                    </a:prstGeom>
                    <a:noFill/>
                    <a:ln w="3175" cap="flat">
                      <a:solidFill>
                        <a:srgbClr val="BFBFBF"/>
                      </a:solidFill>
                      <a:prstDash val="solid"/>
                      <a:round/>
                    </a:ln>
                    <a:effectLst/>
                  </p:spPr>
                  <p:txBody>
                    <a:bodyPr wrap="square" lIns="45647" tIns="45647" rIns="45647" bIns="45647" numCol="1" anchor="t">
                      <a:noAutofit/>
                    </a:bodyPr>
                    <a:lstStyle/>
                    <a:p>
                      <a:pPr defTabSz="912765">
                        <a:defRPr/>
                      </a:pPr>
                      <a:endParaRPr sz="1794" kern="0" dirty="0">
                        <a:solidFill>
                          <a:srgbClr val="1D1D1A"/>
                        </a:solidFill>
                        <a:latin typeface="微软雅黑" pitchFamily="34" charset="-122"/>
                        <a:ea typeface="微软雅黑"/>
                        <a:cs typeface="+mn-ea"/>
                        <a:sym typeface="+mn-lt"/>
                      </a:endParaRPr>
                    </a:p>
                  </p:txBody>
                </p:sp>
              </p:grpSp>
            </p:grpSp>
            <p:sp>
              <p:nvSpPr>
                <p:cNvPr id="543" name="矩形 179"/>
                <p:cNvSpPr txBox="1"/>
                <p:nvPr/>
              </p:nvSpPr>
              <p:spPr>
                <a:xfrm>
                  <a:off x="351509" y="449041"/>
                  <a:ext cx="138568" cy="244871"/>
                </a:xfrm>
                <a:prstGeom prst="rect">
                  <a:avLst/>
                </a:prstGeom>
                <a:noFill/>
                <a:ln w="12700" cap="flat">
                  <a:noFill/>
                  <a:miter lim="400000"/>
                </a:ln>
                <a:effectLst/>
              </p:spPr>
              <p:txBody>
                <a:bodyPr vert="eaVert" wrap="square" lIns="45647" tIns="45647" rIns="45647" bIns="45647" numCol="1" anchor="t">
                  <a:spAutoFit/>
                </a:bodyPr>
                <a:lstStyle>
                  <a:lvl1pPr algn="ctr" defTabSz="914400">
                    <a:defRPr sz="300">
                      <a:solidFill>
                        <a:srgbClr val="333333"/>
                      </a:solidFill>
                      <a:latin typeface="微软雅黑"/>
                      <a:ea typeface="微软雅黑"/>
                      <a:cs typeface="微软雅黑"/>
                      <a:sym typeface="微软雅黑"/>
                    </a:defRPr>
                  </a:lvl1pPr>
                </a:lstStyle>
                <a:p>
                  <a:pPr defTabSz="912765">
                    <a:defRPr/>
                  </a:pPr>
                  <a:r>
                    <a:rPr kern="0" dirty="0" err="1">
                      <a:latin typeface="微软雅黑" pitchFamily="34" charset="-122"/>
                      <a:cs typeface="+mn-ea"/>
                      <a:sym typeface="+mn-lt"/>
                    </a:rPr>
                    <a:t>南海诸岛</a:t>
                  </a:r>
                  <a:endParaRPr kern="0" dirty="0">
                    <a:latin typeface="微软雅黑" pitchFamily="34" charset="-122"/>
                    <a:cs typeface="+mn-ea"/>
                    <a:sym typeface="+mn-lt"/>
                  </a:endParaRPr>
                </a:p>
              </p:txBody>
            </p:sp>
          </p:grpSp>
          <p:sp>
            <p:nvSpPr>
              <p:cNvPr id="466" name="矩形: 圆角 476"/>
              <p:cNvSpPr/>
              <p:nvPr/>
            </p:nvSpPr>
            <p:spPr>
              <a:xfrm>
                <a:off x="5365852" y="3095584"/>
                <a:ext cx="579752"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67" name="图形 47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4408" y="3123325"/>
                <a:ext cx="74970" cy="86899"/>
              </a:xfrm>
              <a:prstGeom prst="rect">
                <a:avLst/>
              </a:prstGeom>
              <a:effectLst/>
              <a:scene3d>
                <a:camera prst="orthographicFront">
                  <a:rot lat="0" lon="0" rev="0"/>
                </a:camera>
                <a:lightRig rig="threePt" dir="t"/>
              </a:scene3d>
            </p:spPr>
          </p:pic>
          <p:sp>
            <p:nvSpPr>
              <p:cNvPr id="468" name="矩形 467"/>
              <p:cNvSpPr/>
              <p:nvPr/>
            </p:nvSpPr>
            <p:spPr>
              <a:xfrm>
                <a:off x="5426451" y="3064152"/>
                <a:ext cx="816328"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沈阳  </a:t>
                </a:r>
              </a:p>
            </p:txBody>
          </p:sp>
          <p:sp>
            <p:nvSpPr>
              <p:cNvPr id="469" name="矩形: 圆角 480"/>
              <p:cNvSpPr/>
              <p:nvPr/>
            </p:nvSpPr>
            <p:spPr>
              <a:xfrm>
                <a:off x="5311778" y="3318355"/>
                <a:ext cx="579752"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70" name="图形 48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50335" y="3346096"/>
                <a:ext cx="74970" cy="86899"/>
              </a:xfrm>
              <a:prstGeom prst="rect">
                <a:avLst/>
              </a:prstGeom>
              <a:effectLst/>
              <a:scene3d>
                <a:camera prst="orthographicFront">
                  <a:rot lat="0" lon="0" rev="0"/>
                </a:camera>
                <a:lightRig rig="threePt" dir="t"/>
              </a:scene3d>
            </p:spPr>
          </p:pic>
          <p:sp>
            <p:nvSpPr>
              <p:cNvPr id="471" name="矩形 470"/>
              <p:cNvSpPr/>
              <p:nvPr/>
            </p:nvSpPr>
            <p:spPr>
              <a:xfrm>
                <a:off x="5372377" y="3286923"/>
                <a:ext cx="816328"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大连  </a:t>
                </a:r>
              </a:p>
            </p:txBody>
          </p:sp>
          <p:sp>
            <p:nvSpPr>
              <p:cNvPr id="472" name="矩形: 圆角 492"/>
              <p:cNvSpPr/>
              <p:nvPr/>
            </p:nvSpPr>
            <p:spPr>
              <a:xfrm>
                <a:off x="5243689" y="3699591"/>
                <a:ext cx="579752"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73" name="图形 49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2245" y="3727332"/>
                <a:ext cx="74970" cy="86899"/>
              </a:xfrm>
              <a:prstGeom prst="rect">
                <a:avLst/>
              </a:prstGeom>
              <a:effectLst/>
              <a:scene3d>
                <a:camera prst="orthographicFront">
                  <a:rot lat="0" lon="0" rev="0"/>
                </a:camera>
                <a:lightRig rig="threePt" dir="t"/>
              </a:scene3d>
            </p:spPr>
          </p:pic>
          <p:sp>
            <p:nvSpPr>
              <p:cNvPr id="474" name="矩形 473"/>
              <p:cNvSpPr/>
              <p:nvPr/>
            </p:nvSpPr>
            <p:spPr>
              <a:xfrm>
                <a:off x="5304288" y="3668159"/>
                <a:ext cx="816328"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青岛  </a:t>
                </a:r>
              </a:p>
            </p:txBody>
          </p:sp>
          <p:sp>
            <p:nvSpPr>
              <p:cNvPr id="475" name="矩形: 圆角 496"/>
              <p:cNvSpPr/>
              <p:nvPr/>
            </p:nvSpPr>
            <p:spPr>
              <a:xfrm rot="10800000">
                <a:off x="4065122" y="3504813"/>
                <a:ext cx="750432"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76" name="图形 49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8691" y="3532555"/>
                <a:ext cx="74971" cy="86899"/>
              </a:xfrm>
              <a:prstGeom prst="rect">
                <a:avLst/>
              </a:prstGeom>
              <a:effectLst/>
              <a:scene3d>
                <a:camera prst="orthographicFront">
                  <a:rot lat="0" lon="0" rev="0"/>
                </a:camera>
                <a:lightRig rig="threePt" dir="t"/>
              </a:scene3d>
            </p:spPr>
          </p:pic>
          <p:sp>
            <p:nvSpPr>
              <p:cNvPr id="477" name="矩形 476"/>
              <p:cNvSpPr/>
              <p:nvPr/>
            </p:nvSpPr>
            <p:spPr>
              <a:xfrm>
                <a:off x="3935797" y="3473382"/>
                <a:ext cx="816329" cy="199977"/>
              </a:xfrm>
              <a:prstGeom prst="rect">
                <a:avLst/>
              </a:prstGeom>
              <a:scene3d>
                <a:camera prst="orthographicFront">
                  <a:rot lat="0" lon="0" rev="0"/>
                </a:camera>
                <a:lightRig rig="threePt" dir="t"/>
              </a:scene3d>
            </p:spPr>
            <p:txBody>
              <a:bodyPr wrap="square">
                <a:spAutoFit/>
              </a:bodyPr>
              <a:lstStyle/>
              <a:p>
                <a:pPr algn="r" defTabSz="912765">
                  <a:defRPr/>
                </a:pPr>
                <a:r>
                  <a:rPr kumimoji="1" lang="zh-CN" altLang="en-US" sz="700" b="1" kern="0" dirty="0">
                    <a:solidFill>
                      <a:srgbClr val="1D1D1A"/>
                    </a:solidFill>
                    <a:latin typeface="微软雅黑" pitchFamily="34" charset="-122"/>
                    <a:ea typeface="微软雅黑"/>
                    <a:cs typeface="+mn-ea"/>
                    <a:sym typeface="+mn-lt"/>
                  </a:rPr>
                  <a:t>（廊坊）河北</a:t>
                </a:r>
              </a:p>
            </p:txBody>
          </p:sp>
          <p:sp>
            <p:nvSpPr>
              <p:cNvPr id="478" name="矩形: 圆角 500"/>
              <p:cNvSpPr/>
              <p:nvPr/>
            </p:nvSpPr>
            <p:spPr>
              <a:xfrm>
                <a:off x="4484149" y="4107059"/>
                <a:ext cx="774226"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79" name="图形 50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2706" y="4134800"/>
                <a:ext cx="74970" cy="86899"/>
              </a:xfrm>
              <a:prstGeom prst="rect">
                <a:avLst/>
              </a:prstGeom>
              <a:effectLst/>
              <a:scene3d>
                <a:camera prst="orthographicFront">
                  <a:rot lat="0" lon="0" rev="0"/>
                </a:camera>
                <a:lightRig rig="threePt" dir="t"/>
              </a:scene3d>
            </p:spPr>
          </p:pic>
          <p:sp>
            <p:nvSpPr>
              <p:cNvPr id="480" name="矩形 479"/>
              <p:cNvSpPr/>
              <p:nvPr/>
            </p:nvSpPr>
            <p:spPr>
              <a:xfrm>
                <a:off x="4544748" y="4076262"/>
                <a:ext cx="1036463"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中原（许昌）</a:t>
                </a:r>
              </a:p>
            </p:txBody>
          </p:sp>
          <p:sp>
            <p:nvSpPr>
              <p:cNvPr id="481" name="矩形: 圆角 504"/>
              <p:cNvSpPr/>
              <p:nvPr/>
            </p:nvSpPr>
            <p:spPr>
              <a:xfrm rot="10800000">
                <a:off x="3589801" y="4012359"/>
                <a:ext cx="579754"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82" name="图形 50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2692" y="4040100"/>
                <a:ext cx="74971" cy="86899"/>
              </a:xfrm>
              <a:prstGeom prst="rect">
                <a:avLst/>
              </a:prstGeom>
              <a:effectLst/>
              <a:scene3d>
                <a:camera prst="orthographicFront">
                  <a:rot lat="0" lon="0" rev="0"/>
                </a:camera>
                <a:lightRig rig="threePt" dir="t"/>
              </a:scene3d>
            </p:spPr>
          </p:pic>
          <p:sp>
            <p:nvSpPr>
              <p:cNvPr id="483" name="矩形 482"/>
              <p:cNvSpPr/>
              <p:nvPr/>
            </p:nvSpPr>
            <p:spPr>
              <a:xfrm>
                <a:off x="3325339" y="3981562"/>
                <a:ext cx="816331" cy="199977"/>
              </a:xfrm>
              <a:prstGeom prst="rect">
                <a:avLst/>
              </a:prstGeom>
              <a:scene3d>
                <a:camera prst="orthographicFront">
                  <a:rot lat="0" lon="0" rev="0"/>
                </a:camera>
                <a:lightRig rig="threePt" dir="t"/>
              </a:scene3d>
            </p:spPr>
            <p:txBody>
              <a:bodyPr wrap="square">
                <a:spAutoFit/>
              </a:bodyPr>
              <a:lstStyle/>
              <a:p>
                <a:pP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西安</a:t>
                </a:r>
              </a:p>
            </p:txBody>
          </p:sp>
          <p:sp>
            <p:nvSpPr>
              <p:cNvPr id="484" name="矩形: 圆角 508"/>
              <p:cNvSpPr/>
              <p:nvPr/>
            </p:nvSpPr>
            <p:spPr>
              <a:xfrm rot="10800000">
                <a:off x="2976595" y="4435291"/>
                <a:ext cx="579754"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85" name="图形 50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19487" y="4463033"/>
                <a:ext cx="74971" cy="86899"/>
              </a:xfrm>
              <a:prstGeom prst="rect">
                <a:avLst/>
              </a:prstGeom>
              <a:effectLst/>
              <a:scene3d>
                <a:camera prst="orthographicFront">
                  <a:rot lat="0" lon="0" rev="0"/>
                </a:camera>
                <a:lightRig rig="threePt" dir="t"/>
              </a:scene3d>
            </p:spPr>
          </p:pic>
          <p:sp>
            <p:nvSpPr>
              <p:cNvPr id="486" name="矩形 485"/>
              <p:cNvSpPr/>
              <p:nvPr/>
            </p:nvSpPr>
            <p:spPr>
              <a:xfrm>
                <a:off x="2703548" y="4404495"/>
                <a:ext cx="816331" cy="199977"/>
              </a:xfrm>
              <a:prstGeom prst="rect">
                <a:avLst/>
              </a:prstGeom>
              <a:scene3d>
                <a:camera prst="orthographicFront">
                  <a:rot lat="0" lon="0" rev="0"/>
                </a:camera>
                <a:lightRig rig="threePt" dir="t"/>
              </a:scene3d>
            </p:spPr>
            <p:txBody>
              <a:bodyPr wrap="square">
                <a:spAutoFit/>
              </a:bodyPr>
              <a:lstStyle/>
              <a:p>
                <a:pP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成都</a:t>
                </a:r>
              </a:p>
            </p:txBody>
          </p:sp>
          <p:sp>
            <p:nvSpPr>
              <p:cNvPr id="487" name="矩形: 圆角 512"/>
              <p:cNvSpPr/>
              <p:nvPr/>
            </p:nvSpPr>
            <p:spPr>
              <a:xfrm rot="10800000">
                <a:off x="3992237" y="4588027"/>
                <a:ext cx="579753"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88" name="图形 5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35128" y="4615768"/>
                <a:ext cx="74971" cy="86899"/>
              </a:xfrm>
              <a:prstGeom prst="rect">
                <a:avLst/>
              </a:prstGeom>
              <a:effectLst/>
              <a:scene3d>
                <a:camera prst="orthographicFront">
                  <a:rot lat="0" lon="0" rev="0"/>
                </a:camera>
                <a:lightRig rig="threePt" dir="t"/>
              </a:scene3d>
            </p:spPr>
          </p:pic>
          <p:sp>
            <p:nvSpPr>
              <p:cNvPr id="489" name="矩形 488"/>
              <p:cNvSpPr/>
              <p:nvPr/>
            </p:nvSpPr>
            <p:spPr>
              <a:xfrm>
                <a:off x="3637207" y="4557230"/>
                <a:ext cx="881143" cy="200133"/>
              </a:xfrm>
              <a:prstGeom prst="rect">
                <a:avLst/>
              </a:prstGeom>
              <a:scene3d>
                <a:camera prst="orthographicFront">
                  <a:rot lat="0" lon="0" rev="0"/>
                </a:camera>
                <a:lightRig rig="threePt" dir="t"/>
              </a:scene3d>
            </p:spPr>
            <p:txBody>
              <a:bodyPr wrap="square">
                <a:spAutoFit/>
              </a:bodyPr>
              <a:lstStyle/>
              <a:p>
                <a:pP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武汉</a:t>
                </a:r>
              </a:p>
            </p:txBody>
          </p:sp>
          <p:sp>
            <p:nvSpPr>
              <p:cNvPr id="490" name="矩形: 圆角 516"/>
              <p:cNvSpPr/>
              <p:nvPr/>
            </p:nvSpPr>
            <p:spPr>
              <a:xfrm>
                <a:off x="5081277" y="4259629"/>
                <a:ext cx="579753"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91" name="图形 51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9832" y="4287371"/>
                <a:ext cx="74971" cy="86899"/>
              </a:xfrm>
              <a:prstGeom prst="rect">
                <a:avLst/>
              </a:prstGeom>
              <a:effectLst/>
              <a:scene3d>
                <a:camera prst="orthographicFront">
                  <a:rot lat="0" lon="0" rev="0"/>
                </a:camera>
                <a:lightRig rig="threePt" dir="t"/>
              </a:scene3d>
            </p:spPr>
          </p:pic>
          <p:sp>
            <p:nvSpPr>
              <p:cNvPr id="492" name="矩形 491"/>
              <p:cNvSpPr/>
              <p:nvPr/>
            </p:nvSpPr>
            <p:spPr>
              <a:xfrm>
                <a:off x="5155898" y="4228832"/>
                <a:ext cx="779456"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南京  </a:t>
                </a:r>
              </a:p>
            </p:txBody>
          </p:sp>
          <p:grpSp>
            <p:nvGrpSpPr>
              <p:cNvPr id="493" name="组合 492"/>
              <p:cNvGrpSpPr/>
              <p:nvPr/>
            </p:nvGrpSpPr>
            <p:grpSpPr>
              <a:xfrm>
                <a:off x="3226752" y="5561661"/>
                <a:ext cx="876926" cy="199977"/>
                <a:chOff x="3226752" y="5561661"/>
                <a:chExt cx="876926" cy="199977"/>
              </a:xfrm>
            </p:grpSpPr>
            <p:sp>
              <p:nvSpPr>
                <p:cNvPr id="537" name="矩形: 圆角 520"/>
                <p:cNvSpPr/>
                <p:nvPr/>
              </p:nvSpPr>
              <p:spPr>
                <a:xfrm flipH="1">
                  <a:off x="3523927" y="5589919"/>
                  <a:ext cx="579751"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38" name="图形 52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990152" y="5617660"/>
                  <a:ext cx="74970" cy="86899"/>
                </a:xfrm>
                <a:prstGeom prst="rect">
                  <a:avLst/>
                </a:prstGeom>
                <a:effectLst/>
                <a:scene3d>
                  <a:camera prst="orthographicFront">
                    <a:rot lat="0" lon="0" rev="0"/>
                  </a:camera>
                  <a:lightRig rig="threePt" dir="t"/>
                </a:scene3d>
              </p:spPr>
            </p:pic>
            <p:sp>
              <p:nvSpPr>
                <p:cNvPr id="539" name="矩形 538"/>
                <p:cNvSpPr/>
                <p:nvPr/>
              </p:nvSpPr>
              <p:spPr>
                <a:xfrm flipH="1">
                  <a:off x="3226752" y="5561661"/>
                  <a:ext cx="816328" cy="199977"/>
                </a:xfrm>
                <a:prstGeom prst="rect">
                  <a:avLst/>
                </a:prstGeom>
                <a:scene3d>
                  <a:camera prst="orthographicFront">
                    <a:rot lat="0" lon="0" rev="0"/>
                  </a:camera>
                  <a:lightRig rig="threePt" dir="t"/>
                </a:scene3d>
              </p:spPr>
              <p:txBody>
                <a:bodyPr wrap="square">
                  <a:spAutoFit/>
                </a:bodyPr>
                <a:lstStyle/>
                <a:p>
                  <a:pPr algn="r" defTabSz="912765">
                    <a:defRPr/>
                  </a:pPr>
                  <a:r>
                    <a:rPr kumimoji="1" lang="zh-CN" altLang="en-US" sz="700" b="1" kern="0" dirty="0">
                      <a:solidFill>
                        <a:srgbClr val="1D1D1A"/>
                      </a:solidFill>
                      <a:latin typeface="微软雅黑" pitchFamily="34" charset="-122"/>
                      <a:ea typeface="微软雅黑"/>
                      <a:cs typeface="+mn-ea"/>
                      <a:sym typeface="+mn-lt"/>
                    </a:rPr>
                    <a:t>南宁</a:t>
                  </a:r>
                </a:p>
              </p:txBody>
            </p:sp>
          </p:grpSp>
          <p:sp>
            <p:nvSpPr>
              <p:cNvPr id="494" name="矩形: 圆角 524"/>
              <p:cNvSpPr/>
              <p:nvPr/>
            </p:nvSpPr>
            <p:spPr>
              <a:xfrm>
                <a:off x="5378101" y="4507194"/>
                <a:ext cx="579751"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95" name="图形 52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6657" y="4534935"/>
                <a:ext cx="74970" cy="86899"/>
              </a:xfrm>
              <a:prstGeom prst="rect">
                <a:avLst/>
              </a:prstGeom>
              <a:effectLst/>
              <a:scene3d>
                <a:camera prst="orthographicFront">
                  <a:rot lat="0" lon="0" rev="0"/>
                </a:camera>
                <a:lightRig rig="threePt" dir="t"/>
              </a:scene3d>
            </p:spPr>
          </p:pic>
          <p:sp>
            <p:nvSpPr>
              <p:cNvPr id="496" name="矩形 495"/>
              <p:cNvSpPr/>
              <p:nvPr/>
            </p:nvSpPr>
            <p:spPr>
              <a:xfrm>
                <a:off x="5438699" y="4478936"/>
                <a:ext cx="816328"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上海 </a:t>
                </a:r>
              </a:p>
            </p:txBody>
          </p:sp>
          <p:sp>
            <p:nvSpPr>
              <p:cNvPr id="497" name="矩形: 圆角 528"/>
              <p:cNvSpPr/>
              <p:nvPr/>
            </p:nvSpPr>
            <p:spPr>
              <a:xfrm rot="10800000">
                <a:off x="4681398" y="4604980"/>
                <a:ext cx="579752"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98" name="图形 52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4288" y="4632721"/>
                <a:ext cx="74971" cy="86899"/>
              </a:xfrm>
              <a:prstGeom prst="rect">
                <a:avLst/>
              </a:prstGeom>
              <a:effectLst/>
              <a:scene3d>
                <a:camera prst="orthographicFront">
                  <a:rot lat="0" lon="0" rev="0"/>
                </a:camera>
                <a:lightRig rig="threePt" dir="t"/>
              </a:scene3d>
            </p:spPr>
          </p:pic>
          <p:sp>
            <p:nvSpPr>
              <p:cNvPr id="499" name="矩形 498"/>
              <p:cNvSpPr/>
              <p:nvPr/>
            </p:nvSpPr>
            <p:spPr>
              <a:xfrm>
                <a:off x="4469567" y="4574264"/>
                <a:ext cx="816329" cy="199977"/>
              </a:xfrm>
              <a:prstGeom prst="rect">
                <a:avLst/>
              </a:prstGeom>
              <a:scene3d>
                <a:camera prst="orthographicFront">
                  <a:rot lat="0" lon="0" rev="0"/>
                </a:camera>
                <a:lightRig rig="threePt" dir="t"/>
              </a:scene3d>
            </p:spPr>
            <p:txBody>
              <a:bodyPr wrap="square">
                <a:spAutoFit/>
              </a:bodyPr>
              <a:lstStyle/>
              <a:p>
                <a:pP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杭州</a:t>
                </a:r>
              </a:p>
            </p:txBody>
          </p:sp>
          <p:sp>
            <p:nvSpPr>
              <p:cNvPr id="500" name="矩形: 圆角 532"/>
              <p:cNvSpPr/>
              <p:nvPr/>
            </p:nvSpPr>
            <p:spPr>
              <a:xfrm>
                <a:off x="4636916" y="5598387"/>
                <a:ext cx="579752"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01" name="图形 53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75472" y="5626129"/>
                <a:ext cx="74970" cy="86899"/>
              </a:xfrm>
              <a:prstGeom prst="rect">
                <a:avLst/>
              </a:prstGeom>
              <a:effectLst/>
              <a:scene3d>
                <a:camera prst="orthographicFront">
                  <a:rot lat="0" lon="0" rev="0"/>
                </a:camera>
                <a:lightRig rig="threePt" dir="t"/>
              </a:scene3d>
            </p:spPr>
          </p:pic>
          <p:sp>
            <p:nvSpPr>
              <p:cNvPr id="502" name="矩形 501"/>
              <p:cNvSpPr/>
              <p:nvPr/>
            </p:nvSpPr>
            <p:spPr>
              <a:xfrm>
                <a:off x="4705132" y="5567590"/>
                <a:ext cx="816328"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深圳 </a:t>
                </a:r>
              </a:p>
            </p:txBody>
          </p:sp>
          <p:sp>
            <p:nvSpPr>
              <p:cNvPr id="503" name="矩形: 圆角 536"/>
              <p:cNvSpPr/>
              <p:nvPr/>
            </p:nvSpPr>
            <p:spPr>
              <a:xfrm rot="10800000">
                <a:off x="4137406" y="5458451"/>
                <a:ext cx="579753"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04" name="图形 53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80297" y="5486192"/>
                <a:ext cx="74971" cy="86899"/>
              </a:xfrm>
              <a:prstGeom prst="rect">
                <a:avLst/>
              </a:prstGeom>
              <a:effectLst/>
              <a:scene3d>
                <a:camera prst="orthographicFront">
                  <a:rot lat="0" lon="0" rev="0"/>
                </a:camera>
                <a:lightRig rig="threePt" dir="t"/>
              </a:scene3d>
            </p:spPr>
          </p:pic>
          <p:sp>
            <p:nvSpPr>
              <p:cNvPr id="505" name="矩形 504"/>
              <p:cNvSpPr/>
              <p:nvPr/>
            </p:nvSpPr>
            <p:spPr>
              <a:xfrm>
                <a:off x="3827636" y="5429640"/>
                <a:ext cx="816329" cy="199977"/>
              </a:xfrm>
              <a:prstGeom prst="rect">
                <a:avLst/>
              </a:prstGeom>
              <a:scene3d>
                <a:camera prst="orthographicFront">
                  <a:rot lat="0" lon="0" rev="0"/>
                </a:camera>
                <a:lightRig rig="threePt" dir="t"/>
              </a:scene3d>
            </p:spPr>
            <p:txBody>
              <a:bodyPr wrap="square">
                <a:spAutoFit/>
              </a:bodyPr>
              <a:lstStyle/>
              <a:p>
                <a:pPr algn="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广州</a:t>
                </a:r>
              </a:p>
            </p:txBody>
          </p:sp>
          <p:sp>
            <p:nvSpPr>
              <p:cNvPr id="506" name="矩形: 圆角 540"/>
              <p:cNvSpPr/>
              <p:nvPr/>
            </p:nvSpPr>
            <p:spPr>
              <a:xfrm>
                <a:off x="3150232" y="5382387"/>
                <a:ext cx="579752"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sp>
            <p:nvSpPr>
              <p:cNvPr id="507" name="矩形 506"/>
              <p:cNvSpPr/>
              <p:nvPr/>
            </p:nvSpPr>
            <p:spPr>
              <a:xfrm>
                <a:off x="3210832" y="5354130"/>
                <a:ext cx="816328"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昆明 </a:t>
                </a:r>
              </a:p>
            </p:txBody>
          </p:sp>
          <p:sp>
            <p:nvSpPr>
              <p:cNvPr id="508" name="矩形: 圆角 544"/>
              <p:cNvSpPr/>
              <p:nvPr/>
            </p:nvSpPr>
            <p:spPr>
              <a:xfrm rot="10800000">
                <a:off x="4288513" y="3318626"/>
                <a:ext cx="579752"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09" name="图形 54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31404" y="3346367"/>
                <a:ext cx="74971" cy="86899"/>
              </a:xfrm>
              <a:prstGeom prst="rect">
                <a:avLst/>
              </a:prstGeom>
              <a:effectLst/>
              <a:scene3d>
                <a:camera prst="orthographicFront">
                  <a:rot lat="0" lon="0" rev="0"/>
                </a:camera>
                <a:lightRig rig="threePt" dir="t"/>
              </a:scene3d>
            </p:spPr>
          </p:pic>
          <p:sp>
            <p:nvSpPr>
              <p:cNvPr id="510" name="矩形 509"/>
              <p:cNvSpPr/>
              <p:nvPr/>
            </p:nvSpPr>
            <p:spPr>
              <a:xfrm>
                <a:off x="4103678" y="3287194"/>
                <a:ext cx="816329" cy="199977"/>
              </a:xfrm>
              <a:prstGeom prst="rect">
                <a:avLst/>
              </a:prstGeom>
              <a:scene3d>
                <a:camera prst="orthographicFront">
                  <a:rot lat="0" lon="0" rev="0"/>
                </a:camera>
                <a:lightRig rig="threePt" dir="t"/>
              </a:scene3d>
            </p:spPr>
            <p:txBody>
              <a:bodyPr wrap="square">
                <a:spAutoFit/>
              </a:bodyPr>
              <a:lstStyle/>
              <a:p>
                <a:pP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北京</a:t>
                </a:r>
              </a:p>
            </p:txBody>
          </p:sp>
          <p:sp>
            <p:nvSpPr>
              <p:cNvPr id="511" name="矩形: 圆角 539"/>
              <p:cNvSpPr/>
              <p:nvPr/>
            </p:nvSpPr>
            <p:spPr>
              <a:xfrm rot="10800000">
                <a:off x="3920652" y="4831766"/>
                <a:ext cx="579753"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12" name="图形 54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3542" y="4859508"/>
                <a:ext cx="74971" cy="86899"/>
              </a:xfrm>
              <a:prstGeom prst="rect">
                <a:avLst/>
              </a:prstGeom>
              <a:effectLst/>
              <a:scene3d>
                <a:camera prst="orthographicFront">
                  <a:rot lat="0" lon="0" rev="0"/>
                </a:camera>
                <a:lightRig rig="threePt" dir="t"/>
              </a:scene3d>
            </p:spPr>
          </p:pic>
          <p:sp>
            <p:nvSpPr>
              <p:cNvPr id="513" name="矩形 512"/>
              <p:cNvSpPr/>
              <p:nvPr/>
            </p:nvSpPr>
            <p:spPr>
              <a:xfrm>
                <a:off x="3607284" y="4802219"/>
                <a:ext cx="816329" cy="199977"/>
              </a:xfrm>
              <a:prstGeom prst="rect">
                <a:avLst/>
              </a:prstGeom>
              <a:scene3d>
                <a:camera prst="orthographicFront">
                  <a:rot lat="0" lon="0" rev="0"/>
                </a:camera>
                <a:lightRig rig="threePt" dir="t"/>
              </a:scene3d>
            </p:spPr>
            <p:txBody>
              <a:bodyPr wrap="square">
                <a:spAutoFit/>
              </a:bodyPr>
              <a:lstStyle/>
              <a:p>
                <a:pPr algn="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长沙</a:t>
                </a:r>
              </a:p>
            </p:txBody>
          </p:sp>
          <p:sp>
            <p:nvSpPr>
              <p:cNvPr id="514" name="矩形: 圆角 539"/>
              <p:cNvSpPr/>
              <p:nvPr/>
            </p:nvSpPr>
            <p:spPr>
              <a:xfrm rot="10800000">
                <a:off x="3349976" y="4739141"/>
                <a:ext cx="579752"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15" name="图形 54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2867" y="4766882"/>
                <a:ext cx="74970" cy="86899"/>
              </a:xfrm>
              <a:prstGeom prst="rect">
                <a:avLst/>
              </a:prstGeom>
              <a:effectLst/>
              <a:scene3d>
                <a:camera prst="orthographicFront">
                  <a:rot lat="0" lon="0" rev="0"/>
                </a:camera>
                <a:lightRig rig="threePt" dir="t"/>
              </a:scene3d>
            </p:spPr>
          </p:pic>
          <p:sp>
            <p:nvSpPr>
              <p:cNvPr id="516" name="矩形 515"/>
              <p:cNvSpPr/>
              <p:nvPr/>
            </p:nvSpPr>
            <p:spPr>
              <a:xfrm>
                <a:off x="2948859" y="4714057"/>
                <a:ext cx="927531" cy="200133"/>
              </a:xfrm>
              <a:prstGeom prst="rect">
                <a:avLst/>
              </a:prstGeom>
              <a:scene3d>
                <a:camera prst="orthographicFront">
                  <a:rot lat="0" lon="0" rev="0"/>
                </a:camera>
                <a:lightRig rig="threePt" dir="t"/>
              </a:scene3d>
            </p:spPr>
            <p:txBody>
              <a:bodyPr wrap="square">
                <a:spAutoFit/>
              </a:bodyPr>
              <a:lstStyle/>
              <a:p>
                <a:pPr algn="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重庆</a:t>
                </a:r>
              </a:p>
            </p:txBody>
          </p:sp>
          <p:sp>
            <p:nvSpPr>
              <p:cNvPr id="517" name="矩形: 圆角 691"/>
              <p:cNvSpPr/>
              <p:nvPr/>
            </p:nvSpPr>
            <p:spPr>
              <a:xfrm>
                <a:off x="4852432" y="3466224"/>
                <a:ext cx="579752"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18" name="图形 69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0989" y="3493965"/>
                <a:ext cx="74970" cy="86899"/>
              </a:xfrm>
              <a:prstGeom prst="rect">
                <a:avLst/>
              </a:prstGeom>
              <a:effectLst/>
              <a:scene3d>
                <a:camera prst="orthographicFront">
                  <a:rot lat="0" lon="0" rev="0"/>
                </a:camera>
                <a:lightRig rig="threePt" dir="t"/>
              </a:scene3d>
            </p:spPr>
          </p:pic>
          <p:sp>
            <p:nvSpPr>
              <p:cNvPr id="519" name="矩形 518"/>
              <p:cNvSpPr/>
              <p:nvPr/>
            </p:nvSpPr>
            <p:spPr>
              <a:xfrm>
                <a:off x="4913032" y="3434792"/>
                <a:ext cx="816328"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天津</a:t>
                </a:r>
              </a:p>
            </p:txBody>
          </p:sp>
          <p:sp>
            <p:nvSpPr>
              <p:cNvPr id="520" name="矩形: 圆角 695"/>
              <p:cNvSpPr/>
              <p:nvPr/>
            </p:nvSpPr>
            <p:spPr>
              <a:xfrm>
                <a:off x="5326572" y="4717865"/>
                <a:ext cx="579754" cy="140321"/>
              </a:xfrm>
              <a:prstGeom prst="roundRect">
                <a:avLst>
                  <a:gd name="adj" fmla="val 50000"/>
                </a:avLst>
              </a:prstGeom>
              <a:gradFill flip="none" rotWithShape="1">
                <a:gsLst>
                  <a:gs pos="100000">
                    <a:srgbClr val="232323">
                      <a:lumMod val="0"/>
                      <a:lumOff val="100000"/>
                      <a:alpha val="0"/>
                    </a:srgbClr>
                  </a:gs>
                  <a:gs pos="80000">
                    <a:srgbClr val="B4DE86">
                      <a:alpha val="50000"/>
                    </a:srgbClr>
                  </a:gs>
                  <a:gs pos="0">
                    <a:srgbClr val="92D05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21" name="图形 69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5128" y="4745606"/>
                <a:ext cx="74970" cy="86899"/>
              </a:xfrm>
              <a:prstGeom prst="rect">
                <a:avLst/>
              </a:prstGeom>
              <a:effectLst/>
              <a:scene3d>
                <a:camera prst="orthographicFront">
                  <a:rot lat="0" lon="0" rev="0"/>
                </a:camera>
                <a:lightRig rig="threePt" dir="t"/>
              </a:scene3d>
            </p:spPr>
          </p:pic>
          <p:sp>
            <p:nvSpPr>
              <p:cNvPr id="522" name="矩形 521"/>
              <p:cNvSpPr/>
              <p:nvPr/>
            </p:nvSpPr>
            <p:spPr>
              <a:xfrm>
                <a:off x="5387171" y="4689607"/>
                <a:ext cx="816331"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宁波</a:t>
                </a:r>
              </a:p>
            </p:txBody>
          </p:sp>
          <p:sp>
            <p:nvSpPr>
              <p:cNvPr id="523" name="矩形: 圆角 699"/>
              <p:cNvSpPr/>
              <p:nvPr/>
            </p:nvSpPr>
            <p:spPr>
              <a:xfrm flipH="1">
                <a:off x="4409449" y="4336550"/>
                <a:ext cx="579751"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24" name="图形 70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4875674" y="4364291"/>
                <a:ext cx="74970" cy="86899"/>
              </a:xfrm>
              <a:prstGeom prst="rect">
                <a:avLst/>
              </a:prstGeom>
              <a:effectLst/>
              <a:scene3d>
                <a:camera prst="orthographicFront">
                  <a:rot lat="0" lon="0" rev="0"/>
                </a:camera>
                <a:lightRig rig="threePt" dir="t"/>
              </a:scene3d>
            </p:spPr>
          </p:pic>
          <p:sp>
            <p:nvSpPr>
              <p:cNvPr id="525" name="矩形 524"/>
              <p:cNvSpPr/>
              <p:nvPr/>
            </p:nvSpPr>
            <p:spPr>
              <a:xfrm flipH="1">
                <a:off x="4112274" y="4308292"/>
                <a:ext cx="816328" cy="199977"/>
              </a:xfrm>
              <a:prstGeom prst="rect">
                <a:avLst/>
              </a:prstGeom>
              <a:scene3d>
                <a:camera prst="orthographicFront">
                  <a:rot lat="0" lon="0" rev="0"/>
                </a:camera>
                <a:lightRig rig="threePt" dir="t"/>
              </a:scene3d>
            </p:spPr>
            <p:txBody>
              <a:bodyPr wrap="square">
                <a:spAutoFit/>
              </a:bodyPr>
              <a:lstStyle/>
              <a:p>
                <a:pPr algn="r" defTabSz="912765">
                  <a:defRPr/>
                </a:pPr>
                <a:r>
                  <a:rPr kumimoji="1" lang="zh-CN" altLang="en-US" sz="700" b="1" kern="0" dirty="0">
                    <a:solidFill>
                      <a:srgbClr val="1D1D1A"/>
                    </a:solidFill>
                    <a:latin typeface="微软雅黑" pitchFamily="34" charset="-122"/>
                    <a:ea typeface="微软雅黑"/>
                    <a:cs typeface="+mn-ea"/>
                    <a:sym typeface="+mn-lt"/>
                  </a:rPr>
                  <a:t>合肥</a:t>
                </a:r>
              </a:p>
            </p:txBody>
          </p:sp>
          <p:sp>
            <p:nvSpPr>
              <p:cNvPr id="526" name="矩形: 圆角 703"/>
              <p:cNvSpPr/>
              <p:nvPr/>
            </p:nvSpPr>
            <p:spPr>
              <a:xfrm>
                <a:off x="5121275" y="5146902"/>
                <a:ext cx="579751"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27" name="图形 70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59831" y="5174643"/>
                <a:ext cx="74970" cy="86899"/>
              </a:xfrm>
              <a:prstGeom prst="rect">
                <a:avLst/>
              </a:prstGeom>
              <a:effectLst/>
              <a:scene3d>
                <a:camera prst="orthographicFront">
                  <a:rot lat="0" lon="0" rev="0"/>
                </a:camera>
                <a:lightRig rig="threePt" dir="t"/>
              </a:scene3d>
            </p:spPr>
          </p:pic>
          <p:sp>
            <p:nvSpPr>
              <p:cNvPr id="528" name="矩形 527"/>
              <p:cNvSpPr/>
              <p:nvPr/>
            </p:nvSpPr>
            <p:spPr>
              <a:xfrm>
                <a:off x="5181873" y="5118644"/>
                <a:ext cx="816328" cy="199977"/>
              </a:xfrm>
              <a:prstGeom prst="rect">
                <a:avLst/>
              </a:prstGeom>
              <a:scene3d>
                <a:camera prst="orthographicFront">
                  <a:rot lat="0" lon="0" rev="0"/>
                </a:camera>
                <a:lightRig rig="threePt" dir="t"/>
              </a:scene3d>
            </p:spPr>
            <p:txBody>
              <a:bodyPr wrap="square">
                <a:spAutoFit/>
              </a:bodyPr>
              <a:lstStyle/>
              <a:p>
                <a:pPr defTabSz="912765">
                  <a:defRPr/>
                </a:pPr>
                <a:r>
                  <a:rPr kumimoji="1" lang="zh-CN" altLang="en-US" sz="700" b="1" kern="0" dirty="0">
                    <a:solidFill>
                      <a:srgbClr val="1D1D1A"/>
                    </a:solidFill>
                    <a:latin typeface="微软雅黑" pitchFamily="34" charset="-122"/>
                    <a:ea typeface="微软雅黑"/>
                    <a:cs typeface="+mn-ea"/>
                    <a:sym typeface="+mn-lt"/>
                  </a:rPr>
                  <a:t>福州</a:t>
                </a:r>
              </a:p>
            </p:txBody>
          </p:sp>
          <p:sp>
            <p:nvSpPr>
              <p:cNvPr id="529" name="矩形: 圆角 695"/>
              <p:cNvSpPr/>
              <p:nvPr/>
            </p:nvSpPr>
            <p:spPr>
              <a:xfrm flipH="1">
                <a:off x="5051876" y="2749103"/>
                <a:ext cx="579754"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30" name="图形 69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5518104" y="2776844"/>
                <a:ext cx="74970" cy="86899"/>
              </a:xfrm>
              <a:prstGeom prst="rect">
                <a:avLst/>
              </a:prstGeom>
              <a:effectLst/>
              <a:scene3d>
                <a:camera prst="orthographicFront">
                  <a:rot lat="0" lon="0" rev="0"/>
                </a:camera>
                <a:lightRig rig="threePt" dir="t"/>
              </a:scene3d>
            </p:spPr>
          </p:pic>
          <p:sp>
            <p:nvSpPr>
              <p:cNvPr id="531" name="矩形 530"/>
              <p:cNvSpPr/>
              <p:nvPr/>
            </p:nvSpPr>
            <p:spPr>
              <a:xfrm flipH="1">
                <a:off x="4754700" y="2720845"/>
                <a:ext cx="816331" cy="199977"/>
              </a:xfrm>
              <a:prstGeom prst="rect">
                <a:avLst/>
              </a:prstGeom>
              <a:scene3d>
                <a:camera prst="orthographicFront">
                  <a:rot lat="0" lon="0" rev="0"/>
                </a:camera>
                <a:lightRig rig="threePt" dir="t"/>
              </a:scene3d>
            </p:spPr>
            <p:txBody>
              <a:bodyPr wrap="square">
                <a:spAutoFit/>
              </a:bodyPr>
              <a:lstStyle/>
              <a:p>
                <a:pPr algn="r" defTabSz="912765">
                  <a:defRPr/>
                </a:pPr>
                <a:r>
                  <a:rPr kumimoji="1" lang="zh-CN" altLang="en-US" sz="700" b="1" kern="0" dirty="0">
                    <a:solidFill>
                      <a:srgbClr val="1D1D1A"/>
                    </a:solidFill>
                    <a:latin typeface="微软雅黑" pitchFamily="34" charset="-122"/>
                    <a:ea typeface="微软雅黑"/>
                    <a:cs typeface="+mn-ea"/>
                    <a:sym typeface="+mn-lt"/>
                  </a:rPr>
                  <a:t>长春</a:t>
                </a:r>
              </a:p>
            </p:txBody>
          </p:sp>
          <p:pic>
            <p:nvPicPr>
              <p:cNvPr id="532" name="图形 54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88789" y="5410129"/>
                <a:ext cx="74970" cy="86899"/>
              </a:xfrm>
              <a:prstGeom prst="rect">
                <a:avLst/>
              </a:prstGeom>
              <a:effectLst/>
              <a:scene3d>
                <a:camera prst="orthographicFront">
                  <a:rot lat="0" lon="0" rev="0"/>
                </a:camera>
                <a:lightRig rig="threePt" dir="t"/>
              </a:scene3d>
            </p:spPr>
          </p:pic>
          <p:grpSp>
            <p:nvGrpSpPr>
              <p:cNvPr id="533" name="组合 532"/>
              <p:cNvGrpSpPr/>
              <p:nvPr/>
            </p:nvGrpSpPr>
            <p:grpSpPr>
              <a:xfrm>
                <a:off x="3047420" y="5016524"/>
                <a:ext cx="876926" cy="199977"/>
                <a:chOff x="3226752" y="5561661"/>
                <a:chExt cx="876926" cy="199977"/>
              </a:xfrm>
            </p:grpSpPr>
            <p:sp>
              <p:nvSpPr>
                <p:cNvPr id="534" name="矩形: 圆角 520"/>
                <p:cNvSpPr/>
                <p:nvPr/>
              </p:nvSpPr>
              <p:spPr>
                <a:xfrm flipH="1">
                  <a:off x="3523927" y="5589919"/>
                  <a:ext cx="579751" cy="140321"/>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a:scene3d>
                  <a:camera prst="orthographicFront">
                    <a:rot lat="0" lon="0" rev="0"/>
                  </a:camera>
                  <a:lightRig rig="threePt" dir="t"/>
                </a:scene3d>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535" name="图形 521"/>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3990152" y="5617660"/>
                  <a:ext cx="74970" cy="86899"/>
                </a:xfrm>
                <a:prstGeom prst="rect">
                  <a:avLst/>
                </a:prstGeom>
                <a:effectLst/>
                <a:scene3d>
                  <a:camera prst="orthographicFront">
                    <a:rot lat="0" lon="0" rev="0"/>
                  </a:camera>
                  <a:lightRig rig="threePt" dir="t"/>
                </a:scene3d>
              </p:spPr>
            </p:pic>
            <p:sp>
              <p:nvSpPr>
                <p:cNvPr id="536" name="矩形 535"/>
                <p:cNvSpPr/>
                <p:nvPr/>
              </p:nvSpPr>
              <p:spPr>
                <a:xfrm flipH="1">
                  <a:off x="3226752" y="5561661"/>
                  <a:ext cx="816328" cy="199977"/>
                </a:xfrm>
                <a:prstGeom prst="rect">
                  <a:avLst/>
                </a:prstGeom>
                <a:scene3d>
                  <a:camera prst="orthographicFront">
                    <a:rot lat="0" lon="0" rev="0"/>
                  </a:camera>
                  <a:lightRig rig="threePt" dir="t"/>
                </a:scene3d>
              </p:spPr>
              <p:txBody>
                <a:bodyPr wrap="square">
                  <a:spAutoFit/>
                </a:bodyPr>
                <a:lstStyle/>
                <a:p>
                  <a:pPr algn="r" defTabSz="912765">
                    <a:defRPr/>
                  </a:pPr>
                  <a:r>
                    <a:rPr kumimoji="1" lang="zh-CN" altLang="en-US" sz="700" b="1" kern="0" dirty="0">
                      <a:solidFill>
                        <a:srgbClr val="1D1D1A"/>
                      </a:solidFill>
                      <a:latin typeface="微软雅黑" pitchFamily="34" charset="-122"/>
                      <a:ea typeface="微软雅黑"/>
                      <a:cs typeface="+mn-ea"/>
                      <a:sym typeface="+mn-lt"/>
                    </a:rPr>
                    <a:t>贵阳</a:t>
                  </a:r>
                </a:p>
              </p:txBody>
            </p:sp>
          </p:grpSp>
        </p:grpSp>
        <p:pic>
          <p:nvPicPr>
            <p:cNvPr id="382" name="图片 381"/>
            <p:cNvPicPr/>
            <p:nvPr/>
          </p:nvPicPr>
          <p:blipFill rotWithShape="1">
            <a:blip r:embed="rId7" cstate="screen">
              <a:extLst>
                <a:ext uri="{28A0092B-C50C-407E-A947-70E740481C1C}">
                  <a14:useLocalDpi xmlns:a14="http://schemas.microsoft.com/office/drawing/2010/main" val="0"/>
                </a:ext>
              </a:extLst>
            </a:blip>
            <a:srcRect/>
            <a:stretch>
              <a:fillRect/>
            </a:stretch>
          </p:blipFill>
          <p:spPr>
            <a:xfrm>
              <a:off x="6470057" y="4390189"/>
              <a:ext cx="575775" cy="575775"/>
            </a:xfrm>
            <a:prstGeom prst="ellipse">
              <a:avLst/>
            </a:prstGeom>
            <a:effectLst/>
          </p:spPr>
        </p:pic>
        <p:sp>
          <p:nvSpPr>
            <p:cNvPr id="383" name="矩形 382"/>
            <p:cNvSpPr/>
            <p:nvPr/>
          </p:nvSpPr>
          <p:spPr>
            <a:xfrm>
              <a:off x="908023" y="1494416"/>
              <a:ext cx="4177152" cy="381109"/>
            </a:xfrm>
            <a:prstGeom prst="rect">
              <a:avLst/>
            </a:prstGeom>
            <a:gradFill flip="none" rotWithShape="1">
              <a:gsLst>
                <a:gs pos="100000">
                  <a:srgbClr val="666666">
                    <a:lumMod val="0"/>
                    <a:lumOff val="100000"/>
                  </a:srgbClr>
                </a:gs>
                <a:gs pos="0">
                  <a:srgbClr val="EBEBEB"/>
                </a:gs>
              </a:gsLst>
              <a:lin ang="0" scaled="0"/>
              <a:tileRect/>
            </a:gradFill>
            <a:effectLst/>
          </p:spPr>
          <p:txBody>
            <a:bodyPr wrap="square" lIns="143832" anchor="ctr">
              <a:noAutofit/>
            </a:bodyPr>
            <a:lstStyle/>
            <a:p>
              <a:pPr defTabSz="913399">
                <a:defRPr/>
              </a:pPr>
              <a:r>
                <a:rPr lang="en-US" altLang="zh-CN" sz="1599" b="1" kern="0" dirty="0">
                  <a:solidFill>
                    <a:srgbClr val="C00000"/>
                  </a:solidFill>
                  <a:latin typeface="微软雅黑" pitchFamily="34" charset="-122"/>
                  <a:ea typeface="微软雅黑"/>
                  <a:cs typeface="+mn-ea"/>
                  <a:sym typeface="+mn-lt"/>
                </a:rPr>
                <a:t>20+</a:t>
              </a:r>
              <a:r>
                <a:rPr lang="zh-CN" altLang="en-US" sz="1599" kern="0" dirty="0">
                  <a:solidFill>
                    <a:srgbClr val="1D1D1A"/>
                  </a:solidFill>
                  <a:latin typeface="微软雅黑" pitchFamily="34" charset="-122"/>
                  <a:ea typeface="微软雅黑"/>
                  <a:cs typeface="+mn-ea"/>
                  <a:sym typeface="+mn-lt"/>
                </a:rPr>
                <a:t>城市启动建设，</a:t>
              </a:r>
              <a:r>
                <a:rPr lang="en-US" altLang="zh-CN" sz="1599" b="1" kern="0" dirty="0">
                  <a:solidFill>
                    <a:srgbClr val="C00000"/>
                  </a:solidFill>
                  <a:latin typeface="微软雅黑" pitchFamily="34" charset="-122"/>
                  <a:ea typeface="微软雅黑"/>
                  <a:cs typeface="+mn-ea"/>
                  <a:sym typeface="+mn-lt"/>
                </a:rPr>
                <a:t>2500P+ </a:t>
              </a:r>
              <a:r>
                <a:rPr lang="zh-CN" altLang="en-US" sz="1599" kern="0" dirty="0">
                  <a:solidFill>
                    <a:srgbClr val="1D1D1A"/>
                  </a:solidFill>
                  <a:latin typeface="微软雅黑" pitchFamily="34" charset="-122"/>
                  <a:ea typeface="微软雅黑"/>
                  <a:cs typeface="+mn-ea"/>
                  <a:sym typeface="+mn-lt"/>
                </a:rPr>
                <a:t>普惠</a:t>
              </a:r>
              <a:r>
                <a:rPr lang="en-US" altLang="zh-CN" sz="1599" kern="0" dirty="0">
                  <a:solidFill>
                    <a:srgbClr val="1D1D1A"/>
                  </a:solidFill>
                  <a:latin typeface="微软雅黑" pitchFamily="34" charset="-122"/>
                  <a:ea typeface="微软雅黑"/>
                  <a:cs typeface="+mn-ea"/>
                  <a:sym typeface="+mn-lt"/>
                </a:rPr>
                <a:t>AI</a:t>
              </a:r>
              <a:r>
                <a:rPr lang="zh-CN" altLang="en-US" sz="1599" kern="0" dirty="0">
                  <a:solidFill>
                    <a:srgbClr val="1D1D1A"/>
                  </a:solidFill>
                  <a:latin typeface="微软雅黑" pitchFamily="34" charset="-122"/>
                  <a:ea typeface="微软雅黑"/>
                  <a:cs typeface="+mn-ea"/>
                  <a:sym typeface="+mn-lt"/>
                </a:rPr>
                <a:t>算力</a:t>
              </a:r>
              <a:endParaRPr lang="en-US" altLang="zh-CN" sz="1599" kern="0" dirty="0">
                <a:solidFill>
                  <a:srgbClr val="1D1D1A"/>
                </a:solidFill>
                <a:latin typeface="微软雅黑" pitchFamily="34" charset="-122"/>
                <a:ea typeface="微软雅黑"/>
                <a:cs typeface="+mn-ea"/>
                <a:sym typeface="+mn-lt"/>
              </a:endParaRPr>
            </a:p>
          </p:txBody>
        </p:sp>
        <p:cxnSp>
          <p:nvCxnSpPr>
            <p:cNvPr id="384" name="直接连接符 383"/>
            <p:cNvCxnSpPr/>
            <p:nvPr/>
          </p:nvCxnSpPr>
          <p:spPr>
            <a:xfrm>
              <a:off x="892324" y="1420490"/>
              <a:ext cx="0" cy="381109"/>
            </a:xfrm>
            <a:prstGeom prst="line">
              <a:avLst/>
            </a:prstGeom>
            <a:noFill/>
            <a:ln w="57150" cap="flat" cmpd="sng" algn="ctr">
              <a:solidFill>
                <a:srgbClr val="C7000A"/>
              </a:solidFill>
              <a:prstDash val="solid"/>
              <a:miter lim="800000"/>
            </a:ln>
            <a:effectLst/>
          </p:spPr>
        </p:cxnSp>
        <p:sp>
          <p:nvSpPr>
            <p:cNvPr id="385" name="矩形 384"/>
            <p:cNvSpPr/>
            <p:nvPr/>
          </p:nvSpPr>
          <p:spPr>
            <a:xfrm>
              <a:off x="860306" y="3200183"/>
              <a:ext cx="2121232" cy="1946048"/>
            </a:xfrm>
            <a:prstGeom prst="rect">
              <a:avLst/>
            </a:prstGeom>
            <a:solidFill>
              <a:srgbClr val="FFFFFF">
                <a:alpha val="61000"/>
              </a:srgbClr>
            </a:solidFill>
            <a:ln w="12700" cap="flat" cmpd="sng" algn="ctr">
              <a:solidFill>
                <a:srgbClr val="FFFFFF">
                  <a:lumMod val="95000"/>
                </a:srgbClr>
              </a:solidFill>
              <a:prstDash val="solid"/>
              <a:miter lim="800000"/>
            </a:ln>
            <a:effectLst/>
          </p:spPr>
          <p:txBody>
            <a:bodyPr rtlCol="0" anchor="ctr"/>
            <a:lstStyle/>
            <a:p>
              <a:pPr algn="ctr" defTabSz="913399">
                <a:defRPr/>
              </a:pPr>
              <a:endParaRPr lang="zh-CN" altLang="en-US" sz="1799" kern="0" dirty="0">
                <a:solidFill>
                  <a:srgbClr val="666666"/>
                </a:solidFill>
                <a:latin typeface="微软雅黑" pitchFamily="34" charset="-122"/>
                <a:ea typeface="微软雅黑"/>
                <a:cs typeface="+mn-ea"/>
                <a:sym typeface="+mn-lt"/>
              </a:endParaRPr>
            </a:p>
          </p:txBody>
        </p:sp>
        <p:sp>
          <p:nvSpPr>
            <p:cNvPr id="386" name="椭圆 300"/>
            <p:cNvSpPr/>
            <p:nvPr/>
          </p:nvSpPr>
          <p:spPr>
            <a:xfrm>
              <a:off x="975162" y="3425597"/>
              <a:ext cx="143944" cy="143944"/>
            </a:xfrm>
            <a:prstGeom prst="ellipse">
              <a:avLst/>
            </a:prstGeom>
            <a:solidFill>
              <a:srgbClr val="92D050"/>
            </a:solidFill>
            <a:ln w="12700" cap="flat">
              <a:noFill/>
              <a:miter lim="400000"/>
            </a:ln>
            <a:effectLst>
              <a:outerShdw blurRad="101600" rotWithShape="0">
                <a:srgbClr val="000000">
                  <a:alpha val="20000"/>
                </a:srgbClr>
              </a:outerShdw>
            </a:effectLst>
          </p:spPr>
          <p:txBody>
            <a:bodyPr wrap="square" lIns="45647" tIns="45647" rIns="45647" bIns="45647" numCol="1" anchor="ctr">
              <a:noAutofit/>
            </a:bodyPr>
            <a:lstStyle/>
            <a:p>
              <a:pPr algn="ctr" defTabSz="912765">
                <a:defRPr sz="1000">
                  <a:solidFill>
                    <a:srgbClr val="666666"/>
                  </a:solidFill>
                  <a:latin typeface="微软雅黑"/>
                  <a:ea typeface="微软雅黑"/>
                  <a:cs typeface="微软雅黑"/>
                  <a:sym typeface="微软雅黑"/>
                </a:defRPr>
              </a:pPr>
              <a:endParaRPr sz="1000" kern="0" dirty="0">
                <a:solidFill>
                  <a:srgbClr val="666666"/>
                </a:solidFill>
                <a:latin typeface="微软雅黑"/>
                <a:ea typeface="微软雅黑"/>
                <a:cs typeface="+mn-ea"/>
                <a:sym typeface="+mn-lt"/>
              </a:endParaRPr>
            </a:p>
          </p:txBody>
        </p:sp>
        <p:sp>
          <p:nvSpPr>
            <p:cNvPr id="387" name="文本框 386"/>
            <p:cNvSpPr txBox="1"/>
            <p:nvPr/>
          </p:nvSpPr>
          <p:spPr>
            <a:xfrm>
              <a:off x="1236135" y="3395735"/>
              <a:ext cx="1525366" cy="631188"/>
            </a:xfrm>
            <a:prstGeom prst="rect">
              <a:avLst/>
            </a:prstGeom>
            <a:noFill/>
          </p:spPr>
          <p:txBody>
            <a:bodyPr wrap="square" lIns="0" tIns="0" rIns="0" bIns="0" rtlCol="0">
              <a:spAutoFit/>
            </a:bodyPr>
            <a:lstStyle/>
            <a:p>
              <a:pPr defTabSz="913399">
                <a:defRPr/>
              </a:pPr>
              <a:r>
                <a:rPr kumimoji="1" lang="zh-CN" altLang="en-US" sz="1200" b="1" kern="0" dirty="0">
                  <a:solidFill>
                    <a:srgbClr val="000000"/>
                  </a:solidFill>
                  <a:latin typeface="微软雅黑" pitchFamily="34" charset="-122"/>
                  <a:ea typeface="微软雅黑"/>
                  <a:cs typeface="+mn-ea"/>
                  <a:sym typeface="+mn-lt"/>
                </a:rPr>
                <a:t>上线及试运营 </a:t>
              </a:r>
              <a:r>
                <a:rPr kumimoji="1" lang="en-US" altLang="zh-CN" sz="1200" b="1" kern="0" dirty="0">
                  <a:solidFill>
                    <a:srgbClr val="C00000"/>
                  </a:solidFill>
                  <a:latin typeface="微软雅黑" pitchFamily="34" charset="-122"/>
                  <a:ea typeface="微软雅黑"/>
                  <a:cs typeface="+mn-ea"/>
                  <a:sym typeface="+mn-lt"/>
                </a:rPr>
                <a:t>14 </a:t>
              </a:r>
              <a:r>
                <a:rPr kumimoji="1" lang="zh-CN" altLang="en-US" sz="1200" b="1" kern="0" dirty="0">
                  <a:solidFill>
                    <a:srgbClr val="C00000"/>
                  </a:solidFill>
                  <a:latin typeface="微软雅黑" pitchFamily="34" charset="-122"/>
                  <a:ea typeface="微软雅黑"/>
                  <a:cs typeface="+mn-ea"/>
                  <a:sym typeface="+mn-lt"/>
                </a:rPr>
                <a:t>城</a:t>
              </a:r>
            </a:p>
            <a:p>
              <a:pPr defTabSz="913399">
                <a:spcBef>
                  <a:spcPts val="600"/>
                </a:spcBef>
                <a:defRPr/>
              </a:pPr>
              <a:r>
                <a:rPr kumimoji="1" lang="zh-CN" altLang="en-US" sz="800" kern="0" dirty="0">
                  <a:solidFill>
                    <a:srgbClr val="1D1D1A"/>
                  </a:solidFill>
                  <a:latin typeface="微软雅黑" pitchFamily="34" charset="-122"/>
                  <a:ea typeface="微软雅黑"/>
                  <a:cs typeface="+mn-ea"/>
                  <a:sym typeface="+mn-lt"/>
                </a:rPr>
                <a:t>深圳、武汉、西安、许昌、南京、成都、杭州 、沈阳、重庆、天津、宁波、广州、青岛、北京</a:t>
              </a:r>
              <a:endParaRPr kumimoji="1" lang="zh-CN" altLang="en-US" sz="1050" b="1" kern="0" dirty="0">
                <a:solidFill>
                  <a:srgbClr val="C00000"/>
                </a:solidFill>
                <a:latin typeface="微软雅黑" pitchFamily="34" charset="-122"/>
                <a:ea typeface="微软雅黑"/>
                <a:cs typeface="+mn-ea"/>
                <a:sym typeface="+mn-lt"/>
              </a:endParaRPr>
            </a:p>
          </p:txBody>
        </p:sp>
        <p:sp>
          <p:nvSpPr>
            <p:cNvPr id="388" name="椭圆 300"/>
            <p:cNvSpPr/>
            <p:nvPr/>
          </p:nvSpPr>
          <p:spPr>
            <a:xfrm>
              <a:off x="975162" y="4340460"/>
              <a:ext cx="143944" cy="143944"/>
            </a:xfrm>
            <a:prstGeom prst="ellipse">
              <a:avLst/>
            </a:prstGeom>
            <a:solidFill>
              <a:srgbClr val="FFC000"/>
            </a:solidFill>
            <a:ln w="12700" cap="flat">
              <a:noFill/>
              <a:miter lim="400000"/>
            </a:ln>
            <a:effectLst>
              <a:outerShdw blurRad="101600" rotWithShape="0">
                <a:srgbClr val="000000">
                  <a:alpha val="20000"/>
                </a:srgbClr>
              </a:outerShdw>
            </a:effectLst>
          </p:spPr>
          <p:txBody>
            <a:bodyPr wrap="square" lIns="45647" tIns="45647" rIns="45647" bIns="45647" numCol="1" anchor="ctr">
              <a:noAutofit/>
            </a:bodyPr>
            <a:lstStyle/>
            <a:p>
              <a:pPr algn="ctr" defTabSz="912765">
                <a:defRPr sz="1000">
                  <a:solidFill>
                    <a:srgbClr val="666666"/>
                  </a:solidFill>
                  <a:latin typeface="微软雅黑"/>
                  <a:ea typeface="微软雅黑"/>
                  <a:cs typeface="微软雅黑"/>
                  <a:sym typeface="微软雅黑"/>
                </a:defRPr>
              </a:pPr>
              <a:endParaRPr sz="1000" kern="0" dirty="0">
                <a:solidFill>
                  <a:srgbClr val="666666"/>
                </a:solidFill>
                <a:latin typeface="微软雅黑"/>
                <a:ea typeface="微软雅黑"/>
                <a:cs typeface="+mn-ea"/>
                <a:sym typeface="+mn-lt"/>
              </a:endParaRPr>
            </a:p>
          </p:txBody>
        </p:sp>
        <p:sp>
          <p:nvSpPr>
            <p:cNvPr id="389" name="文本框 388"/>
            <p:cNvSpPr txBox="1"/>
            <p:nvPr/>
          </p:nvSpPr>
          <p:spPr>
            <a:xfrm>
              <a:off x="1236135" y="4318148"/>
              <a:ext cx="1525366" cy="631188"/>
            </a:xfrm>
            <a:prstGeom prst="rect">
              <a:avLst/>
            </a:prstGeom>
            <a:noFill/>
          </p:spPr>
          <p:txBody>
            <a:bodyPr wrap="square" lIns="0" tIns="0" rIns="0" bIns="0" rtlCol="0">
              <a:spAutoFit/>
            </a:bodyPr>
            <a:lstStyle/>
            <a:p>
              <a:pPr defTabSz="913399">
                <a:defRPr/>
              </a:pPr>
              <a:r>
                <a:rPr kumimoji="1" lang="zh-CN" altLang="en-US" sz="1200" b="1" kern="0" dirty="0">
                  <a:solidFill>
                    <a:srgbClr val="000000"/>
                  </a:solidFill>
                  <a:latin typeface="微软雅黑" pitchFamily="34" charset="-122"/>
                  <a:ea typeface="微软雅黑"/>
                  <a:cs typeface="+mn-ea"/>
                  <a:sym typeface="+mn-lt"/>
                </a:rPr>
                <a:t>待上线 </a:t>
              </a:r>
              <a:r>
                <a:rPr kumimoji="1" lang="en-US" altLang="zh-CN" sz="1200" b="1" kern="0" dirty="0">
                  <a:solidFill>
                    <a:srgbClr val="C00000"/>
                  </a:solidFill>
                  <a:latin typeface="微软雅黑" pitchFamily="34" charset="-122"/>
                  <a:ea typeface="微软雅黑"/>
                  <a:cs typeface="+mn-ea"/>
                  <a:sym typeface="+mn-lt"/>
                </a:rPr>
                <a:t>12 </a:t>
              </a:r>
              <a:r>
                <a:rPr kumimoji="1" lang="zh-CN" altLang="en-US" sz="1200" b="1" kern="0" dirty="0">
                  <a:solidFill>
                    <a:srgbClr val="C00000"/>
                  </a:solidFill>
                  <a:latin typeface="微软雅黑" pitchFamily="34" charset="-122"/>
                  <a:ea typeface="微软雅黑"/>
                  <a:cs typeface="+mn-ea"/>
                  <a:sym typeface="+mn-lt"/>
                </a:rPr>
                <a:t>城</a:t>
              </a:r>
            </a:p>
            <a:p>
              <a:pPr defTabSz="914034">
                <a:spcBef>
                  <a:spcPts val="600"/>
                </a:spcBef>
                <a:defRPr/>
              </a:pPr>
              <a:r>
                <a:rPr kumimoji="1" lang="zh-CN" altLang="en-US" sz="800" kern="0" dirty="0">
                  <a:solidFill>
                    <a:srgbClr val="1D1D1A"/>
                  </a:solidFill>
                  <a:latin typeface="微软雅黑" pitchFamily="34" charset="-122"/>
                  <a:ea typeface="微软雅黑"/>
                  <a:cs typeface="+mn-ea"/>
                  <a:sym typeface="+mn-lt"/>
                </a:rPr>
                <a:t>大连、上海、昆明、福州、长沙、廊坊、南宁、贵阳、合肥、长春、南昌、济南 </a:t>
              </a:r>
            </a:p>
          </p:txBody>
        </p:sp>
        <p:pic>
          <p:nvPicPr>
            <p:cNvPr id="392" name="图片 391"/>
            <p:cNvPicPr/>
            <p:nvPr/>
          </p:nvPicPr>
          <p:blipFill rotWithShape="1">
            <a:blip r:embed="rId8" cstate="screen">
              <a:extLst>
                <a:ext uri="{28A0092B-C50C-407E-A947-70E740481C1C}">
                  <a14:useLocalDpi xmlns:a14="http://schemas.microsoft.com/office/drawing/2010/main" val="0"/>
                </a:ext>
              </a:extLst>
            </a:blip>
            <a:srcRect/>
            <a:stretch>
              <a:fillRect/>
            </a:stretch>
          </p:blipFill>
          <p:spPr>
            <a:xfrm>
              <a:off x="6431635" y="3104175"/>
              <a:ext cx="1029728" cy="1029728"/>
            </a:xfrm>
            <a:prstGeom prst="ellipse">
              <a:avLst/>
            </a:prstGeom>
            <a:effectLst/>
          </p:spPr>
        </p:pic>
        <p:sp>
          <p:nvSpPr>
            <p:cNvPr id="393" name="椭圆 392"/>
            <p:cNvSpPr/>
            <p:nvPr/>
          </p:nvSpPr>
          <p:spPr>
            <a:xfrm>
              <a:off x="6431635" y="3061523"/>
              <a:ext cx="1115032" cy="1115032"/>
            </a:xfrm>
            <a:prstGeom prst="ellipse">
              <a:avLst/>
            </a:prstGeom>
            <a:gradFill>
              <a:gsLst>
                <a:gs pos="82000">
                  <a:srgbClr val="FFFFFF"/>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394" name="文本框 393"/>
            <p:cNvSpPr txBox="1"/>
            <p:nvPr/>
          </p:nvSpPr>
          <p:spPr>
            <a:xfrm>
              <a:off x="7214327" y="3241603"/>
              <a:ext cx="650601" cy="307657"/>
            </a:xfrm>
            <a:prstGeom prst="rect">
              <a:avLst/>
            </a:prstGeom>
            <a:noFill/>
          </p:spPr>
          <p:txBody>
            <a:bodyPr wrap="square" lIns="71916" rtlCol="0">
              <a:spAutoFit/>
            </a:bodyPr>
            <a:lstStyle/>
            <a:p>
              <a:pPr defTabSz="914034">
                <a:defRPr/>
              </a:pPr>
              <a:r>
                <a:rPr lang="zh-CN" altLang="en-US" sz="1399" b="1" kern="0" dirty="0">
                  <a:solidFill>
                    <a:srgbClr val="1D1D1A"/>
                  </a:solidFill>
                  <a:latin typeface="微软雅黑" pitchFamily="34" charset="-122"/>
                  <a:ea typeface="微软雅黑"/>
                  <a:cs typeface="+mn-ea"/>
                  <a:sym typeface="+mn-lt"/>
                </a:rPr>
                <a:t>西安</a:t>
              </a:r>
              <a:endParaRPr lang="en-US" altLang="zh-CN" sz="1399" b="1" kern="0" dirty="0">
                <a:solidFill>
                  <a:srgbClr val="1D1D1A"/>
                </a:solidFill>
                <a:latin typeface="微软雅黑" pitchFamily="34" charset="-122"/>
                <a:ea typeface="微软雅黑"/>
                <a:cs typeface="+mn-ea"/>
                <a:sym typeface="+mn-lt"/>
              </a:endParaRPr>
            </a:p>
          </p:txBody>
        </p:sp>
        <p:sp>
          <p:nvSpPr>
            <p:cNvPr id="395" name="文本框 394"/>
            <p:cNvSpPr txBox="1"/>
            <p:nvPr/>
          </p:nvSpPr>
          <p:spPr>
            <a:xfrm>
              <a:off x="7214327" y="3558303"/>
              <a:ext cx="1273062" cy="461485"/>
            </a:xfrm>
            <a:prstGeom prst="rect">
              <a:avLst/>
            </a:prstGeom>
            <a:noFill/>
          </p:spPr>
          <p:txBody>
            <a:bodyPr wrap="square" lIns="71916" rtlCol="0">
              <a:spAutoFit/>
            </a:bodyPr>
            <a:lstStyle/>
            <a:p>
              <a:pPr defTabSz="914034">
                <a:defRPr/>
              </a:pPr>
              <a:r>
                <a:rPr lang="en-US" altLang="zh-CN" sz="1200" kern="0" dirty="0">
                  <a:solidFill>
                    <a:srgbClr val="1D1D1A"/>
                  </a:solidFill>
                  <a:latin typeface="微软雅黑" pitchFamily="34" charset="-122"/>
                  <a:ea typeface="微软雅黑"/>
                  <a:cs typeface="+mn-ea"/>
                  <a:sym typeface="+mn-lt"/>
                </a:rPr>
                <a:t>300P</a:t>
              </a:r>
            </a:p>
            <a:p>
              <a:pPr defTabSz="914034">
                <a:defRPr/>
              </a:pPr>
              <a:r>
                <a:rPr lang="zh-CN" altLang="en-US" sz="1200" kern="0" dirty="0">
                  <a:solidFill>
                    <a:srgbClr val="1D1D1A"/>
                  </a:solidFill>
                  <a:latin typeface="微软雅黑" pitchFamily="34" charset="-122"/>
                  <a:ea typeface="微软雅黑"/>
                  <a:cs typeface="+mn-ea"/>
                  <a:sym typeface="+mn-lt"/>
                </a:rPr>
                <a:t>使用率</a:t>
              </a:r>
              <a:r>
                <a:rPr lang="en-US" altLang="zh-CN" sz="1200" kern="0" dirty="0">
                  <a:solidFill>
                    <a:srgbClr val="1D1D1A"/>
                  </a:solidFill>
                  <a:latin typeface="微软雅黑" pitchFamily="34" charset="-122"/>
                  <a:ea typeface="微软雅黑"/>
                  <a:cs typeface="+mn-ea"/>
                  <a:sym typeface="+mn-lt"/>
                </a:rPr>
                <a:t>98%+</a:t>
              </a:r>
            </a:p>
          </p:txBody>
        </p:sp>
        <p:sp>
          <p:nvSpPr>
            <p:cNvPr id="396" name="矩形: 圆角 776"/>
            <p:cNvSpPr/>
            <p:nvPr/>
          </p:nvSpPr>
          <p:spPr>
            <a:xfrm>
              <a:off x="8350796" y="3104068"/>
              <a:ext cx="3114414" cy="1022124"/>
            </a:xfrm>
            <a:prstGeom prst="roundRect">
              <a:avLst>
                <a:gd name="adj" fmla="val 8696"/>
              </a:avLst>
            </a:prstGeom>
            <a:gradFill>
              <a:gsLst>
                <a:gs pos="90000">
                  <a:srgbClr val="FFFFFF">
                    <a:lumMod val="95000"/>
                  </a:srgbClr>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397" name="文本框 396"/>
            <p:cNvSpPr txBox="1"/>
            <p:nvPr/>
          </p:nvSpPr>
          <p:spPr>
            <a:xfrm>
              <a:off x="8373199" y="3275996"/>
              <a:ext cx="799907" cy="276891"/>
            </a:xfrm>
            <a:prstGeom prst="rect">
              <a:avLst/>
            </a:prstGeom>
            <a:noFill/>
          </p:spPr>
          <p:txBody>
            <a:bodyPr wrap="none" rtlCol="0">
              <a:spAutoFit/>
            </a:bodyPr>
            <a:lstStyle/>
            <a:p>
              <a:pPr defTabSz="914034">
                <a:defRPr/>
              </a:pPr>
              <a:r>
                <a:rPr lang="zh-CN" altLang="en-US" sz="1200" kern="0" dirty="0">
                  <a:solidFill>
                    <a:srgbClr val="C00000"/>
                  </a:solidFill>
                  <a:latin typeface="微软雅黑" pitchFamily="34" charset="-122"/>
                  <a:ea typeface="微软雅黑"/>
                  <a:cs typeface="+mn-ea"/>
                  <a:sym typeface="+mn-lt"/>
                </a:rPr>
                <a:t>雷达遥感</a:t>
              </a:r>
            </a:p>
          </p:txBody>
        </p:sp>
        <p:sp>
          <p:nvSpPr>
            <p:cNvPr id="398" name="文本框 397"/>
            <p:cNvSpPr txBox="1"/>
            <p:nvPr/>
          </p:nvSpPr>
          <p:spPr>
            <a:xfrm>
              <a:off x="9410625" y="3275996"/>
              <a:ext cx="799907" cy="276891"/>
            </a:xfrm>
            <a:prstGeom prst="rect">
              <a:avLst/>
            </a:prstGeom>
            <a:noFill/>
          </p:spPr>
          <p:txBody>
            <a:bodyPr wrap="none" rtlCol="0">
              <a:spAutoFit/>
            </a:bodyPr>
            <a:lstStyle/>
            <a:p>
              <a:pPr defTabSz="914034">
                <a:defRPr/>
              </a:pPr>
              <a:r>
                <a:rPr lang="zh-CN" altLang="en-US" sz="1200" kern="0" dirty="0">
                  <a:solidFill>
                    <a:srgbClr val="C00000"/>
                  </a:solidFill>
                  <a:latin typeface="微软雅黑" pitchFamily="34" charset="-122"/>
                  <a:ea typeface="微软雅黑"/>
                  <a:cs typeface="+mn-ea"/>
                  <a:sym typeface="+mn-lt"/>
                </a:rPr>
                <a:t>智能语音</a:t>
              </a:r>
            </a:p>
          </p:txBody>
        </p:sp>
        <p:sp>
          <p:nvSpPr>
            <p:cNvPr id="399" name="文本框 398"/>
            <p:cNvSpPr txBox="1"/>
            <p:nvPr/>
          </p:nvSpPr>
          <p:spPr>
            <a:xfrm>
              <a:off x="10448052" y="3275996"/>
              <a:ext cx="799907" cy="276891"/>
            </a:xfrm>
            <a:prstGeom prst="rect">
              <a:avLst/>
            </a:prstGeom>
            <a:noFill/>
          </p:spPr>
          <p:txBody>
            <a:bodyPr wrap="none" rtlCol="0">
              <a:spAutoFit/>
            </a:bodyPr>
            <a:lstStyle/>
            <a:p>
              <a:pPr defTabSz="914034">
                <a:defRPr/>
              </a:pPr>
              <a:r>
                <a:rPr lang="zh-CN" altLang="en-US" sz="1200" kern="0" dirty="0">
                  <a:solidFill>
                    <a:srgbClr val="C00000"/>
                  </a:solidFill>
                  <a:latin typeface="微软雅黑" pitchFamily="34" charset="-122"/>
                  <a:ea typeface="微软雅黑"/>
                  <a:cs typeface="+mn-ea"/>
                  <a:sym typeface="+mn-lt"/>
                </a:rPr>
                <a:t>流体力学</a:t>
              </a:r>
            </a:p>
          </p:txBody>
        </p:sp>
        <p:pic>
          <p:nvPicPr>
            <p:cNvPr id="400" name="图片 39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44755" y="3569541"/>
              <a:ext cx="2742367" cy="402214"/>
            </a:xfrm>
            <a:prstGeom prst="rect">
              <a:avLst/>
            </a:prstGeom>
          </p:spPr>
        </p:pic>
        <p:pic>
          <p:nvPicPr>
            <p:cNvPr id="401" name="图片 400"/>
            <p:cNvPicPr/>
            <p:nvPr/>
          </p:nvPicPr>
          <p:blipFill rotWithShape="1">
            <a:blip r:embed="rId10" cstate="screen">
              <a:extLst>
                <a:ext uri="{28A0092B-C50C-407E-A947-70E740481C1C}">
                  <a14:useLocalDpi xmlns:a14="http://schemas.microsoft.com/office/drawing/2010/main" val="0"/>
                </a:ext>
              </a:extLst>
            </a:blip>
            <a:srcRect/>
            <a:stretch>
              <a:fillRect/>
            </a:stretch>
          </p:blipFill>
          <p:spPr>
            <a:xfrm>
              <a:off x="6435442" y="1973616"/>
              <a:ext cx="1029728" cy="1029728"/>
            </a:xfrm>
            <a:prstGeom prst="ellipse">
              <a:avLst/>
            </a:prstGeom>
            <a:effectLst/>
          </p:spPr>
        </p:pic>
        <p:sp>
          <p:nvSpPr>
            <p:cNvPr id="402" name="椭圆 401"/>
            <p:cNvSpPr/>
            <p:nvPr/>
          </p:nvSpPr>
          <p:spPr>
            <a:xfrm>
              <a:off x="6435443" y="1930964"/>
              <a:ext cx="1115032" cy="1115032"/>
            </a:xfrm>
            <a:prstGeom prst="ellipse">
              <a:avLst/>
            </a:prstGeom>
            <a:gradFill>
              <a:gsLst>
                <a:gs pos="82000">
                  <a:srgbClr val="FFFFFF"/>
                </a:gs>
                <a:gs pos="0">
                  <a:srgbClr val="FFFFFF">
                    <a:alpha val="0"/>
                  </a:srgbClr>
                </a:gs>
              </a:gsLst>
              <a:lin ang="0" scaled="0"/>
            </a:gradFill>
            <a:ln w="12700" cap="flat" cmpd="sng" algn="ctr">
              <a:noFill/>
              <a:prstDash val="solid"/>
              <a:miter lim="800000"/>
            </a:ln>
            <a:effectLst/>
          </p:spPr>
          <p:txBody>
            <a:bodyPr rot="0" spcFirstLastPara="0" vertOverflow="overflow" horzOverflow="overflow" vert="horz" wrap="square" lIns="91332" tIns="45666" rIns="91332" bIns="45666" numCol="1" spcCol="0" rtlCol="0" fromWordArt="0" anchor="ctr" anchorCtr="0" forceAA="0" compatLnSpc="1">
              <a:noAutofit/>
            </a:bodyP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403" name="文本框 402"/>
            <p:cNvSpPr txBox="1"/>
            <p:nvPr/>
          </p:nvSpPr>
          <p:spPr>
            <a:xfrm>
              <a:off x="7214327" y="2109114"/>
              <a:ext cx="650601" cy="307657"/>
            </a:xfrm>
            <a:prstGeom prst="rect">
              <a:avLst/>
            </a:prstGeom>
            <a:noFill/>
          </p:spPr>
          <p:txBody>
            <a:bodyPr wrap="square" lIns="71916" rtlCol="0">
              <a:spAutoFit/>
            </a:bodyPr>
            <a:lstStyle/>
            <a:p>
              <a:pPr defTabSz="914034">
                <a:defRPr/>
              </a:pPr>
              <a:r>
                <a:rPr lang="zh-CN" altLang="en-US" sz="1399" b="1" kern="0" dirty="0">
                  <a:solidFill>
                    <a:srgbClr val="1D1D1A"/>
                  </a:solidFill>
                  <a:latin typeface="微软雅黑" pitchFamily="34" charset="-122"/>
                  <a:ea typeface="微软雅黑"/>
                  <a:cs typeface="+mn-ea"/>
                  <a:sym typeface="+mn-lt"/>
                </a:rPr>
                <a:t>武汉</a:t>
              </a:r>
              <a:endParaRPr lang="en-US" altLang="zh-CN" sz="1399" b="1" kern="0" dirty="0">
                <a:solidFill>
                  <a:srgbClr val="1D1D1A"/>
                </a:solidFill>
                <a:latin typeface="微软雅黑" pitchFamily="34" charset="-122"/>
                <a:ea typeface="微软雅黑"/>
                <a:cs typeface="+mn-ea"/>
                <a:sym typeface="+mn-lt"/>
              </a:endParaRPr>
            </a:p>
          </p:txBody>
        </p:sp>
        <p:sp>
          <p:nvSpPr>
            <p:cNvPr id="404" name="文本框 403"/>
            <p:cNvSpPr txBox="1"/>
            <p:nvPr/>
          </p:nvSpPr>
          <p:spPr>
            <a:xfrm>
              <a:off x="7214327" y="2382366"/>
              <a:ext cx="1286274" cy="461485"/>
            </a:xfrm>
            <a:prstGeom prst="rect">
              <a:avLst/>
            </a:prstGeom>
            <a:noFill/>
          </p:spPr>
          <p:txBody>
            <a:bodyPr wrap="square" lIns="71916" rtlCol="0">
              <a:spAutoFit/>
            </a:bodyPr>
            <a:lstStyle/>
            <a:p>
              <a:pPr defTabSz="914034">
                <a:defRPr/>
              </a:pPr>
              <a:r>
                <a:rPr lang="en-US" altLang="zh-CN" sz="1200" kern="0" dirty="0">
                  <a:solidFill>
                    <a:srgbClr val="1D1D1A"/>
                  </a:solidFill>
                  <a:latin typeface="微软雅黑" pitchFamily="34" charset="-122"/>
                  <a:ea typeface="微软雅黑"/>
                  <a:cs typeface="+mn-ea"/>
                  <a:sym typeface="+mn-lt"/>
                </a:rPr>
                <a:t>200P</a:t>
              </a:r>
            </a:p>
            <a:p>
              <a:pPr defTabSz="914034">
                <a:defRPr/>
              </a:pPr>
              <a:r>
                <a:rPr lang="zh-CN" altLang="en-US" sz="1200" kern="0" dirty="0">
                  <a:solidFill>
                    <a:srgbClr val="1D1D1A"/>
                  </a:solidFill>
                  <a:latin typeface="微软雅黑" pitchFamily="34" charset="-122"/>
                  <a:ea typeface="微软雅黑"/>
                  <a:cs typeface="+mn-ea"/>
                  <a:sym typeface="+mn-lt"/>
                </a:rPr>
                <a:t>使用率</a:t>
              </a:r>
              <a:r>
                <a:rPr lang="en-US" altLang="zh-CN" sz="1200" kern="0" dirty="0">
                  <a:solidFill>
                    <a:srgbClr val="1D1D1A"/>
                  </a:solidFill>
                  <a:latin typeface="微软雅黑" pitchFamily="34" charset="-122"/>
                  <a:ea typeface="微软雅黑"/>
                  <a:cs typeface="+mn-ea"/>
                  <a:sym typeface="+mn-lt"/>
                </a:rPr>
                <a:t>95%+</a:t>
              </a:r>
            </a:p>
          </p:txBody>
        </p:sp>
        <p:sp>
          <p:nvSpPr>
            <p:cNvPr id="405" name="矩形: 圆角 785"/>
            <p:cNvSpPr/>
            <p:nvPr/>
          </p:nvSpPr>
          <p:spPr>
            <a:xfrm>
              <a:off x="8350796" y="1979979"/>
              <a:ext cx="3114414" cy="1022124"/>
            </a:xfrm>
            <a:prstGeom prst="roundRect">
              <a:avLst>
                <a:gd name="adj" fmla="val 8696"/>
              </a:avLst>
            </a:prstGeom>
            <a:gradFill>
              <a:gsLst>
                <a:gs pos="90000">
                  <a:srgbClr val="FFFFFF">
                    <a:lumMod val="95000"/>
                  </a:srgbClr>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406" name="文本框 405"/>
            <p:cNvSpPr txBox="1"/>
            <p:nvPr/>
          </p:nvSpPr>
          <p:spPr>
            <a:xfrm>
              <a:off x="8373199" y="2104871"/>
              <a:ext cx="646079" cy="276891"/>
            </a:xfrm>
            <a:prstGeom prst="rect">
              <a:avLst/>
            </a:prstGeom>
            <a:noFill/>
          </p:spPr>
          <p:txBody>
            <a:bodyPr wrap="none" rtlCol="0">
              <a:spAutoFit/>
            </a:bodyPr>
            <a:lstStyle/>
            <a:p>
              <a:pPr defTabSz="914034">
                <a:defRPr/>
              </a:pPr>
              <a:r>
                <a:rPr lang="zh-CN" altLang="en-US" sz="1200" kern="0" dirty="0">
                  <a:solidFill>
                    <a:srgbClr val="C00000"/>
                  </a:solidFill>
                  <a:latin typeface="微软雅黑" pitchFamily="34" charset="-122"/>
                  <a:ea typeface="微软雅黑"/>
                  <a:cs typeface="+mn-ea"/>
                  <a:sym typeface="+mn-lt"/>
                </a:rPr>
                <a:t>多模态</a:t>
              </a:r>
            </a:p>
          </p:txBody>
        </p:sp>
        <p:sp>
          <p:nvSpPr>
            <p:cNvPr id="407" name="文本框 406"/>
            <p:cNvSpPr txBox="1"/>
            <p:nvPr/>
          </p:nvSpPr>
          <p:spPr>
            <a:xfrm>
              <a:off x="9256798" y="2104871"/>
              <a:ext cx="799907" cy="276891"/>
            </a:xfrm>
            <a:prstGeom prst="rect">
              <a:avLst/>
            </a:prstGeom>
            <a:noFill/>
          </p:spPr>
          <p:txBody>
            <a:bodyPr wrap="none" rtlCol="0">
              <a:spAutoFit/>
            </a:bodyPr>
            <a:lstStyle/>
            <a:p>
              <a:pPr defTabSz="914034">
                <a:defRPr/>
              </a:pPr>
              <a:r>
                <a:rPr lang="zh-CN" altLang="en-US" sz="1200" kern="0" dirty="0">
                  <a:solidFill>
                    <a:srgbClr val="C00000"/>
                  </a:solidFill>
                  <a:latin typeface="微软雅黑" pitchFamily="34" charset="-122"/>
                  <a:ea typeface="微软雅黑"/>
                  <a:cs typeface="+mn-ea"/>
                  <a:sym typeface="+mn-lt"/>
                </a:rPr>
                <a:t>智能遥感</a:t>
              </a:r>
            </a:p>
          </p:txBody>
        </p:sp>
        <p:sp>
          <p:nvSpPr>
            <p:cNvPr id="408" name="文本框 407"/>
            <p:cNvSpPr txBox="1"/>
            <p:nvPr/>
          </p:nvSpPr>
          <p:spPr>
            <a:xfrm>
              <a:off x="10294225" y="2104871"/>
              <a:ext cx="953734" cy="276891"/>
            </a:xfrm>
            <a:prstGeom prst="rect">
              <a:avLst/>
            </a:prstGeom>
            <a:noFill/>
          </p:spPr>
          <p:txBody>
            <a:bodyPr wrap="none" rtlCol="0">
              <a:spAutoFit/>
            </a:bodyPr>
            <a:lstStyle/>
            <a:p>
              <a:pPr defTabSz="914034">
                <a:defRPr/>
              </a:pPr>
              <a:r>
                <a:rPr lang="zh-CN" altLang="en-US" sz="1200" kern="0" dirty="0">
                  <a:solidFill>
                    <a:srgbClr val="C00000"/>
                  </a:solidFill>
                  <a:latin typeface="微软雅黑" pitchFamily="34" charset="-122"/>
                  <a:ea typeface="微软雅黑"/>
                  <a:cs typeface="+mn-ea"/>
                  <a:sym typeface="+mn-lt"/>
                </a:rPr>
                <a:t>蛋白质折叠</a:t>
              </a:r>
            </a:p>
          </p:txBody>
        </p:sp>
        <p:pic>
          <p:nvPicPr>
            <p:cNvPr id="409" name="图片 40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444756" y="2453088"/>
              <a:ext cx="2748460" cy="444873"/>
            </a:xfrm>
            <a:prstGeom prst="rect">
              <a:avLst/>
            </a:prstGeom>
          </p:spPr>
        </p:pic>
        <p:sp>
          <p:nvSpPr>
            <p:cNvPr id="410" name="矩形: 圆角 790"/>
            <p:cNvSpPr/>
            <p:nvPr/>
          </p:nvSpPr>
          <p:spPr>
            <a:xfrm>
              <a:off x="6630547" y="4388822"/>
              <a:ext cx="1343500" cy="578508"/>
            </a:xfrm>
            <a:prstGeom prst="roundRect">
              <a:avLst>
                <a:gd name="adj" fmla="val 8696"/>
              </a:avLst>
            </a:prstGeom>
            <a:gradFill>
              <a:gsLst>
                <a:gs pos="90000">
                  <a:srgbClr val="FFFFFF">
                    <a:lumMod val="95000"/>
                  </a:srgbClr>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411" name="椭圆 410"/>
            <p:cNvSpPr/>
            <p:nvPr/>
          </p:nvSpPr>
          <p:spPr>
            <a:xfrm>
              <a:off x="6465235" y="4385367"/>
              <a:ext cx="611277" cy="585419"/>
            </a:xfrm>
            <a:prstGeom prst="ellipse">
              <a:avLst/>
            </a:prstGeom>
            <a:gradFill>
              <a:gsLst>
                <a:gs pos="90000">
                  <a:srgbClr val="FFFFFF"/>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412" name="文本框 411"/>
            <p:cNvSpPr txBox="1"/>
            <p:nvPr/>
          </p:nvSpPr>
          <p:spPr>
            <a:xfrm>
              <a:off x="6777666" y="4478099"/>
              <a:ext cx="769002" cy="399954"/>
            </a:xfrm>
            <a:prstGeom prst="rect">
              <a:avLst/>
            </a:prstGeom>
            <a:noFill/>
          </p:spPr>
          <p:txBody>
            <a:bodyPr wrap="square" rtlCol="0">
              <a:spAutoFit/>
            </a:bodyPr>
            <a:lstStyle/>
            <a:p>
              <a:pPr defTabSz="914034">
                <a:defRPr/>
              </a:pPr>
              <a:r>
                <a:rPr lang="zh-CN" altLang="en-US" sz="1000" b="1" kern="0" dirty="0">
                  <a:solidFill>
                    <a:srgbClr val="1D1D1A"/>
                  </a:solidFill>
                  <a:latin typeface="微软雅黑" pitchFamily="34" charset="-122"/>
                  <a:ea typeface="微软雅黑"/>
                  <a:cs typeface="+mn-ea"/>
                  <a:sym typeface="+mn-lt"/>
                </a:rPr>
                <a:t>深圳</a:t>
              </a:r>
              <a:endParaRPr lang="en-US" altLang="zh-CN" sz="1000" b="1" kern="0" dirty="0">
                <a:solidFill>
                  <a:srgbClr val="1D1D1A"/>
                </a:solidFill>
                <a:latin typeface="微软雅黑" pitchFamily="34" charset="-122"/>
                <a:ea typeface="微软雅黑"/>
                <a:cs typeface="+mn-ea"/>
                <a:sym typeface="+mn-lt"/>
              </a:endParaRPr>
            </a:p>
            <a:p>
              <a:pPr defTabSz="914034">
                <a:defRPr/>
              </a:pPr>
              <a:r>
                <a:rPr lang="en-US" altLang="zh-CN" sz="1000" kern="0" dirty="0">
                  <a:solidFill>
                    <a:srgbClr val="1D1D1A"/>
                  </a:solidFill>
                  <a:latin typeface="微软雅黑" pitchFamily="34" charset="-122"/>
                  <a:ea typeface="微软雅黑"/>
                  <a:cs typeface="+mn-ea"/>
                  <a:sym typeface="+mn-lt"/>
                </a:rPr>
                <a:t>99.9%</a:t>
              </a:r>
            </a:p>
          </p:txBody>
        </p:sp>
        <p:sp>
          <p:nvSpPr>
            <p:cNvPr id="413" name="矩形: 圆角 793"/>
            <p:cNvSpPr/>
            <p:nvPr/>
          </p:nvSpPr>
          <p:spPr>
            <a:xfrm>
              <a:off x="6630547" y="5228055"/>
              <a:ext cx="1343500" cy="578508"/>
            </a:xfrm>
            <a:prstGeom prst="roundRect">
              <a:avLst>
                <a:gd name="adj" fmla="val 8696"/>
              </a:avLst>
            </a:prstGeom>
            <a:gradFill>
              <a:gsLst>
                <a:gs pos="90000">
                  <a:srgbClr val="FFFFFF">
                    <a:lumMod val="95000"/>
                  </a:srgbClr>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pic>
          <p:nvPicPr>
            <p:cNvPr id="414" name="图片 413"/>
            <p:cNvPicPr/>
            <p:nvPr/>
          </p:nvPicPr>
          <p:blipFill rotWithShape="1">
            <a:blip r:embed="rId12">
              <a:extLst>
                <a:ext uri="{28A0092B-C50C-407E-A947-70E740481C1C}">
                  <a14:useLocalDpi xmlns:a14="http://schemas.microsoft.com/office/drawing/2010/main" val="0"/>
                </a:ext>
              </a:extLst>
            </a:blip>
            <a:srcRect l="-2" t="-2064"/>
            <a:stretch>
              <a:fillRect/>
            </a:stretch>
          </p:blipFill>
          <p:spPr>
            <a:xfrm>
              <a:off x="6505686" y="5229422"/>
              <a:ext cx="575775" cy="575775"/>
            </a:xfrm>
            <a:prstGeom prst="ellipse">
              <a:avLst/>
            </a:prstGeom>
            <a:effectLst/>
          </p:spPr>
        </p:pic>
        <p:sp>
          <p:nvSpPr>
            <p:cNvPr id="415" name="椭圆 414"/>
            <p:cNvSpPr/>
            <p:nvPr/>
          </p:nvSpPr>
          <p:spPr>
            <a:xfrm>
              <a:off x="6500864" y="5224600"/>
              <a:ext cx="611277" cy="585419"/>
            </a:xfrm>
            <a:prstGeom prst="ellipse">
              <a:avLst/>
            </a:prstGeom>
            <a:gradFill>
              <a:gsLst>
                <a:gs pos="90000">
                  <a:srgbClr val="FFFFFF"/>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416" name="文本框 415"/>
            <p:cNvSpPr txBox="1"/>
            <p:nvPr/>
          </p:nvSpPr>
          <p:spPr>
            <a:xfrm>
              <a:off x="6777666" y="5317332"/>
              <a:ext cx="650601" cy="399954"/>
            </a:xfrm>
            <a:prstGeom prst="rect">
              <a:avLst/>
            </a:prstGeom>
            <a:noFill/>
          </p:spPr>
          <p:txBody>
            <a:bodyPr wrap="square" rtlCol="0">
              <a:spAutoFit/>
            </a:bodyPr>
            <a:lstStyle/>
            <a:p>
              <a:pPr defTabSz="914034">
                <a:defRPr/>
              </a:pPr>
              <a:r>
                <a:rPr lang="zh-CN" altLang="en-US" sz="1000" b="1" kern="0" dirty="0">
                  <a:solidFill>
                    <a:srgbClr val="1D1D1A"/>
                  </a:solidFill>
                  <a:latin typeface="微软雅黑" pitchFamily="34" charset="-122"/>
                  <a:ea typeface="微软雅黑"/>
                  <a:cs typeface="+mn-ea"/>
                  <a:sym typeface="+mn-lt"/>
                </a:rPr>
                <a:t>成都</a:t>
              </a:r>
              <a:endParaRPr lang="en-US" altLang="zh-CN" sz="1000" b="1" kern="0" dirty="0">
                <a:solidFill>
                  <a:srgbClr val="1D1D1A"/>
                </a:solidFill>
                <a:latin typeface="微软雅黑" pitchFamily="34" charset="-122"/>
                <a:ea typeface="微软雅黑"/>
                <a:cs typeface="+mn-ea"/>
                <a:sym typeface="+mn-lt"/>
              </a:endParaRPr>
            </a:p>
            <a:p>
              <a:pPr defTabSz="914034">
                <a:defRPr/>
              </a:pPr>
              <a:r>
                <a:rPr lang="en-US" altLang="zh-CN" sz="1000" kern="0" dirty="0">
                  <a:solidFill>
                    <a:srgbClr val="1D1D1A"/>
                  </a:solidFill>
                  <a:latin typeface="微软雅黑" pitchFamily="34" charset="-122"/>
                  <a:ea typeface="微软雅黑"/>
                  <a:cs typeface="+mn-ea"/>
                  <a:sym typeface="+mn-lt"/>
                </a:rPr>
                <a:t>98%</a:t>
              </a:r>
            </a:p>
          </p:txBody>
        </p:sp>
        <p:sp>
          <p:nvSpPr>
            <p:cNvPr id="417" name="矩形: 圆角 797"/>
            <p:cNvSpPr/>
            <p:nvPr/>
          </p:nvSpPr>
          <p:spPr>
            <a:xfrm>
              <a:off x="8365584" y="4388822"/>
              <a:ext cx="1343500" cy="578508"/>
            </a:xfrm>
            <a:prstGeom prst="roundRect">
              <a:avLst>
                <a:gd name="adj" fmla="val 8696"/>
              </a:avLst>
            </a:prstGeom>
            <a:gradFill>
              <a:gsLst>
                <a:gs pos="90000">
                  <a:srgbClr val="FFFFFF">
                    <a:lumMod val="95000"/>
                  </a:srgbClr>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pic>
          <p:nvPicPr>
            <p:cNvPr id="418" name="图片 417"/>
            <p:cNvPicPr/>
            <p:nvPr/>
          </p:nvPicPr>
          <p:blipFill rotWithShape="1">
            <a:blip r:embed="rId13">
              <a:extLst>
                <a:ext uri="{28A0092B-C50C-407E-A947-70E740481C1C}">
                  <a14:useLocalDpi xmlns:a14="http://schemas.microsoft.com/office/drawing/2010/main" val="0"/>
                </a:ext>
              </a:extLst>
            </a:blip>
            <a:srcRect b="-500"/>
            <a:stretch>
              <a:fillRect/>
            </a:stretch>
          </p:blipFill>
          <p:spPr>
            <a:xfrm>
              <a:off x="8121863" y="4390189"/>
              <a:ext cx="575775" cy="575775"/>
            </a:xfrm>
            <a:prstGeom prst="ellipse">
              <a:avLst/>
            </a:prstGeom>
            <a:effectLst/>
          </p:spPr>
        </p:pic>
        <p:sp>
          <p:nvSpPr>
            <p:cNvPr id="419" name="椭圆 418"/>
            <p:cNvSpPr/>
            <p:nvPr/>
          </p:nvSpPr>
          <p:spPr>
            <a:xfrm>
              <a:off x="8117041" y="4385367"/>
              <a:ext cx="611277" cy="585419"/>
            </a:xfrm>
            <a:prstGeom prst="ellipse">
              <a:avLst/>
            </a:prstGeom>
            <a:gradFill>
              <a:gsLst>
                <a:gs pos="90000">
                  <a:srgbClr val="FFFFFF"/>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420" name="文本框 419"/>
            <p:cNvSpPr txBox="1"/>
            <p:nvPr/>
          </p:nvSpPr>
          <p:spPr>
            <a:xfrm>
              <a:off x="8450610" y="4478099"/>
              <a:ext cx="832668" cy="399954"/>
            </a:xfrm>
            <a:prstGeom prst="rect">
              <a:avLst/>
            </a:prstGeom>
            <a:noFill/>
          </p:spPr>
          <p:txBody>
            <a:bodyPr wrap="square" rtlCol="0">
              <a:spAutoFit/>
            </a:bodyPr>
            <a:lstStyle/>
            <a:p>
              <a:pPr defTabSz="914034">
                <a:defRPr/>
              </a:pPr>
              <a:r>
                <a:rPr lang="zh-CN" altLang="en-US" sz="1000" b="1" kern="0" dirty="0">
                  <a:solidFill>
                    <a:srgbClr val="1D1D1A"/>
                  </a:solidFill>
                  <a:latin typeface="微软雅黑" pitchFamily="34" charset="-122"/>
                  <a:ea typeface="微软雅黑"/>
                  <a:cs typeface="+mn-ea"/>
                  <a:sym typeface="+mn-lt"/>
                </a:rPr>
                <a:t>中原</a:t>
              </a:r>
              <a:endParaRPr lang="en-US" altLang="zh-CN" sz="1000" b="1" kern="0" dirty="0">
                <a:solidFill>
                  <a:srgbClr val="1D1D1A"/>
                </a:solidFill>
                <a:latin typeface="微软雅黑" pitchFamily="34" charset="-122"/>
                <a:ea typeface="微软雅黑"/>
                <a:cs typeface="+mn-ea"/>
                <a:sym typeface="+mn-lt"/>
              </a:endParaRPr>
            </a:p>
            <a:p>
              <a:pPr defTabSz="914034">
                <a:defRPr/>
              </a:pPr>
              <a:r>
                <a:rPr lang="en-US" altLang="zh-CN" sz="1000" kern="0" dirty="0">
                  <a:solidFill>
                    <a:srgbClr val="1D1D1A"/>
                  </a:solidFill>
                  <a:latin typeface="微软雅黑" pitchFamily="34" charset="-122"/>
                  <a:ea typeface="微软雅黑"/>
                  <a:cs typeface="+mn-ea"/>
                  <a:sym typeface="+mn-lt"/>
                </a:rPr>
                <a:t>91%</a:t>
              </a:r>
            </a:p>
          </p:txBody>
        </p:sp>
        <p:sp>
          <p:nvSpPr>
            <p:cNvPr id="421" name="矩形: 圆角 801"/>
            <p:cNvSpPr/>
            <p:nvPr/>
          </p:nvSpPr>
          <p:spPr>
            <a:xfrm>
              <a:off x="8365584" y="5228055"/>
              <a:ext cx="1343500" cy="578508"/>
            </a:xfrm>
            <a:prstGeom prst="roundRect">
              <a:avLst>
                <a:gd name="adj" fmla="val 8696"/>
              </a:avLst>
            </a:prstGeom>
            <a:gradFill>
              <a:gsLst>
                <a:gs pos="90000">
                  <a:srgbClr val="FFFFFF">
                    <a:lumMod val="95000"/>
                  </a:srgbClr>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pic>
          <p:nvPicPr>
            <p:cNvPr id="422" name="图片 421"/>
            <p:cNvPicPr/>
            <p:nvPr/>
          </p:nvPicPr>
          <p:blipFill rotWithShape="1">
            <a:blip r:embed="rId14" cstate="screen">
              <a:extLst>
                <a:ext uri="{28A0092B-C50C-407E-A947-70E740481C1C}">
                  <a14:useLocalDpi xmlns:a14="http://schemas.microsoft.com/office/drawing/2010/main" val="0"/>
                </a:ext>
              </a:extLst>
            </a:blip>
            <a:srcRect/>
            <a:stretch>
              <a:fillRect/>
            </a:stretch>
          </p:blipFill>
          <p:spPr>
            <a:xfrm>
              <a:off x="8133677" y="5229422"/>
              <a:ext cx="575775" cy="575775"/>
            </a:xfrm>
            <a:prstGeom prst="ellipse">
              <a:avLst/>
            </a:prstGeom>
            <a:effectLst/>
          </p:spPr>
        </p:pic>
        <p:sp>
          <p:nvSpPr>
            <p:cNvPr id="423" name="椭圆 422"/>
            <p:cNvSpPr/>
            <p:nvPr/>
          </p:nvSpPr>
          <p:spPr>
            <a:xfrm>
              <a:off x="8117041" y="5224600"/>
              <a:ext cx="611277" cy="585419"/>
            </a:xfrm>
            <a:prstGeom prst="ellipse">
              <a:avLst/>
            </a:prstGeom>
            <a:gradFill>
              <a:gsLst>
                <a:gs pos="90000">
                  <a:srgbClr val="FFFFFF"/>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424" name="文本框 423"/>
            <p:cNvSpPr txBox="1"/>
            <p:nvPr/>
          </p:nvSpPr>
          <p:spPr>
            <a:xfrm>
              <a:off x="8435653" y="5317332"/>
              <a:ext cx="650601" cy="399954"/>
            </a:xfrm>
            <a:prstGeom prst="rect">
              <a:avLst/>
            </a:prstGeom>
            <a:noFill/>
          </p:spPr>
          <p:txBody>
            <a:bodyPr wrap="square" rtlCol="0">
              <a:spAutoFit/>
            </a:bodyPr>
            <a:lstStyle/>
            <a:p>
              <a:pPr defTabSz="914034">
                <a:defRPr/>
              </a:pPr>
              <a:r>
                <a:rPr lang="zh-CN" altLang="en-US" sz="1000" b="1" kern="0" dirty="0">
                  <a:solidFill>
                    <a:srgbClr val="1D1D1A"/>
                  </a:solidFill>
                  <a:latin typeface="微软雅黑" pitchFamily="34" charset="-122"/>
                  <a:ea typeface="微软雅黑"/>
                  <a:cs typeface="+mn-ea"/>
                  <a:sym typeface="+mn-lt"/>
                </a:rPr>
                <a:t>杭州</a:t>
              </a:r>
              <a:endParaRPr lang="en-US" altLang="zh-CN" sz="1000" b="1" kern="0" dirty="0">
                <a:solidFill>
                  <a:srgbClr val="1D1D1A"/>
                </a:solidFill>
                <a:latin typeface="微软雅黑" pitchFamily="34" charset="-122"/>
                <a:ea typeface="微软雅黑"/>
                <a:cs typeface="+mn-ea"/>
                <a:sym typeface="+mn-lt"/>
              </a:endParaRPr>
            </a:p>
            <a:p>
              <a:pPr defTabSz="914034">
                <a:defRPr/>
              </a:pPr>
              <a:r>
                <a:rPr lang="en-US" altLang="zh-CN" sz="1000" kern="0" dirty="0">
                  <a:solidFill>
                    <a:srgbClr val="1D1D1A"/>
                  </a:solidFill>
                  <a:latin typeface="微软雅黑" pitchFamily="34" charset="-122"/>
                  <a:ea typeface="微软雅黑"/>
                  <a:cs typeface="+mn-ea"/>
                  <a:sym typeface="+mn-lt"/>
                </a:rPr>
                <a:t>80%</a:t>
              </a:r>
            </a:p>
          </p:txBody>
        </p:sp>
        <p:sp>
          <p:nvSpPr>
            <p:cNvPr id="425" name="矩形: 圆角 805"/>
            <p:cNvSpPr/>
            <p:nvPr/>
          </p:nvSpPr>
          <p:spPr>
            <a:xfrm>
              <a:off x="10120123" y="4388822"/>
              <a:ext cx="1343500" cy="578508"/>
            </a:xfrm>
            <a:prstGeom prst="roundRect">
              <a:avLst>
                <a:gd name="adj" fmla="val 8696"/>
              </a:avLst>
            </a:prstGeom>
            <a:gradFill>
              <a:gsLst>
                <a:gs pos="90000">
                  <a:srgbClr val="FFFFFF">
                    <a:lumMod val="95000"/>
                  </a:srgbClr>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pic>
          <p:nvPicPr>
            <p:cNvPr id="426" name="图片 425"/>
            <p:cNvPicPr/>
            <p:nvPr/>
          </p:nvPicPr>
          <p:blipFill rotWithShape="1">
            <a:blip r:embed="rId15">
              <a:extLst>
                <a:ext uri="{28A0092B-C50C-407E-A947-70E740481C1C}">
                  <a14:useLocalDpi xmlns:a14="http://schemas.microsoft.com/office/drawing/2010/main" val="0"/>
                </a:ext>
              </a:extLst>
            </a:blip>
            <a:srcRect b="-429"/>
            <a:stretch>
              <a:fillRect/>
            </a:stretch>
          </p:blipFill>
          <p:spPr>
            <a:xfrm>
              <a:off x="9856901" y="4390189"/>
              <a:ext cx="575775" cy="575775"/>
            </a:xfrm>
            <a:prstGeom prst="ellipse">
              <a:avLst/>
            </a:prstGeom>
            <a:effectLst/>
          </p:spPr>
        </p:pic>
        <p:sp>
          <p:nvSpPr>
            <p:cNvPr id="427" name="椭圆 426"/>
            <p:cNvSpPr/>
            <p:nvPr/>
          </p:nvSpPr>
          <p:spPr>
            <a:xfrm>
              <a:off x="9852079" y="4385367"/>
              <a:ext cx="611277" cy="585419"/>
            </a:xfrm>
            <a:prstGeom prst="ellipse">
              <a:avLst/>
            </a:prstGeom>
            <a:gradFill>
              <a:gsLst>
                <a:gs pos="90000">
                  <a:srgbClr val="FFFFFF"/>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428" name="文本框 427"/>
            <p:cNvSpPr txBox="1"/>
            <p:nvPr/>
          </p:nvSpPr>
          <p:spPr>
            <a:xfrm>
              <a:off x="10157057" y="4478099"/>
              <a:ext cx="650601" cy="399954"/>
            </a:xfrm>
            <a:prstGeom prst="rect">
              <a:avLst/>
            </a:prstGeom>
            <a:noFill/>
          </p:spPr>
          <p:txBody>
            <a:bodyPr wrap="square" rtlCol="0">
              <a:spAutoFit/>
            </a:bodyPr>
            <a:lstStyle/>
            <a:p>
              <a:pPr defTabSz="914034">
                <a:defRPr/>
              </a:pPr>
              <a:r>
                <a:rPr lang="zh-CN" altLang="en-US" sz="1000" b="1" kern="0" dirty="0">
                  <a:solidFill>
                    <a:srgbClr val="1D1D1A"/>
                  </a:solidFill>
                  <a:latin typeface="微软雅黑" pitchFamily="34" charset="-122"/>
                  <a:ea typeface="微软雅黑"/>
                  <a:cs typeface="+mn-ea"/>
                  <a:sym typeface="+mn-lt"/>
                </a:rPr>
                <a:t>南京</a:t>
              </a:r>
              <a:endParaRPr lang="en-US" altLang="zh-CN" sz="1000" b="1" kern="0" dirty="0">
                <a:solidFill>
                  <a:srgbClr val="1D1D1A"/>
                </a:solidFill>
                <a:latin typeface="微软雅黑" pitchFamily="34" charset="-122"/>
                <a:ea typeface="微软雅黑"/>
                <a:cs typeface="+mn-ea"/>
                <a:sym typeface="+mn-lt"/>
              </a:endParaRPr>
            </a:p>
            <a:p>
              <a:pPr defTabSz="914034">
                <a:defRPr/>
              </a:pPr>
              <a:r>
                <a:rPr lang="en-US" altLang="zh-CN" sz="1000" kern="0" dirty="0">
                  <a:solidFill>
                    <a:srgbClr val="1D1D1A"/>
                  </a:solidFill>
                  <a:latin typeface="微软雅黑" pitchFamily="34" charset="-122"/>
                  <a:ea typeface="微软雅黑"/>
                  <a:cs typeface="+mn-ea"/>
                  <a:sym typeface="+mn-lt"/>
                </a:rPr>
                <a:t>93%</a:t>
              </a:r>
            </a:p>
          </p:txBody>
        </p:sp>
        <p:sp>
          <p:nvSpPr>
            <p:cNvPr id="429" name="矩形: 圆角 809"/>
            <p:cNvSpPr/>
            <p:nvPr/>
          </p:nvSpPr>
          <p:spPr>
            <a:xfrm>
              <a:off x="10120123" y="5228055"/>
              <a:ext cx="1343500" cy="578508"/>
            </a:xfrm>
            <a:prstGeom prst="roundRect">
              <a:avLst>
                <a:gd name="adj" fmla="val 8696"/>
              </a:avLst>
            </a:prstGeom>
            <a:gradFill>
              <a:gsLst>
                <a:gs pos="90000">
                  <a:srgbClr val="FFFFFF">
                    <a:lumMod val="95000"/>
                  </a:srgbClr>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pic>
          <p:nvPicPr>
            <p:cNvPr id="430" name="图片 429"/>
            <p:cNvPicPr/>
            <p:nvPr/>
          </p:nvPicPr>
          <p:blipFill rotWithShape="1">
            <a:blip r:embed="rId16" cstate="screen">
              <a:extLst>
                <a:ext uri="{28A0092B-C50C-407E-A947-70E740481C1C}">
                  <a14:useLocalDpi xmlns:a14="http://schemas.microsoft.com/office/drawing/2010/main" val="0"/>
                </a:ext>
              </a:extLst>
            </a:blip>
            <a:srcRect/>
            <a:stretch>
              <a:fillRect/>
            </a:stretch>
          </p:blipFill>
          <p:spPr>
            <a:xfrm>
              <a:off x="9887581" y="5229422"/>
              <a:ext cx="575775" cy="575775"/>
            </a:xfrm>
            <a:prstGeom prst="ellipse">
              <a:avLst/>
            </a:prstGeom>
            <a:effectLst/>
          </p:spPr>
        </p:pic>
        <p:sp>
          <p:nvSpPr>
            <p:cNvPr id="431" name="椭圆 430"/>
            <p:cNvSpPr/>
            <p:nvPr/>
          </p:nvSpPr>
          <p:spPr>
            <a:xfrm>
              <a:off x="9852079" y="5224599"/>
              <a:ext cx="630852" cy="594881"/>
            </a:xfrm>
            <a:prstGeom prst="ellipse">
              <a:avLst/>
            </a:prstGeom>
            <a:gradFill>
              <a:gsLst>
                <a:gs pos="90000">
                  <a:srgbClr val="FFFFFF"/>
                </a:gs>
                <a:gs pos="0">
                  <a:srgbClr val="FFFFFF">
                    <a:alpha val="0"/>
                  </a:srgbClr>
                </a:gs>
              </a:gsLst>
              <a:lin ang="0" scaled="0"/>
            </a:gradFill>
            <a:ln w="12700" cap="flat" cmpd="sng" algn="ctr">
              <a:noFill/>
              <a:prstDash val="solid"/>
              <a:miter lim="800000"/>
            </a:ln>
            <a:effectLst/>
          </p:spPr>
          <p:txBody>
            <a:bodyPr rtlCol="0" anchor="ctr"/>
            <a:lstStyle/>
            <a:p>
              <a:pPr algn="ctr" defTabSz="914034">
                <a:defRPr/>
              </a:pPr>
              <a:endParaRPr lang="zh-CN" altLang="en-US" sz="1799" kern="0" dirty="0">
                <a:solidFill>
                  <a:srgbClr val="666666"/>
                </a:solidFill>
                <a:latin typeface="微软雅黑" pitchFamily="34" charset="-122"/>
                <a:ea typeface="微软雅黑"/>
                <a:cs typeface="+mn-ea"/>
                <a:sym typeface="+mn-lt"/>
              </a:endParaRPr>
            </a:p>
          </p:txBody>
        </p:sp>
        <p:sp>
          <p:nvSpPr>
            <p:cNvPr id="432" name="文本框 431"/>
            <p:cNvSpPr txBox="1"/>
            <p:nvPr/>
          </p:nvSpPr>
          <p:spPr>
            <a:xfrm>
              <a:off x="10157057" y="5317332"/>
              <a:ext cx="650601" cy="399954"/>
            </a:xfrm>
            <a:prstGeom prst="rect">
              <a:avLst/>
            </a:prstGeom>
            <a:noFill/>
          </p:spPr>
          <p:txBody>
            <a:bodyPr wrap="square" rtlCol="0">
              <a:spAutoFit/>
            </a:bodyPr>
            <a:lstStyle/>
            <a:p>
              <a:pPr defTabSz="914034">
                <a:defRPr/>
              </a:pPr>
              <a:r>
                <a:rPr lang="zh-CN" altLang="en-US" sz="1000" b="1" kern="0" dirty="0">
                  <a:solidFill>
                    <a:srgbClr val="1D1D1A"/>
                  </a:solidFill>
                  <a:latin typeface="微软雅黑" pitchFamily="34" charset="-122"/>
                  <a:ea typeface="微软雅黑"/>
                  <a:cs typeface="+mn-ea"/>
                  <a:sym typeface="+mn-lt"/>
                </a:rPr>
                <a:t>沈阳</a:t>
              </a:r>
              <a:endParaRPr lang="en-US" altLang="zh-CN" sz="1000" b="1" kern="0" dirty="0">
                <a:solidFill>
                  <a:srgbClr val="1D1D1A"/>
                </a:solidFill>
                <a:latin typeface="微软雅黑" pitchFamily="34" charset="-122"/>
                <a:ea typeface="微软雅黑"/>
                <a:cs typeface="+mn-ea"/>
                <a:sym typeface="+mn-lt"/>
              </a:endParaRPr>
            </a:p>
            <a:p>
              <a:pPr defTabSz="914034">
                <a:defRPr/>
              </a:pPr>
              <a:r>
                <a:rPr lang="en-US" altLang="zh-CN" sz="1000" kern="0" dirty="0">
                  <a:solidFill>
                    <a:srgbClr val="1D1D1A"/>
                  </a:solidFill>
                  <a:latin typeface="微软雅黑" pitchFamily="34" charset="-122"/>
                  <a:ea typeface="微软雅黑"/>
                  <a:cs typeface="+mn-ea"/>
                  <a:sym typeface="+mn-lt"/>
                </a:rPr>
                <a:t>98%</a:t>
              </a:r>
            </a:p>
          </p:txBody>
        </p:sp>
        <p:sp>
          <p:nvSpPr>
            <p:cNvPr id="433" name="文本框 432"/>
            <p:cNvSpPr txBox="1"/>
            <p:nvPr/>
          </p:nvSpPr>
          <p:spPr>
            <a:xfrm>
              <a:off x="7165365" y="4539368"/>
              <a:ext cx="949943" cy="338686"/>
            </a:xfrm>
            <a:prstGeom prst="rect">
              <a:avLst/>
            </a:prstGeom>
            <a:noFill/>
          </p:spPr>
          <p:txBody>
            <a:bodyPr wrap="square" rtlCol="0">
              <a:spAutoFit/>
            </a:bodyPr>
            <a:lstStyle/>
            <a:p>
              <a:pPr defTabSz="914034">
                <a:defRPr/>
              </a:pPr>
              <a:r>
                <a:rPr lang="zh-CN" altLang="en-US" sz="800" kern="0" dirty="0">
                  <a:solidFill>
                    <a:srgbClr val="1D1D1A"/>
                  </a:solidFill>
                  <a:latin typeface="微软雅黑" pitchFamily="34" charset="-122"/>
                  <a:ea typeface="微软雅黑"/>
                  <a:cs typeface="+mn-ea"/>
                  <a:sym typeface="+mn-lt"/>
                </a:rPr>
                <a:t>鹏程</a:t>
              </a:r>
              <a:r>
                <a:rPr lang="en-US" altLang="zh-CN" sz="800" kern="0" dirty="0">
                  <a:solidFill>
                    <a:srgbClr val="1D1D1A"/>
                  </a:solidFill>
                  <a:latin typeface="微软雅黑" pitchFamily="34" charset="-122"/>
                  <a:ea typeface="微软雅黑"/>
                  <a:cs typeface="+mn-ea"/>
                  <a:sym typeface="+mn-lt"/>
                </a:rPr>
                <a:t>NLP</a:t>
              </a:r>
              <a:r>
                <a:rPr lang="zh-CN" altLang="en-US" sz="800" kern="0" dirty="0">
                  <a:solidFill>
                    <a:srgbClr val="1D1D1A"/>
                  </a:solidFill>
                  <a:latin typeface="微软雅黑" pitchFamily="34" charset="-122"/>
                  <a:ea typeface="微软雅黑"/>
                  <a:cs typeface="+mn-ea"/>
                  <a:sym typeface="+mn-lt"/>
                </a:rPr>
                <a:t>等</a:t>
              </a:r>
              <a:endParaRPr lang="en-US" altLang="zh-CN" sz="800" kern="0" dirty="0">
                <a:solidFill>
                  <a:srgbClr val="1D1D1A"/>
                </a:solidFill>
                <a:latin typeface="微软雅黑" pitchFamily="34" charset="-122"/>
                <a:ea typeface="微软雅黑"/>
                <a:cs typeface="+mn-ea"/>
                <a:sym typeface="+mn-lt"/>
              </a:endParaRPr>
            </a:p>
            <a:p>
              <a:pPr defTabSz="914034">
                <a:defRPr/>
              </a:pPr>
              <a:r>
                <a:rPr lang="zh-CN" altLang="en-US" sz="800" kern="0" dirty="0">
                  <a:solidFill>
                    <a:srgbClr val="1D1D1A"/>
                  </a:solidFill>
                  <a:latin typeface="微软雅黑" pitchFamily="34" charset="-122"/>
                  <a:ea typeface="微软雅黑"/>
                  <a:cs typeface="+mn-ea"/>
                  <a:sym typeface="+mn-lt"/>
                </a:rPr>
                <a:t>鹏程</a:t>
              </a:r>
              <a:r>
                <a:rPr lang="en-US" altLang="zh-CN" sz="800" kern="0" dirty="0">
                  <a:solidFill>
                    <a:srgbClr val="1D1D1A"/>
                  </a:solidFill>
                  <a:latin typeface="微软雅黑" pitchFamily="34" charset="-122"/>
                  <a:ea typeface="微软雅黑"/>
                  <a:cs typeface="+mn-ea"/>
                  <a:sym typeface="+mn-lt"/>
                </a:rPr>
                <a:t>.</a:t>
              </a:r>
              <a:r>
                <a:rPr lang="zh-CN" altLang="en-US" sz="800" kern="0" dirty="0">
                  <a:solidFill>
                    <a:srgbClr val="1D1D1A"/>
                  </a:solidFill>
                  <a:latin typeface="微软雅黑" pitchFamily="34" charset="-122"/>
                  <a:ea typeface="微软雅黑"/>
                  <a:cs typeface="+mn-ea"/>
                  <a:sym typeface="+mn-lt"/>
                </a:rPr>
                <a:t>神农</a:t>
              </a:r>
              <a:endParaRPr lang="en-US" altLang="zh-CN" sz="800" kern="0" dirty="0">
                <a:solidFill>
                  <a:srgbClr val="1D1D1A"/>
                </a:solidFill>
                <a:latin typeface="微软雅黑" pitchFamily="34" charset="-122"/>
                <a:ea typeface="微软雅黑"/>
                <a:cs typeface="+mn-ea"/>
                <a:sym typeface="+mn-lt"/>
              </a:endParaRPr>
            </a:p>
          </p:txBody>
        </p:sp>
        <p:pic>
          <p:nvPicPr>
            <p:cNvPr id="434" name="图片 43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36546" y="4476463"/>
              <a:ext cx="682544" cy="426590"/>
            </a:xfrm>
            <a:prstGeom prst="rect">
              <a:avLst/>
            </a:prstGeom>
          </p:spPr>
        </p:pic>
        <p:pic>
          <p:nvPicPr>
            <p:cNvPr id="435" name="图片 43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570843" y="4457473"/>
              <a:ext cx="786145" cy="420496"/>
            </a:xfrm>
            <a:prstGeom prst="rect">
              <a:avLst/>
            </a:prstGeom>
          </p:spPr>
        </p:pic>
        <p:pic>
          <p:nvPicPr>
            <p:cNvPr id="436" name="图片 435"/>
            <p:cNvPicPr>
              <a:picLocks noChangeAspect="1"/>
            </p:cNvPicPr>
            <p:nvPr/>
          </p:nvPicPr>
          <p:blipFill>
            <a:blip r:embed="rId19" cstate="screen">
              <a:extLst>
                <a:ext uri="{28A0092B-C50C-407E-A947-70E740481C1C}">
                  <a14:useLocalDpi xmlns:a14="http://schemas.microsoft.com/office/drawing/2010/main" val="0"/>
                </a:ext>
              </a:extLst>
            </a:blip>
            <a:stretch>
              <a:fillRect/>
            </a:stretch>
          </p:blipFill>
          <p:spPr>
            <a:xfrm>
              <a:off x="7184242" y="5621363"/>
              <a:ext cx="106867" cy="145291"/>
            </a:xfrm>
            <a:prstGeom prst="rect">
              <a:avLst/>
            </a:prstGeom>
          </p:spPr>
        </p:pic>
        <p:pic>
          <p:nvPicPr>
            <p:cNvPr id="437" name="图片 436"/>
            <p:cNvPicPr>
              <a:picLocks noChangeAspect="1"/>
            </p:cNvPicPr>
            <p:nvPr/>
          </p:nvPicPr>
          <p:blipFill>
            <a:blip r:embed="rId20" cstate="screen">
              <a:extLst>
                <a:ext uri="{28A0092B-C50C-407E-A947-70E740481C1C}">
                  <a14:useLocalDpi xmlns:a14="http://schemas.microsoft.com/office/drawing/2010/main" val="0"/>
                </a:ext>
              </a:extLst>
            </a:blip>
            <a:stretch>
              <a:fillRect/>
            </a:stretch>
          </p:blipFill>
          <p:spPr>
            <a:xfrm>
              <a:off x="7340554" y="5645802"/>
              <a:ext cx="120522" cy="97782"/>
            </a:xfrm>
            <a:prstGeom prst="rect">
              <a:avLst/>
            </a:prstGeom>
          </p:spPr>
        </p:pic>
        <p:pic>
          <p:nvPicPr>
            <p:cNvPr id="438" name="图片 43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487574" y="5631706"/>
              <a:ext cx="208108" cy="115615"/>
            </a:xfrm>
            <a:prstGeom prst="rect">
              <a:avLst/>
            </a:prstGeom>
          </p:spPr>
        </p:pic>
        <p:pic>
          <p:nvPicPr>
            <p:cNvPr id="439" name="图片 438"/>
            <p:cNvPicPr>
              <a:picLocks noChangeAspect="1"/>
            </p:cNvPicPr>
            <p:nvPr/>
          </p:nvPicPr>
          <p:blipFill rotWithShape="1">
            <a:blip r:embed="rId22" cstate="screen">
              <a:extLst>
                <a:ext uri="{28A0092B-C50C-407E-A947-70E740481C1C}">
                  <a14:useLocalDpi xmlns:a14="http://schemas.microsoft.com/office/drawing/2010/main" val="0"/>
                </a:ext>
              </a:extLst>
            </a:blip>
            <a:srcRect/>
            <a:stretch>
              <a:fillRect/>
            </a:stretch>
          </p:blipFill>
          <p:spPr>
            <a:xfrm>
              <a:off x="7170651" y="5446624"/>
              <a:ext cx="131848" cy="157407"/>
            </a:xfrm>
            <a:prstGeom prst="rect">
              <a:avLst/>
            </a:prstGeom>
          </p:spPr>
        </p:pic>
        <p:pic>
          <p:nvPicPr>
            <p:cNvPr id="440" name="图片 439"/>
            <p:cNvPicPr>
              <a:picLocks noChangeAspect="1"/>
            </p:cNvPicPr>
            <p:nvPr/>
          </p:nvPicPr>
          <p:blipFill>
            <a:blip r:embed="rId23" cstate="screen">
              <a:extLst>
                <a:ext uri="{28A0092B-C50C-407E-A947-70E740481C1C}">
                  <a14:useLocalDpi xmlns:a14="http://schemas.microsoft.com/office/drawing/2010/main" val="0"/>
                </a:ext>
              </a:extLst>
            </a:blip>
            <a:stretch>
              <a:fillRect/>
            </a:stretch>
          </p:blipFill>
          <p:spPr>
            <a:xfrm>
              <a:off x="7355433" y="5339822"/>
              <a:ext cx="256166" cy="61480"/>
            </a:xfrm>
            <a:prstGeom prst="rect">
              <a:avLst/>
            </a:prstGeom>
          </p:spPr>
        </p:pic>
        <p:pic>
          <p:nvPicPr>
            <p:cNvPr id="441" name="图片 440"/>
            <p:cNvPicPr>
              <a:picLocks noChangeAspect="1"/>
            </p:cNvPicPr>
            <p:nvPr/>
          </p:nvPicPr>
          <p:blipFill>
            <a:blip r:embed="rId24" cstate="screen">
              <a:extLst>
                <a:ext uri="{28A0092B-C50C-407E-A947-70E740481C1C}">
                  <a14:useLocalDpi xmlns:a14="http://schemas.microsoft.com/office/drawing/2010/main" val="0"/>
                </a:ext>
              </a:extLst>
            </a:blip>
            <a:stretch>
              <a:fillRect/>
            </a:stretch>
          </p:blipFill>
          <p:spPr>
            <a:xfrm>
              <a:off x="7668728" y="5631707"/>
              <a:ext cx="248552" cy="121668"/>
            </a:xfrm>
            <a:prstGeom prst="rect">
              <a:avLst/>
            </a:prstGeom>
          </p:spPr>
        </p:pic>
        <p:pic>
          <p:nvPicPr>
            <p:cNvPr id="442" name="图片 44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674173" y="5332030"/>
              <a:ext cx="219154" cy="82858"/>
            </a:xfrm>
            <a:prstGeom prst="rect">
              <a:avLst/>
            </a:prstGeom>
          </p:spPr>
        </p:pic>
        <p:pic>
          <p:nvPicPr>
            <p:cNvPr id="443" name="图片 442"/>
            <p:cNvPicPr>
              <a:picLocks noChangeAspect="1"/>
            </p:cNvPicPr>
            <p:nvPr/>
          </p:nvPicPr>
          <p:blipFill rotWithShape="1">
            <a:blip r:embed="rId26" cstate="screen">
              <a:extLst>
                <a:ext uri="{28A0092B-C50C-407E-A947-70E740481C1C}">
                  <a14:useLocalDpi xmlns:a14="http://schemas.microsoft.com/office/drawing/2010/main" val="0"/>
                </a:ext>
              </a:extLst>
            </a:blip>
            <a:srcRect/>
            <a:stretch>
              <a:fillRect/>
            </a:stretch>
          </p:blipFill>
          <p:spPr>
            <a:xfrm>
              <a:off x="7170377" y="5311728"/>
              <a:ext cx="131848" cy="126384"/>
            </a:xfrm>
            <a:prstGeom prst="rect">
              <a:avLst/>
            </a:prstGeom>
          </p:spPr>
        </p:pic>
        <p:pic>
          <p:nvPicPr>
            <p:cNvPr id="444" name="图片 443"/>
            <p:cNvPicPr>
              <a:picLocks noChangeAspect="1"/>
            </p:cNvPicPr>
            <p:nvPr/>
          </p:nvPicPr>
          <p:blipFill>
            <a:blip r:embed="rId27" cstate="screen">
              <a:extLst>
                <a:ext uri="{28A0092B-C50C-407E-A947-70E740481C1C}">
                  <a14:useLocalDpi xmlns:a14="http://schemas.microsoft.com/office/drawing/2010/main" val="0"/>
                </a:ext>
              </a:extLst>
            </a:blip>
            <a:stretch>
              <a:fillRect/>
            </a:stretch>
          </p:blipFill>
          <p:spPr>
            <a:xfrm>
              <a:off x="7702958" y="5480783"/>
              <a:ext cx="194216" cy="75601"/>
            </a:xfrm>
            <a:prstGeom prst="rect">
              <a:avLst/>
            </a:prstGeom>
          </p:spPr>
        </p:pic>
        <p:pic>
          <p:nvPicPr>
            <p:cNvPr id="445" name="图片 44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356153" y="5492027"/>
              <a:ext cx="278405" cy="64385"/>
            </a:xfrm>
            <a:prstGeom prst="rect">
              <a:avLst/>
            </a:prstGeom>
          </p:spPr>
        </p:pic>
        <p:pic>
          <p:nvPicPr>
            <p:cNvPr id="446" name="图片 44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0584963" y="5287440"/>
              <a:ext cx="804428" cy="457061"/>
            </a:xfrm>
            <a:prstGeom prst="rect">
              <a:avLst/>
            </a:prstGeom>
          </p:spPr>
        </p:pic>
        <p:pic>
          <p:nvPicPr>
            <p:cNvPr id="447" name="图片 446"/>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168309" y="5484790"/>
              <a:ext cx="208059" cy="73186"/>
            </a:xfrm>
            <a:prstGeom prst="rect">
              <a:avLst/>
            </a:prstGeom>
          </p:spPr>
        </p:pic>
        <p:pic>
          <p:nvPicPr>
            <p:cNvPr id="448" name="图片 447"/>
            <p:cNvPicPr>
              <a:picLocks noChangeAspect="1"/>
            </p:cNvPicPr>
            <p:nvPr/>
          </p:nvPicPr>
          <p:blipFill rotWithShape="1">
            <a:blip r:embed="rId31">
              <a:extLst>
                <a:ext uri="{28A0092B-C50C-407E-A947-70E740481C1C}">
                  <a14:useLocalDpi xmlns:a14="http://schemas.microsoft.com/office/drawing/2010/main" val="0"/>
                </a:ext>
              </a:extLst>
            </a:blip>
            <a:srcRect/>
            <a:stretch>
              <a:fillRect/>
            </a:stretch>
          </p:blipFill>
          <p:spPr>
            <a:xfrm>
              <a:off x="8919828" y="5302399"/>
              <a:ext cx="108592" cy="106956"/>
            </a:xfrm>
            <a:prstGeom prst="rect">
              <a:avLst/>
            </a:prstGeom>
          </p:spPr>
        </p:pic>
        <p:pic>
          <p:nvPicPr>
            <p:cNvPr id="449" name="图片 44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899598" y="5631707"/>
              <a:ext cx="197039" cy="91290"/>
            </a:xfrm>
            <a:prstGeom prst="rect">
              <a:avLst/>
            </a:prstGeom>
          </p:spPr>
        </p:pic>
        <p:pic>
          <p:nvPicPr>
            <p:cNvPr id="450" name="图片 449"/>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408290" y="5659318"/>
              <a:ext cx="203834" cy="48405"/>
            </a:xfrm>
            <a:prstGeom prst="rect">
              <a:avLst/>
            </a:prstGeom>
          </p:spPr>
        </p:pic>
        <p:pic>
          <p:nvPicPr>
            <p:cNvPr id="451" name="图片 450"/>
            <p:cNvPicPr>
              <a:picLocks noChangeAspect="1"/>
            </p:cNvPicPr>
            <p:nvPr/>
          </p:nvPicPr>
          <p:blipFill>
            <a:blip r:embed="rId34" cstate="screen">
              <a:extLst>
                <a:ext uri="{28A0092B-C50C-407E-A947-70E740481C1C}">
                  <a14:useLocalDpi xmlns:a14="http://schemas.microsoft.com/office/drawing/2010/main" val="0"/>
                </a:ext>
              </a:extLst>
            </a:blip>
            <a:stretch>
              <a:fillRect/>
            </a:stretch>
          </p:blipFill>
          <p:spPr>
            <a:xfrm>
              <a:off x="8911453" y="5487089"/>
              <a:ext cx="212657" cy="79666"/>
            </a:xfrm>
            <a:prstGeom prst="rect">
              <a:avLst/>
            </a:prstGeom>
          </p:spPr>
        </p:pic>
        <p:pic>
          <p:nvPicPr>
            <p:cNvPr id="452" name="图片 451"/>
            <p:cNvPicPr>
              <a:picLocks noChangeAspect="1"/>
            </p:cNvPicPr>
            <p:nvPr/>
          </p:nvPicPr>
          <p:blipFill>
            <a:blip r:embed="rId35" cstate="screen">
              <a:extLst>
                <a:ext uri="{28A0092B-C50C-407E-A947-70E740481C1C}">
                  <a14:useLocalDpi xmlns:a14="http://schemas.microsoft.com/office/drawing/2010/main" val="0"/>
                </a:ext>
              </a:extLst>
            </a:blip>
            <a:stretch>
              <a:fillRect/>
            </a:stretch>
          </p:blipFill>
          <p:spPr>
            <a:xfrm>
              <a:off x="9071098" y="5307672"/>
              <a:ext cx="262621" cy="91412"/>
            </a:xfrm>
            <a:prstGeom prst="rect">
              <a:avLst/>
            </a:prstGeom>
          </p:spPr>
        </p:pic>
        <p:pic>
          <p:nvPicPr>
            <p:cNvPr id="453" name="图片 452"/>
            <p:cNvPicPr>
              <a:picLocks noChangeAspect="1"/>
            </p:cNvPicPr>
            <p:nvPr/>
          </p:nvPicPr>
          <p:blipFill>
            <a:blip r:embed="rId36" cstate="screen">
              <a:extLst>
                <a:ext uri="{28A0092B-C50C-407E-A947-70E740481C1C}">
                  <a14:useLocalDpi xmlns:a14="http://schemas.microsoft.com/office/drawing/2010/main" val="0"/>
                </a:ext>
              </a:extLst>
            </a:blip>
            <a:stretch>
              <a:fillRect/>
            </a:stretch>
          </p:blipFill>
          <p:spPr>
            <a:xfrm>
              <a:off x="9384738" y="5332031"/>
              <a:ext cx="247768" cy="45701"/>
            </a:xfrm>
            <a:prstGeom prst="rect">
              <a:avLst/>
            </a:prstGeom>
          </p:spPr>
        </p:pic>
        <p:pic>
          <p:nvPicPr>
            <p:cNvPr id="454" name="图片 453"/>
            <p:cNvPicPr>
              <a:picLocks noChangeAspect="1"/>
            </p:cNvPicPr>
            <p:nvPr/>
          </p:nvPicPr>
          <p:blipFill>
            <a:blip r:embed="rId37" cstate="screen">
              <a:extLst>
                <a:ext uri="{28A0092B-C50C-407E-A947-70E740481C1C}">
                  <a14:useLocalDpi xmlns:a14="http://schemas.microsoft.com/office/drawing/2010/main" val="0"/>
                </a:ext>
              </a:extLst>
            </a:blip>
            <a:stretch>
              <a:fillRect/>
            </a:stretch>
          </p:blipFill>
          <p:spPr>
            <a:xfrm>
              <a:off x="9168310" y="5655609"/>
              <a:ext cx="181054" cy="63952"/>
            </a:xfrm>
            <a:prstGeom prst="rect">
              <a:avLst/>
            </a:prstGeom>
          </p:spPr>
        </p:pic>
        <p:pic>
          <p:nvPicPr>
            <p:cNvPr id="455" name="图片 454"/>
            <p:cNvPicPr>
              <a:picLocks noChangeAspect="1"/>
            </p:cNvPicPr>
            <p:nvPr/>
          </p:nvPicPr>
          <p:blipFill>
            <a:blip r:embed="rId38" cstate="screen">
              <a:extLst>
                <a:ext uri="{28A0092B-C50C-407E-A947-70E740481C1C}">
                  <a14:useLocalDpi xmlns:a14="http://schemas.microsoft.com/office/drawing/2010/main" val="0"/>
                </a:ext>
              </a:extLst>
            </a:blip>
            <a:stretch>
              <a:fillRect/>
            </a:stretch>
          </p:blipFill>
          <p:spPr>
            <a:xfrm>
              <a:off x="9412649" y="5490710"/>
              <a:ext cx="240006" cy="67608"/>
            </a:xfrm>
            <a:prstGeom prst="rect">
              <a:avLst/>
            </a:prstGeom>
          </p:spPr>
        </p:pic>
        <p:grpSp>
          <p:nvGrpSpPr>
            <p:cNvPr id="456" name="组合 455"/>
            <p:cNvGrpSpPr/>
            <p:nvPr/>
          </p:nvGrpSpPr>
          <p:grpSpPr>
            <a:xfrm>
              <a:off x="4058323" y="4878690"/>
              <a:ext cx="892773" cy="200055"/>
              <a:chOff x="3605876" y="4801682"/>
              <a:chExt cx="892773" cy="200055"/>
            </a:xfrm>
          </p:grpSpPr>
          <p:sp>
            <p:nvSpPr>
              <p:cNvPr id="461" name="矩形: 圆角 539"/>
              <p:cNvSpPr/>
              <p:nvPr/>
            </p:nvSpPr>
            <p:spPr>
              <a:xfrm rot="10800000">
                <a:off x="3919122" y="4831218"/>
                <a:ext cx="579527" cy="140266"/>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62" name="图形 54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1839" y="4858949"/>
                <a:ext cx="74942" cy="86865"/>
              </a:xfrm>
              <a:prstGeom prst="rect">
                <a:avLst/>
              </a:prstGeom>
              <a:effectLst/>
              <a:scene3d>
                <a:camera prst="orthographicFront">
                  <a:rot lat="0" lon="0" rev="0"/>
                </a:camera>
                <a:lightRig rig="threePt" dir="t"/>
              </a:scene3d>
            </p:spPr>
          </p:pic>
          <p:sp>
            <p:nvSpPr>
              <p:cNvPr id="463" name="矩形 462"/>
              <p:cNvSpPr/>
              <p:nvPr/>
            </p:nvSpPr>
            <p:spPr>
              <a:xfrm>
                <a:off x="3605876" y="4801682"/>
                <a:ext cx="816010" cy="200055"/>
              </a:xfrm>
              <a:prstGeom prst="rect">
                <a:avLst/>
              </a:prstGeom>
              <a:scene3d>
                <a:camera prst="orthographicFront">
                  <a:rot lat="0" lon="0" rev="0"/>
                </a:camera>
                <a:lightRig rig="threePt" dir="t"/>
              </a:scene3d>
            </p:spPr>
            <p:txBody>
              <a:bodyPr wrap="square">
                <a:spAutoFit/>
              </a:bodyPr>
              <a:lstStyle/>
              <a:p>
                <a:pPr algn="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南昌</a:t>
                </a:r>
              </a:p>
            </p:txBody>
          </p:sp>
        </p:grpSp>
        <p:grpSp>
          <p:nvGrpSpPr>
            <p:cNvPr id="457" name="组合 456"/>
            <p:cNvGrpSpPr/>
            <p:nvPr/>
          </p:nvGrpSpPr>
          <p:grpSpPr>
            <a:xfrm>
              <a:off x="4141744" y="3735082"/>
              <a:ext cx="892773" cy="200055"/>
              <a:chOff x="3605876" y="4801682"/>
              <a:chExt cx="892773" cy="200055"/>
            </a:xfrm>
          </p:grpSpPr>
          <p:sp>
            <p:nvSpPr>
              <p:cNvPr id="458" name="矩形: 圆角 539"/>
              <p:cNvSpPr/>
              <p:nvPr/>
            </p:nvSpPr>
            <p:spPr>
              <a:xfrm rot="10800000">
                <a:off x="3919122" y="4831218"/>
                <a:ext cx="579527" cy="140266"/>
              </a:xfrm>
              <a:prstGeom prst="roundRect">
                <a:avLst>
                  <a:gd name="adj" fmla="val 50000"/>
                </a:avLst>
              </a:prstGeom>
              <a:gradFill flip="none" rotWithShape="1">
                <a:gsLst>
                  <a:gs pos="100000">
                    <a:srgbClr val="232323">
                      <a:lumMod val="0"/>
                      <a:lumOff val="100000"/>
                      <a:alpha val="0"/>
                    </a:srgbClr>
                  </a:gs>
                  <a:gs pos="80000">
                    <a:srgbClr val="FFC000">
                      <a:alpha val="34000"/>
                    </a:srgbClr>
                  </a:gs>
                  <a:gs pos="0">
                    <a:srgbClr val="FFC000"/>
                  </a:gs>
                </a:gsLst>
                <a:lin ang="1080000" scaled="0"/>
                <a:tileRect/>
              </a:gradFill>
              <a:ln w="12700" cap="flat" cmpd="sng" algn="ctr">
                <a:noFill/>
                <a:prstDash val="solid"/>
                <a:miter lim="800000"/>
              </a:ln>
              <a:effectLst/>
            </p:spPr>
            <p:txBody>
              <a:bodyPr rtlCol="0" anchor="ctr"/>
              <a:lstStyle/>
              <a:p>
                <a:pPr algn="ctr" defTabSz="912765">
                  <a:defRPr/>
                </a:pPr>
                <a:endParaRPr lang="zh-CN" altLang="en-US" sz="1594" b="1" kern="0" dirty="0">
                  <a:solidFill>
                    <a:srgbClr val="666666"/>
                  </a:solidFill>
                  <a:latin typeface="微软雅黑" pitchFamily="34" charset="-122"/>
                  <a:ea typeface="微软雅黑"/>
                  <a:cs typeface="+mn-ea"/>
                  <a:sym typeface="+mn-lt"/>
                </a:endParaRPr>
              </a:p>
            </p:txBody>
          </p:sp>
          <p:pic>
            <p:nvPicPr>
              <p:cNvPr id="459" name="图形 540"/>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61839" y="4858949"/>
                <a:ext cx="74942" cy="86865"/>
              </a:xfrm>
              <a:prstGeom prst="rect">
                <a:avLst/>
              </a:prstGeom>
              <a:effectLst/>
              <a:scene3d>
                <a:camera prst="orthographicFront">
                  <a:rot lat="0" lon="0" rev="0"/>
                </a:camera>
                <a:lightRig rig="threePt" dir="t"/>
              </a:scene3d>
            </p:spPr>
          </p:pic>
          <p:sp>
            <p:nvSpPr>
              <p:cNvPr id="460" name="矩形 459"/>
              <p:cNvSpPr/>
              <p:nvPr/>
            </p:nvSpPr>
            <p:spPr>
              <a:xfrm>
                <a:off x="3605876" y="4801682"/>
                <a:ext cx="816010" cy="200055"/>
              </a:xfrm>
              <a:prstGeom prst="rect">
                <a:avLst/>
              </a:prstGeom>
              <a:scene3d>
                <a:camera prst="orthographicFront">
                  <a:rot lat="0" lon="0" rev="0"/>
                </a:camera>
                <a:lightRig rig="threePt" dir="t"/>
              </a:scene3d>
            </p:spPr>
            <p:txBody>
              <a:bodyPr wrap="square">
                <a:spAutoFit/>
              </a:bodyPr>
              <a:lstStyle/>
              <a:p>
                <a:pPr algn="r" defTabSz="912765">
                  <a:defRPr/>
                </a:pPr>
                <a:r>
                  <a:rPr kumimoji="1" lang="en-US" altLang="zh-CN" sz="700" b="1" kern="0" dirty="0">
                    <a:solidFill>
                      <a:srgbClr val="1D1D1A"/>
                    </a:solidFill>
                    <a:latin typeface="微软雅黑" pitchFamily="34" charset="-122"/>
                    <a:ea typeface="微软雅黑"/>
                    <a:cs typeface="+mn-ea"/>
                    <a:sym typeface="+mn-lt"/>
                  </a:rPr>
                  <a:t>                </a:t>
                </a:r>
                <a:r>
                  <a:rPr kumimoji="1" lang="zh-CN" altLang="en-US" sz="700" b="1" kern="0" dirty="0">
                    <a:solidFill>
                      <a:srgbClr val="1D1D1A"/>
                    </a:solidFill>
                    <a:latin typeface="微软雅黑" pitchFamily="34" charset="-122"/>
                    <a:ea typeface="微软雅黑"/>
                    <a:cs typeface="+mn-ea"/>
                    <a:sym typeface="+mn-lt"/>
                  </a:rPr>
                  <a:t>济南</a:t>
                </a:r>
              </a:p>
            </p:txBody>
          </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矩形 72"/>
          <p:cNvSpPr/>
          <p:nvPr/>
        </p:nvSpPr>
        <p:spPr>
          <a:xfrm rot="10800000">
            <a:off x="6250390" y="1841562"/>
            <a:ext cx="5157213" cy="1213964"/>
          </a:xfrm>
          <a:prstGeom prst="rect">
            <a:avLst/>
          </a:prstGeom>
          <a:solidFill>
            <a:schemeClr val="tx2"/>
          </a:solidFill>
          <a:ln>
            <a:noFill/>
          </a:ln>
          <a:effectLst>
            <a:outerShdw blurRad="508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defRPr/>
            </a:pPr>
            <a:endParaRPr lang="zh-CN" altLang="en-US" sz="1799">
              <a:solidFill>
                <a:srgbClr val="666666"/>
              </a:solidFill>
              <a:latin typeface="微软雅黑"/>
              <a:ea typeface="微软雅黑"/>
            </a:endParaRPr>
          </a:p>
        </p:txBody>
      </p:sp>
      <p:sp>
        <p:nvSpPr>
          <p:cNvPr id="4" name="标题 1"/>
          <p:cNvSpPr txBox="1"/>
          <p:nvPr/>
        </p:nvSpPr>
        <p:spPr>
          <a:xfrm>
            <a:off x="443599" y="457310"/>
            <a:ext cx="11365556" cy="539328"/>
          </a:xfrm>
          <a:prstGeom prst="rect">
            <a:avLst/>
          </a:prstGeom>
        </p:spPr>
        <p:txBody>
          <a:bodyPr anchor="ctr"/>
          <a:lstStyle>
            <a:lvl1pPr algn="l" defTabSz="1187450" rtl="0" eaLnBrk="1" latinLnBrk="0" hangingPunct="1">
              <a:lnSpc>
                <a:spcPct val="90000"/>
              </a:lnSpc>
              <a:spcBef>
                <a:spcPct val="0"/>
              </a:spcBef>
              <a:buNone/>
              <a:defRPr sz="5715" kern="1200">
                <a:solidFill>
                  <a:schemeClr val="tx1"/>
                </a:solidFill>
                <a:latin typeface="+mj-lt"/>
                <a:ea typeface="+mj-ea"/>
                <a:cs typeface="+mj-cs"/>
              </a:defRPr>
            </a:lvl1pPr>
          </a:lstStyle>
          <a:p>
            <a:pPr algn="ctr" defTabSz="1186975">
              <a:spcBef>
                <a:spcPts val="1299"/>
              </a:spcBef>
              <a:defRPr/>
            </a:pPr>
            <a:r>
              <a:rPr kumimoji="1" lang="en-US" altLang="zh-CN" sz="2799" b="1" dirty="0">
                <a:solidFill>
                  <a:srgbClr val="000000"/>
                </a:solidFill>
                <a:latin typeface="微软雅黑"/>
                <a:ea typeface="微软雅黑"/>
              </a:rPr>
              <a:t>2</a:t>
            </a:r>
            <a:r>
              <a:rPr kumimoji="1" lang="zh-CN" altLang="en-US" sz="2799" b="1" dirty="0">
                <a:solidFill>
                  <a:srgbClr val="000000"/>
                </a:solidFill>
                <a:latin typeface="微软雅黑"/>
                <a:ea typeface="微软雅黑"/>
              </a:rPr>
              <a:t>、支撑金融</a:t>
            </a:r>
            <a:r>
              <a:rPr kumimoji="1" lang="en-US" altLang="zh-CN" sz="2799" b="1" dirty="0">
                <a:solidFill>
                  <a:srgbClr val="000000"/>
                </a:solidFill>
                <a:latin typeface="微软雅黑"/>
                <a:ea typeface="微软雅黑"/>
              </a:rPr>
              <a:t>AI</a:t>
            </a:r>
            <a:r>
              <a:rPr kumimoji="1" lang="zh-CN" altLang="en-US" sz="2799" b="1" dirty="0">
                <a:solidFill>
                  <a:srgbClr val="000000"/>
                </a:solidFill>
                <a:latin typeface="微软雅黑"/>
                <a:ea typeface="微软雅黑"/>
              </a:rPr>
              <a:t>新业务上线 ，助力金融可解释</a:t>
            </a:r>
            <a:r>
              <a:rPr kumimoji="1" lang="en-US" altLang="zh-CN" sz="2799" b="1" dirty="0">
                <a:solidFill>
                  <a:srgbClr val="000000"/>
                </a:solidFill>
                <a:latin typeface="微软雅黑"/>
                <a:ea typeface="微软雅黑"/>
              </a:rPr>
              <a:t>AI</a:t>
            </a:r>
            <a:r>
              <a:rPr kumimoji="1" lang="zh-CN" altLang="en-US" sz="2799" b="1" dirty="0">
                <a:solidFill>
                  <a:srgbClr val="000000"/>
                </a:solidFill>
                <a:latin typeface="微软雅黑"/>
                <a:ea typeface="微软雅黑"/>
              </a:rPr>
              <a:t>创新</a:t>
            </a:r>
          </a:p>
        </p:txBody>
      </p:sp>
      <p:sp>
        <p:nvSpPr>
          <p:cNvPr id="8" name="矩形 7"/>
          <p:cNvSpPr/>
          <p:nvPr/>
        </p:nvSpPr>
        <p:spPr>
          <a:xfrm>
            <a:off x="1281616" y="1402438"/>
            <a:ext cx="4509486" cy="338290"/>
          </a:xfrm>
          <a:prstGeom prst="rect">
            <a:avLst/>
          </a:prstGeom>
          <a:solidFill>
            <a:schemeClr val="tx2"/>
          </a:solidFill>
        </p:spPr>
        <p:txBody>
          <a:bodyPr wrap="square" rtlCol="0">
            <a:spAutoFit/>
          </a:bodyPr>
          <a:lstStyle/>
          <a:p>
            <a:pPr algn="ctr" defTabSz="1217443">
              <a:defRPr/>
            </a:pPr>
            <a:r>
              <a:rPr lang="zh-CN" altLang="en-US" sz="1599" b="1" kern="0" dirty="0">
                <a:solidFill>
                  <a:srgbClr val="C00000"/>
                </a:solidFill>
                <a:latin typeface="微软雅黑"/>
                <a:ea typeface="微软雅黑"/>
                <a:cs typeface="+mn-ea"/>
              </a:rPr>
              <a:t>构建中大模型分布式训练能力，加速新业务上线</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8889" y="1953329"/>
            <a:ext cx="1582763" cy="1055703"/>
          </a:xfrm>
          <a:prstGeom prst="rect">
            <a:avLst/>
          </a:prstGeom>
        </p:spPr>
      </p:pic>
      <p:sp>
        <p:nvSpPr>
          <p:cNvPr id="9" name="矩形 8"/>
          <p:cNvSpPr/>
          <p:nvPr/>
        </p:nvSpPr>
        <p:spPr>
          <a:xfrm>
            <a:off x="728890" y="1953329"/>
            <a:ext cx="1582763" cy="105570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99">
              <a:defRPr/>
            </a:pPr>
            <a:endParaRPr lang="zh-CN" altLang="en-US" sz="1904" dirty="0">
              <a:solidFill>
                <a:prstClr val="black">
                  <a:lumMod val="85000"/>
                  <a:lumOff val="15000"/>
                </a:prstClr>
              </a:solidFill>
              <a:latin typeface="微软雅黑"/>
              <a:ea typeface="微软雅黑"/>
              <a:cs typeface="FZLanTingHeiS-B-GB" charset="-122"/>
            </a:endParaRPr>
          </a:p>
        </p:txBody>
      </p:sp>
      <p:sp>
        <p:nvSpPr>
          <p:cNvPr id="10" name="矩形 9"/>
          <p:cNvSpPr/>
          <p:nvPr/>
        </p:nvSpPr>
        <p:spPr>
          <a:xfrm>
            <a:off x="779876" y="2288543"/>
            <a:ext cx="1480787" cy="307537"/>
          </a:xfrm>
          <a:prstGeom prst="rect">
            <a:avLst/>
          </a:prstGeom>
        </p:spPr>
        <p:txBody>
          <a:bodyPr wrap="none">
            <a:spAutoFit/>
          </a:bodyPr>
          <a:lstStyle/>
          <a:p>
            <a:pPr algn="ctr" defTabSz="913399">
              <a:defRPr/>
            </a:pPr>
            <a:r>
              <a:rPr lang="zh-CN" altLang="en-US" sz="1399" b="1" spc="286" dirty="0">
                <a:solidFill>
                  <a:srgbClr val="FFC000"/>
                </a:solidFill>
                <a:latin typeface="微软雅黑"/>
                <a:ea typeface="微软雅黑"/>
                <a:cs typeface="FZLanTingHeiS-B-GB" charset="-122"/>
              </a:rPr>
              <a:t>信贷合同分析</a:t>
            </a:r>
          </a:p>
        </p:txBody>
      </p:sp>
      <p:grpSp>
        <p:nvGrpSpPr>
          <p:cNvPr id="18" name="组合 17"/>
          <p:cNvGrpSpPr/>
          <p:nvPr/>
        </p:nvGrpSpPr>
        <p:grpSpPr>
          <a:xfrm>
            <a:off x="2481661" y="1953328"/>
            <a:ext cx="1582764" cy="1057574"/>
            <a:chOff x="2563910" y="1952751"/>
            <a:chExt cx="1583382" cy="1057987"/>
          </a:xfrm>
        </p:grpSpPr>
        <p:pic>
          <p:nvPicPr>
            <p:cNvPr id="6" name="图片 5"/>
            <p:cNvPicPr preferRelativeResize="0"/>
            <p:nvPr/>
          </p:nvPicPr>
          <p:blipFill>
            <a:blip r:embed="rId4" cstate="print">
              <a:extLst>
                <a:ext uri="{28A0092B-C50C-407E-A947-70E740481C1C}">
                  <a14:useLocalDpi xmlns:a14="http://schemas.microsoft.com/office/drawing/2010/main" val="0"/>
                </a:ext>
              </a:extLst>
            </a:blip>
            <a:stretch>
              <a:fillRect/>
            </a:stretch>
          </p:blipFill>
          <p:spPr>
            <a:xfrm>
              <a:off x="2563911" y="1952751"/>
              <a:ext cx="1583381" cy="1057987"/>
            </a:xfrm>
            <a:prstGeom prst="rect">
              <a:avLst/>
            </a:prstGeom>
          </p:spPr>
        </p:pic>
        <p:sp>
          <p:nvSpPr>
            <p:cNvPr id="11" name="矩形 10"/>
            <p:cNvSpPr/>
            <p:nvPr/>
          </p:nvSpPr>
          <p:spPr>
            <a:xfrm>
              <a:off x="2563910" y="1952751"/>
              <a:ext cx="1583381" cy="105611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99">
                <a:defRPr/>
              </a:pPr>
              <a:endParaRPr lang="zh-CN" altLang="en-US" sz="1904" dirty="0">
                <a:solidFill>
                  <a:prstClr val="black">
                    <a:lumMod val="85000"/>
                    <a:lumOff val="15000"/>
                  </a:prstClr>
                </a:solidFill>
                <a:latin typeface="微软雅黑"/>
                <a:ea typeface="微软雅黑"/>
                <a:cs typeface="FZLanTingHeiS-B-GB" charset="-122"/>
              </a:endParaRPr>
            </a:p>
          </p:txBody>
        </p:sp>
        <p:sp>
          <p:nvSpPr>
            <p:cNvPr id="12" name="矩形 11"/>
            <p:cNvSpPr/>
            <p:nvPr/>
          </p:nvSpPr>
          <p:spPr>
            <a:xfrm>
              <a:off x="2722981" y="2288096"/>
              <a:ext cx="1265236" cy="307657"/>
            </a:xfrm>
            <a:prstGeom prst="rect">
              <a:avLst/>
            </a:prstGeom>
          </p:spPr>
          <p:txBody>
            <a:bodyPr wrap="none">
              <a:spAutoFit/>
            </a:bodyPr>
            <a:lstStyle/>
            <a:p>
              <a:pPr algn="ctr" defTabSz="913399">
                <a:defRPr/>
              </a:pPr>
              <a:r>
                <a:rPr lang="zh-CN" altLang="en-US" sz="1399" b="1" spc="286" dirty="0">
                  <a:solidFill>
                    <a:srgbClr val="FFC000"/>
                  </a:solidFill>
                  <a:latin typeface="微软雅黑"/>
                  <a:ea typeface="微软雅黑"/>
                  <a:cs typeface="FZLanTingHeiS-B-GB" charset="-122"/>
                </a:rPr>
                <a:t>对话机器人</a:t>
              </a:r>
            </a:p>
          </p:txBody>
        </p:sp>
      </p:grpSp>
      <p:grpSp>
        <p:nvGrpSpPr>
          <p:cNvPr id="3" name="组合 2"/>
          <p:cNvGrpSpPr/>
          <p:nvPr/>
        </p:nvGrpSpPr>
        <p:grpSpPr>
          <a:xfrm>
            <a:off x="4245831" y="1953328"/>
            <a:ext cx="1617730" cy="1057574"/>
            <a:chOff x="4398648" y="1952751"/>
            <a:chExt cx="1618362" cy="1057987"/>
          </a:xfrm>
        </p:grpSpPr>
        <p:pic>
          <p:nvPicPr>
            <p:cNvPr id="7" name="图片 6"/>
            <p:cNvPicPr preferRelativeResize="0"/>
            <p:nvPr/>
          </p:nvPicPr>
          <p:blipFill>
            <a:blip r:embed="rId5" cstate="print">
              <a:extLst>
                <a:ext uri="{28A0092B-C50C-407E-A947-70E740481C1C}">
                  <a14:useLocalDpi xmlns:a14="http://schemas.microsoft.com/office/drawing/2010/main" val="0"/>
                </a:ext>
              </a:extLst>
            </a:blip>
            <a:stretch>
              <a:fillRect/>
            </a:stretch>
          </p:blipFill>
          <p:spPr>
            <a:xfrm>
              <a:off x="4398649" y="1952751"/>
              <a:ext cx="1583381" cy="1057987"/>
            </a:xfrm>
            <a:prstGeom prst="rect">
              <a:avLst/>
            </a:prstGeom>
          </p:spPr>
        </p:pic>
        <p:sp>
          <p:nvSpPr>
            <p:cNvPr id="13" name="矩形 12"/>
            <p:cNvSpPr/>
            <p:nvPr/>
          </p:nvSpPr>
          <p:spPr>
            <a:xfrm>
              <a:off x="4398648" y="1952751"/>
              <a:ext cx="1583382" cy="1056116"/>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99">
                <a:defRPr/>
              </a:pPr>
              <a:endParaRPr lang="zh-CN" altLang="en-US" sz="1904" dirty="0">
                <a:solidFill>
                  <a:prstClr val="black">
                    <a:lumMod val="85000"/>
                    <a:lumOff val="15000"/>
                  </a:prstClr>
                </a:solidFill>
                <a:latin typeface="微软雅黑"/>
                <a:ea typeface="微软雅黑"/>
                <a:cs typeface="FZLanTingHeiS-B-GB" charset="-122"/>
              </a:endParaRPr>
            </a:p>
          </p:txBody>
        </p:sp>
        <p:sp>
          <p:nvSpPr>
            <p:cNvPr id="14" name="矩形 13"/>
            <p:cNvSpPr/>
            <p:nvPr/>
          </p:nvSpPr>
          <p:spPr>
            <a:xfrm>
              <a:off x="4465332" y="2288096"/>
              <a:ext cx="1551678" cy="307657"/>
            </a:xfrm>
            <a:prstGeom prst="rect">
              <a:avLst/>
            </a:prstGeom>
          </p:spPr>
          <p:txBody>
            <a:bodyPr wrap="none">
              <a:spAutoFit/>
            </a:bodyPr>
            <a:lstStyle/>
            <a:p>
              <a:pPr algn="ctr" defTabSz="913399">
                <a:defRPr/>
              </a:pPr>
              <a:r>
                <a:rPr lang="en-US" altLang="zh-CN" sz="1399" b="1" spc="286" dirty="0">
                  <a:solidFill>
                    <a:srgbClr val="FFC000"/>
                  </a:solidFill>
                  <a:latin typeface="微软雅黑"/>
                  <a:ea typeface="微软雅黑"/>
                  <a:cs typeface="FZLanTingHeiS-B-GB" charset="-122"/>
                </a:rPr>
                <a:t>OCR</a:t>
              </a:r>
              <a:r>
                <a:rPr lang="zh-CN" altLang="en-US" sz="1399" b="1" spc="286" dirty="0">
                  <a:solidFill>
                    <a:srgbClr val="FFC000"/>
                  </a:solidFill>
                  <a:latin typeface="微软雅黑"/>
                  <a:ea typeface="微软雅黑"/>
                  <a:cs typeface="FZLanTingHeiS-B-GB" charset="-122"/>
                </a:rPr>
                <a:t>凭证识别</a:t>
              </a:r>
            </a:p>
          </p:txBody>
        </p:sp>
      </p:grpSp>
      <p:grpSp>
        <p:nvGrpSpPr>
          <p:cNvPr id="20" name="组合 19"/>
          <p:cNvGrpSpPr>
            <a:grpSpLocks noChangeAspect="1"/>
          </p:cNvGrpSpPr>
          <p:nvPr/>
        </p:nvGrpSpPr>
        <p:grpSpPr>
          <a:xfrm rot="10800000">
            <a:off x="724494" y="1516022"/>
            <a:ext cx="359718" cy="100426"/>
            <a:chOff x="737542" y="1353101"/>
            <a:chExt cx="766940" cy="214110"/>
          </a:xfrm>
        </p:grpSpPr>
        <p:sp>
          <p:nvSpPr>
            <p:cNvPr id="21" name="椭圆 20"/>
            <p:cNvSpPr/>
            <p:nvPr/>
          </p:nvSpPr>
          <p:spPr>
            <a:xfrm>
              <a:off x="737542" y="1353101"/>
              <a:ext cx="214110" cy="214110"/>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91347" tIns="45673" rIns="91347" bIns="45673" numCol="1" spcCol="0" rtlCol="0" fromWordArt="0" anchor="ctr" anchorCtr="0" forceAA="0" compatLnSpc="1">
              <a:noAutofit/>
            </a:bodyPr>
            <a:lstStyle/>
            <a:p>
              <a:pPr algn="ctr" defTabSz="914034">
                <a:defRPr/>
              </a:pPr>
              <a:endParaRPr lang="en-US" sz="1799" kern="0" dirty="0">
                <a:solidFill>
                  <a:prstClr val="white"/>
                </a:solidFill>
                <a:latin typeface="微软雅黑"/>
                <a:ea typeface="微软雅黑"/>
                <a:sym typeface="+mn-lt"/>
              </a:endParaRPr>
            </a:p>
          </p:txBody>
        </p:sp>
        <p:sp>
          <p:nvSpPr>
            <p:cNvPr id="22" name="椭圆 21"/>
            <p:cNvSpPr/>
            <p:nvPr/>
          </p:nvSpPr>
          <p:spPr>
            <a:xfrm>
              <a:off x="1013957" y="1353101"/>
              <a:ext cx="214110" cy="214110"/>
            </a:xfrm>
            <a:prstGeom prst="ellipse">
              <a:avLst/>
            </a:prstGeom>
            <a:solidFill>
              <a:srgbClr val="C00000">
                <a:alpha val="66000"/>
              </a:srgbClr>
            </a:solidFill>
            <a:ln w="12700" cap="flat" cmpd="sng" algn="ctr">
              <a:noFill/>
              <a:prstDash val="solid"/>
              <a:miter lim="800000"/>
            </a:ln>
            <a:effectLst/>
          </p:spPr>
          <p:txBody>
            <a:bodyPr rot="0" spcFirstLastPara="0" vertOverflow="overflow" horzOverflow="overflow" vert="horz" wrap="square" lIns="91347" tIns="45673" rIns="91347" bIns="45673" numCol="1" spcCol="0" rtlCol="0" fromWordArt="0" anchor="ctr" anchorCtr="0" forceAA="0" compatLnSpc="1">
              <a:noAutofit/>
            </a:bodyPr>
            <a:lstStyle/>
            <a:p>
              <a:pPr algn="ctr" defTabSz="914034">
                <a:defRPr/>
              </a:pPr>
              <a:endParaRPr lang="en-US" sz="1799" kern="0" dirty="0">
                <a:solidFill>
                  <a:prstClr val="white"/>
                </a:solidFill>
                <a:latin typeface="微软雅黑"/>
                <a:ea typeface="微软雅黑"/>
                <a:sym typeface="+mn-lt"/>
              </a:endParaRPr>
            </a:p>
          </p:txBody>
        </p:sp>
        <p:sp>
          <p:nvSpPr>
            <p:cNvPr id="23" name="椭圆 22"/>
            <p:cNvSpPr/>
            <p:nvPr/>
          </p:nvSpPr>
          <p:spPr>
            <a:xfrm>
              <a:off x="1290372" y="1353101"/>
              <a:ext cx="214110" cy="214110"/>
            </a:xfrm>
            <a:prstGeom prst="ellipse">
              <a:avLst/>
            </a:prstGeom>
            <a:solidFill>
              <a:srgbClr val="C00000">
                <a:alpha val="33000"/>
              </a:srgbClr>
            </a:solidFill>
            <a:ln w="12700" cap="flat" cmpd="sng" algn="ctr">
              <a:noFill/>
              <a:prstDash val="solid"/>
              <a:miter lim="800000"/>
            </a:ln>
            <a:effectLst/>
          </p:spPr>
          <p:txBody>
            <a:bodyPr rot="0" spcFirstLastPara="0" vertOverflow="overflow" horzOverflow="overflow" vert="horz" wrap="square" lIns="91347" tIns="45673" rIns="91347" bIns="45673" numCol="1" spcCol="0" rtlCol="0" fromWordArt="0" anchor="ctr" anchorCtr="0" forceAA="0" compatLnSpc="1">
              <a:noAutofit/>
            </a:bodyPr>
            <a:lstStyle/>
            <a:p>
              <a:pPr algn="ctr" defTabSz="914034">
                <a:defRPr/>
              </a:pPr>
              <a:endParaRPr lang="en-US" sz="1799" kern="0" dirty="0">
                <a:solidFill>
                  <a:prstClr val="white"/>
                </a:solidFill>
                <a:latin typeface="微软雅黑"/>
                <a:ea typeface="微软雅黑"/>
                <a:sym typeface="+mn-lt"/>
              </a:endParaRPr>
            </a:p>
          </p:txBody>
        </p:sp>
      </p:grpSp>
      <p:grpSp>
        <p:nvGrpSpPr>
          <p:cNvPr id="24" name="组合 23"/>
          <p:cNvGrpSpPr>
            <a:grpSpLocks noChangeAspect="1"/>
          </p:cNvGrpSpPr>
          <p:nvPr/>
        </p:nvGrpSpPr>
        <p:grpSpPr>
          <a:xfrm>
            <a:off x="10944493" y="1516023"/>
            <a:ext cx="359718" cy="100426"/>
            <a:chOff x="737542" y="1353101"/>
            <a:chExt cx="766940" cy="214110"/>
          </a:xfrm>
        </p:grpSpPr>
        <p:sp>
          <p:nvSpPr>
            <p:cNvPr id="25" name="椭圆 24"/>
            <p:cNvSpPr/>
            <p:nvPr/>
          </p:nvSpPr>
          <p:spPr>
            <a:xfrm>
              <a:off x="737542" y="1353101"/>
              <a:ext cx="214110" cy="214110"/>
            </a:xfrm>
            <a:prstGeom prst="ellipse">
              <a:avLst/>
            </a:prstGeom>
            <a:solidFill>
              <a:srgbClr val="C00000"/>
            </a:solidFill>
            <a:ln w="12700" cap="flat" cmpd="sng" algn="ctr">
              <a:noFill/>
              <a:prstDash val="solid"/>
              <a:miter lim="800000"/>
            </a:ln>
            <a:effectLst/>
          </p:spPr>
          <p:txBody>
            <a:bodyPr rot="0" spcFirstLastPara="0" vertOverflow="overflow" horzOverflow="overflow" vert="horz" wrap="square" lIns="91347" tIns="45673" rIns="91347" bIns="45673" numCol="1" spcCol="0" rtlCol="0" fromWordArt="0" anchor="ctr" anchorCtr="0" forceAA="0" compatLnSpc="1">
              <a:noAutofit/>
            </a:bodyPr>
            <a:lstStyle/>
            <a:p>
              <a:pPr algn="ctr" defTabSz="914034">
                <a:defRPr/>
              </a:pPr>
              <a:endParaRPr lang="en-US" sz="1799" kern="0" dirty="0">
                <a:solidFill>
                  <a:prstClr val="white"/>
                </a:solidFill>
                <a:latin typeface="微软雅黑"/>
                <a:ea typeface="微软雅黑"/>
                <a:sym typeface="+mn-lt"/>
              </a:endParaRPr>
            </a:p>
          </p:txBody>
        </p:sp>
        <p:sp>
          <p:nvSpPr>
            <p:cNvPr id="26" name="椭圆 25"/>
            <p:cNvSpPr/>
            <p:nvPr/>
          </p:nvSpPr>
          <p:spPr>
            <a:xfrm>
              <a:off x="1013957" y="1353101"/>
              <a:ext cx="214110" cy="214110"/>
            </a:xfrm>
            <a:prstGeom prst="ellipse">
              <a:avLst/>
            </a:prstGeom>
            <a:solidFill>
              <a:srgbClr val="C00000">
                <a:alpha val="66000"/>
              </a:srgbClr>
            </a:solidFill>
            <a:ln w="12700" cap="flat" cmpd="sng" algn="ctr">
              <a:noFill/>
              <a:prstDash val="solid"/>
              <a:miter lim="800000"/>
            </a:ln>
            <a:effectLst/>
          </p:spPr>
          <p:txBody>
            <a:bodyPr rot="0" spcFirstLastPara="0" vertOverflow="overflow" horzOverflow="overflow" vert="horz" wrap="square" lIns="91347" tIns="45673" rIns="91347" bIns="45673" numCol="1" spcCol="0" rtlCol="0" fromWordArt="0" anchor="ctr" anchorCtr="0" forceAA="0" compatLnSpc="1">
              <a:noAutofit/>
            </a:bodyPr>
            <a:lstStyle/>
            <a:p>
              <a:pPr algn="ctr" defTabSz="914034">
                <a:defRPr/>
              </a:pPr>
              <a:endParaRPr lang="en-US" sz="1799" kern="0" dirty="0">
                <a:solidFill>
                  <a:prstClr val="white"/>
                </a:solidFill>
                <a:latin typeface="微软雅黑"/>
                <a:ea typeface="微软雅黑"/>
                <a:sym typeface="+mn-lt"/>
              </a:endParaRPr>
            </a:p>
          </p:txBody>
        </p:sp>
        <p:sp>
          <p:nvSpPr>
            <p:cNvPr id="27" name="椭圆 26"/>
            <p:cNvSpPr/>
            <p:nvPr/>
          </p:nvSpPr>
          <p:spPr>
            <a:xfrm>
              <a:off x="1290372" y="1353101"/>
              <a:ext cx="214110" cy="214110"/>
            </a:xfrm>
            <a:prstGeom prst="ellipse">
              <a:avLst/>
            </a:prstGeom>
            <a:solidFill>
              <a:srgbClr val="C00000">
                <a:alpha val="33000"/>
              </a:srgbClr>
            </a:solidFill>
            <a:ln w="12700" cap="flat" cmpd="sng" algn="ctr">
              <a:noFill/>
              <a:prstDash val="solid"/>
              <a:miter lim="800000"/>
            </a:ln>
            <a:effectLst/>
          </p:spPr>
          <p:txBody>
            <a:bodyPr rot="0" spcFirstLastPara="0" vertOverflow="overflow" horzOverflow="overflow" vert="horz" wrap="square" lIns="91347" tIns="45673" rIns="91347" bIns="45673" numCol="1" spcCol="0" rtlCol="0" fromWordArt="0" anchor="ctr" anchorCtr="0" forceAA="0" compatLnSpc="1">
              <a:noAutofit/>
            </a:bodyPr>
            <a:lstStyle/>
            <a:p>
              <a:pPr algn="ctr" defTabSz="914034">
                <a:defRPr/>
              </a:pPr>
              <a:endParaRPr lang="en-US" sz="1799" kern="0" dirty="0">
                <a:solidFill>
                  <a:prstClr val="white"/>
                </a:solidFill>
                <a:latin typeface="微软雅黑"/>
                <a:ea typeface="微软雅黑"/>
                <a:sym typeface="+mn-lt"/>
              </a:endParaRPr>
            </a:p>
          </p:txBody>
        </p:sp>
      </p:grpSp>
      <p:sp>
        <p:nvSpPr>
          <p:cNvPr id="38" name="矩形 37"/>
          <p:cNvSpPr/>
          <p:nvPr/>
        </p:nvSpPr>
        <p:spPr>
          <a:xfrm>
            <a:off x="861976" y="3127345"/>
            <a:ext cx="2484637" cy="246029"/>
          </a:xfrm>
          <a:prstGeom prst="rect">
            <a:avLst/>
          </a:prstGeom>
        </p:spPr>
        <p:txBody>
          <a:bodyPr wrap="none">
            <a:spAutoFit/>
          </a:bodyPr>
          <a:lstStyle/>
          <a:p>
            <a:pPr algn="ctr" defTabSz="456382">
              <a:defRPr/>
            </a:pPr>
            <a:r>
              <a:rPr lang="en-US" altLang="zh-CN" sz="1000" dirty="0">
                <a:solidFill>
                  <a:srgbClr val="666666"/>
                </a:solidFill>
                <a:latin typeface="微软雅黑"/>
                <a:ea typeface="微软雅黑"/>
              </a:rPr>
              <a:t>Bert</a:t>
            </a:r>
            <a:r>
              <a:rPr lang="zh-CN" altLang="en-US" sz="1000" dirty="0">
                <a:solidFill>
                  <a:srgbClr val="666666"/>
                </a:solidFill>
                <a:latin typeface="微软雅黑"/>
                <a:ea typeface="微软雅黑"/>
              </a:rPr>
              <a:t>泛化优，但参数大，训练周期需数周</a:t>
            </a:r>
          </a:p>
        </p:txBody>
      </p:sp>
      <p:sp>
        <p:nvSpPr>
          <p:cNvPr id="39" name="矩形 38"/>
          <p:cNvSpPr/>
          <p:nvPr/>
        </p:nvSpPr>
        <p:spPr>
          <a:xfrm>
            <a:off x="3532709" y="3127345"/>
            <a:ext cx="2181905" cy="246029"/>
          </a:xfrm>
          <a:prstGeom prst="rect">
            <a:avLst/>
          </a:prstGeom>
        </p:spPr>
        <p:txBody>
          <a:bodyPr wrap="none">
            <a:spAutoFit/>
          </a:bodyPr>
          <a:lstStyle/>
          <a:p>
            <a:pPr algn="ctr" defTabSz="456382">
              <a:defRPr/>
            </a:pPr>
            <a:r>
              <a:rPr lang="en-US" altLang="zh-CN" sz="1000" dirty="0">
                <a:solidFill>
                  <a:srgbClr val="666666"/>
                </a:solidFill>
                <a:latin typeface="微软雅黑"/>
                <a:ea typeface="微软雅黑"/>
              </a:rPr>
              <a:t>4</a:t>
            </a:r>
            <a:r>
              <a:rPr lang="zh-CN" altLang="en-US" sz="1000" dirty="0">
                <a:solidFill>
                  <a:srgbClr val="666666"/>
                </a:solidFill>
                <a:latin typeface="微软雅黑"/>
                <a:ea typeface="微软雅黑"/>
              </a:rPr>
              <a:t>个模型协同处理，单卡训练时间长</a:t>
            </a:r>
            <a:endParaRPr lang="en-US" altLang="zh-CN" sz="1000" dirty="0">
              <a:solidFill>
                <a:srgbClr val="666666"/>
              </a:solidFill>
              <a:latin typeface="微软雅黑"/>
              <a:ea typeface="微软雅黑"/>
            </a:endParaRPr>
          </a:p>
        </p:txBody>
      </p:sp>
      <p:sp>
        <p:nvSpPr>
          <p:cNvPr id="43" name="矩形 42"/>
          <p:cNvSpPr/>
          <p:nvPr/>
        </p:nvSpPr>
        <p:spPr>
          <a:xfrm>
            <a:off x="3383754" y="4348333"/>
            <a:ext cx="2338560" cy="253717"/>
          </a:xfrm>
          <a:prstGeom prst="rect">
            <a:avLst/>
          </a:prstGeom>
        </p:spPr>
        <p:txBody>
          <a:bodyPr wrap="square">
            <a:spAutoFit/>
          </a:bodyPr>
          <a:lstStyle/>
          <a:p>
            <a:pPr algn="ctr" defTabSz="914034">
              <a:defRPr/>
            </a:pPr>
            <a:r>
              <a:rPr lang="zh-CN" altLang="en-US" sz="1050" dirty="0">
                <a:solidFill>
                  <a:prstClr val="black"/>
                </a:solidFill>
                <a:latin typeface="微软雅黑"/>
                <a:ea typeface="微软雅黑"/>
                <a:cs typeface="Helvetica Neue"/>
                <a:sym typeface="Huawei Sans" panose="020C0503030203020204" pitchFamily="34" charset="0"/>
              </a:rPr>
              <a:t>全流程分布式训练及服务部署能力</a:t>
            </a:r>
            <a:endParaRPr lang="zh-CN" altLang="en-US" sz="1050" dirty="0">
              <a:solidFill>
                <a:prstClr val="black"/>
              </a:solidFill>
              <a:latin typeface="微软雅黑"/>
              <a:ea typeface="微软雅黑"/>
              <a:sym typeface="Huawei Sans" panose="020C0503030203020204" pitchFamily="34" charset="0"/>
            </a:endParaRPr>
          </a:p>
        </p:txBody>
      </p:sp>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58266" y="3987786"/>
            <a:ext cx="1043355" cy="333201"/>
          </a:xfrm>
          <a:prstGeom prst="rect">
            <a:avLst/>
          </a:prstGeom>
        </p:spPr>
      </p:pic>
      <p:sp>
        <p:nvSpPr>
          <p:cNvPr id="45" name="矩形 44"/>
          <p:cNvSpPr/>
          <p:nvPr/>
        </p:nvSpPr>
        <p:spPr>
          <a:xfrm>
            <a:off x="1558789" y="4348333"/>
            <a:ext cx="857592" cy="253817"/>
          </a:xfrm>
          <a:prstGeom prst="rect">
            <a:avLst/>
          </a:prstGeom>
        </p:spPr>
        <p:txBody>
          <a:bodyPr wrap="none">
            <a:spAutoFit/>
          </a:bodyPr>
          <a:lstStyle/>
          <a:p>
            <a:pPr algn="ctr" defTabSz="914034">
              <a:defRPr/>
            </a:pPr>
            <a:r>
              <a:rPr lang="zh-CN" altLang="en-US" sz="1050" dirty="0">
                <a:solidFill>
                  <a:prstClr val="black"/>
                </a:solidFill>
                <a:latin typeface="微软雅黑"/>
                <a:ea typeface="微软雅黑"/>
                <a:cs typeface="Helvetica Neue"/>
                <a:sym typeface="Huawei Sans" panose="020C0503030203020204" pitchFamily="34" charset="0"/>
              </a:rPr>
              <a:t>超强</a:t>
            </a:r>
            <a:r>
              <a:rPr lang="en-US" altLang="zh-CN" sz="1050" dirty="0">
                <a:solidFill>
                  <a:prstClr val="black"/>
                </a:solidFill>
                <a:latin typeface="微软雅黑"/>
                <a:ea typeface="微软雅黑"/>
                <a:cs typeface="Helvetica Neue"/>
                <a:sym typeface="Huawei Sans" panose="020C0503030203020204" pitchFamily="34" charset="0"/>
              </a:rPr>
              <a:t>AI</a:t>
            </a:r>
            <a:r>
              <a:rPr lang="zh-CN" altLang="en-US" sz="1050" dirty="0">
                <a:solidFill>
                  <a:prstClr val="black"/>
                </a:solidFill>
                <a:latin typeface="微软雅黑"/>
                <a:ea typeface="微软雅黑"/>
                <a:cs typeface="Helvetica Neue"/>
                <a:sym typeface="Huawei Sans" panose="020C0503030203020204" pitchFamily="34" charset="0"/>
              </a:rPr>
              <a:t>算力</a:t>
            </a:r>
          </a:p>
        </p:txBody>
      </p:sp>
      <p:sp>
        <p:nvSpPr>
          <p:cNvPr id="46" name="Freeform 16"/>
          <p:cNvSpPr>
            <a:spLocks noChangeAspect="1"/>
          </p:cNvSpPr>
          <p:nvPr/>
        </p:nvSpPr>
        <p:spPr bwMode="auto">
          <a:xfrm>
            <a:off x="2492761" y="4498963"/>
            <a:ext cx="1506722" cy="660968"/>
          </a:xfrm>
          <a:custGeom>
            <a:avLst/>
            <a:gdLst>
              <a:gd name="T0" fmla="*/ 1190 w 1190"/>
              <a:gd name="T1" fmla="*/ 0 h 574"/>
              <a:gd name="T2" fmla="*/ 704 w 1190"/>
              <a:gd name="T3" fmla="*/ 0 h 574"/>
              <a:gd name="T4" fmla="*/ 595 w 1190"/>
              <a:gd name="T5" fmla="*/ 166 h 574"/>
              <a:gd name="T6" fmla="*/ 595 w 1190"/>
              <a:gd name="T7" fmla="*/ 166 h 574"/>
              <a:gd name="T8" fmla="*/ 595 w 1190"/>
              <a:gd name="T9" fmla="*/ 166 h 574"/>
              <a:gd name="T10" fmla="*/ 486 w 1190"/>
              <a:gd name="T11" fmla="*/ 0 h 574"/>
              <a:gd name="T12" fmla="*/ 0 w 1190"/>
              <a:gd name="T13" fmla="*/ 0 h 574"/>
              <a:gd name="T14" fmla="*/ 501 w 1190"/>
              <a:gd name="T15" fmla="*/ 424 h 574"/>
              <a:gd name="T16" fmla="*/ 501 w 1190"/>
              <a:gd name="T17" fmla="*/ 424 h 574"/>
              <a:gd name="T18" fmla="*/ 501 w 1190"/>
              <a:gd name="T19" fmla="*/ 424 h 574"/>
              <a:gd name="T20" fmla="*/ 501 w 1190"/>
              <a:gd name="T21" fmla="*/ 425 h 574"/>
              <a:gd name="T22" fmla="*/ 395 w 1190"/>
              <a:gd name="T23" fmla="*/ 425 h 574"/>
              <a:gd name="T24" fmla="*/ 598 w 1190"/>
              <a:gd name="T25" fmla="*/ 574 h 574"/>
              <a:gd name="T26" fmla="*/ 801 w 1190"/>
              <a:gd name="T27" fmla="*/ 425 h 574"/>
              <a:gd name="T28" fmla="*/ 689 w 1190"/>
              <a:gd name="T29" fmla="*/ 425 h 574"/>
              <a:gd name="T30" fmla="*/ 689 w 1190"/>
              <a:gd name="T31" fmla="*/ 424 h 574"/>
              <a:gd name="T32" fmla="*/ 1190 w 1190"/>
              <a:gd name="T33"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0" h="574">
                <a:moveTo>
                  <a:pt x="1190" y="0"/>
                </a:moveTo>
                <a:cubicBezTo>
                  <a:pt x="704" y="0"/>
                  <a:pt x="704" y="0"/>
                  <a:pt x="704" y="0"/>
                </a:cubicBezTo>
                <a:cubicBezTo>
                  <a:pt x="704" y="0"/>
                  <a:pt x="649" y="65"/>
                  <a:pt x="595" y="166"/>
                </a:cubicBezTo>
                <a:cubicBezTo>
                  <a:pt x="595" y="166"/>
                  <a:pt x="595" y="166"/>
                  <a:pt x="595" y="166"/>
                </a:cubicBezTo>
                <a:cubicBezTo>
                  <a:pt x="595" y="166"/>
                  <a:pt x="595" y="166"/>
                  <a:pt x="595" y="166"/>
                </a:cubicBezTo>
                <a:cubicBezTo>
                  <a:pt x="541" y="65"/>
                  <a:pt x="486" y="0"/>
                  <a:pt x="486" y="0"/>
                </a:cubicBezTo>
                <a:cubicBezTo>
                  <a:pt x="0" y="0"/>
                  <a:pt x="0" y="0"/>
                  <a:pt x="0" y="0"/>
                </a:cubicBezTo>
                <a:cubicBezTo>
                  <a:pt x="313" y="135"/>
                  <a:pt x="468" y="369"/>
                  <a:pt x="501" y="424"/>
                </a:cubicBezTo>
                <a:cubicBezTo>
                  <a:pt x="501" y="424"/>
                  <a:pt x="501" y="424"/>
                  <a:pt x="501" y="424"/>
                </a:cubicBezTo>
                <a:cubicBezTo>
                  <a:pt x="501" y="424"/>
                  <a:pt x="501" y="424"/>
                  <a:pt x="501" y="424"/>
                </a:cubicBezTo>
                <a:cubicBezTo>
                  <a:pt x="501" y="424"/>
                  <a:pt x="501" y="424"/>
                  <a:pt x="501" y="425"/>
                </a:cubicBezTo>
                <a:cubicBezTo>
                  <a:pt x="395" y="425"/>
                  <a:pt x="395" y="425"/>
                  <a:pt x="395" y="425"/>
                </a:cubicBezTo>
                <a:cubicBezTo>
                  <a:pt x="598" y="574"/>
                  <a:pt x="598" y="574"/>
                  <a:pt x="598" y="574"/>
                </a:cubicBezTo>
                <a:cubicBezTo>
                  <a:pt x="801" y="425"/>
                  <a:pt x="801" y="425"/>
                  <a:pt x="801" y="425"/>
                </a:cubicBezTo>
                <a:cubicBezTo>
                  <a:pt x="689" y="425"/>
                  <a:pt x="689" y="425"/>
                  <a:pt x="689" y="425"/>
                </a:cubicBezTo>
                <a:cubicBezTo>
                  <a:pt x="689" y="424"/>
                  <a:pt x="689" y="424"/>
                  <a:pt x="689" y="424"/>
                </a:cubicBezTo>
                <a:cubicBezTo>
                  <a:pt x="722" y="369"/>
                  <a:pt x="877" y="135"/>
                  <a:pt x="1190" y="0"/>
                </a:cubicBezTo>
                <a:close/>
              </a:path>
            </a:pathLst>
          </a:custGeom>
          <a:gradFill flip="none" rotWithShape="1">
            <a:gsLst>
              <a:gs pos="17000">
                <a:schemeClr val="tx2">
                  <a:alpha val="23000"/>
                </a:schemeClr>
              </a:gs>
              <a:gs pos="100000">
                <a:srgbClr val="C00000">
                  <a:alpha val="15000"/>
                </a:srgbClr>
              </a:gs>
            </a:gsLst>
            <a:lin ang="5400000" scaled="0"/>
            <a:tileRect/>
          </a:gradFill>
          <a:ln w="12700" algn="ctr">
            <a:noFill/>
            <a:round/>
          </a:ln>
          <a:effectLst/>
        </p:spPr>
        <p:txBody>
          <a:bodyPr wrap="none" anchor="ctr"/>
          <a:lstStyle/>
          <a:p>
            <a:pPr defTabSz="913399" eaLnBrk="0" fontAlgn="ctr" hangingPunct="0">
              <a:buClr>
                <a:srgbClr val="990000"/>
              </a:buClr>
              <a:buSzPct val="60000"/>
              <a:defRPr/>
            </a:pPr>
            <a:endParaRPr lang="en-US" altLang="zh-CN" sz="3199" b="1" kern="0">
              <a:solidFill>
                <a:srgbClr val="00B0F0"/>
              </a:solidFill>
              <a:latin typeface="微软雅黑"/>
              <a:ea typeface="微软雅黑"/>
              <a:cs typeface="Arial" panose="020B0604020202020204" pitchFamily="34" charset="0"/>
            </a:endParaRPr>
          </a:p>
        </p:txBody>
      </p:sp>
      <p:sp>
        <p:nvSpPr>
          <p:cNvPr id="47" name="文本框 46"/>
          <p:cNvSpPr txBox="1"/>
          <p:nvPr/>
        </p:nvSpPr>
        <p:spPr>
          <a:xfrm>
            <a:off x="1728363" y="3498581"/>
            <a:ext cx="3226611" cy="307537"/>
          </a:xfrm>
          <a:prstGeom prst="rect">
            <a:avLst/>
          </a:prstGeom>
          <a:noFill/>
          <a:ln>
            <a:noFill/>
          </a:ln>
        </p:spPr>
        <p:txBody>
          <a:bodyPr wrap="square" rtlCol="0">
            <a:spAutoFit/>
          </a:bodyPr>
          <a:lstStyle/>
          <a:p>
            <a:pPr algn="ctr" defTabSz="456382">
              <a:defRPr/>
            </a:pPr>
            <a:r>
              <a:rPr lang="zh-CN" altLang="en-US" sz="1399" b="1" dirty="0">
                <a:solidFill>
                  <a:srgbClr val="1D1D1A"/>
                </a:solidFill>
                <a:latin typeface="微软雅黑"/>
                <a:ea typeface="微软雅黑"/>
              </a:rPr>
              <a:t>金融</a:t>
            </a:r>
            <a:r>
              <a:rPr lang="en-US" altLang="zh-CN" sz="1399" b="1" dirty="0">
                <a:solidFill>
                  <a:srgbClr val="1D1D1A"/>
                </a:solidFill>
                <a:latin typeface="微软雅黑"/>
                <a:ea typeface="微软雅黑"/>
              </a:rPr>
              <a:t>AI</a:t>
            </a:r>
            <a:r>
              <a:rPr lang="zh-CN" altLang="en-US" sz="1399" b="1" dirty="0">
                <a:solidFill>
                  <a:srgbClr val="1D1D1A"/>
                </a:solidFill>
                <a:latin typeface="微软雅黑"/>
                <a:ea typeface="微软雅黑"/>
              </a:rPr>
              <a:t>开发平台</a:t>
            </a:r>
          </a:p>
        </p:txBody>
      </p:sp>
      <p:sp>
        <p:nvSpPr>
          <p:cNvPr id="48" name="文本框 47"/>
          <p:cNvSpPr txBox="1"/>
          <p:nvPr/>
        </p:nvSpPr>
        <p:spPr>
          <a:xfrm>
            <a:off x="2962147" y="5570887"/>
            <a:ext cx="1065392" cy="458729"/>
          </a:xfrm>
          <a:prstGeom prst="rect">
            <a:avLst/>
          </a:prstGeom>
          <a:noFill/>
        </p:spPr>
        <p:txBody>
          <a:bodyPr wrap="square" rtlCol="0" anchor="ctr">
            <a:spAutoFit/>
          </a:bodyPr>
          <a:lstStyle/>
          <a:p>
            <a:pPr algn="ctr" defTabSz="456382">
              <a:lnSpc>
                <a:spcPct val="150000"/>
              </a:lnSpc>
              <a:defRPr/>
            </a:pPr>
            <a:r>
              <a:rPr lang="en-US" altLang="zh-CN" sz="1799" b="1" kern="0" dirty="0">
                <a:solidFill>
                  <a:srgbClr val="C00000"/>
                </a:solidFill>
                <a:latin typeface="微软雅黑"/>
                <a:ea typeface="微软雅黑"/>
                <a:cs typeface="Huawei Sans" panose="020B0604020202020204"/>
                <a:sym typeface="微软雅黑" pitchFamily="34" charset="-122"/>
              </a:rPr>
              <a:t>2</a:t>
            </a:r>
            <a:r>
              <a:rPr lang="zh-CN" altLang="en-US" sz="1799" b="1" kern="0" dirty="0">
                <a:solidFill>
                  <a:srgbClr val="C00000"/>
                </a:solidFill>
                <a:latin typeface="微软雅黑"/>
                <a:ea typeface="微软雅黑"/>
                <a:cs typeface="Huawei Sans" panose="020B0604020202020204"/>
                <a:sym typeface="微软雅黑" pitchFamily="34" charset="-122"/>
              </a:rPr>
              <a:t>天   </a:t>
            </a:r>
            <a:r>
              <a:rPr lang="en-US" altLang="zh-CN" sz="1599" b="1" baseline="-25000" dirty="0">
                <a:solidFill>
                  <a:srgbClr val="1D1D1A"/>
                </a:solidFill>
                <a:latin typeface="微软雅黑"/>
                <a:ea typeface="微软雅黑"/>
                <a:sym typeface="微软雅黑" pitchFamily="34" charset="-122"/>
              </a:rPr>
              <a:t>4</a:t>
            </a:r>
            <a:r>
              <a:rPr lang="zh-CN" altLang="en-US" sz="1599" b="1" baseline="-25000" dirty="0">
                <a:solidFill>
                  <a:srgbClr val="1D1D1A"/>
                </a:solidFill>
                <a:latin typeface="微软雅黑"/>
                <a:ea typeface="微软雅黑"/>
              </a:rPr>
              <a:t>卡</a:t>
            </a:r>
            <a:endParaRPr lang="en-US" altLang="zh-CN" sz="1599" b="1" baseline="-25000" dirty="0">
              <a:solidFill>
                <a:srgbClr val="1D1D1A"/>
              </a:solidFill>
              <a:latin typeface="微软雅黑"/>
              <a:ea typeface="微软雅黑"/>
            </a:endParaRPr>
          </a:p>
        </p:txBody>
      </p:sp>
      <p:sp>
        <p:nvSpPr>
          <p:cNvPr id="49" name="文本框 48"/>
          <p:cNvSpPr txBox="1"/>
          <p:nvPr/>
        </p:nvSpPr>
        <p:spPr>
          <a:xfrm>
            <a:off x="4533212" y="5570887"/>
            <a:ext cx="1386726" cy="458729"/>
          </a:xfrm>
          <a:prstGeom prst="rect">
            <a:avLst/>
          </a:prstGeom>
          <a:noFill/>
        </p:spPr>
        <p:txBody>
          <a:bodyPr wrap="square" rtlCol="0" anchor="ctr">
            <a:spAutoFit/>
          </a:bodyPr>
          <a:lstStyle/>
          <a:p>
            <a:pPr algn="ctr" defTabSz="456382">
              <a:lnSpc>
                <a:spcPct val="150000"/>
              </a:lnSpc>
              <a:defRPr/>
            </a:pPr>
            <a:r>
              <a:rPr lang="en-US" altLang="zh-CN" sz="1799" b="1" kern="0" dirty="0">
                <a:solidFill>
                  <a:srgbClr val="C00000"/>
                </a:solidFill>
                <a:latin typeface="微软雅黑"/>
                <a:ea typeface="微软雅黑"/>
                <a:cs typeface="Huawei Sans" panose="020B0604020202020204"/>
                <a:sym typeface="微软雅黑" pitchFamily="34" charset="-122"/>
              </a:rPr>
              <a:t>5</a:t>
            </a:r>
            <a:r>
              <a:rPr lang="zh-CN" altLang="en-US" sz="1799" b="1" kern="0" dirty="0">
                <a:solidFill>
                  <a:srgbClr val="C00000"/>
                </a:solidFill>
                <a:latin typeface="微软雅黑"/>
                <a:ea typeface="微软雅黑"/>
                <a:cs typeface="Huawei Sans" panose="020B0604020202020204"/>
                <a:sym typeface="微软雅黑" pitchFamily="34" charset="-122"/>
              </a:rPr>
              <a:t>小时</a:t>
            </a:r>
            <a:r>
              <a:rPr lang="zh-CN" altLang="en-US" sz="1799" kern="0" dirty="0">
                <a:solidFill>
                  <a:srgbClr val="FFFFFF">
                    <a:lumMod val="50000"/>
                  </a:srgbClr>
                </a:solidFill>
                <a:latin typeface="微软雅黑"/>
                <a:ea typeface="微软雅黑"/>
                <a:cs typeface="Huawei Sans" panose="020B0604020202020204"/>
                <a:sym typeface="微软雅黑" pitchFamily="34" charset="-122"/>
              </a:rPr>
              <a:t>   </a:t>
            </a:r>
            <a:r>
              <a:rPr lang="en-US" altLang="zh-CN" sz="1599" b="1" baseline="-25000" dirty="0">
                <a:solidFill>
                  <a:srgbClr val="1D1D1A"/>
                </a:solidFill>
                <a:latin typeface="微软雅黑"/>
                <a:ea typeface="微软雅黑"/>
              </a:rPr>
              <a:t>8</a:t>
            </a:r>
            <a:r>
              <a:rPr lang="zh-CN" altLang="en-US" sz="1599" b="1" baseline="-25000" dirty="0">
                <a:solidFill>
                  <a:srgbClr val="1D1D1A"/>
                </a:solidFill>
                <a:latin typeface="微软雅黑"/>
                <a:ea typeface="微软雅黑"/>
              </a:rPr>
              <a:t>卡</a:t>
            </a:r>
            <a:endParaRPr lang="en-US" altLang="zh-CN" sz="1599" b="1" baseline="-25000" dirty="0">
              <a:solidFill>
                <a:srgbClr val="1D1D1A"/>
              </a:solidFill>
              <a:latin typeface="微软雅黑"/>
              <a:ea typeface="微软雅黑"/>
            </a:endParaRPr>
          </a:p>
        </p:txBody>
      </p:sp>
      <p:sp>
        <p:nvSpPr>
          <p:cNvPr id="50" name="文本框 49"/>
          <p:cNvSpPr txBox="1"/>
          <p:nvPr/>
        </p:nvSpPr>
        <p:spPr>
          <a:xfrm>
            <a:off x="989998" y="5098281"/>
            <a:ext cx="1844951" cy="307537"/>
          </a:xfrm>
          <a:prstGeom prst="rect">
            <a:avLst/>
          </a:prstGeom>
          <a:noFill/>
          <a:ln>
            <a:noFill/>
          </a:ln>
        </p:spPr>
        <p:txBody>
          <a:bodyPr wrap="square" rtlCol="0">
            <a:spAutoFit/>
          </a:bodyPr>
          <a:lstStyle>
            <a:defPPr>
              <a:defRPr lang="zh-CN"/>
            </a:defPPr>
            <a:lvl1pPr algn="ctr" defTabSz="457200">
              <a:defRPr sz="1200" b="1">
                <a:solidFill>
                  <a:srgbClr val="1D1D1A"/>
                </a:solidFill>
                <a:latin typeface="Microsoft YaHei" panose="020B0503020204020204" pitchFamily="34" charset="-122"/>
              </a:defRPr>
            </a:lvl1pPr>
          </a:lstStyle>
          <a:p>
            <a:pPr defTabSz="457017">
              <a:defRPr/>
            </a:pPr>
            <a:r>
              <a:rPr lang="en-US" altLang="zh-CN" sz="1399" dirty="0">
                <a:latin typeface="微软雅黑"/>
                <a:ea typeface="微软雅黑"/>
              </a:rPr>
              <a:t>OCR</a:t>
            </a:r>
            <a:r>
              <a:rPr lang="zh-CN" altLang="en-US" sz="1399" dirty="0">
                <a:latin typeface="微软雅黑"/>
                <a:ea typeface="微软雅黑"/>
              </a:rPr>
              <a:t>凭证识别</a:t>
            </a:r>
            <a:endParaRPr lang="en-US" altLang="zh-CN" sz="1399" dirty="0">
              <a:latin typeface="微软雅黑"/>
              <a:ea typeface="微软雅黑"/>
            </a:endParaRPr>
          </a:p>
        </p:txBody>
      </p:sp>
      <p:sp>
        <p:nvSpPr>
          <p:cNvPr id="51" name="上箭头 22"/>
          <p:cNvSpPr/>
          <p:nvPr/>
        </p:nvSpPr>
        <p:spPr>
          <a:xfrm rot="5400000">
            <a:off x="4176632" y="5634645"/>
            <a:ext cx="209104" cy="394752"/>
          </a:xfrm>
          <a:custGeom>
            <a:avLst/>
            <a:gdLst/>
            <a:ahLst/>
            <a:cxnLst>
              <a:cxn ang="0">
                <a:pos x="wd2" y="hd2"/>
              </a:cxn>
              <a:cxn ang="5400000">
                <a:pos x="wd2" y="hd2"/>
              </a:cxn>
              <a:cxn ang="10800000">
                <a:pos x="wd2" y="hd2"/>
              </a:cxn>
              <a:cxn ang="16200000">
                <a:pos x="wd2" y="hd2"/>
              </a:cxn>
            </a:cxnLst>
            <a:rect l="0" t="0" r="r" b="b"/>
            <a:pathLst>
              <a:path w="21600" h="21600" extrusionOk="0">
                <a:moveTo>
                  <a:pt x="0" y="9019"/>
                </a:moveTo>
                <a:lnTo>
                  <a:pt x="10800" y="0"/>
                </a:lnTo>
                <a:lnTo>
                  <a:pt x="21600" y="9019"/>
                </a:lnTo>
                <a:lnTo>
                  <a:pt x="16200" y="9019"/>
                </a:lnTo>
                <a:lnTo>
                  <a:pt x="16200" y="21600"/>
                </a:lnTo>
                <a:lnTo>
                  <a:pt x="5400" y="21600"/>
                </a:lnTo>
                <a:lnTo>
                  <a:pt x="5400" y="9019"/>
                </a:lnTo>
                <a:close/>
              </a:path>
            </a:pathLst>
          </a:custGeom>
          <a:gradFill>
            <a:gsLst>
              <a:gs pos="0">
                <a:srgbClr val="C00000"/>
              </a:gs>
              <a:gs pos="70000">
                <a:srgbClr val="E18585"/>
              </a:gs>
              <a:gs pos="100000">
                <a:srgbClr val="FFFFFF">
                  <a:alpha val="0"/>
                </a:srgbClr>
              </a:gs>
            </a:gsLst>
            <a:path path="shape">
              <a:fillToRect l="55487" t="-168909" r="44512" b="268909"/>
            </a:path>
          </a:gradFill>
          <a:ln w="12700">
            <a:miter lim="400000"/>
          </a:ln>
        </p:spPr>
        <p:txBody>
          <a:bodyPr lIns="30938" tIns="30938" rIns="30938" bIns="30938" anchor="ctr"/>
          <a:lstStyle/>
          <a:p>
            <a:pPr algn="ctr" defTabSz="914034">
              <a:defRPr>
                <a:solidFill>
                  <a:srgbClr val="FFFFFF"/>
                </a:solidFill>
              </a:defRPr>
            </a:pPr>
            <a:endParaRPr sz="1050">
              <a:solidFill>
                <a:srgbClr val="EBEBEB">
                  <a:lumMod val="10000"/>
                </a:srgbClr>
              </a:solidFill>
              <a:latin typeface="微软雅黑"/>
              <a:ea typeface="微软雅黑"/>
            </a:endParaRPr>
          </a:p>
        </p:txBody>
      </p:sp>
      <p:grpSp>
        <p:nvGrpSpPr>
          <p:cNvPr id="52" name="组合 51"/>
          <p:cNvGrpSpPr/>
          <p:nvPr/>
        </p:nvGrpSpPr>
        <p:grpSpPr>
          <a:xfrm>
            <a:off x="1153229" y="5425962"/>
            <a:ext cx="1523704" cy="666383"/>
            <a:chOff x="3241941" y="1002283"/>
            <a:chExt cx="2351663" cy="945901"/>
          </a:xfrm>
        </p:grpSpPr>
        <p:pic>
          <p:nvPicPr>
            <p:cNvPr id="53" name="Picture 4" descr="https://ss1.bdstatic.com/70cFuXSh_Q1YnxGkpoWK1HF6hhy/it/u=2699720196,353233283&amp;fm=26&amp;gp=0.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412" t="9395" r="4904" b="5938"/>
            <a:stretch>
              <a:fillRect/>
            </a:stretch>
          </p:blipFill>
          <p:spPr bwMode="auto">
            <a:xfrm>
              <a:off x="3241941" y="1002283"/>
              <a:ext cx="2351663" cy="945901"/>
            </a:xfrm>
            <a:prstGeom prst="rect">
              <a:avLst/>
            </a:prstGeom>
            <a:ln>
              <a:noFill/>
            </a:ln>
            <a:effectLst>
              <a:outerShdw blurRad="101600" algn="tl" rotWithShape="0">
                <a:srgbClr val="333333">
                  <a:alpha val="20000"/>
                </a:srgbClr>
              </a:outerShdw>
            </a:effectLst>
            <a:extLst>
              <a:ext uri="{909E8E84-426E-40DD-AFC4-6F175D3DCCD1}">
                <a14:hiddenFill xmlns:a14="http://schemas.microsoft.com/office/drawing/2010/main">
                  <a:solidFill>
                    <a:srgbClr val="FFFFFF"/>
                  </a:solidFill>
                </a14:hiddenFill>
              </a:ext>
            </a:extLst>
          </p:spPr>
        </p:pic>
        <p:sp>
          <p:nvSpPr>
            <p:cNvPr id="54" name="矩形 53"/>
            <p:cNvSpPr/>
            <p:nvPr/>
          </p:nvSpPr>
          <p:spPr>
            <a:xfrm>
              <a:off x="3612427" y="1324378"/>
              <a:ext cx="917246" cy="11587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382">
                <a:defRPr/>
              </a:pPr>
              <a:endParaRPr lang="zh-CN" altLang="en-US" sz="1000">
                <a:solidFill>
                  <a:srgbClr val="666666"/>
                </a:solidFill>
                <a:latin typeface="微软雅黑"/>
                <a:ea typeface="微软雅黑"/>
              </a:endParaRPr>
            </a:p>
          </p:txBody>
        </p:sp>
        <p:sp>
          <p:nvSpPr>
            <p:cNvPr id="55" name="矩形 54"/>
            <p:cNvSpPr/>
            <p:nvPr/>
          </p:nvSpPr>
          <p:spPr>
            <a:xfrm>
              <a:off x="4789607" y="1271370"/>
              <a:ext cx="693445" cy="14148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6382">
                <a:defRPr/>
              </a:pPr>
              <a:endParaRPr lang="zh-CN" altLang="en-US" sz="1000">
                <a:solidFill>
                  <a:srgbClr val="666666"/>
                </a:solidFill>
                <a:latin typeface="微软雅黑"/>
                <a:ea typeface="微软雅黑"/>
              </a:endParaRPr>
            </a:p>
          </p:txBody>
        </p:sp>
      </p:grpSp>
      <p:sp>
        <p:nvSpPr>
          <p:cNvPr id="56" name="文本框 55"/>
          <p:cNvSpPr txBox="1"/>
          <p:nvPr/>
        </p:nvSpPr>
        <p:spPr>
          <a:xfrm>
            <a:off x="3643324" y="5098281"/>
            <a:ext cx="1844951" cy="307537"/>
          </a:xfrm>
          <a:prstGeom prst="rect">
            <a:avLst/>
          </a:prstGeom>
          <a:noFill/>
          <a:ln>
            <a:noFill/>
          </a:ln>
        </p:spPr>
        <p:txBody>
          <a:bodyPr wrap="square" rtlCol="0">
            <a:spAutoFit/>
          </a:bodyPr>
          <a:lstStyle>
            <a:defPPr>
              <a:defRPr lang="zh-CN"/>
            </a:defPPr>
            <a:lvl1pPr algn="ctr" defTabSz="457200">
              <a:defRPr sz="1200" b="1">
                <a:solidFill>
                  <a:srgbClr val="1D1D1A"/>
                </a:solidFill>
                <a:latin typeface="Microsoft YaHei" panose="020B0503020204020204" pitchFamily="34" charset="-122"/>
              </a:defRPr>
            </a:lvl1pPr>
          </a:lstStyle>
          <a:p>
            <a:pPr defTabSz="457017">
              <a:defRPr/>
            </a:pPr>
            <a:r>
              <a:rPr lang="zh-CN" altLang="en-US" sz="1399" dirty="0">
                <a:latin typeface="微软雅黑"/>
                <a:ea typeface="微软雅黑"/>
              </a:rPr>
              <a:t>训练效率提升</a:t>
            </a:r>
            <a:r>
              <a:rPr lang="en-US" altLang="zh-CN" sz="1399" dirty="0">
                <a:latin typeface="微软雅黑"/>
                <a:ea typeface="微软雅黑"/>
              </a:rPr>
              <a:t>90%+</a:t>
            </a:r>
          </a:p>
        </p:txBody>
      </p:sp>
      <p:pic>
        <p:nvPicPr>
          <p:cNvPr id="57" name="图片 5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77020" y="3967025"/>
            <a:ext cx="1000689" cy="359718"/>
          </a:xfrm>
          <a:prstGeom prst="rect">
            <a:avLst/>
          </a:prstGeom>
        </p:spPr>
      </p:pic>
      <p:cxnSp>
        <p:nvCxnSpPr>
          <p:cNvPr id="58" name="直接连接符 57"/>
          <p:cNvCxnSpPr/>
          <p:nvPr/>
        </p:nvCxnSpPr>
        <p:spPr>
          <a:xfrm>
            <a:off x="2527453" y="3813544"/>
            <a:ext cx="1510820" cy="0"/>
          </a:xfrm>
          <a:prstGeom prst="line">
            <a:avLst/>
          </a:prstGeom>
          <a:ln w="12700">
            <a:solidFill>
              <a:srgbClr val="C7000B"/>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6391960" y="1391557"/>
            <a:ext cx="4456420" cy="341334"/>
          </a:xfrm>
          <a:prstGeom prst="rect">
            <a:avLst/>
          </a:prstGeom>
          <a:solidFill>
            <a:schemeClr val="tx2"/>
          </a:solidFill>
        </p:spPr>
        <p:txBody>
          <a:bodyPr wrap="square" rtlCol="0">
            <a:spAutoFit/>
          </a:bodyPr>
          <a:lstStyle/>
          <a:p>
            <a:pPr algn="ctr" defTabSz="1217443">
              <a:defRPr/>
            </a:pPr>
            <a:r>
              <a:rPr lang="en-US" altLang="zh-CN" sz="1599" b="1" kern="0" spc="300" dirty="0">
                <a:solidFill>
                  <a:srgbClr val="C00000"/>
                </a:solidFill>
                <a:latin typeface="微软雅黑"/>
                <a:ea typeface="微软雅黑"/>
                <a:cs typeface="+mn-ea"/>
              </a:rPr>
              <a:t>AI</a:t>
            </a:r>
            <a:r>
              <a:rPr lang="zh-CN" altLang="en-US" sz="1599" b="1" kern="0" spc="300" dirty="0">
                <a:solidFill>
                  <a:srgbClr val="C00000"/>
                </a:solidFill>
                <a:latin typeface="微软雅黑"/>
                <a:ea typeface="微软雅黑"/>
                <a:cs typeface="+mn-ea"/>
              </a:rPr>
              <a:t>可解释创新，让理财推荐可信任</a:t>
            </a:r>
          </a:p>
        </p:txBody>
      </p:sp>
      <p:pic>
        <p:nvPicPr>
          <p:cNvPr id="60" name="图片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298612" y="1951118"/>
            <a:ext cx="1879559" cy="1057610"/>
          </a:xfrm>
          <a:prstGeom prst="rect">
            <a:avLst/>
          </a:prstGeom>
        </p:spPr>
      </p:pic>
      <p:sp>
        <p:nvSpPr>
          <p:cNvPr id="67" name="矩形 66"/>
          <p:cNvSpPr/>
          <p:nvPr/>
        </p:nvSpPr>
        <p:spPr>
          <a:xfrm rot="16200000" flipH="1">
            <a:off x="6996245" y="1442848"/>
            <a:ext cx="1197742" cy="2008614"/>
          </a:xfrm>
          <a:prstGeom prst="rect">
            <a:avLst/>
          </a:prstGeom>
          <a:gradFill flip="none" rotWithShape="1">
            <a:gsLst>
              <a:gs pos="100000">
                <a:sysClr val="window" lastClr="FFFFFF"/>
              </a:gs>
              <a:gs pos="78000">
                <a:srgbClr val="FFFFFF"/>
              </a:gs>
              <a:gs pos="43000">
                <a:sysClr val="window" lastClr="FFFFFF">
                  <a:alpha val="64000"/>
                </a:sysClr>
              </a:gs>
              <a:gs pos="0">
                <a:sysClr val="window" lastClr="FFFFFF">
                  <a:alpha val="0"/>
                </a:sysClr>
              </a:gs>
            </a:gsLst>
            <a:lin ang="5400000" scaled="1"/>
            <a:tileRect/>
          </a:gradFill>
          <a:ln w="12700" cap="flat" cmpd="sng" algn="ctr">
            <a:noFill/>
            <a:prstDash val="solid"/>
            <a:miter lim="800000"/>
          </a:ln>
          <a:effectLst/>
        </p:spPr>
        <p:txBody>
          <a:bodyPr rtlCol="0" anchor="ctr"/>
          <a:lstStyle/>
          <a:p>
            <a:pPr algn="ctr" defTabSz="914034">
              <a:defRPr/>
            </a:pPr>
            <a:endParaRPr lang="zh-CN" altLang="en-US" sz="1799" kern="0">
              <a:solidFill>
                <a:prstClr val="white"/>
              </a:solidFill>
              <a:latin typeface="微软雅黑"/>
              <a:ea typeface="微软雅黑"/>
            </a:endParaRPr>
          </a:p>
        </p:txBody>
      </p:sp>
      <p:cxnSp>
        <p:nvCxnSpPr>
          <p:cNvPr id="69" name="直接连接符 68"/>
          <p:cNvCxnSpPr/>
          <p:nvPr/>
        </p:nvCxnSpPr>
        <p:spPr>
          <a:xfrm>
            <a:off x="6046014" y="1841866"/>
            <a:ext cx="0" cy="4336028"/>
          </a:xfrm>
          <a:prstGeom prst="line">
            <a:avLst/>
          </a:prstGeom>
          <a:ln>
            <a:solidFill>
              <a:schemeClr val="bg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8366156" y="1892025"/>
            <a:ext cx="2683254" cy="292160"/>
          </a:xfrm>
          <a:prstGeom prst="rect">
            <a:avLst/>
          </a:prstGeom>
        </p:spPr>
        <p:txBody>
          <a:bodyPr wrap="none">
            <a:spAutoFit/>
          </a:bodyPr>
          <a:lstStyle/>
          <a:p>
            <a:pPr defTabSz="914034">
              <a:defRPr/>
            </a:pPr>
            <a:r>
              <a:rPr lang="zh-CN" altLang="zh-CN" sz="1299" b="1" dirty="0">
                <a:solidFill>
                  <a:srgbClr val="1D1D1A"/>
                </a:solidFill>
                <a:latin typeface="微软雅黑"/>
                <a:ea typeface="微软雅黑"/>
              </a:rPr>
              <a:t>系统</a:t>
            </a:r>
            <a:r>
              <a:rPr lang="zh-CN" altLang="en-US" sz="1299" b="1" dirty="0">
                <a:solidFill>
                  <a:srgbClr val="1D1D1A"/>
                </a:solidFill>
                <a:latin typeface="微软雅黑"/>
                <a:ea typeface="微软雅黑"/>
              </a:rPr>
              <a:t>输出推荐</a:t>
            </a:r>
            <a:r>
              <a:rPr lang="zh-CN" altLang="zh-CN" sz="1299" b="1" dirty="0">
                <a:solidFill>
                  <a:srgbClr val="1D1D1A"/>
                </a:solidFill>
                <a:latin typeface="微软雅黑"/>
                <a:ea typeface="微软雅黑"/>
              </a:rPr>
              <a:t>结果</a:t>
            </a:r>
            <a:r>
              <a:rPr lang="zh-CN" altLang="en-US" sz="1299" b="1" dirty="0">
                <a:solidFill>
                  <a:srgbClr val="1D1D1A"/>
                </a:solidFill>
                <a:latin typeface="微软雅黑"/>
                <a:ea typeface="微软雅黑"/>
              </a:rPr>
              <a:t>，</a:t>
            </a:r>
            <a:r>
              <a:rPr lang="zh-CN" altLang="zh-CN" sz="1299" b="1" dirty="0">
                <a:solidFill>
                  <a:srgbClr val="1D1D1A"/>
                </a:solidFill>
                <a:latin typeface="微软雅黑"/>
                <a:ea typeface="微软雅黑"/>
              </a:rPr>
              <a:t>缺乏推荐依据</a:t>
            </a:r>
            <a:endParaRPr lang="zh-CN" altLang="en-US" sz="1299" b="1" dirty="0">
              <a:solidFill>
                <a:srgbClr val="1D1D1A"/>
              </a:solidFill>
              <a:latin typeface="微软雅黑"/>
              <a:ea typeface="微软雅黑"/>
            </a:endParaRPr>
          </a:p>
        </p:txBody>
      </p:sp>
      <p:sp>
        <p:nvSpPr>
          <p:cNvPr id="74" name="矩形 73"/>
          <p:cNvSpPr/>
          <p:nvPr/>
        </p:nvSpPr>
        <p:spPr>
          <a:xfrm>
            <a:off x="8753609" y="2185523"/>
            <a:ext cx="2751533" cy="818815"/>
          </a:xfrm>
          <a:prstGeom prst="rect">
            <a:avLst/>
          </a:prstGeom>
        </p:spPr>
        <p:txBody>
          <a:bodyPr wrap="square">
            <a:spAutoFit/>
          </a:bodyPr>
          <a:lstStyle/>
          <a:p>
            <a:pPr defTabSz="456382">
              <a:lnSpc>
                <a:spcPct val="150000"/>
              </a:lnSpc>
              <a:defRPr/>
            </a:pPr>
            <a:r>
              <a:rPr lang="zh-CN" altLang="en-US" sz="1050" dirty="0">
                <a:solidFill>
                  <a:srgbClr val="1D1D1A"/>
                </a:solidFill>
                <a:latin typeface="微软雅黑"/>
                <a:ea typeface="微软雅黑"/>
                <a:cs typeface="+mn-ea"/>
                <a:sym typeface="+mn-lt"/>
              </a:rPr>
              <a:t>现有系统模型为</a:t>
            </a:r>
            <a:r>
              <a:rPr lang="zh-CN" altLang="en-US" sz="1050" dirty="0">
                <a:solidFill>
                  <a:srgbClr val="C00000"/>
                </a:solidFill>
                <a:latin typeface="微软雅黑"/>
                <a:ea typeface="微软雅黑"/>
                <a:sym typeface="+mn-lt"/>
              </a:rPr>
              <a:t>黑盒模式</a:t>
            </a:r>
            <a:endParaRPr lang="en-US" altLang="zh-CN" sz="1050" dirty="0">
              <a:solidFill>
                <a:srgbClr val="C00000"/>
              </a:solidFill>
              <a:latin typeface="微软雅黑"/>
              <a:ea typeface="微软雅黑"/>
              <a:cs typeface="+mn-ea"/>
              <a:sym typeface="+mn-lt"/>
            </a:endParaRPr>
          </a:p>
          <a:p>
            <a:pPr defTabSz="456382">
              <a:lnSpc>
                <a:spcPct val="150000"/>
              </a:lnSpc>
              <a:defRPr/>
            </a:pPr>
            <a:r>
              <a:rPr lang="zh-CN" altLang="en-US" sz="1050" dirty="0">
                <a:solidFill>
                  <a:srgbClr val="1D1D1A"/>
                </a:solidFill>
                <a:latin typeface="微软雅黑"/>
                <a:ea typeface="微软雅黑"/>
                <a:cs typeface="+mn-ea"/>
                <a:sym typeface="+mn-lt"/>
              </a:rPr>
              <a:t>无法获得</a:t>
            </a:r>
            <a:r>
              <a:rPr lang="zh-CN" altLang="en-US" sz="1050" dirty="0">
                <a:solidFill>
                  <a:srgbClr val="C00000"/>
                </a:solidFill>
                <a:latin typeface="微软雅黑"/>
                <a:ea typeface="微软雅黑"/>
                <a:sym typeface="+mn-lt"/>
              </a:rPr>
              <a:t>推荐原因</a:t>
            </a:r>
            <a:endParaRPr lang="en-US" altLang="zh-CN" sz="1050" dirty="0">
              <a:solidFill>
                <a:srgbClr val="C00000"/>
              </a:solidFill>
              <a:latin typeface="微软雅黑"/>
              <a:ea typeface="微软雅黑"/>
              <a:sym typeface="+mn-lt"/>
            </a:endParaRPr>
          </a:p>
          <a:p>
            <a:pPr defTabSz="456382">
              <a:lnSpc>
                <a:spcPct val="150000"/>
              </a:lnSpc>
              <a:defRPr/>
            </a:pPr>
            <a:r>
              <a:rPr lang="zh-CN" altLang="en-US" sz="1050" dirty="0">
                <a:solidFill>
                  <a:srgbClr val="1D1D1A"/>
                </a:solidFill>
                <a:latin typeface="微软雅黑"/>
                <a:ea typeface="微软雅黑"/>
                <a:cs typeface="+mn-ea"/>
                <a:sym typeface="+mn-lt"/>
              </a:rPr>
              <a:t>难有效说服客户，</a:t>
            </a:r>
            <a:r>
              <a:rPr lang="zh-CN" altLang="en-US" sz="1050" dirty="0">
                <a:solidFill>
                  <a:srgbClr val="C00000"/>
                </a:solidFill>
                <a:latin typeface="微软雅黑"/>
                <a:ea typeface="微软雅黑"/>
                <a:sym typeface="+mn-lt"/>
              </a:rPr>
              <a:t>转化率低</a:t>
            </a:r>
            <a:endParaRPr lang="en-US" altLang="zh-CN" sz="1050" dirty="0">
              <a:solidFill>
                <a:srgbClr val="C00000"/>
              </a:solidFill>
              <a:latin typeface="微软雅黑"/>
              <a:ea typeface="微软雅黑"/>
              <a:sym typeface="+mn-lt"/>
            </a:endParaRPr>
          </a:p>
        </p:txBody>
      </p:sp>
      <p:sp>
        <p:nvSpPr>
          <p:cNvPr id="80" name="矩形 79"/>
          <p:cNvSpPr/>
          <p:nvPr/>
        </p:nvSpPr>
        <p:spPr>
          <a:xfrm>
            <a:off x="6714041" y="2277184"/>
            <a:ext cx="1048699" cy="307537"/>
          </a:xfrm>
          <a:prstGeom prst="rect">
            <a:avLst/>
          </a:prstGeom>
        </p:spPr>
        <p:txBody>
          <a:bodyPr wrap="none">
            <a:spAutoFit/>
          </a:bodyPr>
          <a:lstStyle/>
          <a:p>
            <a:pPr algn="ctr" defTabSz="913399">
              <a:defRPr/>
            </a:pPr>
            <a:r>
              <a:rPr lang="zh-CN" altLang="en-US" sz="1399" b="1" spc="286" dirty="0">
                <a:solidFill>
                  <a:srgbClr val="C00000"/>
                </a:solidFill>
                <a:latin typeface="微软雅黑"/>
                <a:ea typeface="微软雅黑"/>
                <a:cs typeface="FZLanTingHeiS-B-GB" charset="-122"/>
              </a:rPr>
              <a:t>理财推荐</a:t>
            </a:r>
          </a:p>
        </p:txBody>
      </p:sp>
      <p:sp>
        <p:nvSpPr>
          <p:cNvPr id="102" name="矩形 101"/>
          <p:cNvSpPr/>
          <p:nvPr/>
        </p:nvSpPr>
        <p:spPr>
          <a:xfrm>
            <a:off x="6941447" y="3194236"/>
            <a:ext cx="4236952" cy="522812"/>
          </a:xfrm>
          <a:prstGeom prst="rect">
            <a:avLst/>
          </a:prstGeom>
        </p:spPr>
        <p:txBody>
          <a:bodyPr wrap="none">
            <a:spAutoFit/>
          </a:bodyPr>
          <a:lstStyle/>
          <a:p>
            <a:pPr defTabSz="914034">
              <a:defRPr/>
            </a:pPr>
            <a:r>
              <a:rPr lang="zh-CN" altLang="en-US" sz="1399" b="1" dirty="0">
                <a:solidFill>
                  <a:srgbClr val="1D1D1A"/>
                </a:solidFill>
                <a:latin typeface="微软雅黑"/>
                <a:ea typeface="微软雅黑"/>
              </a:rPr>
              <a:t>原生可解释推荐模型</a:t>
            </a:r>
            <a:r>
              <a:rPr lang="en-US" altLang="zh-CN" sz="1399" b="1" dirty="0">
                <a:solidFill>
                  <a:srgbClr val="1D1D1A"/>
                </a:solidFill>
                <a:latin typeface="微软雅黑"/>
                <a:ea typeface="微软雅黑"/>
              </a:rPr>
              <a:t>TB-Net</a:t>
            </a:r>
            <a:r>
              <a:rPr lang="zh-CN" altLang="en-US" sz="1399" b="1" dirty="0">
                <a:solidFill>
                  <a:srgbClr val="1D1D1A"/>
                </a:solidFill>
                <a:latin typeface="微软雅黑"/>
                <a:ea typeface="微软雅黑"/>
              </a:rPr>
              <a:t>：</a:t>
            </a:r>
            <a:r>
              <a:rPr lang="zh-CN" altLang="en-US" sz="1399" dirty="0">
                <a:solidFill>
                  <a:srgbClr val="1D1D1A"/>
                </a:solidFill>
                <a:latin typeface="微软雅黑"/>
                <a:ea typeface="微软雅黑"/>
              </a:rPr>
              <a:t>推荐</a:t>
            </a:r>
            <a:r>
              <a:rPr lang="zh-CN" altLang="en-US" sz="1399" b="1" dirty="0">
                <a:solidFill>
                  <a:srgbClr val="C00000"/>
                </a:solidFill>
                <a:latin typeface="微软雅黑"/>
                <a:ea typeface="微软雅黑"/>
              </a:rPr>
              <a:t>语义级解释</a:t>
            </a:r>
            <a:r>
              <a:rPr lang="zh-CN" altLang="en-US" sz="1399" dirty="0">
                <a:solidFill>
                  <a:srgbClr val="1D1D1A"/>
                </a:solidFill>
                <a:latin typeface="微软雅黑"/>
                <a:ea typeface="微软雅黑"/>
              </a:rPr>
              <a:t>能力</a:t>
            </a:r>
            <a:endParaRPr lang="zh-CN" altLang="en-US" sz="1399" strike="sngStrike" kern="0" dirty="0">
              <a:solidFill>
                <a:srgbClr val="1D1D1A"/>
              </a:solidFill>
              <a:latin typeface="微软雅黑"/>
              <a:ea typeface="微软雅黑"/>
            </a:endParaRPr>
          </a:p>
          <a:p>
            <a:pPr defTabSz="914034">
              <a:defRPr/>
            </a:pPr>
            <a:endParaRPr lang="zh-CN" altLang="en-US" sz="1399" b="1" dirty="0">
              <a:solidFill>
                <a:srgbClr val="1D1D1A"/>
              </a:solidFill>
              <a:latin typeface="微软雅黑"/>
              <a:ea typeface="微软雅黑"/>
            </a:endParaRPr>
          </a:p>
        </p:txBody>
      </p:sp>
      <p:cxnSp>
        <p:nvCxnSpPr>
          <p:cNvPr id="113" name="直接连接符 112"/>
          <p:cNvCxnSpPr/>
          <p:nvPr/>
        </p:nvCxnSpPr>
        <p:spPr>
          <a:xfrm>
            <a:off x="8174873" y="3513245"/>
            <a:ext cx="1510820" cy="0"/>
          </a:xfrm>
          <a:prstGeom prst="line">
            <a:avLst/>
          </a:prstGeom>
          <a:ln w="12700">
            <a:solidFill>
              <a:srgbClr val="C7000B"/>
            </a:solidFill>
          </a:ln>
        </p:spPr>
        <p:style>
          <a:lnRef idx="1">
            <a:schemeClr val="accent1"/>
          </a:lnRef>
          <a:fillRef idx="0">
            <a:schemeClr val="accent1"/>
          </a:fillRef>
          <a:effectRef idx="0">
            <a:schemeClr val="accent1"/>
          </a:effectRef>
          <a:fontRef idx="minor">
            <a:schemeClr val="tx1"/>
          </a:fontRef>
        </p:style>
      </p:cxnSp>
      <p:sp>
        <p:nvSpPr>
          <p:cNvPr id="118" name="梯形 117"/>
          <p:cNvSpPr/>
          <p:nvPr/>
        </p:nvSpPr>
        <p:spPr>
          <a:xfrm>
            <a:off x="7115879" y="3921964"/>
            <a:ext cx="4316092" cy="637324"/>
          </a:xfrm>
          <a:prstGeom prst="trapezoid">
            <a:avLst>
              <a:gd name="adj" fmla="val 33379"/>
            </a:avLst>
          </a:prstGeom>
          <a:gradFill>
            <a:gsLst>
              <a:gs pos="0">
                <a:schemeClr val="tx2"/>
              </a:gs>
              <a:gs pos="100000">
                <a:schemeClr val="tx2">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a:solidFill>
                <a:srgbClr val="666666"/>
              </a:solidFill>
              <a:latin typeface="微软雅黑"/>
              <a:ea typeface="微软雅黑"/>
            </a:endParaRPr>
          </a:p>
        </p:txBody>
      </p:sp>
      <p:sp>
        <p:nvSpPr>
          <p:cNvPr id="119" name="文本框 118"/>
          <p:cNvSpPr txBox="1"/>
          <p:nvPr/>
        </p:nvSpPr>
        <p:spPr>
          <a:xfrm>
            <a:off x="6472086" y="3735790"/>
            <a:ext cx="1235994" cy="353667"/>
          </a:xfrm>
          <a:prstGeom prst="rect">
            <a:avLst/>
          </a:prstGeom>
          <a:noFill/>
        </p:spPr>
        <p:txBody>
          <a:bodyPr wrap="square" lIns="0" tIns="0" rIns="0" bIns="0" rtlCol="0">
            <a:spAutoFit/>
          </a:bodyPr>
          <a:lstStyle/>
          <a:p>
            <a:pPr defTabSz="914034">
              <a:defRPr/>
            </a:pPr>
            <a:r>
              <a:rPr kumimoji="1" lang="zh-CN" altLang="en-US" sz="1150" b="1" dirty="0">
                <a:solidFill>
                  <a:srgbClr val="000000"/>
                </a:solidFill>
                <a:latin typeface="微软雅黑"/>
                <a:ea typeface="微软雅黑"/>
              </a:rPr>
              <a:t>自动生成</a:t>
            </a:r>
            <a:endParaRPr kumimoji="1" lang="en-US" altLang="zh-CN" sz="1150" b="1" dirty="0">
              <a:solidFill>
                <a:srgbClr val="000000"/>
              </a:solidFill>
              <a:latin typeface="微软雅黑"/>
              <a:ea typeface="微软雅黑"/>
            </a:endParaRPr>
          </a:p>
          <a:p>
            <a:pPr defTabSz="914034">
              <a:defRPr/>
            </a:pPr>
            <a:r>
              <a:rPr kumimoji="1" lang="zh-CN" altLang="en-US" sz="1150" b="1" dirty="0">
                <a:solidFill>
                  <a:srgbClr val="000000"/>
                </a:solidFill>
                <a:latin typeface="微软雅黑"/>
                <a:ea typeface="微软雅黑"/>
              </a:rPr>
              <a:t>知识图谱</a:t>
            </a:r>
          </a:p>
        </p:txBody>
      </p:sp>
      <p:sp>
        <p:nvSpPr>
          <p:cNvPr id="120" name="矩形 119"/>
          <p:cNvSpPr/>
          <p:nvPr/>
        </p:nvSpPr>
        <p:spPr>
          <a:xfrm>
            <a:off x="6251597" y="3886676"/>
            <a:ext cx="135924" cy="456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a:solidFill>
                <a:srgbClr val="666666"/>
              </a:solidFill>
              <a:latin typeface="微软雅黑"/>
              <a:ea typeface="微软雅黑"/>
            </a:endParaRPr>
          </a:p>
        </p:txBody>
      </p:sp>
      <p:grpSp>
        <p:nvGrpSpPr>
          <p:cNvPr id="121" name="组合 120"/>
          <p:cNvGrpSpPr/>
          <p:nvPr/>
        </p:nvGrpSpPr>
        <p:grpSpPr>
          <a:xfrm>
            <a:off x="7817884" y="3697613"/>
            <a:ext cx="2886861" cy="291060"/>
            <a:chOff x="6477630" y="3287740"/>
            <a:chExt cx="2889117" cy="291288"/>
          </a:xfrm>
        </p:grpSpPr>
        <p:sp>
          <p:nvSpPr>
            <p:cNvPr id="125" name="矩形 124"/>
            <p:cNvSpPr/>
            <p:nvPr/>
          </p:nvSpPr>
          <p:spPr>
            <a:xfrm>
              <a:off x="6477630" y="3290272"/>
              <a:ext cx="1140887" cy="276999"/>
            </a:xfrm>
            <a:prstGeom prst="rect">
              <a:avLst/>
            </a:prstGeom>
          </p:spPr>
          <p:txBody>
            <a:bodyPr wrap="square">
              <a:spAutoFit/>
            </a:bodyPr>
            <a:lstStyle/>
            <a:p>
              <a:pPr algn="ctr" defTabSz="914034">
                <a:defRPr/>
              </a:pPr>
              <a:r>
                <a:rPr kumimoji="1" lang="zh-CN" altLang="en-US" sz="1200" dirty="0">
                  <a:solidFill>
                    <a:srgbClr val="DDDDDD">
                      <a:lumMod val="10000"/>
                    </a:srgbClr>
                  </a:solidFill>
                  <a:latin typeface="微软雅黑"/>
                  <a:ea typeface="微软雅黑"/>
                </a:rPr>
                <a:t>原始表格数据</a:t>
              </a:r>
              <a:endParaRPr kumimoji="1" lang="en-US" altLang="zh-CN" sz="1200" dirty="0">
                <a:solidFill>
                  <a:srgbClr val="DDDDDD">
                    <a:lumMod val="10000"/>
                  </a:srgbClr>
                </a:solidFill>
                <a:latin typeface="微软雅黑"/>
                <a:ea typeface="微软雅黑"/>
              </a:endParaRPr>
            </a:p>
          </p:txBody>
        </p:sp>
        <p:sp>
          <p:nvSpPr>
            <p:cNvPr id="126" name="矩形 125"/>
            <p:cNvSpPr/>
            <p:nvPr/>
          </p:nvSpPr>
          <p:spPr>
            <a:xfrm>
              <a:off x="8380663" y="3296197"/>
              <a:ext cx="986084" cy="276999"/>
            </a:xfrm>
            <a:prstGeom prst="rect">
              <a:avLst/>
            </a:prstGeom>
          </p:spPr>
          <p:txBody>
            <a:bodyPr wrap="square">
              <a:spAutoFit/>
            </a:bodyPr>
            <a:lstStyle/>
            <a:p>
              <a:pPr algn="ctr" defTabSz="914034">
                <a:defRPr/>
              </a:pPr>
              <a:r>
                <a:rPr lang="zh-CN" altLang="en-US" sz="1200" dirty="0">
                  <a:solidFill>
                    <a:srgbClr val="DDDDDD">
                      <a:lumMod val="10000"/>
                    </a:srgbClr>
                  </a:solidFill>
                  <a:latin typeface="微软雅黑"/>
                  <a:ea typeface="微软雅黑"/>
                </a:rPr>
                <a:t>知识图谱</a:t>
              </a:r>
              <a:endParaRPr lang="zh-CN" altLang="en-US" sz="1200" dirty="0">
                <a:solidFill>
                  <a:srgbClr val="1D1D1A"/>
                </a:solidFill>
                <a:latin typeface="微软雅黑"/>
                <a:ea typeface="微软雅黑"/>
              </a:endParaRPr>
            </a:p>
          </p:txBody>
        </p:sp>
        <p:pic>
          <p:nvPicPr>
            <p:cNvPr id="128" name="图片 127"/>
            <p:cNvPicPr>
              <a:picLocks noChangeAspect="1"/>
            </p:cNvPicPr>
            <p:nvPr/>
          </p:nvPicPr>
          <p:blipFill>
            <a:blip r:embed="rId10"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rot="10800000">
              <a:off x="7877361" y="3287740"/>
              <a:ext cx="291288" cy="291288"/>
            </a:xfrm>
            <a:prstGeom prst="rect">
              <a:avLst/>
            </a:prstGeom>
            <a:ln>
              <a:noFill/>
            </a:ln>
            <a:effectLst>
              <a:outerShdw blurRad="50800" dist="38100" dir="2700000" algn="tl" rotWithShape="0">
                <a:prstClr val="black">
                  <a:alpha val="40000"/>
                </a:prstClr>
              </a:outerShdw>
            </a:effectLst>
          </p:spPr>
        </p:pic>
      </p:grpSp>
      <p:grpSp>
        <p:nvGrpSpPr>
          <p:cNvPr id="2" name="组合 1"/>
          <p:cNvGrpSpPr/>
          <p:nvPr/>
        </p:nvGrpSpPr>
        <p:grpSpPr>
          <a:xfrm>
            <a:off x="9799548" y="4006735"/>
            <a:ext cx="1815066" cy="503255"/>
            <a:chOff x="9804821" y="3915709"/>
            <a:chExt cx="1816484" cy="503649"/>
          </a:xfrm>
        </p:grpSpPr>
        <p:pic>
          <p:nvPicPr>
            <p:cNvPr id="129" name="图片 128"/>
            <p:cNvPicPr>
              <a:picLocks noChangeAspect="1"/>
            </p:cNvPicPr>
            <p:nvPr/>
          </p:nvPicPr>
          <p:blipFill>
            <a:blip r:embed="rId11"/>
            <a:stretch>
              <a:fillRect/>
            </a:stretch>
          </p:blipFill>
          <p:spPr>
            <a:xfrm>
              <a:off x="9804821" y="3941474"/>
              <a:ext cx="550590" cy="427792"/>
            </a:xfrm>
            <a:prstGeom prst="rect">
              <a:avLst/>
            </a:prstGeom>
          </p:spPr>
        </p:pic>
        <mc:AlternateContent xmlns:mc="http://schemas.openxmlformats.org/markup-compatibility/2006" xmlns:a14="http://schemas.microsoft.com/office/drawing/2010/main">
          <mc:Choice Requires="a14">
            <p:sp>
              <p:nvSpPr>
                <p:cNvPr id="133" name="椭圆 132"/>
                <p:cNvSpPr>
                  <a:spLocks noChangeAspect="1"/>
                </p:cNvSpPr>
                <p:nvPr/>
              </p:nvSpPr>
              <p:spPr bwMode="auto">
                <a:xfrm>
                  <a:off x="10406148" y="3915709"/>
                  <a:ext cx="108000" cy="108000"/>
                </a:xfrm>
                <a:prstGeom prst="ellipse">
                  <a:avLst/>
                </a:prstGeom>
                <a:solidFill>
                  <a:srgbClr val="F7D7FF"/>
                </a:solidFill>
                <a:ln w="6350" cap="flat" cmpd="sng" algn="ctr">
                  <a:solidFill>
                    <a:srgbClr val="000000"/>
                  </a:solidFill>
                  <a:prstDash val="solid"/>
                  <a:round/>
                  <a:headEnd type="none" w="med" len="med"/>
                  <a:tailEnd type="none" w="med" len="med"/>
                </a:ln>
                <a:effectLst/>
              </p:spPr>
              <p:txBody>
                <a:bodyPr vert="horz" wrap="square" lIns="53958" tIns="10792" rIns="53958" bIns="10792" numCol="1" rtlCol="0" anchor="ctr" anchorCtr="0" compatLnSpc="1">
                  <a:prstTxWarp prst="textNoShape">
                    <a:avLst/>
                  </a:prstTxWarp>
                </a:bodyPr>
                <a:lstStyle/>
                <a:p>
                  <a:pPr algn="ctr" defTabSz="914034" eaLnBrk="0" fontAlgn="base" hangingPunct="0">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800" i="1" kern="0" dirty="0">
                            <a:solidFill>
                              <a:srgbClr val="1D1D1A"/>
                            </a:solidFill>
                            <a:latin typeface="Cambria Math" panose="02040503050406030204" pitchFamily="18" charset="0"/>
                            <a:ea typeface="+mj-ea"/>
                          </a:rPr>
                          <m:t>𝜏</m:t>
                        </m:r>
                      </m:oMath>
                    </m:oMathPara>
                  </a14:m>
                  <a:endParaRPr lang="en-US" altLang="zh-CN" sz="800" i="1" kern="0" dirty="0">
                    <a:solidFill>
                      <a:srgbClr val="1D1D1A"/>
                    </a:solidFill>
                    <a:latin typeface="微软雅黑"/>
                    <a:ea typeface="微软雅黑"/>
                  </a:endParaRPr>
                </a:p>
              </p:txBody>
            </p:sp>
          </mc:Choice>
          <mc:Fallback xmlns="">
            <p:sp>
              <p:nvSpPr>
                <p:cNvPr id="133" name="椭圆 132"/>
                <p:cNvSpPr>
                  <a:spLocks noRot="1" noChangeAspect="1" noMove="1" noResize="1" noEditPoints="1" noAdjustHandles="1" noChangeArrowheads="1" noChangeShapeType="1" noTextEdit="1"/>
                </p:cNvSpPr>
                <p:nvPr/>
              </p:nvSpPr>
              <p:spPr bwMode="auto">
                <a:xfrm>
                  <a:off x="10406148" y="3915709"/>
                  <a:ext cx="108000" cy="108000"/>
                </a:xfrm>
                <a:prstGeom prst="ellipse">
                  <a:avLst/>
                </a:prstGeom>
                <a:blipFill rotWithShape="1">
                  <a:blip r:embed="rId12"/>
                  <a:stretch>
                    <a:fillRect l="-11111" b="-5263"/>
                  </a:stretch>
                </a:blipFill>
                <a:ln w="6350" cap="flat" cmpd="sng" algn="ctr">
                  <a:solidFill>
                    <a:srgbClr val="000000"/>
                  </a:solidFill>
                  <a:prstDash val="solid"/>
                  <a:round/>
                  <a:headEnd type="none" w="med" len="med"/>
                  <a:tailEnd type="none" w="med" len="med"/>
                </a:ln>
                <a:effectLst/>
              </p:spPr>
              <p:txBody>
                <a:bodyPr/>
                <a:lstStyle/>
                <a:p>
                  <a:r>
                    <a:rPr lang="zh-CN" altLang="en-US">
                      <a:noFill/>
                    </a:rPr>
                    <a:t> </a:t>
                  </a:r>
                  <a:endParaRPr lang="zh-CN" altLang="en-US">
                    <a:noFill/>
                  </a:endParaRPr>
                </a:p>
              </p:txBody>
            </p:sp>
          </mc:Fallback>
        </mc:AlternateContent>
        <p:sp>
          <p:nvSpPr>
            <p:cNvPr id="134" name="矩形 133"/>
            <p:cNvSpPr/>
            <p:nvPr/>
          </p:nvSpPr>
          <p:spPr bwMode="auto">
            <a:xfrm>
              <a:off x="10600885" y="3919874"/>
              <a:ext cx="883347" cy="115713"/>
            </a:xfrm>
            <a:prstGeom prst="rect">
              <a:avLst/>
            </a:prstGeom>
            <a:noFill/>
            <a:ln w="6350" cap="flat" cmpd="sng" algn="ctr">
              <a:noFill/>
              <a:prstDash val="solid"/>
              <a:round/>
              <a:headEnd type="none" w="med" len="med"/>
              <a:tailEnd type="none" w="med" len="med"/>
            </a:ln>
            <a:effectLst/>
          </p:spPr>
          <p:txBody>
            <a:bodyPr vert="horz" wrap="square" lIns="53958" tIns="10792" rIns="53958" bIns="10792" numCol="1" rtlCol="0" anchor="ctr" anchorCtr="0" compatLnSpc="1"/>
            <a:lstStyle/>
            <a:p>
              <a:pPr defTabSz="914034" eaLnBrk="0" fontAlgn="base" hangingPunct="0">
                <a:spcBef>
                  <a:spcPct val="0"/>
                </a:spcBef>
                <a:spcAft>
                  <a:spcPct val="0"/>
                </a:spcAft>
                <a:defRPr/>
              </a:pPr>
              <a:r>
                <a:rPr lang="zh-CN" altLang="en-US" sz="600" kern="0" dirty="0">
                  <a:solidFill>
                    <a:srgbClr val="1D1D1A"/>
                  </a:solidFill>
                  <a:latin typeface="微软雅黑"/>
                  <a:ea typeface="微软雅黑"/>
                </a:rPr>
                <a:t>待推荐理财产品</a:t>
              </a:r>
              <a:r>
                <a:rPr lang="en-US" altLang="zh-CN" sz="600" kern="0" dirty="0">
                  <a:solidFill>
                    <a:srgbClr val="1D1D1A"/>
                  </a:solidFill>
                  <a:latin typeface="微软雅黑"/>
                  <a:ea typeface="微软雅黑"/>
                </a:rPr>
                <a:t>t</a:t>
              </a:r>
              <a:endParaRPr lang="zh-CN" altLang="en-US" sz="600" kern="0" dirty="0">
                <a:solidFill>
                  <a:srgbClr val="1D1D1A"/>
                </a:solidFill>
                <a:latin typeface="微软雅黑"/>
                <a:ea typeface="微软雅黑"/>
              </a:endParaRPr>
            </a:p>
          </p:txBody>
        </p:sp>
        <mc:AlternateContent xmlns:mc="http://schemas.openxmlformats.org/markup-compatibility/2006" xmlns:a14="http://schemas.microsoft.com/office/drawing/2010/main">
          <mc:Choice Requires="a14">
            <p:sp>
              <p:nvSpPr>
                <p:cNvPr id="135" name="椭圆 134"/>
                <p:cNvSpPr>
                  <a:spLocks noChangeAspect="1"/>
                </p:cNvSpPr>
                <p:nvPr/>
              </p:nvSpPr>
              <p:spPr bwMode="auto">
                <a:xfrm>
                  <a:off x="10406744" y="4101647"/>
                  <a:ext cx="108000" cy="108000"/>
                </a:xfrm>
                <a:prstGeom prst="ellipse">
                  <a:avLst/>
                </a:prstGeom>
                <a:solidFill>
                  <a:srgbClr val="FFFFFF"/>
                </a:solidFill>
                <a:ln w="6350" cap="flat" cmpd="sng" algn="ctr">
                  <a:solidFill>
                    <a:srgbClr val="000000"/>
                  </a:solidFill>
                  <a:prstDash val="solid"/>
                  <a:round/>
                  <a:headEnd type="none" w="med" len="med"/>
                  <a:tailEnd type="none" w="med" len="med"/>
                </a:ln>
                <a:effectLst/>
              </p:spPr>
              <p:txBody>
                <a:bodyPr vert="horz" wrap="square" lIns="53958" tIns="10792" rIns="53958" bIns="10792" numCol="1" rtlCol="0" anchor="ctr" anchorCtr="0" compatLnSpc="1">
                  <a:prstTxWarp prst="textNoShape">
                    <a:avLst/>
                  </a:prstTxWarp>
                </a:bodyPr>
                <a:lstStyle/>
                <a:p>
                  <a:pPr algn="ctr" defTabSz="914034" eaLnBrk="0" fontAlgn="base" hangingPunct="0">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800" i="1" kern="0" dirty="0">
                            <a:solidFill>
                              <a:srgbClr val="1D1D1A"/>
                            </a:solidFill>
                            <a:latin typeface="Cambria Math" panose="02040503050406030204" pitchFamily="18" charset="0"/>
                            <a:ea typeface="+mj-ea"/>
                          </a:rPr>
                          <m:t>𝑖</m:t>
                        </m:r>
                      </m:oMath>
                    </m:oMathPara>
                  </a14:m>
                  <a:endParaRPr lang="zh-CN" altLang="en-US" sz="800" kern="0" dirty="0">
                    <a:solidFill>
                      <a:srgbClr val="1D1D1A"/>
                    </a:solidFill>
                    <a:latin typeface="微软雅黑"/>
                    <a:ea typeface="微软雅黑"/>
                  </a:endParaRPr>
                </a:p>
              </p:txBody>
            </p:sp>
          </mc:Choice>
          <mc:Fallback xmlns="">
            <p:sp>
              <p:nvSpPr>
                <p:cNvPr id="135" name="椭圆 134"/>
                <p:cNvSpPr>
                  <a:spLocks noRot="1" noChangeAspect="1" noMove="1" noResize="1" noEditPoints="1" noAdjustHandles="1" noChangeArrowheads="1" noChangeShapeType="1" noTextEdit="1"/>
                </p:cNvSpPr>
                <p:nvPr/>
              </p:nvSpPr>
              <p:spPr bwMode="auto">
                <a:xfrm>
                  <a:off x="10406744" y="4101647"/>
                  <a:ext cx="108000" cy="108000"/>
                </a:xfrm>
                <a:prstGeom prst="ellipse">
                  <a:avLst/>
                </a:prstGeom>
                <a:blipFill rotWithShape="1">
                  <a:blip r:embed="rId13"/>
                  <a:stretch>
                    <a:fillRect l="-15789" t="-5263" b="-10526"/>
                  </a:stretch>
                </a:blipFill>
                <a:ln w="6350" cap="flat" cmpd="sng" algn="ctr">
                  <a:solidFill>
                    <a:srgbClr val="000000"/>
                  </a:solidFill>
                  <a:prstDash val="solid"/>
                  <a:round/>
                  <a:headEnd type="none" w="med" len="med"/>
                  <a:tailEnd type="none" w="med" len="med"/>
                </a:ln>
                <a:effectLst/>
              </p:spPr>
              <p:txBody>
                <a:bodyPr/>
                <a:lstStyle/>
                <a:p>
                  <a:r>
                    <a:rPr lang="zh-CN" altLang="en-US">
                      <a:noFill/>
                    </a:rPr>
                    <a:t> </a:t>
                  </a:r>
                  <a:endParaRPr lang="zh-CN" altLang="en-US">
                    <a:noFill/>
                  </a:endParaRPr>
                </a:p>
              </p:txBody>
            </p:sp>
          </mc:Fallback>
        </mc:AlternateContent>
        <p:sp>
          <p:nvSpPr>
            <p:cNvPr id="136" name="矩形 135"/>
            <p:cNvSpPr/>
            <p:nvPr/>
          </p:nvSpPr>
          <p:spPr bwMode="auto">
            <a:xfrm>
              <a:off x="10585112" y="4084955"/>
              <a:ext cx="1036193" cy="162372"/>
            </a:xfrm>
            <a:prstGeom prst="rect">
              <a:avLst/>
            </a:prstGeom>
            <a:noFill/>
            <a:ln w="6350" cap="flat" cmpd="sng" algn="ctr">
              <a:noFill/>
              <a:prstDash val="solid"/>
              <a:round/>
              <a:headEnd type="none" w="med" len="med"/>
              <a:tailEnd type="none" w="med" len="med"/>
            </a:ln>
            <a:effectLst/>
          </p:spPr>
          <p:txBody>
            <a:bodyPr vert="horz" wrap="square" lIns="53958" tIns="10792" rIns="53958" bIns="10792" numCol="1" rtlCol="0" anchor="ctr" anchorCtr="0" compatLnSpc="1"/>
            <a:lstStyle/>
            <a:p>
              <a:pPr defTabSz="914034" eaLnBrk="0" fontAlgn="base" hangingPunct="0">
                <a:spcBef>
                  <a:spcPct val="0"/>
                </a:spcBef>
                <a:spcAft>
                  <a:spcPct val="0"/>
                </a:spcAft>
                <a:defRPr/>
              </a:pPr>
              <a:r>
                <a:rPr lang="zh-CN" altLang="en-US" sz="600" kern="0" dirty="0">
                  <a:solidFill>
                    <a:srgbClr val="1D1D1A"/>
                  </a:solidFill>
                  <a:latin typeface="微软雅黑"/>
                  <a:ea typeface="微软雅黑"/>
                </a:rPr>
                <a:t>浏览、购买过的产品</a:t>
              </a:r>
            </a:p>
          </p:txBody>
        </p:sp>
        <mc:AlternateContent xmlns:mc="http://schemas.openxmlformats.org/markup-compatibility/2006" xmlns:a14="http://schemas.microsoft.com/office/drawing/2010/main">
          <mc:Choice Requires="a14">
            <p:sp>
              <p:nvSpPr>
                <p:cNvPr id="137" name="椭圆 136"/>
                <p:cNvSpPr>
                  <a:spLocks noChangeAspect="1"/>
                </p:cNvSpPr>
                <p:nvPr/>
              </p:nvSpPr>
              <p:spPr bwMode="auto">
                <a:xfrm>
                  <a:off x="10406744" y="4287506"/>
                  <a:ext cx="108000" cy="108000"/>
                </a:xfrm>
                <a:prstGeom prst="ellipse">
                  <a:avLst/>
                </a:prstGeom>
                <a:solidFill>
                  <a:srgbClr val="AAFECF"/>
                </a:solidFill>
                <a:ln w="6350" cap="flat" cmpd="sng" algn="ctr">
                  <a:solidFill>
                    <a:srgbClr val="000000"/>
                  </a:solidFill>
                  <a:prstDash val="solid"/>
                  <a:round/>
                  <a:headEnd type="none" w="med" len="med"/>
                  <a:tailEnd type="none" w="med" len="med"/>
                </a:ln>
                <a:effectLst/>
              </p:spPr>
              <p:txBody>
                <a:bodyPr vert="horz" wrap="square" lIns="53958" tIns="10792" rIns="53958" bIns="10792" numCol="1" rtlCol="0" anchor="ctr" anchorCtr="0" compatLnSpc="1">
                  <a:prstTxWarp prst="textNoShape">
                    <a:avLst/>
                  </a:prstTxWarp>
                </a:bodyPr>
                <a:lstStyle/>
                <a:p>
                  <a:pPr algn="ctr" defTabSz="914034" eaLnBrk="0" fontAlgn="base" hangingPunct="0">
                    <a:spcBef>
                      <a:spcPct val="0"/>
                    </a:spcBef>
                    <a:spcAft>
                      <a:spcPct val="0"/>
                    </a:spcAft>
                    <a:defRPr/>
                  </a:pPr>
                  <a14:m>
                    <m:oMathPara xmlns:m="http://schemas.openxmlformats.org/officeDocument/2006/math">
                      <m:oMathParaPr>
                        <m:jc m:val="centerGroup"/>
                      </m:oMathParaPr>
                      <m:oMath xmlns:m="http://schemas.openxmlformats.org/officeDocument/2006/math">
                        <m:r>
                          <a:rPr lang="en-US" altLang="zh-CN" sz="800" i="1" kern="0" dirty="0">
                            <a:solidFill>
                              <a:srgbClr val="1D1D1A"/>
                            </a:solidFill>
                            <a:latin typeface="Cambria Math" panose="02040503050406030204" pitchFamily="18" charset="0"/>
                            <a:ea typeface="+mj-ea"/>
                          </a:rPr>
                          <m:t>𝑒</m:t>
                        </m:r>
                      </m:oMath>
                    </m:oMathPara>
                  </a14:m>
                  <a:endParaRPr lang="zh-CN" altLang="en-US" sz="800" kern="0" dirty="0">
                    <a:solidFill>
                      <a:srgbClr val="1D1D1A"/>
                    </a:solidFill>
                    <a:latin typeface="微软雅黑"/>
                    <a:ea typeface="微软雅黑"/>
                  </a:endParaRPr>
                </a:p>
              </p:txBody>
            </p:sp>
          </mc:Choice>
          <mc:Fallback xmlns="">
            <p:sp>
              <p:nvSpPr>
                <p:cNvPr id="137" name="椭圆 136"/>
                <p:cNvSpPr>
                  <a:spLocks noRot="1" noChangeAspect="1" noMove="1" noResize="1" noEditPoints="1" noAdjustHandles="1" noChangeArrowheads="1" noChangeShapeType="1" noTextEdit="1"/>
                </p:cNvSpPr>
                <p:nvPr/>
              </p:nvSpPr>
              <p:spPr bwMode="auto">
                <a:xfrm>
                  <a:off x="10406744" y="4287506"/>
                  <a:ext cx="108000" cy="108000"/>
                </a:xfrm>
                <a:prstGeom prst="ellipse">
                  <a:avLst/>
                </a:prstGeom>
                <a:blipFill rotWithShape="1">
                  <a:blip r:embed="rId14"/>
                  <a:stretch>
                    <a:fillRect l="-15789" b="-5263"/>
                  </a:stretch>
                </a:blipFill>
                <a:ln w="6350" cap="flat" cmpd="sng" algn="ctr">
                  <a:solidFill>
                    <a:srgbClr val="000000"/>
                  </a:solidFill>
                  <a:prstDash val="solid"/>
                  <a:round/>
                  <a:headEnd type="none" w="med" len="med"/>
                  <a:tailEnd type="none" w="med" len="med"/>
                </a:ln>
                <a:effectLst/>
              </p:spPr>
              <p:txBody>
                <a:bodyPr/>
                <a:lstStyle/>
                <a:p>
                  <a:r>
                    <a:rPr lang="zh-CN" altLang="en-US">
                      <a:noFill/>
                    </a:rPr>
                    <a:t> </a:t>
                  </a:r>
                  <a:endParaRPr lang="zh-CN" altLang="en-US">
                    <a:noFill/>
                  </a:endParaRPr>
                </a:p>
              </p:txBody>
            </p:sp>
          </mc:Fallback>
        </mc:AlternateContent>
        <p:sp>
          <p:nvSpPr>
            <p:cNvPr id="138" name="矩形 137"/>
            <p:cNvSpPr/>
            <p:nvPr/>
          </p:nvSpPr>
          <p:spPr bwMode="auto">
            <a:xfrm>
              <a:off x="10595009" y="4274629"/>
              <a:ext cx="809397" cy="144729"/>
            </a:xfrm>
            <a:prstGeom prst="rect">
              <a:avLst/>
            </a:prstGeom>
            <a:noFill/>
            <a:ln w="6350" cap="flat" cmpd="sng" algn="ctr">
              <a:noFill/>
              <a:prstDash val="solid"/>
              <a:round/>
              <a:headEnd type="none" w="med" len="med"/>
              <a:tailEnd type="none" w="med" len="med"/>
            </a:ln>
            <a:effectLst/>
          </p:spPr>
          <p:txBody>
            <a:bodyPr vert="horz" wrap="square" lIns="53958" tIns="10792" rIns="53958" bIns="10792" numCol="1" rtlCol="0" anchor="ctr" anchorCtr="0" compatLnSpc="1"/>
            <a:lstStyle/>
            <a:p>
              <a:pPr defTabSz="914034" eaLnBrk="0" fontAlgn="base" hangingPunct="0">
                <a:spcBef>
                  <a:spcPct val="0"/>
                </a:spcBef>
                <a:spcAft>
                  <a:spcPct val="0"/>
                </a:spcAft>
                <a:defRPr/>
              </a:pPr>
              <a:r>
                <a:rPr lang="zh-CN" altLang="en-US" sz="600" kern="0" dirty="0">
                  <a:solidFill>
                    <a:srgbClr val="1D1D1A"/>
                  </a:solidFill>
                  <a:latin typeface="微软雅黑"/>
                  <a:ea typeface="微软雅黑"/>
                </a:rPr>
                <a:t>产品属性值</a:t>
              </a:r>
            </a:p>
          </p:txBody>
        </p:sp>
      </p:grpSp>
      <p:sp>
        <p:nvSpPr>
          <p:cNvPr id="142" name="矩形 141"/>
          <p:cNvSpPr/>
          <p:nvPr/>
        </p:nvSpPr>
        <p:spPr>
          <a:xfrm>
            <a:off x="7514845" y="3994332"/>
            <a:ext cx="2055180" cy="525636"/>
          </a:xfrm>
          <a:prstGeom prst="rect">
            <a:avLst/>
          </a:prstGeom>
          <a:noFill/>
          <a:ln w="12700" cap="flat" cmpd="sng" algn="ctr">
            <a:noFill/>
            <a:prstDash val="solid"/>
            <a:miter lim="800000"/>
          </a:ln>
          <a:effectLst/>
        </p:spPr>
        <p:txBody>
          <a:bodyPr rot="0" spcFirstLastPara="0" vertOverflow="overflow" horzOverflow="overflow" vert="horz" wrap="square" lIns="91332" tIns="45666" rIns="91332" bIns="45666" numCol="1" spcCol="0" rtlCol="0" fromWordArt="0" anchor="ctr" anchorCtr="0" forceAA="0" compatLnSpc="1">
            <a:noAutofit/>
          </a:bodyPr>
          <a:lstStyle/>
          <a:p>
            <a:pPr marL="171381" indent="-171381" defTabSz="914034">
              <a:lnSpc>
                <a:spcPct val="150000"/>
              </a:lnSpc>
              <a:buFont typeface="Arial" panose="020B0604020202020204" pitchFamily="34" charset="0"/>
              <a:buChar char="•"/>
              <a:defRPr/>
            </a:pPr>
            <a:r>
              <a:rPr lang="zh-CN" altLang="en-US" sz="800" kern="0" dirty="0">
                <a:solidFill>
                  <a:srgbClr val="1D1D1A"/>
                </a:solidFill>
                <a:latin typeface="微软雅黑"/>
                <a:ea typeface="微软雅黑"/>
              </a:rPr>
              <a:t>用户与产品交互记录</a:t>
            </a:r>
            <a:endParaRPr lang="en-US" altLang="zh-CN" sz="800" kern="0" dirty="0">
              <a:solidFill>
                <a:srgbClr val="1D1D1A"/>
              </a:solidFill>
              <a:latin typeface="微软雅黑"/>
              <a:ea typeface="微软雅黑"/>
            </a:endParaRPr>
          </a:p>
          <a:p>
            <a:pPr marL="171381" indent="-171381" defTabSz="914034">
              <a:lnSpc>
                <a:spcPct val="150000"/>
              </a:lnSpc>
              <a:buFont typeface="Arial" panose="020B0604020202020204" pitchFamily="34" charset="0"/>
              <a:buChar char="•"/>
              <a:defRPr/>
            </a:pPr>
            <a:r>
              <a:rPr lang="zh-CN" altLang="en-US" sz="800" kern="0" dirty="0">
                <a:solidFill>
                  <a:srgbClr val="1D1D1A"/>
                </a:solidFill>
                <a:latin typeface="微软雅黑"/>
                <a:ea typeface="微软雅黑"/>
              </a:rPr>
              <a:t>产品属性：年化率、风险等级等</a:t>
            </a:r>
          </a:p>
        </p:txBody>
      </p:sp>
      <p:sp>
        <p:nvSpPr>
          <p:cNvPr id="148" name="矩形 147"/>
          <p:cNvSpPr/>
          <p:nvPr/>
        </p:nvSpPr>
        <p:spPr>
          <a:xfrm>
            <a:off x="6250392" y="4790541"/>
            <a:ext cx="135924" cy="456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a:solidFill>
                <a:srgbClr val="666666"/>
              </a:solidFill>
              <a:latin typeface="微软雅黑"/>
              <a:ea typeface="微软雅黑"/>
            </a:endParaRPr>
          </a:p>
        </p:txBody>
      </p:sp>
      <p:pic>
        <p:nvPicPr>
          <p:cNvPr id="151" name="图片 150"/>
          <p:cNvPicPr>
            <a:picLocks noChangeAspect="1"/>
          </p:cNvPicPr>
          <p:nvPr/>
        </p:nvPicPr>
        <p:blipFill>
          <a:blip r:embed="rId15"/>
          <a:stretch>
            <a:fillRect/>
          </a:stretch>
        </p:blipFill>
        <p:spPr>
          <a:xfrm>
            <a:off x="6179424" y="4865673"/>
            <a:ext cx="2680098" cy="1311231"/>
          </a:xfrm>
          <a:prstGeom prst="rect">
            <a:avLst/>
          </a:prstGeom>
          <a:effectLst/>
        </p:spPr>
      </p:pic>
      <p:sp>
        <p:nvSpPr>
          <p:cNvPr id="159" name="矩形 158"/>
          <p:cNvSpPr/>
          <p:nvPr/>
        </p:nvSpPr>
        <p:spPr>
          <a:xfrm>
            <a:off x="8913365" y="4803637"/>
            <a:ext cx="135924" cy="4568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a:solidFill>
                <a:srgbClr val="666666"/>
              </a:solidFill>
              <a:latin typeface="微软雅黑"/>
              <a:ea typeface="微软雅黑"/>
            </a:endParaRPr>
          </a:p>
        </p:txBody>
      </p:sp>
      <p:sp>
        <p:nvSpPr>
          <p:cNvPr id="160" name="矩形 159"/>
          <p:cNvSpPr/>
          <p:nvPr/>
        </p:nvSpPr>
        <p:spPr>
          <a:xfrm>
            <a:off x="9101055" y="4673143"/>
            <a:ext cx="1107131" cy="276783"/>
          </a:xfrm>
          <a:prstGeom prst="rect">
            <a:avLst/>
          </a:prstGeom>
        </p:spPr>
        <p:txBody>
          <a:bodyPr wrap="none">
            <a:spAutoFit/>
          </a:bodyPr>
          <a:lstStyle/>
          <a:p>
            <a:pPr defTabSz="914034">
              <a:defRPr/>
            </a:pPr>
            <a:r>
              <a:rPr kumimoji="1" lang="zh-CN" altLang="en-US" sz="1150" b="1" dirty="0">
                <a:solidFill>
                  <a:srgbClr val="000000"/>
                </a:solidFill>
                <a:latin typeface="微软雅黑"/>
                <a:ea typeface="微软雅黑"/>
              </a:rPr>
              <a:t>结果语义输出</a:t>
            </a:r>
          </a:p>
        </p:txBody>
      </p:sp>
      <p:sp>
        <p:nvSpPr>
          <p:cNvPr id="161" name="椭圆 160"/>
          <p:cNvSpPr/>
          <p:nvPr/>
        </p:nvSpPr>
        <p:spPr>
          <a:xfrm>
            <a:off x="8852517" y="5177668"/>
            <a:ext cx="664139" cy="664139"/>
          </a:xfrm>
          <a:prstGeom prst="ellipse">
            <a:avLst/>
          </a:prstGeom>
          <a:solidFill>
            <a:schemeClr val="tx2">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914034">
              <a:defRPr/>
            </a:pPr>
            <a:endParaRPr lang="zh-CN" altLang="en-US" sz="1050" dirty="0">
              <a:solidFill>
                <a:srgbClr val="666666">
                  <a:lumMod val="50000"/>
                </a:srgbClr>
              </a:solidFill>
              <a:latin typeface="微软雅黑"/>
              <a:ea typeface="微软雅黑"/>
            </a:endParaRPr>
          </a:p>
        </p:txBody>
      </p:sp>
      <p:sp>
        <p:nvSpPr>
          <p:cNvPr id="164" name="矩形 163"/>
          <p:cNvSpPr/>
          <p:nvPr/>
        </p:nvSpPr>
        <p:spPr>
          <a:xfrm>
            <a:off x="8768817" y="5361999"/>
            <a:ext cx="870071" cy="222964"/>
          </a:xfrm>
          <a:prstGeom prst="rect">
            <a:avLst/>
          </a:prstGeom>
        </p:spPr>
        <p:txBody>
          <a:bodyPr wrap="none">
            <a:spAutoFit/>
          </a:bodyPr>
          <a:lstStyle/>
          <a:p>
            <a:pPr algn="ctr" defTabSz="914034">
              <a:defRPr/>
            </a:pPr>
            <a:r>
              <a:rPr lang="zh-CN" altLang="en-US" sz="850" b="1" dirty="0">
                <a:solidFill>
                  <a:srgbClr val="1D1D1A"/>
                </a:solidFill>
                <a:latin typeface="微软雅黑"/>
                <a:ea typeface="微软雅黑"/>
                <a:sym typeface="Arial" panose="020B0604020202020204"/>
              </a:rPr>
              <a:t>推荐理财产品 </a:t>
            </a:r>
            <a:endParaRPr lang="zh-CN" altLang="en-US" sz="850" b="1" dirty="0">
              <a:solidFill>
                <a:srgbClr val="1D1D1A"/>
              </a:solidFill>
              <a:latin typeface="微软雅黑"/>
              <a:ea typeface="微软雅黑"/>
            </a:endParaRPr>
          </a:p>
        </p:txBody>
      </p:sp>
      <p:sp>
        <p:nvSpPr>
          <p:cNvPr id="165" name="矩形 164"/>
          <p:cNvSpPr/>
          <p:nvPr/>
        </p:nvSpPr>
        <p:spPr>
          <a:xfrm>
            <a:off x="8885585" y="5494132"/>
            <a:ext cx="598007" cy="295862"/>
          </a:xfrm>
          <a:prstGeom prst="rect">
            <a:avLst/>
          </a:prstGeom>
        </p:spPr>
        <p:txBody>
          <a:bodyPr wrap="none">
            <a:spAutoFit/>
          </a:bodyPr>
          <a:lstStyle/>
          <a:p>
            <a:pPr algn="ctr" defTabSz="914034" eaLnBrk="0" fontAlgn="base" hangingPunct="0">
              <a:lnSpc>
                <a:spcPct val="150000"/>
              </a:lnSpc>
              <a:spcBef>
                <a:spcPct val="0"/>
              </a:spcBef>
              <a:spcAft>
                <a:spcPct val="0"/>
              </a:spcAft>
              <a:defRPr/>
            </a:pPr>
            <a:r>
              <a:rPr lang="en-US" altLang="zh-CN" sz="1000" b="1" dirty="0">
                <a:solidFill>
                  <a:srgbClr val="C00000"/>
                </a:solidFill>
                <a:latin typeface="微软雅黑"/>
                <a:ea typeface="微软雅黑"/>
                <a:sym typeface="Arial" panose="020B0604020202020204"/>
              </a:rPr>
              <a:t>【15】</a:t>
            </a:r>
          </a:p>
        </p:txBody>
      </p:sp>
      <p:sp>
        <p:nvSpPr>
          <p:cNvPr id="166" name="椭圆 165"/>
          <p:cNvSpPr/>
          <p:nvPr/>
        </p:nvSpPr>
        <p:spPr>
          <a:xfrm>
            <a:off x="9329988" y="5183634"/>
            <a:ext cx="186669" cy="189379"/>
          </a:xfrm>
          <a:prstGeom prst="ellipse">
            <a:avLst/>
          </a:prstGeom>
          <a:solidFill>
            <a:srgbClr val="00B050"/>
          </a:solidFill>
          <a:ln w="12700" cap="flat" cmpd="sng" algn="ctr">
            <a:noFill/>
            <a:prstDash val="solid"/>
            <a:miter lim="800000"/>
          </a:ln>
          <a:effectLst/>
        </p:spPr>
        <p:txBody>
          <a:bodyPr rtlCol="0" anchor="ctr"/>
          <a:lstStyle/>
          <a:p>
            <a:pPr algn="ctr" defTabSz="914034">
              <a:defRPr/>
            </a:pPr>
            <a:r>
              <a:rPr lang="zh-CN" altLang="en-US" sz="1000" b="1" kern="0" dirty="0">
                <a:solidFill>
                  <a:srgbClr val="FFFFFF"/>
                </a:solidFill>
                <a:effectLst>
                  <a:outerShdw blurRad="38100" dist="38100" dir="2700000" algn="tl">
                    <a:srgbClr val="000000">
                      <a:alpha val="43137"/>
                    </a:srgbClr>
                  </a:outerShdw>
                </a:effectLst>
                <a:latin typeface="微软雅黑"/>
                <a:ea typeface="微软雅黑"/>
              </a:rPr>
              <a:t>√</a:t>
            </a:r>
          </a:p>
        </p:txBody>
      </p:sp>
      <p:sp>
        <p:nvSpPr>
          <p:cNvPr id="167" name="梯形 166"/>
          <p:cNvSpPr/>
          <p:nvPr/>
        </p:nvSpPr>
        <p:spPr>
          <a:xfrm rot="16200000">
            <a:off x="9862653" y="4473627"/>
            <a:ext cx="1329150" cy="1951679"/>
          </a:xfrm>
          <a:prstGeom prst="trapezoid">
            <a:avLst>
              <a:gd name="adj" fmla="val 42182"/>
            </a:avLst>
          </a:prstGeom>
          <a:gradFill flip="none" rotWithShape="1">
            <a:gsLst>
              <a:gs pos="0">
                <a:schemeClr val="tx2">
                  <a:lumMod val="85000"/>
                  <a:alpha val="0"/>
                </a:schemeClr>
              </a:gs>
              <a:gs pos="100000">
                <a:schemeClr val="tx2">
                  <a:lumMod val="85000"/>
                  <a:alpha val="43000"/>
                </a:schemeClr>
              </a:gs>
            </a:gsLst>
            <a:lin ang="5400000" scaled="0"/>
            <a:tileRect/>
          </a:gradFill>
          <a:ln w="3175">
            <a:noFill/>
            <a:miter lim="800000"/>
          </a:ln>
          <a:effectLst/>
        </p:spPr>
        <p:txBody>
          <a:bodyPr lIns="0" tIns="0" rIns="0" bIns="0"/>
          <a:lstStyle/>
          <a:p>
            <a:pPr indent="-177729" defTabSz="661405" fontAlgn="base">
              <a:lnSpc>
                <a:spcPts val="2769"/>
              </a:lnSpc>
              <a:spcBef>
                <a:spcPct val="0"/>
              </a:spcBef>
              <a:spcAft>
                <a:spcPct val="0"/>
              </a:spcAft>
              <a:buClr>
                <a:srgbClr val="CC9900"/>
              </a:buClr>
              <a:buFont typeface="Arial" panose="020B0604020202020204" pitchFamily="34" charset="0"/>
              <a:buChar char="•"/>
              <a:defRPr/>
            </a:pPr>
            <a:endParaRPr lang="en-US" altLang="zh-CN" sz="1399" kern="0" dirty="0">
              <a:solidFill>
                <a:sysClr val="windowText" lastClr="000000"/>
              </a:solidFill>
              <a:latin typeface="微软雅黑"/>
              <a:ea typeface="微软雅黑"/>
              <a:sym typeface="Arial" panose="020B0604020202020204" pitchFamily="34" charset="0"/>
            </a:endParaRPr>
          </a:p>
        </p:txBody>
      </p:sp>
      <p:cxnSp>
        <p:nvCxnSpPr>
          <p:cNvPr id="168" name="直接箭头连接符 167"/>
          <p:cNvCxnSpPr/>
          <p:nvPr/>
        </p:nvCxnSpPr>
        <p:spPr>
          <a:xfrm>
            <a:off x="9578487" y="5561074"/>
            <a:ext cx="501608" cy="0"/>
          </a:xfrm>
          <a:prstGeom prst="straightConnector1">
            <a:avLst/>
          </a:prstGeom>
          <a:ln w="9525">
            <a:solidFill>
              <a:srgbClr val="C0000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169" name="矩形 168"/>
          <p:cNvSpPr/>
          <p:nvPr/>
        </p:nvSpPr>
        <p:spPr>
          <a:xfrm>
            <a:off x="9537112" y="5327837"/>
            <a:ext cx="594571" cy="215276"/>
          </a:xfrm>
          <a:prstGeom prst="rect">
            <a:avLst/>
          </a:prstGeom>
        </p:spPr>
        <p:txBody>
          <a:bodyPr wrap="none">
            <a:spAutoFit/>
          </a:bodyPr>
          <a:lstStyle/>
          <a:p>
            <a:pPr defTabSz="914034">
              <a:defRPr/>
            </a:pPr>
            <a:r>
              <a:rPr lang="zh-CN" altLang="en-US" sz="800" b="1" dirty="0">
                <a:solidFill>
                  <a:srgbClr val="C00000"/>
                </a:solidFill>
                <a:latin typeface="微软雅黑"/>
                <a:ea typeface="微软雅黑"/>
              </a:rPr>
              <a:t>原因下发</a:t>
            </a:r>
          </a:p>
        </p:txBody>
      </p:sp>
      <p:sp>
        <p:nvSpPr>
          <p:cNvPr id="155" name="矩形 154"/>
          <p:cNvSpPr/>
          <p:nvPr/>
        </p:nvSpPr>
        <p:spPr>
          <a:xfrm>
            <a:off x="10205205" y="4987941"/>
            <a:ext cx="1940126" cy="843163"/>
          </a:xfrm>
          <a:prstGeom prst="rect">
            <a:avLst/>
          </a:prstGeom>
        </p:spPr>
        <p:txBody>
          <a:bodyPr wrap="square">
            <a:spAutoFit/>
          </a:bodyPr>
          <a:lstStyle/>
          <a:p>
            <a:pPr indent="-171381" defTabSz="914034" fontAlgn="base">
              <a:lnSpc>
                <a:spcPct val="150000"/>
              </a:lnSpc>
              <a:spcBef>
                <a:spcPct val="0"/>
              </a:spcBef>
              <a:spcAft>
                <a:spcPts val="450"/>
              </a:spcAft>
              <a:buFont typeface="Arial" panose="020B0604020202020204" pitchFamily="34" charset="0"/>
              <a:buChar char="•"/>
              <a:defRPr/>
            </a:pPr>
            <a:r>
              <a:rPr lang="zh-CN" altLang="en-US" sz="900" dirty="0">
                <a:solidFill>
                  <a:srgbClr val="000000">
                    <a:lumMod val="85000"/>
                    <a:lumOff val="15000"/>
                  </a:srgbClr>
                </a:solidFill>
                <a:latin typeface="微软雅黑"/>
                <a:ea typeface="微软雅黑"/>
                <a:cs typeface="+mn-ea"/>
                <a:sym typeface="Arial" panose="020B0604020202020204"/>
              </a:rPr>
              <a:t>起购金额</a:t>
            </a:r>
            <a:r>
              <a:rPr lang="en-US" altLang="zh-CN" sz="900" dirty="0">
                <a:solidFill>
                  <a:srgbClr val="000000">
                    <a:lumMod val="85000"/>
                    <a:lumOff val="15000"/>
                  </a:srgbClr>
                </a:solidFill>
                <a:latin typeface="微软雅黑"/>
                <a:ea typeface="微软雅黑"/>
                <a:cs typeface="+mn-ea"/>
                <a:sym typeface="Arial" panose="020B0604020202020204"/>
              </a:rPr>
              <a:t>_</a:t>
            </a:r>
            <a:r>
              <a:rPr lang="zh-CN" altLang="en-US" sz="900" dirty="0">
                <a:solidFill>
                  <a:srgbClr val="000000">
                    <a:lumMod val="85000"/>
                    <a:lumOff val="15000"/>
                  </a:srgbClr>
                </a:solidFill>
                <a:latin typeface="微软雅黑"/>
                <a:ea typeface="微软雅黑"/>
                <a:cs typeface="+mn-ea"/>
                <a:sym typeface="Arial" panose="020B0604020202020204"/>
              </a:rPr>
              <a:t>低，</a:t>
            </a:r>
            <a:endParaRPr lang="en-US" altLang="zh-CN" sz="900" dirty="0">
              <a:solidFill>
                <a:srgbClr val="000000">
                  <a:lumMod val="85000"/>
                  <a:lumOff val="15000"/>
                </a:srgbClr>
              </a:solidFill>
              <a:latin typeface="微软雅黑"/>
              <a:ea typeface="微软雅黑"/>
              <a:cs typeface="+mn-ea"/>
              <a:sym typeface="Arial" panose="020B0604020202020204"/>
            </a:endParaRPr>
          </a:p>
          <a:p>
            <a:pPr indent="-171381" defTabSz="914034" fontAlgn="base">
              <a:lnSpc>
                <a:spcPct val="150000"/>
              </a:lnSpc>
              <a:spcBef>
                <a:spcPct val="0"/>
              </a:spcBef>
              <a:spcAft>
                <a:spcPts val="450"/>
              </a:spcAft>
              <a:buFont typeface="Arial" panose="020B0604020202020204" pitchFamily="34" charset="0"/>
              <a:buChar char="•"/>
              <a:defRPr/>
            </a:pPr>
            <a:r>
              <a:rPr lang="zh-CN" altLang="en-US" sz="900" dirty="0">
                <a:solidFill>
                  <a:srgbClr val="000000">
                    <a:lumMod val="85000"/>
                    <a:lumOff val="15000"/>
                  </a:srgbClr>
                </a:solidFill>
                <a:latin typeface="微软雅黑"/>
                <a:ea typeface="微软雅黑"/>
                <a:cs typeface="+mn-ea"/>
                <a:sym typeface="Arial" panose="020B0604020202020204"/>
              </a:rPr>
              <a:t>年化利率</a:t>
            </a:r>
            <a:r>
              <a:rPr lang="en-US" altLang="zh-CN" sz="900" dirty="0">
                <a:solidFill>
                  <a:srgbClr val="000000">
                    <a:lumMod val="85000"/>
                    <a:lumOff val="15000"/>
                  </a:srgbClr>
                </a:solidFill>
                <a:latin typeface="微软雅黑"/>
                <a:ea typeface="微软雅黑"/>
                <a:cs typeface="+mn-ea"/>
                <a:sym typeface="Arial" panose="020B0604020202020204"/>
              </a:rPr>
              <a:t>_</a:t>
            </a:r>
            <a:r>
              <a:rPr lang="zh-CN" altLang="en-US" sz="900" dirty="0">
                <a:solidFill>
                  <a:srgbClr val="000000">
                    <a:lumMod val="85000"/>
                    <a:lumOff val="15000"/>
                  </a:srgbClr>
                </a:solidFill>
                <a:latin typeface="微软雅黑"/>
                <a:ea typeface="微软雅黑"/>
                <a:cs typeface="+mn-ea"/>
                <a:sym typeface="Arial" panose="020B0604020202020204"/>
              </a:rPr>
              <a:t>中等偏高，</a:t>
            </a:r>
            <a:endParaRPr lang="en-US" altLang="zh-CN" sz="900" dirty="0">
              <a:solidFill>
                <a:srgbClr val="000000">
                  <a:lumMod val="85000"/>
                  <a:lumOff val="15000"/>
                </a:srgbClr>
              </a:solidFill>
              <a:latin typeface="微软雅黑"/>
              <a:ea typeface="微软雅黑"/>
              <a:cs typeface="+mn-ea"/>
              <a:sym typeface="Arial" panose="020B0604020202020204"/>
            </a:endParaRPr>
          </a:p>
          <a:p>
            <a:pPr indent="-171381" defTabSz="914034" fontAlgn="base">
              <a:lnSpc>
                <a:spcPct val="150000"/>
              </a:lnSpc>
              <a:spcBef>
                <a:spcPct val="0"/>
              </a:spcBef>
              <a:spcAft>
                <a:spcPts val="450"/>
              </a:spcAft>
              <a:buFont typeface="Arial" panose="020B0604020202020204" pitchFamily="34" charset="0"/>
              <a:buChar char="•"/>
              <a:defRPr/>
            </a:pPr>
            <a:r>
              <a:rPr lang="zh-CN" altLang="en-US" sz="900" dirty="0">
                <a:solidFill>
                  <a:srgbClr val="000000">
                    <a:lumMod val="85000"/>
                    <a:lumOff val="15000"/>
                  </a:srgbClr>
                </a:solidFill>
                <a:latin typeface="微软雅黑"/>
                <a:ea typeface="微软雅黑"/>
                <a:cs typeface="+mn-ea"/>
                <a:sym typeface="Arial" panose="020B0604020202020204"/>
              </a:rPr>
              <a:t>风险等级中等</a:t>
            </a:r>
            <a:endParaRPr lang="en-US" altLang="zh-CN" sz="900" dirty="0">
              <a:solidFill>
                <a:srgbClr val="000000">
                  <a:lumMod val="85000"/>
                  <a:lumOff val="15000"/>
                </a:srgbClr>
              </a:solidFill>
              <a:latin typeface="微软雅黑"/>
              <a:ea typeface="微软雅黑"/>
              <a:cs typeface="+mn-ea"/>
              <a:sym typeface="Arial" panose="020B0604020202020204"/>
            </a:endParaRPr>
          </a:p>
        </p:txBody>
      </p:sp>
      <p:sp>
        <p:nvSpPr>
          <p:cNvPr id="171" name="矩形 170"/>
          <p:cNvSpPr/>
          <p:nvPr/>
        </p:nvSpPr>
        <p:spPr>
          <a:xfrm>
            <a:off x="9391991" y="5756860"/>
            <a:ext cx="2078603" cy="275480"/>
          </a:xfrm>
          <a:prstGeom prst="rect">
            <a:avLst/>
          </a:prstGeom>
        </p:spPr>
        <p:txBody>
          <a:bodyPr wrap="none">
            <a:spAutoFit/>
          </a:bodyPr>
          <a:lstStyle/>
          <a:p>
            <a:pPr marL="171381" indent="-171381" defTabSz="914034" eaLnBrk="0" fontAlgn="base" hangingPunct="0">
              <a:lnSpc>
                <a:spcPct val="150000"/>
              </a:lnSpc>
              <a:spcBef>
                <a:spcPct val="0"/>
              </a:spcBef>
              <a:spcAft>
                <a:spcPct val="0"/>
              </a:spcAft>
              <a:buFont typeface="Arial" panose="020B0604020202020204" pitchFamily="34" charset="0"/>
              <a:buChar char="•"/>
              <a:defRPr/>
            </a:pPr>
            <a:r>
              <a:rPr lang="zh-CN" altLang="en-US" sz="900" i="1" dirty="0">
                <a:solidFill>
                  <a:srgbClr val="666666"/>
                </a:solidFill>
                <a:latin typeface="微软雅黑"/>
                <a:ea typeface="微软雅黑"/>
                <a:sym typeface="Arial" panose="020B0604020202020204"/>
              </a:rPr>
              <a:t>与用户</a:t>
            </a:r>
            <a:r>
              <a:rPr lang="en-US" altLang="zh-CN" sz="900" i="1" dirty="0">
                <a:solidFill>
                  <a:srgbClr val="666666"/>
                </a:solidFill>
                <a:latin typeface="微软雅黑"/>
                <a:ea typeface="微软雅黑"/>
                <a:sym typeface="Arial" panose="020B0604020202020204"/>
              </a:rPr>
              <a:t>1128</a:t>
            </a:r>
            <a:r>
              <a:rPr lang="zh-CN" altLang="en-US" sz="900" i="1" dirty="0">
                <a:solidFill>
                  <a:srgbClr val="666666"/>
                </a:solidFill>
                <a:latin typeface="微软雅黑"/>
                <a:ea typeface="微软雅黑"/>
                <a:sym typeface="Arial" panose="020B0604020202020204"/>
              </a:rPr>
              <a:t>关注的产品</a:t>
            </a:r>
            <a:r>
              <a:rPr lang="en-US" altLang="zh-CN" sz="900" i="1" dirty="0">
                <a:solidFill>
                  <a:srgbClr val="C00000"/>
                </a:solidFill>
                <a:latin typeface="微软雅黑"/>
                <a:ea typeface="微软雅黑"/>
                <a:sym typeface="Arial" panose="020B0604020202020204"/>
              </a:rPr>
              <a:t>【5】</a:t>
            </a:r>
            <a:r>
              <a:rPr lang="zh-CN" altLang="en-US" sz="900" i="1" dirty="0">
                <a:solidFill>
                  <a:srgbClr val="666666"/>
                </a:solidFill>
                <a:latin typeface="微软雅黑"/>
                <a:ea typeface="微软雅黑"/>
                <a:sym typeface="Arial" panose="020B0604020202020204"/>
              </a:rPr>
              <a:t>一致</a:t>
            </a:r>
            <a:endParaRPr lang="en-US" altLang="zh-CN" sz="900" i="1" dirty="0">
              <a:solidFill>
                <a:srgbClr val="666666"/>
              </a:solidFill>
              <a:latin typeface="微软雅黑"/>
              <a:ea typeface="微软雅黑"/>
              <a:sym typeface="Arial" panose="020B0604020202020204"/>
            </a:endParaRPr>
          </a:p>
        </p:txBody>
      </p:sp>
      <p:sp>
        <p:nvSpPr>
          <p:cNvPr id="149" name="矩形 148"/>
          <p:cNvSpPr/>
          <p:nvPr/>
        </p:nvSpPr>
        <p:spPr>
          <a:xfrm>
            <a:off x="6386316" y="4673142"/>
            <a:ext cx="1598868" cy="269094"/>
          </a:xfrm>
          <a:prstGeom prst="rect">
            <a:avLst/>
          </a:prstGeom>
        </p:spPr>
        <p:txBody>
          <a:bodyPr wrap="none">
            <a:spAutoFit/>
          </a:bodyPr>
          <a:lstStyle/>
          <a:p>
            <a:pPr defTabSz="914034">
              <a:spcAft>
                <a:spcPts val="450"/>
              </a:spcAft>
              <a:defRPr/>
            </a:pPr>
            <a:r>
              <a:rPr kumimoji="1" lang="en-US" altLang="zh-CN" sz="1150" b="1" dirty="0">
                <a:solidFill>
                  <a:srgbClr val="000000"/>
                </a:solidFill>
                <a:latin typeface="微软雅黑"/>
                <a:ea typeface="微软雅黑"/>
              </a:rPr>
              <a:t>TB-Net</a:t>
            </a:r>
            <a:r>
              <a:rPr kumimoji="1" lang="zh-CN" altLang="en-US" sz="1150" b="1" dirty="0">
                <a:solidFill>
                  <a:srgbClr val="000000"/>
                </a:solidFill>
                <a:latin typeface="微软雅黑"/>
                <a:ea typeface="微软雅黑"/>
              </a:rPr>
              <a:t>双向传导计算</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dirty="0">
                <a:latin typeface="+mn-lt"/>
                <a:ea typeface="+mn-ea"/>
                <a:cs typeface="+mn-ea"/>
                <a:sym typeface="+mn-lt"/>
              </a:rPr>
              <a:t>学完本课程后，您将能够：</a:t>
            </a:r>
            <a:endParaRPr lang="en-US" altLang="zh-CN" dirty="0">
              <a:latin typeface="+mn-lt"/>
              <a:ea typeface="+mn-ea"/>
              <a:cs typeface="+mn-ea"/>
              <a:sym typeface="+mn-lt"/>
            </a:endParaRPr>
          </a:p>
          <a:p>
            <a:pPr lvl="1"/>
            <a:r>
              <a:rPr lang="zh-CN" altLang="en-US" dirty="0">
                <a:latin typeface="+mn-lt"/>
                <a:ea typeface="+mn-ea"/>
                <a:cs typeface="+mn-ea"/>
                <a:sym typeface="+mn-lt"/>
              </a:rPr>
              <a:t>了解</a:t>
            </a:r>
            <a:r>
              <a:rPr lang="en-US" altLang="zh-CN" dirty="0" err="1">
                <a:latin typeface="+mn-lt"/>
                <a:ea typeface="+mn-ea"/>
                <a:cs typeface="+mn-ea"/>
                <a:sym typeface="+mn-lt"/>
              </a:rPr>
              <a:t>MindSpore</a:t>
            </a:r>
            <a:r>
              <a:rPr lang="zh-CN" altLang="en-US" dirty="0">
                <a:latin typeface="+mn-lt"/>
                <a:ea typeface="+mn-ea"/>
                <a:cs typeface="+mn-ea"/>
                <a:sym typeface="+mn-lt"/>
              </a:rPr>
              <a:t>在华为全栈全场景</a:t>
            </a:r>
            <a:r>
              <a:rPr lang="en-US" altLang="zh-CN" dirty="0">
                <a:latin typeface="+mn-lt"/>
                <a:ea typeface="+mn-ea"/>
                <a:cs typeface="+mn-ea"/>
                <a:sym typeface="+mn-lt"/>
              </a:rPr>
              <a:t>AI</a:t>
            </a:r>
            <a:r>
              <a:rPr lang="zh-CN" altLang="en-US" dirty="0">
                <a:latin typeface="+mn-lt"/>
                <a:ea typeface="+mn-ea"/>
                <a:cs typeface="+mn-ea"/>
                <a:sym typeface="+mn-lt"/>
              </a:rPr>
              <a:t>解决方案中的作用</a:t>
            </a:r>
            <a:endParaRPr lang="en-US" altLang="zh-CN" dirty="0">
              <a:latin typeface="+mn-lt"/>
              <a:ea typeface="+mn-ea"/>
              <a:cs typeface="+mn-ea"/>
              <a:sym typeface="+mn-lt"/>
            </a:endParaRPr>
          </a:p>
          <a:p>
            <a:pPr lvl="1"/>
            <a:r>
              <a:rPr lang="zh-CN" altLang="en-US" dirty="0">
                <a:latin typeface="+mn-lt"/>
                <a:ea typeface="+mn-ea"/>
                <a:cs typeface="+mn-ea"/>
                <a:sym typeface="+mn-lt"/>
              </a:rPr>
              <a:t>了解</a:t>
            </a:r>
            <a:r>
              <a:rPr lang="en-US" altLang="zh-CN" dirty="0" err="1">
                <a:latin typeface="+mn-lt"/>
                <a:ea typeface="+mn-ea"/>
                <a:cs typeface="+mn-ea"/>
                <a:sym typeface="+mn-lt"/>
              </a:rPr>
              <a:t>MindSpore</a:t>
            </a:r>
            <a:r>
              <a:rPr lang="zh-CN" altLang="en-US" dirty="0">
                <a:latin typeface="+mn-lt"/>
                <a:ea typeface="+mn-ea"/>
                <a:cs typeface="+mn-ea"/>
                <a:sym typeface="+mn-lt"/>
              </a:rPr>
              <a:t>的软件架构</a:t>
            </a:r>
            <a:endParaRPr lang="en-US" altLang="zh-CN" dirty="0">
              <a:latin typeface="+mn-lt"/>
              <a:ea typeface="+mn-ea"/>
              <a:cs typeface="+mn-ea"/>
              <a:sym typeface="+mn-lt"/>
            </a:endParaRPr>
          </a:p>
          <a:p>
            <a:pPr lvl="1"/>
            <a:r>
              <a:rPr lang="zh-CN" altLang="en-US" dirty="0">
                <a:latin typeface="+mn-lt"/>
                <a:ea typeface="+mn-ea"/>
                <a:cs typeface="+mn-ea"/>
                <a:sym typeface="+mn-lt"/>
              </a:rPr>
              <a:t>了解</a:t>
            </a:r>
            <a:r>
              <a:rPr lang="en-US" altLang="zh-CN" dirty="0" err="1">
                <a:latin typeface="+mn-lt"/>
                <a:ea typeface="+mn-ea"/>
                <a:cs typeface="+mn-ea"/>
                <a:sym typeface="+mn-lt"/>
              </a:rPr>
              <a:t>MindSpore</a:t>
            </a:r>
            <a:r>
              <a:rPr lang="zh-CN" altLang="en-US" dirty="0">
                <a:latin typeface="+mn-lt"/>
                <a:ea typeface="+mn-ea"/>
                <a:cs typeface="+mn-ea"/>
                <a:sym typeface="+mn-lt"/>
              </a:rPr>
              <a:t>的关键特性</a:t>
            </a:r>
            <a:endParaRPr lang="en-US" altLang="zh-CN" dirty="0">
              <a:latin typeface="+mn-lt"/>
              <a:ea typeface="+mn-ea"/>
              <a:cs typeface="+mn-ea"/>
              <a:sym typeface="+mn-lt"/>
            </a:endParaRPr>
          </a:p>
          <a:p>
            <a:pPr lvl="1"/>
            <a:r>
              <a:rPr lang="zh-CN" altLang="en-US" dirty="0">
                <a:latin typeface="+mn-lt"/>
                <a:ea typeface="+mn-ea"/>
                <a:cs typeface="+mn-ea"/>
                <a:sym typeface="+mn-lt"/>
              </a:rPr>
              <a:t>了解基于</a:t>
            </a:r>
            <a:r>
              <a:rPr lang="en-US" altLang="zh-CN" dirty="0" err="1">
                <a:latin typeface="+mn-lt"/>
                <a:ea typeface="+mn-ea"/>
                <a:cs typeface="+mn-ea"/>
                <a:sym typeface="+mn-lt"/>
              </a:rPr>
              <a:t>MindSpore</a:t>
            </a:r>
            <a:r>
              <a:rPr lang="zh-CN" altLang="en-US" dirty="0">
                <a:latin typeface="+mn-lt"/>
                <a:ea typeface="+mn-ea"/>
                <a:cs typeface="+mn-ea"/>
                <a:sym typeface="+mn-lt"/>
              </a:rPr>
              <a:t>框架的业界应用</a:t>
            </a:r>
            <a:endParaRPr lang="en-US" altLang="zh-CN" dirty="0">
              <a:latin typeface="+mn-lt"/>
              <a:ea typeface="+mn-ea"/>
              <a:cs typeface="+mn-ea"/>
              <a:sym typeface="+mn-lt"/>
            </a:endParaRPr>
          </a:p>
          <a:p>
            <a:pPr lvl="1"/>
            <a:endParaRPr lang="en-US" altLang="zh-CN" dirty="0">
              <a:latin typeface="+mn-lt"/>
              <a:ea typeface="+mn-ea"/>
              <a:cs typeface="+mn-ea"/>
              <a:sym typeface="+mn-lt"/>
            </a:endParaRPr>
          </a:p>
          <a:p>
            <a:endParaRPr lang="zh-CN" altLang="en-US" dirty="0">
              <a:latin typeface="+mn-lt"/>
              <a:ea typeface="+mn-ea"/>
              <a:cs typeface="+mn-ea"/>
              <a:sym typeface="+mn-l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矩形 158"/>
          <p:cNvSpPr/>
          <p:nvPr/>
        </p:nvSpPr>
        <p:spPr>
          <a:xfrm>
            <a:off x="1002357" y="3862284"/>
            <a:ext cx="4466751" cy="2201586"/>
          </a:xfrm>
          <a:prstGeom prst="rect">
            <a:avLst/>
          </a:prstGeom>
          <a:solidFill>
            <a:schemeClr val="bg1"/>
          </a:solidFill>
          <a:ln>
            <a:noFill/>
          </a:ln>
          <a:effectLst>
            <a:outerShdw blurRad="762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972" tIns="45684" rIns="35972" bIns="45684" numCol="1" spcCol="0" rtlCol="0" fromWordArt="0" anchor="ctr" anchorCtr="0" forceAA="0" compatLnSpc="1">
            <a:noAutofit/>
          </a:bodyPr>
          <a:lstStyle/>
          <a:p>
            <a:pPr algn="ctr" defTabSz="914034">
              <a:defRPr/>
            </a:pPr>
            <a:endParaRPr lang="zh-CN" altLang="en-US" sz="1000" b="1">
              <a:solidFill>
                <a:srgbClr val="1D1D1A"/>
              </a:solidFill>
              <a:latin typeface="微软雅黑" pitchFamily="34" charset="-122"/>
              <a:ea typeface="微软雅黑" pitchFamily="34" charset="-122"/>
            </a:endParaRPr>
          </a:p>
        </p:txBody>
      </p:sp>
      <p:sp>
        <p:nvSpPr>
          <p:cNvPr id="9" name="矩形 8"/>
          <p:cNvSpPr/>
          <p:nvPr/>
        </p:nvSpPr>
        <p:spPr>
          <a:xfrm>
            <a:off x="999249" y="1173006"/>
            <a:ext cx="4466751" cy="2619138"/>
          </a:xfrm>
          <a:prstGeom prst="rect">
            <a:avLst/>
          </a:prstGeom>
          <a:solidFill>
            <a:schemeClr val="bg1"/>
          </a:solidFill>
          <a:ln>
            <a:noFill/>
          </a:ln>
          <a:effectLst>
            <a:outerShdw blurRad="762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972" tIns="45684" rIns="35972" bIns="45684" numCol="1" spcCol="0" rtlCol="0" fromWordArt="0" anchor="ctr" anchorCtr="0" forceAA="0" compatLnSpc="1">
            <a:noAutofit/>
          </a:bodyPr>
          <a:lstStyle/>
          <a:p>
            <a:pPr algn="ctr" defTabSz="914034">
              <a:defRPr/>
            </a:pPr>
            <a:endParaRPr lang="zh-CN" altLang="en-US" sz="1000" b="1">
              <a:solidFill>
                <a:srgbClr val="1D1D1A"/>
              </a:solidFill>
              <a:latin typeface="微软雅黑" pitchFamily="34" charset="-122"/>
              <a:ea typeface="微软雅黑" pitchFamily="34" charset="-122"/>
            </a:endParaRPr>
          </a:p>
        </p:txBody>
      </p:sp>
      <p:sp>
        <p:nvSpPr>
          <p:cNvPr id="10" name="矩形 9"/>
          <p:cNvSpPr/>
          <p:nvPr/>
        </p:nvSpPr>
        <p:spPr>
          <a:xfrm>
            <a:off x="1115755" y="1372281"/>
            <a:ext cx="4251136" cy="685901"/>
          </a:xfrm>
          <a:prstGeom prst="rect">
            <a:avLst/>
          </a:prstGeom>
          <a:solidFill>
            <a:schemeClr val="bg1">
              <a:lumMod val="95000"/>
            </a:schemeClr>
          </a:solidFill>
          <a:ln w="3175" cap="flat" cmpd="sng" algn="ctr">
            <a:noFill/>
            <a:prstDash val="solid"/>
          </a:ln>
          <a:effectLst/>
        </p:spPr>
        <p:txBody>
          <a:bodyPr lIns="35946" tIns="35946" rIns="35946" bIns="35946" rtlCol="0" anchor="t"/>
          <a:lstStyle/>
          <a:p>
            <a:pPr algn="ctr" defTabSz="912765" eaLnBrk="0" hangingPunct="0">
              <a:defRPr/>
            </a:pPr>
            <a:r>
              <a:rPr lang="zh-CN" altLang="en-US" sz="1200" b="1" kern="0" dirty="0">
                <a:solidFill>
                  <a:srgbClr val="C00000"/>
                </a:solidFill>
                <a:latin typeface="微软雅黑" pitchFamily="34" charset="-122"/>
                <a:ea typeface="微软雅黑" pitchFamily="34" charset="-122"/>
              </a:rPr>
              <a:t>悟空系列大模型</a:t>
            </a:r>
          </a:p>
        </p:txBody>
      </p:sp>
      <p:sp>
        <p:nvSpPr>
          <p:cNvPr id="12" name="矩形 11"/>
          <p:cNvSpPr/>
          <p:nvPr/>
        </p:nvSpPr>
        <p:spPr>
          <a:xfrm>
            <a:off x="1115755" y="3038253"/>
            <a:ext cx="4251136" cy="651449"/>
          </a:xfrm>
          <a:prstGeom prst="rect">
            <a:avLst/>
          </a:prstGeom>
          <a:solidFill>
            <a:schemeClr val="bg1">
              <a:lumMod val="95000"/>
            </a:schemeClr>
          </a:solidFill>
          <a:ln w="3175" cap="flat" cmpd="sng" algn="ctr">
            <a:noFill/>
            <a:prstDash val="solid"/>
          </a:ln>
          <a:effectLst/>
        </p:spPr>
        <p:txBody>
          <a:bodyPr lIns="35946" tIns="35946" rIns="35946" bIns="35946" rtlCol="0" anchor="t"/>
          <a:lstStyle/>
          <a:p>
            <a:pPr algn="ctr" defTabSz="912765" eaLnBrk="0" hangingPunct="0">
              <a:defRPr/>
            </a:pPr>
            <a:r>
              <a:rPr lang="en-US" altLang="zh-CN" sz="1200" b="1" kern="0" dirty="0" err="1">
                <a:solidFill>
                  <a:srgbClr val="C00000"/>
                </a:solidFill>
                <a:latin typeface="微软雅黑" pitchFamily="34" charset="-122"/>
                <a:ea typeface="微软雅黑" pitchFamily="34" charset="-122"/>
              </a:rPr>
              <a:t>MindSpore</a:t>
            </a:r>
            <a:r>
              <a:rPr lang="en-US" altLang="zh-CN" sz="1200" b="1" kern="0" dirty="0">
                <a:solidFill>
                  <a:srgbClr val="C00000"/>
                </a:solidFill>
                <a:latin typeface="微软雅黑" pitchFamily="34" charset="-122"/>
                <a:ea typeface="微软雅黑" pitchFamily="34" charset="-122"/>
              </a:rPr>
              <a:t> AI</a:t>
            </a:r>
            <a:r>
              <a:rPr lang="zh-CN" altLang="en-US" sz="1200" b="1" kern="0" dirty="0">
                <a:solidFill>
                  <a:srgbClr val="C00000"/>
                </a:solidFill>
                <a:latin typeface="微软雅黑" pitchFamily="34" charset="-122"/>
                <a:ea typeface="微软雅黑" pitchFamily="34" charset="-122"/>
              </a:rPr>
              <a:t>框架</a:t>
            </a:r>
            <a:endParaRPr lang="en-US" altLang="zh-CN" sz="1200" b="1" kern="0" dirty="0">
              <a:solidFill>
                <a:srgbClr val="C00000"/>
              </a:solidFill>
              <a:latin typeface="微软雅黑" pitchFamily="34" charset="-122"/>
              <a:ea typeface="微软雅黑" pitchFamily="34" charset="-122"/>
            </a:endParaRPr>
          </a:p>
        </p:txBody>
      </p:sp>
      <p:sp>
        <p:nvSpPr>
          <p:cNvPr id="17" name="矩形 16"/>
          <p:cNvSpPr/>
          <p:nvPr/>
        </p:nvSpPr>
        <p:spPr>
          <a:xfrm>
            <a:off x="1115755" y="2120088"/>
            <a:ext cx="4251136" cy="856490"/>
          </a:xfrm>
          <a:prstGeom prst="rect">
            <a:avLst/>
          </a:prstGeom>
          <a:solidFill>
            <a:schemeClr val="bg1">
              <a:lumMod val="95000"/>
            </a:schemeClr>
          </a:solidFill>
          <a:ln w="3175" cap="flat" cmpd="sng" algn="ctr">
            <a:noFill/>
            <a:prstDash val="solid"/>
          </a:ln>
          <a:effectLst/>
        </p:spPr>
        <p:txBody>
          <a:bodyPr lIns="35946" tIns="35946" rIns="35946" bIns="35946" rtlCol="0" anchor="t"/>
          <a:lstStyle/>
          <a:p>
            <a:pPr algn="ctr" defTabSz="912765" eaLnBrk="0" hangingPunct="0">
              <a:defRPr/>
            </a:pPr>
            <a:r>
              <a:rPr lang="en-US" altLang="zh-CN" sz="1200" b="1" kern="0" dirty="0">
                <a:solidFill>
                  <a:srgbClr val="C00000"/>
                </a:solidFill>
                <a:latin typeface="微软雅黑" pitchFamily="34" charset="-122"/>
                <a:ea typeface="微软雅黑" pitchFamily="34" charset="-122"/>
              </a:rPr>
              <a:t>MindFormers</a:t>
            </a:r>
            <a:r>
              <a:rPr lang="zh-CN" altLang="en-US" sz="1200" b="1" kern="0" dirty="0">
                <a:solidFill>
                  <a:srgbClr val="C00000"/>
                </a:solidFill>
                <a:latin typeface="微软雅黑" pitchFamily="34" charset="-122"/>
                <a:ea typeface="微软雅黑" pitchFamily="34" charset="-122"/>
              </a:rPr>
              <a:t>开发套件</a:t>
            </a:r>
          </a:p>
        </p:txBody>
      </p:sp>
      <p:sp>
        <p:nvSpPr>
          <p:cNvPr id="33" name="矩形 32"/>
          <p:cNvSpPr/>
          <p:nvPr/>
        </p:nvSpPr>
        <p:spPr>
          <a:xfrm>
            <a:off x="1203387" y="1712483"/>
            <a:ext cx="1147309" cy="234627"/>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多模态判别</a:t>
            </a:r>
          </a:p>
        </p:txBody>
      </p:sp>
      <p:sp>
        <p:nvSpPr>
          <p:cNvPr id="34" name="矩形 33"/>
          <p:cNvSpPr/>
          <p:nvPr/>
        </p:nvSpPr>
        <p:spPr>
          <a:xfrm>
            <a:off x="4052375" y="1712483"/>
            <a:ext cx="1191021" cy="234627"/>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开集检测</a:t>
            </a:r>
          </a:p>
        </p:txBody>
      </p:sp>
      <p:sp>
        <p:nvSpPr>
          <p:cNvPr id="35" name="矩形 34"/>
          <p:cNvSpPr/>
          <p:nvPr/>
        </p:nvSpPr>
        <p:spPr>
          <a:xfrm>
            <a:off x="2613949" y="1712483"/>
            <a:ext cx="1175176" cy="234627"/>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文图生成</a:t>
            </a:r>
          </a:p>
        </p:txBody>
      </p:sp>
      <p:sp>
        <p:nvSpPr>
          <p:cNvPr id="49" name="矩形 48"/>
          <p:cNvSpPr/>
          <p:nvPr/>
        </p:nvSpPr>
        <p:spPr>
          <a:xfrm>
            <a:off x="2087215" y="2723510"/>
            <a:ext cx="692365" cy="173600"/>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预训练</a:t>
            </a:r>
          </a:p>
        </p:txBody>
      </p:sp>
      <p:sp>
        <p:nvSpPr>
          <p:cNvPr id="50" name="矩形 49"/>
          <p:cNvSpPr/>
          <p:nvPr/>
        </p:nvSpPr>
        <p:spPr>
          <a:xfrm>
            <a:off x="2901868" y="2723510"/>
            <a:ext cx="527457" cy="173600"/>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微调</a:t>
            </a:r>
          </a:p>
        </p:txBody>
      </p:sp>
      <p:sp>
        <p:nvSpPr>
          <p:cNvPr id="51" name="矩形 50"/>
          <p:cNvSpPr/>
          <p:nvPr/>
        </p:nvSpPr>
        <p:spPr>
          <a:xfrm>
            <a:off x="3551612" y="2723510"/>
            <a:ext cx="866723" cy="173600"/>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压缩</a:t>
            </a:r>
            <a:r>
              <a:rPr lang="en-US" altLang="zh-CN" sz="800" kern="0" dirty="0">
                <a:solidFill>
                  <a:srgbClr val="1D1D1A"/>
                </a:solidFill>
                <a:latin typeface="微软雅黑" pitchFamily="34" charset="-122"/>
                <a:ea typeface="微软雅黑" pitchFamily="34" charset="-122"/>
              </a:rPr>
              <a:t>/</a:t>
            </a:r>
            <a:r>
              <a:rPr lang="zh-CN" altLang="en-US" sz="800" kern="0" dirty="0">
                <a:solidFill>
                  <a:srgbClr val="1D1D1A"/>
                </a:solidFill>
                <a:latin typeface="微软雅黑" pitchFamily="34" charset="-122"/>
                <a:ea typeface="微软雅黑" pitchFamily="34" charset="-122"/>
              </a:rPr>
              <a:t>蒸馏</a:t>
            </a:r>
          </a:p>
        </p:txBody>
      </p:sp>
      <p:sp>
        <p:nvSpPr>
          <p:cNvPr id="52" name="矩形 51"/>
          <p:cNvSpPr/>
          <p:nvPr/>
        </p:nvSpPr>
        <p:spPr>
          <a:xfrm>
            <a:off x="4540623" y="2723510"/>
            <a:ext cx="703667" cy="173600"/>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部署</a:t>
            </a:r>
          </a:p>
        </p:txBody>
      </p:sp>
      <p:sp>
        <p:nvSpPr>
          <p:cNvPr id="53" name="矩形 52"/>
          <p:cNvSpPr/>
          <p:nvPr/>
        </p:nvSpPr>
        <p:spPr>
          <a:xfrm>
            <a:off x="1161162" y="2723510"/>
            <a:ext cx="803765" cy="173600"/>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权重转换</a:t>
            </a:r>
          </a:p>
        </p:txBody>
      </p:sp>
      <p:sp>
        <p:nvSpPr>
          <p:cNvPr id="59" name="矩形 58"/>
          <p:cNvSpPr/>
          <p:nvPr/>
        </p:nvSpPr>
        <p:spPr>
          <a:xfrm>
            <a:off x="1161161" y="2404369"/>
            <a:ext cx="4082235" cy="257338"/>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en-US" altLang="zh-CN" sz="800" kern="0" dirty="0">
                <a:solidFill>
                  <a:srgbClr val="1D1D1A"/>
                </a:solidFill>
                <a:latin typeface="微软雅黑" pitchFamily="34" charset="-122"/>
                <a:ea typeface="微软雅黑" pitchFamily="34" charset="-122"/>
              </a:rPr>
              <a:t>CV/NLP/</a:t>
            </a:r>
            <a:r>
              <a:rPr lang="zh-CN" altLang="en-US" sz="800" kern="0" dirty="0">
                <a:solidFill>
                  <a:srgbClr val="1D1D1A"/>
                </a:solidFill>
                <a:latin typeface="微软雅黑" pitchFamily="34" charset="-122"/>
                <a:ea typeface="微软雅黑" pitchFamily="34" charset="-122"/>
              </a:rPr>
              <a:t>多模态主流</a:t>
            </a:r>
            <a:r>
              <a:rPr lang="en-US" altLang="zh-CN" sz="800" kern="0" dirty="0" err="1">
                <a:solidFill>
                  <a:srgbClr val="1D1D1A"/>
                </a:solidFill>
                <a:latin typeface="微软雅黑" pitchFamily="34" charset="-122"/>
                <a:ea typeface="微软雅黑" pitchFamily="34" charset="-122"/>
              </a:rPr>
              <a:t>transfomer</a:t>
            </a:r>
            <a:r>
              <a:rPr lang="zh-CN" altLang="en-US" sz="800" kern="0" dirty="0">
                <a:solidFill>
                  <a:srgbClr val="1D1D1A"/>
                </a:solidFill>
                <a:latin typeface="微软雅黑" pitchFamily="34" charset="-122"/>
                <a:ea typeface="微软雅黑" pitchFamily="34" charset="-122"/>
              </a:rPr>
              <a:t>模型</a:t>
            </a:r>
          </a:p>
        </p:txBody>
      </p:sp>
      <p:sp>
        <p:nvSpPr>
          <p:cNvPr id="77" name="矩形 76"/>
          <p:cNvSpPr/>
          <p:nvPr/>
        </p:nvSpPr>
        <p:spPr>
          <a:xfrm>
            <a:off x="1263430" y="3330338"/>
            <a:ext cx="1213511" cy="257338"/>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多维度混合并行</a:t>
            </a:r>
          </a:p>
        </p:txBody>
      </p:sp>
      <p:sp>
        <p:nvSpPr>
          <p:cNvPr id="78" name="矩形 77"/>
          <p:cNvSpPr/>
          <p:nvPr/>
        </p:nvSpPr>
        <p:spPr>
          <a:xfrm>
            <a:off x="2841446" y="3330338"/>
            <a:ext cx="824515" cy="257338"/>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算子优化</a:t>
            </a:r>
          </a:p>
        </p:txBody>
      </p:sp>
      <p:sp>
        <p:nvSpPr>
          <p:cNvPr id="79" name="矩形 78"/>
          <p:cNvSpPr/>
          <p:nvPr/>
        </p:nvSpPr>
        <p:spPr>
          <a:xfrm>
            <a:off x="4030467" y="3330338"/>
            <a:ext cx="1212931" cy="257338"/>
          </a:xfrm>
          <a:prstGeom prst="rect">
            <a:avLst/>
          </a:prstGeom>
          <a:solidFill>
            <a:schemeClr val="bg1">
              <a:lumMod val="95000"/>
            </a:schemeClr>
          </a:solidFill>
          <a:ln w="3175" cap="flat" cmpd="sng" algn="ctr">
            <a:solidFill>
              <a:srgbClr val="000000">
                <a:alpha val="50000"/>
              </a:srgbClr>
            </a:solidFill>
            <a:prstDash val="solid"/>
          </a:ln>
          <a:effectLst/>
        </p:spPr>
        <p:txBody>
          <a:bodyPr rtlCol="0" anchor="ctr"/>
          <a:lstStyle/>
          <a:p>
            <a:pPr algn="ctr" defTabSz="912765" eaLnBrk="0" hangingPunct="0">
              <a:defRPr/>
            </a:pPr>
            <a:r>
              <a:rPr lang="zh-CN" altLang="en-US" sz="800" kern="0" dirty="0">
                <a:solidFill>
                  <a:srgbClr val="1D1D1A"/>
                </a:solidFill>
                <a:latin typeface="微软雅黑" pitchFamily="34" charset="-122"/>
                <a:ea typeface="微软雅黑" pitchFamily="34" charset="-122"/>
              </a:rPr>
              <a:t>内存优化</a:t>
            </a:r>
          </a:p>
        </p:txBody>
      </p:sp>
      <p:grpSp>
        <p:nvGrpSpPr>
          <p:cNvPr id="18" name="组合 17"/>
          <p:cNvGrpSpPr/>
          <p:nvPr/>
        </p:nvGrpSpPr>
        <p:grpSpPr>
          <a:xfrm>
            <a:off x="1089833" y="4182708"/>
            <a:ext cx="4346283" cy="1017662"/>
            <a:chOff x="932427" y="4023233"/>
            <a:chExt cx="4199767" cy="946064"/>
          </a:xfrm>
        </p:grpSpPr>
        <p:sp>
          <p:nvSpPr>
            <p:cNvPr id="90" name="文本框 89"/>
            <p:cNvSpPr txBox="1"/>
            <p:nvPr/>
          </p:nvSpPr>
          <p:spPr>
            <a:xfrm>
              <a:off x="3988518" y="4187045"/>
              <a:ext cx="1143676" cy="361566"/>
            </a:xfrm>
            <a:prstGeom prst="rect">
              <a:avLst/>
            </a:prstGeom>
            <a:noFill/>
          </p:spPr>
          <p:txBody>
            <a:bodyPr wrap="square" lIns="0" tIns="0" rIns="0" bIns="0" rtlCol="0">
              <a:spAutoFit/>
            </a:bodyPr>
            <a:lstStyle/>
            <a:p>
              <a:pPr algn="ctr" defTabSz="914034">
                <a:lnSpc>
                  <a:spcPct val="120000"/>
                </a:lnSpc>
                <a:defRPr/>
              </a:pPr>
              <a:r>
                <a:rPr kumimoji="1" lang="en-US" altLang="zh-CN" sz="1100" b="1" dirty="0">
                  <a:solidFill>
                    <a:srgbClr val="000000"/>
                  </a:solidFill>
                  <a:latin typeface="微软雅黑" pitchFamily="34" charset="-122"/>
                  <a:ea typeface="微软雅黑" pitchFamily="34" charset="-122"/>
                </a:rPr>
                <a:t>XX-</a:t>
              </a:r>
              <a:r>
                <a:rPr kumimoji="1" lang="zh-CN" altLang="en-US" sz="1100" b="1" dirty="0">
                  <a:solidFill>
                    <a:srgbClr val="000000"/>
                  </a:solidFill>
                  <a:latin typeface="微软雅黑" pitchFamily="34" charset="-122"/>
                  <a:ea typeface="微软雅黑" pitchFamily="34" charset="-122"/>
                </a:rPr>
                <a:t>悟空图文</a:t>
              </a:r>
              <a:endParaRPr kumimoji="1" lang="en-US" altLang="zh-CN" sz="1100" b="1" dirty="0">
                <a:solidFill>
                  <a:srgbClr val="000000"/>
                </a:solidFill>
                <a:latin typeface="微软雅黑" pitchFamily="34" charset="-122"/>
                <a:ea typeface="微软雅黑" pitchFamily="34" charset="-122"/>
              </a:endParaRPr>
            </a:p>
            <a:p>
              <a:pPr algn="ctr" defTabSz="914034">
                <a:lnSpc>
                  <a:spcPct val="120000"/>
                </a:lnSpc>
                <a:defRPr/>
              </a:pPr>
              <a:r>
                <a:rPr kumimoji="1" lang="zh-CN" altLang="en-US" sz="1100" b="1" dirty="0">
                  <a:solidFill>
                    <a:srgbClr val="000000"/>
                  </a:solidFill>
                  <a:latin typeface="微软雅黑" pitchFamily="34" charset="-122"/>
                  <a:ea typeface="微软雅黑" pitchFamily="34" charset="-122"/>
                </a:rPr>
                <a:t>多模态行业模型</a:t>
              </a:r>
            </a:p>
          </p:txBody>
        </p:sp>
        <p:sp>
          <p:nvSpPr>
            <p:cNvPr id="104" name="矩形 103"/>
            <p:cNvSpPr/>
            <p:nvPr/>
          </p:nvSpPr>
          <p:spPr>
            <a:xfrm>
              <a:off x="2011446" y="4208954"/>
              <a:ext cx="1780106" cy="381586"/>
            </a:xfrm>
            <a:prstGeom prst="rect">
              <a:avLst/>
            </a:prstGeom>
          </p:spPr>
          <p:txBody>
            <a:bodyPr wrap="square">
              <a:spAutoFit/>
            </a:bodyPr>
            <a:lstStyle/>
            <a:p>
              <a:pPr marL="171381" indent="-171381" defTabSz="914034">
                <a:lnSpc>
                  <a:spcPct val="120000"/>
                </a:lnSpc>
                <a:buFont typeface="Arial" panose="020B0604020202020204" pitchFamily="34" charset="0"/>
                <a:buChar char="•"/>
                <a:defRPr/>
              </a:pPr>
              <a:r>
                <a:rPr kumimoji="1" lang="zh-CN" altLang="en-US" sz="900" dirty="0">
                  <a:solidFill>
                    <a:srgbClr val="000000"/>
                  </a:solidFill>
                  <a:latin typeface="微软雅黑" pitchFamily="34" charset="-122"/>
                  <a:ea typeface="微软雅黑" pitchFamily="34" charset="-122"/>
                </a:rPr>
                <a:t>挑选合适的编码器与训练方法</a:t>
              </a:r>
              <a:endParaRPr kumimoji="1" lang="en-US" altLang="zh-CN" sz="900" dirty="0">
                <a:solidFill>
                  <a:srgbClr val="000000"/>
                </a:solidFill>
                <a:latin typeface="微软雅黑" pitchFamily="34" charset="-122"/>
                <a:ea typeface="微软雅黑" pitchFamily="34" charset="-122"/>
              </a:endParaRPr>
            </a:p>
            <a:p>
              <a:pPr marL="171381" indent="-171381" defTabSz="914034">
                <a:lnSpc>
                  <a:spcPct val="120000"/>
                </a:lnSpc>
                <a:buFont typeface="Arial" panose="020B0604020202020204" pitchFamily="34" charset="0"/>
                <a:buChar char="•"/>
                <a:defRPr/>
              </a:pPr>
              <a:r>
                <a:rPr kumimoji="1" lang="zh-CN" altLang="en-US" sz="900" dirty="0">
                  <a:solidFill>
                    <a:srgbClr val="000000"/>
                  </a:solidFill>
                  <a:latin typeface="微软雅黑" pitchFamily="34" charset="-122"/>
                  <a:ea typeface="微软雅黑" pitchFamily="34" charset="-122"/>
                </a:rPr>
                <a:t>对模型结构针对性的改进</a:t>
              </a:r>
              <a:endParaRPr kumimoji="1" lang="zh-CN" altLang="en-US" sz="900" b="1" dirty="0">
                <a:solidFill>
                  <a:srgbClr val="000000"/>
                </a:solidFill>
                <a:latin typeface="微软雅黑" pitchFamily="34" charset="-122"/>
                <a:ea typeface="微软雅黑" pitchFamily="34" charset="-122"/>
              </a:endParaRPr>
            </a:p>
          </p:txBody>
        </p:sp>
        <p:sp>
          <p:nvSpPr>
            <p:cNvPr id="108" name="文本框 107"/>
            <p:cNvSpPr txBox="1"/>
            <p:nvPr/>
          </p:nvSpPr>
          <p:spPr>
            <a:xfrm>
              <a:off x="932427" y="4187045"/>
              <a:ext cx="732151" cy="361566"/>
            </a:xfrm>
            <a:prstGeom prst="rect">
              <a:avLst/>
            </a:prstGeom>
            <a:noFill/>
          </p:spPr>
          <p:txBody>
            <a:bodyPr wrap="square" lIns="0" tIns="0" rIns="0" bIns="0" rtlCol="0">
              <a:spAutoFit/>
            </a:bodyPr>
            <a:lstStyle/>
            <a:p>
              <a:pPr algn="ctr" defTabSz="914034">
                <a:lnSpc>
                  <a:spcPct val="120000"/>
                </a:lnSpc>
                <a:defRPr/>
              </a:pPr>
              <a:r>
                <a:rPr kumimoji="1" lang="zh-CN" altLang="en-US" sz="1100" b="1" dirty="0">
                  <a:solidFill>
                    <a:srgbClr val="000000"/>
                  </a:solidFill>
                  <a:latin typeface="微软雅黑" pitchFamily="34" charset="-122"/>
                  <a:ea typeface="微软雅黑" pitchFamily="34" charset="-122"/>
                </a:rPr>
                <a:t>悟空多模态</a:t>
              </a:r>
              <a:endParaRPr kumimoji="1" lang="en-US" altLang="zh-CN" sz="1100" b="1" dirty="0">
                <a:solidFill>
                  <a:srgbClr val="000000"/>
                </a:solidFill>
                <a:latin typeface="微软雅黑" pitchFamily="34" charset="-122"/>
                <a:ea typeface="微软雅黑" pitchFamily="34" charset="-122"/>
              </a:endParaRPr>
            </a:p>
            <a:p>
              <a:pPr algn="ctr" defTabSz="914034">
                <a:lnSpc>
                  <a:spcPct val="120000"/>
                </a:lnSpc>
                <a:defRPr/>
              </a:pPr>
              <a:r>
                <a:rPr kumimoji="1" lang="zh-CN" altLang="en-US" sz="1100" b="1" dirty="0">
                  <a:solidFill>
                    <a:srgbClr val="000000"/>
                  </a:solidFill>
                  <a:latin typeface="微软雅黑" pitchFamily="34" charset="-122"/>
                  <a:ea typeface="微软雅黑" pitchFamily="34" charset="-122"/>
                </a:rPr>
                <a:t>基础模型</a:t>
              </a:r>
            </a:p>
          </p:txBody>
        </p:sp>
        <p:sp>
          <p:nvSpPr>
            <p:cNvPr id="109" name="文本框 108"/>
            <p:cNvSpPr txBox="1"/>
            <p:nvPr/>
          </p:nvSpPr>
          <p:spPr>
            <a:xfrm>
              <a:off x="2708575" y="4628599"/>
              <a:ext cx="1018710" cy="161583"/>
            </a:xfrm>
            <a:prstGeom prst="rect">
              <a:avLst/>
            </a:prstGeom>
            <a:noFill/>
          </p:spPr>
          <p:txBody>
            <a:bodyPr wrap="square" lIns="0" tIns="0" rIns="0" bIns="0" rtlCol="0">
              <a:spAutoFit/>
            </a:bodyPr>
            <a:lstStyle/>
            <a:p>
              <a:pPr algn="ctr" defTabSz="914034">
                <a:defRPr/>
              </a:pPr>
              <a:r>
                <a:rPr kumimoji="1" lang="zh-CN" altLang="en-US" sz="1100" b="1" dirty="0">
                  <a:solidFill>
                    <a:srgbClr val="000000"/>
                  </a:solidFill>
                  <a:latin typeface="微软雅黑" pitchFamily="34" charset="-122"/>
                  <a:ea typeface="微软雅黑" pitchFamily="34" charset="-122"/>
                </a:rPr>
                <a:t>昇腾</a:t>
              </a:r>
              <a:r>
                <a:rPr kumimoji="1" lang="en-US" altLang="zh-CN" sz="1100" b="1" dirty="0">
                  <a:solidFill>
                    <a:srgbClr val="000000"/>
                  </a:solidFill>
                  <a:latin typeface="微软雅黑" pitchFamily="34" charset="-122"/>
                  <a:ea typeface="微软雅黑" pitchFamily="34" charset="-122"/>
                </a:rPr>
                <a:t>+</a:t>
              </a:r>
              <a:r>
                <a:rPr kumimoji="1" lang="zh-CN" altLang="en-US" sz="1100" b="1" dirty="0">
                  <a:solidFill>
                    <a:srgbClr val="000000"/>
                  </a:solidFill>
                  <a:latin typeface="微软雅黑" pitchFamily="34" charset="-122"/>
                  <a:ea typeface="微软雅黑" pitchFamily="34" charset="-122"/>
                </a:rPr>
                <a:t>昇思</a:t>
              </a:r>
              <a:endParaRPr kumimoji="1" lang="en-US" altLang="zh-CN" sz="1100" b="1" dirty="0">
                <a:solidFill>
                  <a:srgbClr val="000000"/>
                </a:solidFill>
                <a:latin typeface="微软雅黑" pitchFamily="34" charset="-122"/>
                <a:ea typeface="微软雅黑" pitchFamily="34" charset="-122"/>
              </a:endParaRPr>
            </a:p>
          </p:txBody>
        </p:sp>
        <p:sp>
          <p:nvSpPr>
            <p:cNvPr id="110" name="文本框 109"/>
            <p:cNvSpPr txBox="1"/>
            <p:nvPr/>
          </p:nvSpPr>
          <p:spPr>
            <a:xfrm>
              <a:off x="1937507" y="4625014"/>
              <a:ext cx="833164" cy="314611"/>
            </a:xfrm>
            <a:prstGeom prst="rect">
              <a:avLst/>
            </a:prstGeom>
            <a:noFill/>
          </p:spPr>
          <p:txBody>
            <a:bodyPr wrap="square" lIns="0" tIns="0" rIns="0" bIns="0" rtlCol="0">
              <a:spAutoFit/>
            </a:bodyPr>
            <a:lstStyle/>
            <a:p>
              <a:pPr algn="ctr" defTabSz="914034">
                <a:defRPr/>
              </a:pPr>
              <a:r>
                <a:rPr kumimoji="1" lang="zh-CN" altLang="en-US" sz="1100" b="1" dirty="0">
                  <a:solidFill>
                    <a:srgbClr val="000000"/>
                  </a:solidFill>
                  <a:latin typeface="微软雅黑" pitchFamily="34" charset="-122"/>
                  <a:ea typeface="微软雅黑" pitchFamily="34" charset="-122"/>
                </a:rPr>
                <a:t>伏羲行业</a:t>
              </a:r>
              <a:endParaRPr kumimoji="1" lang="en-US" altLang="zh-CN" sz="1100" b="1" dirty="0">
                <a:solidFill>
                  <a:srgbClr val="000000"/>
                </a:solidFill>
                <a:latin typeface="微软雅黑" pitchFamily="34" charset="-122"/>
                <a:ea typeface="微软雅黑" pitchFamily="34" charset="-122"/>
              </a:endParaRPr>
            </a:p>
            <a:p>
              <a:pPr algn="ctr" defTabSz="914034">
                <a:defRPr/>
              </a:pPr>
              <a:r>
                <a:rPr kumimoji="1" lang="zh-CN" altLang="en-US" sz="1100" b="1" dirty="0">
                  <a:solidFill>
                    <a:srgbClr val="000000"/>
                  </a:solidFill>
                  <a:latin typeface="微软雅黑" pitchFamily="34" charset="-122"/>
                  <a:ea typeface="微软雅黑" pitchFamily="34" charset="-122"/>
                </a:rPr>
                <a:t>数据集</a:t>
              </a:r>
            </a:p>
          </p:txBody>
        </p:sp>
        <p:sp>
          <p:nvSpPr>
            <p:cNvPr id="111" name="矩形 110"/>
            <p:cNvSpPr/>
            <p:nvPr/>
          </p:nvSpPr>
          <p:spPr>
            <a:xfrm>
              <a:off x="2654483" y="4783390"/>
              <a:ext cx="1132161" cy="185907"/>
            </a:xfrm>
            <a:prstGeom prst="rect">
              <a:avLst/>
            </a:prstGeom>
          </p:spPr>
          <p:txBody>
            <a:bodyPr wrap="none">
              <a:spAutoFit/>
            </a:bodyPr>
            <a:lstStyle/>
            <a:p>
              <a:pPr defTabSz="914034">
                <a:defRPr/>
              </a:pPr>
              <a:r>
                <a:rPr kumimoji="1" lang="zh-CN" altLang="en-US" sz="700" dirty="0">
                  <a:solidFill>
                    <a:srgbClr val="000000"/>
                  </a:solidFill>
                  <a:latin typeface="微软雅黑" pitchFamily="34" charset="-122"/>
                  <a:ea typeface="微软雅黑" pitchFamily="34" charset="-122"/>
                </a:rPr>
                <a:t>全栈国产分布式训练环境</a:t>
              </a:r>
            </a:p>
          </p:txBody>
        </p:sp>
        <p:sp>
          <p:nvSpPr>
            <p:cNvPr id="112" name="右箭头 111"/>
            <p:cNvSpPr/>
            <p:nvPr/>
          </p:nvSpPr>
          <p:spPr>
            <a:xfrm>
              <a:off x="1758984" y="4252382"/>
              <a:ext cx="144559" cy="25545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100">
                <a:solidFill>
                  <a:prstClr val="white"/>
                </a:solidFill>
                <a:latin typeface="微软雅黑" pitchFamily="34" charset="-122"/>
                <a:ea typeface="微软雅黑" pitchFamily="34" charset="-122"/>
              </a:endParaRPr>
            </a:p>
          </p:txBody>
        </p:sp>
        <p:sp>
          <p:nvSpPr>
            <p:cNvPr id="114" name="右箭头 113"/>
            <p:cNvSpPr/>
            <p:nvPr/>
          </p:nvSpPr>
          <p:spPr>
            <a:xfrm>
              <a:off x="3844618" y="4252382"/>
              <a:ext cx="144559" cy="25545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100">
                <a:solidFill>
                  <a:prstClr val="white"/>
                </a:solidFill>
                <a:latin typeface="微软雅黑" pitchFamily="34" charset="-122"/>
                <a:ea typeface="微软雅黑" pitchFamily="34" charset="-122"/>
              </a:endParaRPr>
            </a:p>
          </p:txBody>
        </p:sp>
        <p:sp>
          <p:nvSpPr>
            <p:cNvPr id="130" name="矩形 129"/>
            <p:cNvSpPr/>
            <p:nvPr/>
          </p:nvSpPr>
          <p:spPr>
            <a:xfrm>
              <a:off x="2023625" y="4023233"/>
              <a:ext cx="1975507" cy="243108"/>
            </a:xfrm>
            <a:prstGeom prst="rect">
              <a:avLst/>
            </a:prstGeom>
          </p:spPr>
          <p:txBody>
            <a:bodyPr wrap="square">
              <a:spAutoFit/>
            </a:bodyPr>
            <a:lstStyle/>
            <a:p>
              <a:pPr defTabSz="914034">
                <a:defRPr/>
              </a:pPr>
              <a:r>
                <a:rPr kumimoji="1" lang="zh-CN" altLang="en-US" sz="1100" b="1" dirty="0">
                  <a:solidFill>
                    <a:srgbClr val="000000"/>
                  </a:solidFill>
                  <a:latin typeface="微软雅黑" pitchFamily="34" charset="-122"/>
                  <a:ea typeface="微软雅黑" pitchFamily="34" charset="-122"/>
                </a:rPr>
                <a:t>充分考虑业务数据的特点优化</a:t>
              </a:r>
              <a:endParaRPr lang="zh-CN" altLang="en-US" sz="1100" b="1" dirty="0">
                <a:solidFill>
                  <a:prstClr val="black"/>
                </a:solidFill>
                <a:latin typeface="微软雅黑" pitchFamily="34" charset="-122"/>
                <a:ea typeface="微软雅黑" pitchFamily="34" charset="-122"/>
              </a:endParaRPr>
            </a:p>
          </p:txBody>
        </p:sp>
      </p:grpSp>
      <p:sp>
        <p:nvSpPr>
          <p:cNvPr id="55" name="矩形 54"/>
          <p:cNvSpPr/>
          <p:nvPr/>
        </p:nvSpPr>
        <p:spPr>
          <a:xfrm>
            <a:off x="2015001" y="5224726"/>
            <a:ext cx="533397" cy="261508"/>
          </a:xfrm>
          <a:prstGeom prst="rect">
            <a:avLst/>
          </a:prstGeom>
        </p:spPr>
        <p:txBody>
          <a:bodyPr wrap="square">
            <a:spAutoFit/>
          </a:bodyPr>
          <a:lstStyle/>
          <a:p>
            <a:pPr defTabSz="914034">
              <a:defRPr/>
            </a:pPr>
            <a:r>
              <a:rPr kumimoji="1" lang="zh-CN" altLang="en-US" sz="1100" b="1" dirty="0">
                <a:solidFill>
                  <a:prstClr val="black"/>
                </a:solidFill>
                <a:latin typeface="微软雅黑" pitchFamily="34" charset="-122"/>
                <a:ea typeface="微软雅黑" pitchFamily="34" charset="-122"/>
              </a:rPr>
              <a:t>精度</a:t>
            </a:r>
            <a:endParaRPr kumimoji="1" lang="en-US" altLang="zh-CN" sz="1100" b="1" dirty="0">
              <a:solidFill>
                <a:prstClr val="black"/>
              </a:solidFill>
              <a:latin typeface="微软雅黑" pitchFamily="34" charset="-122"/>
              <a:ea typeface="微软雅黑" pitchFamily="34" charset="-122"/>
            </a:endParaRPr>
          </a:p>
        </p:txBody>
      </p:sp>
      <p:sp>
        <p:nvSpPr>
          <p:cNvPr id="57" name="矩形 56"/>
          <p:cNvSpPr/>
          <p:nvPr/>
        </p:nvSpPr>
        <p:spPr>
          <a:xfrm>
            <a:off x="1478841" y="5490599"/>
            <a:ext cx="847978" cy="246125"/>
          </a:xfrm>
          <a:prstGeom prst="rect">
            <a:avLst/>
          </a:prstGeom>
        </p:spPr>
        <p:txBody>
          <a:bodyPr wrap="none">
            <a:spAutoFit/>
          </a:bodyPr>
          <a:lstStyle/>
          <a:p>
            <a:pPr defTabSz="914034">
              <a:defRPr/>
            </a:pPr>
            <a:r>
              <a:rPr kumimoji="1" lang="zh-CN" altLang="en-US" sz="1000" dirty="0">
                <a:solidFill>
                  <a:prstClr val="black"/>
                </a:solidFill>
                <a:latin typeface="微软雅黑" pitchFamily="34" charset="-122"/>
                <a:ea typeface="微软雅黑" pitchFamily="34" charset="-122"/>
              </a:rPr>
              <a:t>图</a:t>
            </a:r>
            <a:r>
              <a:rPr kumimoji="1" lang="en-US" altLang="zh-CN" sz="1000" dirty="0">
                <a:solidFill>
                  <a:prstClr val="black"/>
                </a:solidFill>
                <a:latin typeface="微软雅黑" pitchFamily="34" charset="-122"/>
                <a:ea typeface="微软雅黑" pitchFamily="34" charset="-122"/>
              </a:rPr>
              <a:t>-&gt;</a:t>
            </a:r>
            <a:r>
              <a:rPr kumimoji="1" lang="zh-CN" altLang="en-US" sz="1000" dirty="0">
                <a:solidFill>
                  <a:prstClr val="black"/>
                </a:solidFill>
                <a:latin typeface="微软雅黑" pitchFamily="34" charset="-122"/>
                <a:ea typeface="微软雅黑" pitchFamily="34" charset="-122"/>
              </a:rPr>
              <a:t>文检索</a:t>
            </a:r>
            <a:endParaRPr lang="zh-CN" altLang="zh-CN" sz="1000" dirty="0">
              <a:solidFill>
                <a:prstClr val="black"/>
              </a:solidFill>
              <a:latin typeface="微软雅黑" pitchFamily="34" charset="-122"/>
              <a:ea typeface="微软雅黑" pitchFamily="34" charset="-122"/>
            </a:endParaRPr>
          </a:p>
        </p:txBody>
      </p:sp>
      <p:sp>
        <p:nvSpPr>
          <p:cNvPr id="58" name="矩形 57"/>
          <p:cNvSpPr/>
          <p:nvPr/>
        </p:nvSpPr>
        <p:spPr>
          <a:xfrm>
            <a:off x="1470606" y="5768664"/>
            <a:ext cx="847978" cy="246125"/>
          </a:xfrm>
          <a:prstGeom prst="rect">
            <a:avLst/>
          </a:prstGeom>
        </p:spPr>
        <p:txBody>
          <a:bodyPr wrap="none">
            <a:spAutoFit/>
          </a:bodyPr>
          <a:lstStyle/>
          <a:p>
            <a:pPr defTabSz="914034">
              <a:defRPr/>
            </a:pPr>
            <a:r>
              <a:rPr kumimoji="1" lang="zh-CN" altLang="en-US" sz="1000" dirty="0">
                <a:solidFill>
                  <a:prstClr val="black"/>
                </a:solidFill>
                <a:latin typeface="微软雅黑" pitchFamily="34" charset="-122"/>
                <a:ea typeface="微软雅黑" pitchFamily="34" charset="-122"/>
              </a:rPr>
              <a:t>文</a:t>
            </a:r>
            <a:r>
              <a:rPr kumimoji="1" lang="en-US" altLang="zh-CN" sz="1000" dirty="0">
                <a:solidFill>
                  <a:prstClr val="black"/>
                </a:solidFill>
                <a:latin typeface="微软雅黑" pitchFamily="34" charset="-122"/>
                <a:ea typeface="微软雅黑" pitchFamily="34" charset="-122"/>
              </a:rPr>
              <a:t>-&gt;</a:t>
            </a:r>
            <a:r>
              <a:rPr kumimoji="1" lang="zh-CN" altLang="en-US" sz="1000" dirty="0">
                <a:solidFill>
                  <a:prstClr val="black"/>
                </a:solidFill>
                <a:latin typeface="微软雅黑" pitchFamily="34" charset="-122"/>
                <a:ea typeface="微软雅黑" pitchFamily="34" charset="-122"/>
              </a:rPr>
              <a:t>图检索</a:t>
            </a:r>
            <a:endParaRPr lang="zh-CN" altLang="zh-CN" sz="1000" dirty="0">
              <a:solidFill>
                <a:prstClr val="black"/>
              </a:solidFill>
              <a:latin typeface="微软雅黑" pitchFamily="34" charset="-122"/>
              <a:ea typeface="微软雅黑" pitchFamily="34" charset="-122"/>
            </a:endParaRPr>
          </a:p>
        </p:txBody>
      </p:sp>
      <p:sp>
        <p:nvSpPr>
          <p:cNvPr id="62" name="矩形 61"/>
          <p:cNvSpPr/>
          <p:nvPr/>
        </p:nvSpPr>
        <p:spPr>
          <a:xfrm>
            <a:off x="2371758" y="5478849"/>
            <a:ext cx="506672" cy="276891"/>
          </a:xfrm>
          <a:prstGeom prst="rect">
            <a:avLst/>
          </a:prstGeom>
        </p:spPr>
        <p:txBody>
          <a:bodyPr wrap="none">
            <a:spAutoFit/>
          </a:bodyPr>
          <a:lstStyle/>
          <a:p>
            <a:pPr defTabSz="914034">
              <a:defRPr/>
            </a:pPr>
            <a:r>
              <a:rPr lang="en-US" altLang="zh-CN" sz="1200" b="1" dirty="0">
                <a:solidFill>
                  <a:srgbClr val="C00000"/>
                </a:solidFill>
                <a:latin typeface="微软雅黑" pitchFamily="34" charset="-122"/>
                <a:ea typeface="微软雅黑" pitchFamily="34" charset="-122"/>
              </a:rPr>
              <a:t>0.6x</a:t>
            </a:r>
            <a:endParaRPr lang="zh-CN" altLang="zh-CN" sz="1200" b="1" dirty="0">
              <a:solidFill>
                <a:srgbClr val="C00000"/>
              </a:solidFill>
              <a:latin typeface="微软雅黑" pitchFamily="34" charset="-122"/>
              <a:ea typeface="微软雅黑" pitchFamily="34" charset="-122"/>
            </a:endParaRPr>
          </a:p>
        </p:txBody>
      </p:sp>
      <p:sp>
        <p:nvSpPr>
          <p:cNvPr id="65" name="矩形 64"/>
          <p:cNvSpPr/>
          <p:nvPr/>
        </p:nvSpPr>
        <p:spPr>
          <a:xfrm>
            <a:off x="2371758" y="5743357"/>
            <a:ext cx="506672" cy="276891"/>
          </a:xfrm>
          <a:prstGeom prst="rect">
            <a:avLst/>
          </a:prstGeom>
        </p:spPr>
        <p:txBody>
          <a:bodyPr wrap="none">
            <a:spAutoFit/>
          </a:bodyPr>
          <a:lstStyle/>
          <a:p>
            <a:pPr defTabSz="914034">
              <a:defRPr/>
            </a:pPr>
            <a:r>
              <a:rPr kumimoji="1" lang="en-US" altLang="zh-CN" sz="1200" b="1" dirty="0">
                <a:solidFill>
                  <a:srgbClr val="C00000"/>
                </a:solidFill>
                <a:latin typeface="微软雅黑" pitchFamily="34" charset="-122"/>
                <a:ea typeface="微软雅黑" pitchFamily="34" charset="-122"/>
              </a:rPr>
              <a:t>0.6x</a:t>
            </a:r>
            <a:endParaRPr lang="zh-CN" altLang="zh-CN" sz="1200" b="1" dirty="0">
              <a:solidFill>
                <a:srgbClr val="C00000"/>
              </a:solidFill>
              <a:latin typeface="微软雅黑" pitchFamily="34" charset="-122"/>
              <a:ea typeface="微软雅黑" pitchFamily="34" charset="-122"/>
            </a:endParaRPr>
          </a:p>
        </p:txBody>
      </p:sp>
      <p:sp>
        <p:nvSpPr>
          <p:cNvPr id="68" name="矩形 67"/>
          <p:cNvSpPr/>
          <p:nvPr/>
        </p:nvSpPr>
        <p:spPr>
          <a:xfrm>
            <a:off x="3509255" y="5249402"/>
            <a:ext cx="1735492" cy="261508"/>
          </a:xfrm>
          <a:prstGeom prst="rect">
            <a:avLst/>
          </a:prstGeom>
        </p:spPr>
        <p:txBody>
          <a:bodyPr wrap="square">
            <a:spAutoFit/>
          </a:bodyPr>
          <a:lstStyle/>
          <a:p>
            <a:pPr defTabSz="914034">
              <a:defRPr/>
            </a:pPr>
            <a:r>
              <a:rPr kumimoji="1" lang="zh-CN" altLang="en-US" sz="1100" b="1" dirty="0">
                <a:solidFill>
                  <a:prstClr val="black"/>
                </a:solidFill>
                <a:latin typeface="微软雅黑" pitchFamily="34" charset="-122"/>
                <a:ea typeface="微软雅黑" pitchFamily="34" charset="-122"/>
              </a:rPr>
              <a:t>多卡分布式训练加速比</a:t>
            </a:r>
            <a:endParaRPr kumimoji="1" lang="en-US" altLang="zh-CN" sz="1100" b="1" dirty="0">
              <a:solidFill>
                <a:prstClr val="black"/>
              </a:solidFill>
              <a:latin typeface="微软雅黑" pitchFamily="34" charset="-122"/>
              <a:ea typeface="微软雅黑" pitchFamily="34" charset="-122"/>
            </a:endParaRPr>
          </a:p>
        </p:txBody>
      </p:sp>
      <p:sp>
        <p:nvSpPr>
          <p:cNvPr id="69" name="矩形 68"/>
          <p:cNvSpPr/>
          <p:nvPr/>
        </p:nvSpPr>
        <p:spPr>
          <a:xfrm>
            <a:off x="5913889" y="1244268"/>
            <a:ext cx="5336396" cy="4890866"/>
          </a:xfrm>
          <a:prstGeom prst="rect">
            <a:avLst/>
          </a:prstGeom>
          <a:solidFill>
            <a:schemeClr val="bg1"/>
          </a:solidFill>
          <a:ln>
            <a:noFill/>
          </a:ln>
          <a:effectLst>
            <a:outerShdw blurRad="762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5972" tIns="45684" rIns="35972" bIns="45684" numCol="1" spcCol="0" rtlCol="0" fromWordArt="0" anchor="ctr" anchorCtr="0" forceAA="0" compatLnSpc="1">
            <a:noAutofit/>
          </a:bodyPr>
          <a:lstStyle/>
          <a:p>
            <a:pPr algn="ctr" defTabSz="914034">
              <a:defRPr/>
            </a:pPr>
            <a:endParaRPr lang="zh-CN" altLang="en-US" sz="1000" b="1">
              <a:solidFill>
                <a:srgbClr val="1D1D1A"/>
              </a:solidFill>
              <a:latin typeface="微软雅黑" pitchFamily="34" charset="-122"/>
              <a:ea typeface="微软雅黑" pitchFamily="34" charset="-122"/>
            </a:endParaRPr>
          </a:p>
        </p:txBody>
      </p:sp>
      <p:sp>
        <p:nvSpPr>
          <p:cNvPr id="70" name="矩形 69"/>
          <p:cNvSpPr/>
          <p:nvPr/>
        </p:nvSpPr>
        <p:spPr>
          <a:xfrm>
            <a:off x="7108370" y="2404277"/>
            <a:ext cx="2405338" cy="1047073"/>
          </a:xfrm>
          <a:prstGeom prst="rect">
            <a:avLst/>
          </a:prstGeom>
          <a:solidFill>
            <a:schemeClr val="bg1">
              <a:lumMod val="95000"/>
            </a:schemeClr>
          </a:solidFill>
          <a:ln w="6350" cap="flat" cmpd="sng" algn="ctr">
            <a:noFill/>
            <a:prstDash val="solid"/>
          </a:ln>
          <a:effectLst/>
        </p:spPr>
        <p:txBody>
          <a:bodyPr lIns="35946" tIns="35946" rIns="35946" bIns="35946" rtlCol="0" anchor="t"/>
          <a:lstStyle/>
          <a:p>
            <a:pPr algn="ctr" defTabSz="912765" eaLnBrk="0" hangingPunct="0">
              <a:defRPr/>
            </a:pPr>
            <a:endParaRPr lang="zh-CN" altLang="en-US" sz="1000" b="1" kern="0" dirty="0">
              <a:solidFill>
                <a:srgbClr val="C00000"/>
              </a:solidFill>
              <a:latin typeface="微软雅黑" pitchFamily="34" charset="-122"/>
              <a:ea typeface="微软雅黑" pitchFamily="34" charset="-122"/>
            </a:endParaRPr>
          </a:p>
        </p:txBody>
      </p:sp>
      <p:sp>
        <p:nvSpPr>
          <p:cNvPr id="71" name="文本框 70"/>
          <p:cNvSpPr txBox="1"/>
          <p:nvPr/>
        </p:nvSpPr>
        <p:spPr>
          <a:xfrm>
            <a:off x="8283496" y="1467498"/>
            <a:ext cx="820418" cy="246125"/>
          </a:xfrm>
          <a:prstGeom prst="rect">
            <a:avLst/>
          </a:prstGeom>
          <a:noFill/>
        </p:spPr>
        <p:txBody>
          <a:bodyPr wrap="none" lIns="0" tIns="0" rIns="0" bIns="0" rtlCol="0">
            <a:spAutoFit/>
          </a:bodyPr>
          <a:lstStyle/>
          <a:p>
            <a:pPr defTabSz="914034">
              <a:defRPr/>
            </a:pPr>
            <a:r>
              <a:rPr kumimoji="1" lang="zh-CN" altLang="en-US" sz="1599" b="1" dirty="0">
                <a:solidFill>
                  <a:prstClr val="black"/>
                </a:solidFill>
                <a:latin typeface="微软雅黑" pitchFamily="34" charset="-122"/>
                <a:ea typeface="微软雅黑" pitchFamily="34" charset="-122"/>
              </a:rPr>
              <a:t>业务应用</a:t>
            </a:r>
          </a:p>
        </p:txBody>
      </p:sp>
      <p:sp>
        <p:nvSpPr>
          <p:cNvPr id="72" name="矩形: 圆角 18"/>
          <p:cNvSpPr/>
          <p:nvPr/>
        </p:nvSpPr>
        <p:spPr>
          <a:xfrm>
            <a:off x="7285867" y="2524474"/>
            <a:ext cx="1046169" cy="794185"/>
          </a:xfrm>
          <a:prstGeom prst="roundRect">
            <a:avLst>
              <a:gd name="adj" fmla="val 10102"/>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000">
              <a:solidFill>
                <a:prstClr val="black"/>
              </a:solidFill>
              <a:latin typeface="微软雅黑" pitchFamily="34" charset="-122"/>
              <a:ea typeface="微软雅黑" pitchFamily="34" charset="-122"/>
            </a:endParaRPr>
          </a:p>
        </p:txBody>
      </p:sp>
      <p:sp>
        <p:nvSpPr>
          <p:cNvPr id="73" name="文本框 72"/>
          <p:cNvSpPr txBox="1"/>
          <p:nvPr/>
        </p:nvSpPr>
        <p:spPr>
          <a:xfrm>
            <a:off x="7411565" y="2728826"/>
            <a:ext cx="802560" cy="338422"/>
          </a:xfrm>
          <a:prstGeom prst="rect">
            <a:avLst/>
          </a:prstGeom>
          <a:noFill/>
          <a:ln w="6350">
            <a:noFill/>
          </a:ln>
        </p:spPr>
        <p:txBody>
          <a:bodyPr wrap="square" lIns="0" tIns="0" rIns="0" bIns="0" rtlCol="0">
            <a:spAutoFit/>
          </a:bodyPr>
          <a:lstStyle/>
          <a:p>
            <a:pPr algn="ctr" defTabSz="914034">
              <a:defRPr/>
            </a:pPr>
            <a:r>
              <a:rPr kumimoji="1" lang="en-US" altLang="zh-CN" sz="1100" dirty="0">
                <a:solidFill>
                  <a:prstClr val="black"/>
                </a:solidFill>
                <a:latin typeface="微软雅黑" pitchFamily="34" charset="-122"/>
                <a:ea typeface="微软雅黑" pitchFamily="34" charset="-122"/>
              </a:rPr>
              <a:t>XX-</a:t>
            </a:r>
            <a:r>
              <a:rPr kumimoji="1" lang="zh-CN" altLang="en-US" sz="1100" dirty="0">
                <a:solidFill>
                  <a:prstClr val="black"/>
                </a:solidFill>
                <a:latin typeface="微软雅黑" pitchFamily="34" charset="-122"/>
                <a:ea typeface="微软雅黑" pitchFamily="34" charset="-122"/>
              </a:rPr>
              <a:t>悟空</a:t>
            </a:r>
            <a:endParaRPr kumimoji="1" lang="en-US" altLang="zh-CN" sz="1100" dirty="0">
              <a:solidFill>
                <a:prstClr val="black"/>
              </a:solidFill>
              <a:latin typeface="微软雅黑" pitchFamily="34" charset="-122"/>
              <a:ea typeface="微软雅黑" pitchFamily="34" charset="-122"/>
            </a:endParaRPr>
          </a:p>
          <a:p>
            <a:pPr algn="ctr" defTabSz="914034">
              <a:defRPr/>
            </a:pPr>
            <a:r>
              <a:rPr kumimoji="1" lang="zh-CN" altLang="en-US" sz="1100" dirty="0">
                <a:solidFill>
                  <a:prstClr val="black"/>
                </a:solidFill>
                <a:latin typeface="微软雅黑" pitchFamily="34" charset="-122"/>
                <a:ea typeface="微软雅黑" pitchFamily="34" charset="-122"/>
              </a:rPr>
              <a:t>图文大模型 </a:t>
            </a:r>
          </a:p>
        </p:txBody>
      </p:sp>
      <p:sp>
        <p:nvSpPr>
          <p:cNvPr id="74" name="矩形 73"/>
          <p:cNvSpPr/>
          <p:nvPr/>
        </p:nvSpPr>
        <p:spPr>
          <a:xfrm>
            <a:off x="8700380" y="2589839"/>
            <a:ext cx="750774" cy="220427"/>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r>
              <a:rPr lang="zh-CN" altLang="en-US" sz="1000">
                <a:solidFill>
                  <a:prstClr val="black"/>
                </a:solidFill>
                <a:latin typeface="微软雅黑" pitchFamily="34" charset="-122"/>
                <a:ea typeface="微软雅黑" pitchFamily="34" charset="-122"/>
              </a:rPr>
              <a:t>文本特征</a:t>
            </a:r>
          </a:p>
        </p:txBody>
      </p:sp>
      <p:sp>
        <p:nvSpPr>
          <p:cNvPr id="75" name="矩形 74"/>
          <p:cNvSpPr/>
          <p:nvPr/>
        </p:nvSpPr>
        <p:spPr>
          <a:xfrm>
            <a:off x="8700380" y="2980283"/>
            <a:ext cx="743896" cy="23075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r>
              <a:rPr lang="zh-CN" altLang="en-US" sz="1000">
                <a:solidFill>
                  <a:prstClr val="black"/>
                </a:solidFill>
                <a:latin typeface="微软雅黑" pitchFamily="34" charset="-122"/>
                <a:ea typeface="微软雅黑" pitchFamily="34" charset="-122"/>
              </a:rPr>
              <a:t>图像特征</a:t>
            </a:r>
          </a:p>
        </p:txBody>
      </p:sp>
      <p:sp>
        <p:nvSpPr>
          <p:cNvPr id="76" name="矩形 75"/>
          <p:cNvSpPr/>
          <p:nvPr/>
        </p:nvSpPr>
        <p:spPr>
          <a:xfrm>
            <a:off x="9768151" y="2729792"/>
            <a:ext cx="1040410" cy="22793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r>
              <a:rPr lang="zh-CN" altLang="en-US" sz="1000">
                <a:solidFill>
                  <a:prstClr val="black"/>
                </a:solidFill>
                <a:latin typeface="微软雅黑" pitchFamily="34" charset="-122"/>
                <a:ea typeface="微软雅黑" pitchFamily="34" charset="-122"/>
              </a:rPr>
              <a:t>美术资源搜索</a:t>
            </a:r>
          </a:p>
        </p:txBody>
      </p:sp>
      <p:sp>
        <p:nvSpPr>
          <p:cNvPr id="80" name="矩形 79"/>
          <p:cNvSpPr/>
          <p:nvPr/>
        </p:nvSpPr>
        <p:spPr>
          <a:xfrm>
            <a:off x="9768151" y="2396471"/>
            <a:ext cx="1062279" cy="22793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r>
              <a:rPr lang="zh-CN" altLang="en-US" sz="1000" b="1">
                <a:solidFill>
                  <a:prstClr val="black"/>
                </a:solidFill>
                <a:latin typeface="微软雅黑" pitchFamily="34" charset="-122"/>
                <a:ea typeface="微软雅黑" pitchFamily="34" charset="-122"/>
              </a:rPr>
              <a:t>视频新闻推荐</a:t>
            </a:r>
          </a:p>
        </p:txBody>
      </p:sp>
      <p:sp>
        <p:nvSpPr>
          <p:cNvPr id="81" name="左大括号 80"/>
          <p:cNvSpPr/>
          <p:nvPr/>
        </p:nvSpPr>
        <p:spPr>
          <a:xfrm>
            <a:off x="9547655" y="2375922"/>
            <a:ext cx="202296" cy="103198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000">
              <a:solidFill>
                <a:prstClr val="black"/>
              </a:solidFill>
              <a:latin typeface="微软雅黑" pitchFamily="34" charset="-122"/>
              <a:ea typeface="微软雅黑" pitchFamily="34" charset="-122"/>
            </a:endParaRPr>
          </a:p>
        </p:txBody>
      </p:sp>
      <p:sp>
        <p:nvSpPr>
          <p:cNvPr id="82" name="文本框 81"/>
          <p:cNvSpPr txBox="1"/>
          <p:nvPr/>
        </p:nvSpPr>
        <p:spPr>
          <a:xfrm>
            <a:off x="10156086" y="2934948"/>
            <a:ext cx="345420" cy="159408"/>
          </a:xfrm>
          <a:prstGeom prst="rect">
            <a:avLst/>
          </a:prstGeom>
          <a:noFill/>
          <a:ln w="6350">
            <a:noFill/>
          </a:ln>
        </p:spPr>
        <p:txBody>
          <a:bodyPr wrap="square" lIns="0" tIns="0" rIns="0" bIns="0" rtlCol="0">
            <a:spAutoFit/>
          </a:bodyPr>
          <a:lstStyle/>
          <a:p>
            <a:pPr defTabSz="914034">
              <a:defRPr/>
            </a:pPr>
            <a:r>
              <a:rPr kumimoji="1" lang="en-US" altLang="zh-CN" sz="1000">
                <a:solidFill>
                  <a:prstClr val="black"/>
                </a:solidFill>
                <a:latin typeface="微软雅黑" pitchFamily="34" charset="-122"/>
                <a:ea typeface="微软雅黑" pitchFamily="34" charset="-122"/>
              </a:rPr>
              <a:t>……</a:t>
            </a:r>
            <a:endParaRPr kumimoji="1" lang="zh-CN" altLang="en-US" sz="1000" dirty="0">
              <a:solidFill>
                <a:prstClr val="black"/>
              </a:solidFill>
              <a:latin typeface="微软雅黑" pitchFamily="34" charset="-122"/>
              <a:ea typeface="微软雅黑" pitchFamily="34" charset="-122"/>
            </a:endParaRPr>
          </a:p>
        </p:txBody>
      </p:sp>
      <p:cxnSp>
        <p:nvCxnSpPr>
          <p:cNvPr id="89" name="直接箭头连接符 88"/>
          <p:cNvCxnSpPr/>
          <p:nvPr/>
        </p:nvCxnSpPr>
        <p:spPr>
          <a:xfrm>
            <a:off x="6859529" y="2679327"/>
            <a:ext cx="42633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矩形 96"/>
          <p:cNvSpPr/>
          <p:nvPr/>
        </p:nvSpPr>
        <p:spPr>
          <a:xfrm>
            <a:off x="6378412" y="2587123"/>
            <a:ext cx="487358" cy="230754"/>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r>
              <a:rPr lang="zh-CN" altLang="en-US" sz="1000" dirty="0">
                <a:solidFill>
                  <a:prstClr val="black"/>
                </a:solidFill>
                <a:latin typeface="微软雅黑" pitchFamily="34" charset="-122"/>
                <a:ea typeface="微软雅黑" pitchFamily="34" charset="-122"/>
              </a:rPr>
              <a:t>文本</a:t>
            </a:r>
          </a:p>
        </p:txBody>
      </p:sp>
      <p:sp>
        <p:nvSpPr>
          <p:cNvPr id="98" name="矩形 97"/>
          <p:cNvSpPr/>
          <p:nvPr/>
        </p:nvSpPr>
        <p:spPr>
          <a:xfrm>
            <a:off x="6380464" y="2986692"/>
            <a:ext cx="480292" cy="21793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r>
              <a:rPr lang="zh-CN" altLang="en-US" sz="1000">
                <a:solidFill>
                  <a:prstClr val="black"/>
                </a:solidFill>
                <a:latin typeface="微软雅黑" pitchFamily="34" charset="-122"/>
                <a:ea typeface="微软雅黑" pitchFamily="34" charset="-122"/>
              </a:rPr>
              <a:t>图像</a:t>
            </a:r>
          </a:p>
        </p:txBody>
      </p:sp>
      <p:sp>
        <p:nvSpPr>
          <p:cNvPr id="105" name="矩形 104"/>
          <p:cNvSpPr/>
          <p:nvPr/>
        </p:nvSpPr>
        <p:spPr>
          <a:xfrm>
            <a:off x="9768151" y="3152104"/>
            <a:ext cx="1062280" cy="22793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r>
              <a:rPr lang="zh-CN" altLang="en-US" sz="1000">
                <a:solidFill>
                  <a:prstClr val="black"/>
                </a:solidFill>
                <a:latin typeface="微软雅黑" pitchFamily="34" charset="-122"/>
                <a:ea typeface="微软雅黑" pitchFamily="34" charset="-122"/>
              </a:rPr>
              <a:t>其他下游任务</a:t>
            </a:r>
          </a:p>
        </p:txBody>
      </p:sp>
      <p:pic>
        <p:nvPicPr>
          <p:cNvPr id="106" name="图片 105"/>
          <p:cNvPicPr>
            <a:picLocks noChangeAspect="1"/>
          </p:cNvPicPr>
          <p:nvPr/>
        </p:nvPicPr>
        <p:blipFill>
          <a:blip r:embed="rId3"/>
          <a:stretch>
            <a:fillRect/>
          </a:stretch>
        </p:blipFill>
        <p:spPr>
          <a:xfrm>
            <a:off x="7285828" y="3803774"/>
            <a:ext cx="1650847" cy="821931"/>
          </a:xfrm>
          <a:prstGeom prst="rect">
            <a:avLst/>
          </a:prstGeom>
          <a:ln w="6350">
            <a:solidFill>
              <a:schemeClr val="tx1"/>
            </a:solidFill>
          </a:ln>
        </p:spPr>
      </p:pic>
      <p:sp>
        <p:nvSpPr>
          <p:cNvPr id="107" name="矩形 106"/>
          <p:cNvSpPr/>
          <p:nvPr/>
        </p:nvSpPr>
        <p:spPr>
          <a:xfrm>
            <a:off x="7227715" y="4738532"/>
            <a:ext cx="1791385" cy="478037"/>
          </a:xfrm>
          <a:prstGeom prst="rect">
            <a:avLst/>
          </a:prstGeom>
          <a:ln w="6350">
            <a:noFill/>
          </a:ln>
        </p:spPr>
        <p:txBody>
          <a:bodyPr wrap="square">
            <a:spAutoFit/>
          </a:bodyPr>
          <a:lstStyle/>
          <a:p>
            <a:pPr defTabSz="914034">
              <a:defRPr/>
            </a:pPr>
            <a:r>
              <a:rPr lang="zh-CN" altLang="en-US" sz="1200" dirty="0">
                <a:solidFill>
                  <a:srgbClr val="C00000"/>
                </a:solidFill>
                <a:latin typeface="微软雅黑" pitchFamily="34" charset="-122"/>
                <a:ea typeface="微软雅黑" pitchFamily="34" charset="-122"/>
              </a:rPr>
              <a:t>用实践去感受，在玩耍</a:t>
            </a:r>
            <a:endParaRPr lang="en-US" altLang="zh-CN" sz="1200" dirty="0">
              <a:solidFill>
                <a:srgbClr val="C00000"/>
              </a:solidFill>
              <a:latin typeface="微软雅黑" pitchFamily="34" charset="-122"/>
              <a:ea typeface="微软雅黑" pitchFamily="34" charset="-122"/>
            </a:endParaRPr>
          </a:p>
          <a:p>
            <a:pPr defTabSz="914034">
              <a:defRPr/>
            </a:pPr>
            <a:r>
              <a:rPr lang="zh-CN" altLang="en-US" sz="1200" dirty="0">
                <a:solidFill>
                  <a:srgbClr val="C00000"/>
                </a:solidFill>
                <a:latin typeface="微软雅黑" pitchFamily="34" charset="-122"/>
                <a:ea typeface="微软雅黑" pitchFamily="34" charset="-122"/>
              </a:rPr>
              <a:t>中学习，在学习中玩耍</a:t>
            </a:r>
          </a:p>
        </p:txBody>
      </p:sp>
      <p:sp>
        <p:nvSpPr>
          <p:cNvPr id="113" name="文本框 112"/>
          <p:cNvSpPr txBox="1"/>
          <p:nvPr/>
        </p:nvSpPr>
        <p:spPr>
          <a:xfrm>
            <a:off x="6903570" y="4068365"/>
            <a:ext cx="383889" cy="159346"/>
          </a:xfrm>
          <a:prstGeom prst="rect">
            <a:avLst/>
          </a:prstGeom>
          <a:noFill/>
        </p:spPr>
        <p:txBody>
          <a:bodyPr wrap="none" lIns="0" tIns="0" rIns="0" bIns="0" rtlCol="0">
            <a:spAutoFit/>
          </a:bodyPr>
          <a:lstStyle/>
          <a:p>
            <a:pPr defTabSz="914034">
              <a:defRPr/>
            </a:pPr>
            <a:r>
              <a:rPr kumimoji="1" lang="zh-CN" altLang="en-US" sz="1000">
                <a:solidFill>
                  <a:prstClr val="black"/>
                </a:solidFill>
                <a:latin typeface="微软雅黑" pitchFamily="34" charset="-122"/>
                <a:ea typeface="微软雅黑" pitchFamily="34" charset="-122"/>
              </a:rPr>
              <a:t>图像：</a:t>
            </a:r>
            <a:endParaRPr kumimoji="1" lang="zh-CN" altLang="en-US" sz="1000" dirty="0">
              <a:solidFill>
                <a:prstClr val="black"/>
              </a:solidFill>
              <a:latin typeface="微软雅黑" pitchFamily="34" charset="-122"/>
              <a:ea typeface="微软雅黑" pitchFamily="34" charset="-122"/>
            </a:endParaRPr>
          </a:p>
        </p:txBody>
      </p:sp>
      <p:sp>
        <p:nvSpPr>
          <p:cNvPr id="115" name="文本框 114"/>
          <p:cNvSpPr txBox="1"/>
          <p:nvPr/>
        </p:nvSpPr>
        <p:spPr>
          <a:xfrm>
            <a:off x="6909210" y="4832029"/>
            <a:ext cx="383889" cy="159346"/>
          </a:xfrm>
          <a:prstGeom prst="rect">
            <a:avLst/>
          </a:prstGeom>
          <a:noFill/>
        </p:spPr>
        <p:txBody>
          <a:bodyPr wrap="none" lIns="0" tIns="0" rIns="0" bIns="0" rtlCol="0">
            <a:spAutoFit/>
          </a:bodyPr>
          <a:lstStyle/>
          <a:p>
            <a:pPr defTabSz="914034">
              <a:defRPr/>
            </a:pPr>
            <a:r>
              <a:rPr kumimoji="1" lang="zh-CN" altLang="en-US" sz="1000">
                <a:solidFill>
                  <a:prstClr val="black"/>
                </a:solidFill>
                <a:latin typeface="微软雅黑" pitchFamily="34" charset="-122"/>
                <a:ea typeface="微软雅黑" pitchFamily="34" charset="-122"/>
              </a:rPr>
              <a:t>文本：</a:t>
            </a:r>
            <a:endParaRPr kumimoji="1" lang="zh-CN" altLang="en-US" sz="1000" dirty="0">
              <a:solidFill>
                <a:prstClr val="black"/>
              </a:solidFill>
              <a:latin typeface="微软雅黑" pitchFamily="34" charset="-122"/>
              <a:ea typeface="微软雅黑" pitchFamily="34" charset="-122"/>
            </a:endParaRPr>
          </a:p>
        </p:txBody>
      </p:sp>
      <p:sp>
        <p:nvSpPr>
          <p:cNvPr id="116" name="矩形: 圆角 46"/>
          <p:cNvSpPr/>
          <p:nvPr/>
        </p:nvSpPr>
        <p:spPr>
          <a:xfrm>
            <a:off x="7243880" y="4736593"/>
            <a:ext cx="1726790" cy="478037"/>
          </a:xfrm>
          <a:prstGeom prst="round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a:solidFill>
                <a:srgbClr val="4472C4"/>
              </a:solidFill>
              <a:latin typeface="微软雅黑" pitchFamily="34" charset="-122"/>
              <a:ea typeface="微软雅黑" pitchFamily="34" charset="-122"/>
            </a:endParaRPr>
          </a:p>
        </p:txBody>
      </p:sp>
      <p:sp>
        <p:nvSpPr>
          <p:cNvPr id="117" name="矩形 116"/>
          <p:cNvSpPr/>
          <p:nvPr/>
        </p:nvSpPr>
        <p:spPr>
          <a:xfrm>
            <a:off x="6341652" y="3909290"/>
            <a:ext cx="423178" cy="1243381"/>
          </a:xfrm>
          <a:prstGeom prst="rect">
            <a:avLst/>
          </a:prstGeom>
        </p:spPr>
        <p:txBody>
          <a:bodyPr wrap="square">
            <a:spAutoFit/>
          </a:bodyPr>
          <a:lstStyle/>
          <a:p>
            <a:pPr algn="ctr" defTabSz="914034">
              <a:defRPr/>
            </a:pPr>
            <a:r>
              <a:rPr lang="zh-CN" altLang="en-US" sz="1200" b="1">
                <a:solidFill>
                  <a:prstClr val="black"/>
                </a:solidFill>
                <a:latin typeface="微软雅黑" pitchFamily="34" charset="-122"/>
                <a:ea typeface="微软雅黑" pitchFamily="34" charset="-122"/>
              </a:rPr>
              <a:t>视频新闻推荐</a:t>
            </a:r>
          </a:p>
        </p:txBody>
      </p:sp>
      <p:sp>
        <p:nvSpPr>
          <p:cNvPr id="118" name="矩形: 圆角 73"/>
          <p:cNvSpPr/>
          <p:nvPr/>
        </p:nvSpPr>
        <p:spPr>
          <a:xfrm>
            <a:off x="9342871" y="3977371"/>
            <a:ext cx="798814" cy="918832"/>
          </a:xfrm>
          <a:prstGeom prst="round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r>
              <a:rPr lang="en-US" altLang="zh-CN" sz="1000" dirty="0">
                <a:solidFill>
                  <a:prstClr val="black"/>
                </a:solidFill>
                <a:latin typeface="微软雅黑" pitchFamily="34" charset="-122"/>
                <a:ea typeface="微软雅黑" pitchFamily="34" charset="-122"/>
              </a:rPr>
              <a:t>XX-</a:t>
            </a:r>
          </a:p>
          <a:p>
            <a:pPr algn="ctr" defTabSz="914034">
              <a:defRPr/>
            </a:pPr>
            <a:r>
              <a:rPr lang="zh-CN" altLang="en-US" sz="1000" dirty="0">
                <a:solidFill>
                  <a:prstClr val="black"/>
                </a:solidFill>
                <a:latin typeface="微软雅黑" pitchFamily="34" charset="-122"/>
                <a:ea typeface="微软雅黑" pitchFamily="34" charset="-122"/>
              </a:rPr>
              <a:t>悟空</a:t>
            </a:r>
            <a:endParaRPr lang="en-US" altLang="zh-CN" sz="1000" dirty="0">
              <a:solidFill>
                <a:prstClr val="black"/>
              </a:solidFill>
              <a:latin typeface="微软雅黑" pitchFamily="34" charset="-122"/>
              <a:ea typeface="微软雅黑" pitchFamily="34" charset="-122"/>
            </a:endParaRPr>
          </a:p>
          <a:p>
            <a:pPr algn="ctr" defTabSz="914034">
              <a:defRPr/>
            </a:pPr>
            <a:r>
              <a:rPr lang="zh-CN" altLang="en-US" sz="1000" dirty="0">
                <a:solidFill>
                  <a:prstClr val="black"/>
                </a:solidFill>
                <a:latin typeface="微软雅黑" pitchFamily="34" charset="-122"/>
                <a:ea typeface="微软雅黑" pitchFamily="34" charset="-122"/>
              </a:rPr>
              <a:t>大模型</a:t>
            </a:r>
          </a:p>
        </p:txBody>
      </p:sp>
      <p:sp>
        <p:nvSpPr>
          <p:cNvPr id="119" name="左大括号 118"/>
          <p:cNvSpPr/>
          <p:nvPr/>
        </p:nvSpPr>
        <p:spPr>
          <a:xfrm rot="10800000">
            <a:off x="9145697" y="4020035"/>
            <a:ext cx="217613" cy="905469"/>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a:solidFill>
                <a:prstClr val="black"/>
              </a:solidFill>
              <a:latin typeface="微软雅黑" pitchFamily="34" charset="-122"/>
              <a:ea typeface="微软雅黑" pitchFamily="34" charset="-122"/>
            </a:endParaRPr>
          </a:p>
        </p:txBody>
      </p:sp>
      <p:sp>
        <p:nvSpPr>
          <p:cNvPr id="120" name="矩形: 圆角 189"/>
          <p:cNvSpPr/>
          <p:nvPr/>
        </p:nvSpPr>
        <p:spPr>
          <a:xfrm>
            <a:off x="10103518" y="3994820"/>
            <a:ext cx="612854" cy="905470"/>
          </a:xfrm>
          <a:prstGeom prst="round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r>
              <a:rPr lang="zh-CN" altLang="en-US" sz="1000">
                <a:solidFill>
                  <a:prstClr val="black"/>
                </a:solidFill>
                <a:latin typeface="微软雅黑" pitchFamily="34" charset="-122"/>
                <a:ea typeface="微软雅黑" pitchFamily="34" charset="-122"/>
              </a:rPr>
              <a:t>新闻推荐引擎</a:t>
            </a:r>
          </a:p>
        </p:txBody>
      </p:sp>
      <p:sp>
        <p:nvSpPr>
          <p:cNvPr id="121" name="矩形: 圆角 82"/>
          <p:cNvSpPr/>
          <p:nvPr/>
        </p:nvSpPr>
        <p:spPr>
          <a:xfrm>
            <a:off x="9391930" y="4061019"/>
            <a:ext cx="533622" cy="864486"/>
          </a:xfrm>
          <a:prstGeom prst="round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a:solidFill>
                <a:prstClr val="white"/>
              </a:solidFill>
              <a:latin typeface="微软雅黑" pitchFamily="34" charset="-122"/>
              <a:ea typeface="微软雅黑" pitchFamily="34" charset="-122"/>
            </a:endParaRPr>
          </a:p>
        </p:txBody>
      </p:sp>
      <p:sp>
        <p:nvSpPr>
          <p:cNvPr id="122" name="矩形: 圆角 83"/>
          <p:cNvSpPr/>
          <p:nvPr/>
        </p:nvSpPr>
        <p:spPr>
          <a:xfrm>
            <a:off x="9465345" y="4038149"/>
            <a:ext cx="533621" cy="807808"/>
          </a:xfrm>
          <a:prstGeom prst="roundRect">
            <a:avLst/>
          </a:prstGeom>
          <a:noFill/>
          <a:ln w="63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a:solidFill>
                <a:prstClr val="white"/>
              </a:solidFill>
              <a:latin typeface="微软雅黑" pitchFamily="34" charset="-122"/>
              <a:ea typeface="微软雅黑" pitchFamily="34" charset="-122"/>
            </a:endParaRPr>
          </a:p>
        </p:txBody>
      </p:sp>
      <p:sp>
        <p:nvSpPr>
          <p:cNvPr id="124" name="矩形: 圆角 84"/>
          <p:cNvSpPr/>
          <p:nvPr/>
        </p:nvSpPr>
        <p:spPr>
          <a:xfrm>
            <a:off x="10213351" y="4026419"/>
            <a:ext cx="417536" cy="800702"/>
          </a:xfrm>
          <a:prstGeom prst="roundRect">
            <a:avLst/>
          </a:prstGeom>
          <a:noFill/>
          <a:ln w="6350">
            <a:solidFill>
              <a:srgbClr val="22181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a:solidFill>
                <a:prstClr val="white"/>
              </a:solidFill>
              <a:latin typeface="微软雅黑" pitchFamily="34" charset="-122"/>
              <a:ea typeface="微软雅黑" pitchFamily="34" charset="-122"/>
            </a:endParaRPr>
          </a:p>
        </p:txBody>
      </p:sp>
      <p:cxnSp>
        <p:nvCxnSpPr>
          <p:cNvPr id="127" name="直接箭头连接符 126"/>
          <p:cNvCxnSpPr/>
          <p:nvPr/>
        </p:nvCxnSpPr>
        <p:spPr>
          <a:xfrm flipV="1">
            <a:off x="9993041" y="4444149"/>
            <a:ext cx="203561" cy="4626"/>
          </a:xfrm>
          <a:prstGeom prst="straightConnector1">
            <a:avLst/>
          </a:prstGeom>
          <a:ln w="6350">
            <a:solidFill>
              <a:srgbClr val="221815"/>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接箭头连接符 127"/>
          <p:cNvCxnSpPr/>
          <p:nvPr/>
        </p:nvCxnSpPr>
        <p:spPr>
          <a:xfrm>
            <a:off x="6859529" y="3103298"/>
            <a:ext cx="426337" cy="0"/>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接箭头连接符 128"/>
          <p:cNvCxnSpPr>
            <a:endCxn id="74" idx="1"/>
          </p:cNvCxnSpPr>
          <p:nvPr/>
        </p:nvCxnSpPr>
        <p:spPr>
          <a:xfrm>
            <a:off x="8332037" y="2700052"/>
            <a:ext cx="368342" cy="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8325363" y="3092849"/>
            <a:ext cx="368342" cy="1"/>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flipV="1">
            <a:off x="9273389" y="4461529"/>
            <a:ext cx="203561" cy="4626"/>
          </a:xfrm>
          <a:prstGeom prst="straightConnector1">
            <a:avLst/>
          </a:prstGeom>
          <a:ln w="6350">
            <a:solidFill>
              <a:srgbClr val="221815"/>
            </a:solidFill>
            <a:tailEnd type="triangle"/>
          </a:ln>
        </p:spPr>
        <p:style>
          <a:lnRef idx="1">
            <a:schemeClr val="accent1"/>
          </a:lnRef>
          <a:fillRef idx="0">
            <a:schemeClr val="accent1"/>
          </a:fillRef>
          <a:effectRef idx="0">
            <a:schemeClr val="accent1"/>
          </a:effectRef>
          <a:fontRef idx="minor">
            <a:schemeClr val="tx1"/>
          </a:fontRef>
        </p:style>
      </p:cxnSp>
      <p:sp>
        <p:nvSpPr>
          <p:cNvPr id="161" name="矩形 160"/>
          <p:cNvSpPr/>
          <p:nvPr/>
        </p:nvSpPr>
        <p:spPr>
          <a:xfrm>
            <a:off x="3708983" y="5490599"/>
            <a:ext cx="657295" cy="246125"/>
          </a:xfrm>
          <a:prstGeom prst="rect">
            <a:avLst/>
          </a:prstGeom>
        </p:spPr>
        <p:txBody>
          <a:bodyPr wrap="none">
            <a:spAutoFit/>
          </a:bodyPr>
          <a:lstStyle/>
          <a:p>
            <a:pPr defTabSz="914034">
              <a:defRPr/>
            </a:pPr>
            <a:r>
              <a:rPr kumimoji="1" lang="zh-CN" altLang="en-US" sz="1000" dirty="0">
                <a:solidFill>
                  <a:prstClr val="black"/>
                </a:solidFill>
                <a:latin typeface="微软雅黑" pitchFamily="34" charset="-122"/>
                <a:ea typeface="微软雅黑" pitchFamily="34" charset="-122"/>
              </a:rPr>
              <a:t>单机</a:t>
            </a:r>
            <a:r>
              <a:rPr kumimoji="1" lang="en-US" altLang="zh-CN" sz="1000" dirty="0">
                <a:solidFill>
                  <a:prstClr val="black"/>
                </a:solidFill>
                <a:latin typeface="微软雅黑" pitchFamily="34" charset="-122"/>
                <a:ea typeface="微软雅黑" pitchFamily="34" charset="-122"/>
              </a:rPr>
              <a:t>8</a:t>
            </a:r>
            <a:r>
              <a:rPr kumimoji="1" lang="zh-CN" altLang="en-US" sz="1000" dirty="0">
                <a:solidFill>
                  <a:prstClr val="black"/>
                </a:solidFill>
                <a:latin typeface="微软雅黑" pitchFamily="34" charset="-122"/>
                <a:ea typeface="微软雅黑" pitchFamily="34" charset="-122"/>
              </a:rPr>
              <a:t>卡</a:t>
            </a:r>
            <a:endParaRPr lang="zh-CN" altLang="zh-CN" sz="1000" dirty="0">
              <a:solidFill>
                <a:prstClr val="black"/>
              </a:solidFill>
              <a:latin typeface="微软雅黑" pitchFamily="34" charset="-122"/>
              <a:ea typeface="微软雅黑" pitchFamily="34" charset="-122"/>
            </a:endParaRPr>
          </a:p>
        </p:txBody>
      </p:sp>
      <p:sp>
        <p:nvSpPr>
          <p:cNvPr id="162" name="矩形 161"/>
          <p:cNvSpPr/>
          <p:nvPr/>
        </p:nvSpPr>
        <p:spPr>
          <a:xfrm>
            <a:off x="3700749" y="5768664"/>
            <a:ext cx="732607" cy="246125"/>
          </a:xfrm>
          <a:prstGeom prst="rect">
            <a:avLst/>
          </a:prstGeom>
        </p:spPr>
        <p:txBody>
          <a:bodyPr wrap="none">
            <a:spAutoFit/>
          </a:bodyPr>
          <a:lstStyle/>
          <a:p>
            <a:pPr defTabSz="914034">
              <a:defRPr/>
            </a:pPr>
            <a:r>
              <a:rPr lang="zh-CN" altLang="en-US" sz="1000" dirty="0">
                <a:solidFill>
                  <a:prstClr val="black"/>
                </a:solidFill>
                <a:latin typeface="微软雅黑" pitchFamily="34" charset="-122"/>
                <a:ea typeface="微软雅黑" pitchFamily="34" charset="-122"/>
              </a:rPr>
              <a:t>双机</a:t>
            </a:r>
            <a:r>
              <a:rPr lang="en-US" altLang="zh-CN" sz="1000" dirty="0">
                <a:solidFill>
                  <a:prstClr val="black"/>
                </a:solidFill>
                <a:latin typeface="微软雅黑" pitchFamily="34" charset="-122"/>
                <a:ea typeface="微软雅黑" pitchFamily="34" charset="-122"/>
              </a:rPr>
              <a:t>16</a:t>
            </a:r>
            <a:r>
              <a:rPr lang="zh-CN" altLang="en-US" sz="1000" dirty="0">
                <a:solidFill>
                  <a:prstClr val="black"/>
                </a:solidFill>
                <a:latin typeface="微软雅黑" pitchFamily="34" charset="-122"/>
                <a:ea typeface="微软雅黑" pitchFamily="34" charset="-122"/>
              </a:rPr>
              <a:t>卡</a:t>
            </a:r>
            <a:endParaRPr lang="zh-CN" altLang="zh-CN" sz="1000" dirty="0">
              <a:solidFill>
                <a:prstClr val="black"/>
              </a:solidFill>
              <a:latin typeface="微软雅黑" pitchFamily="34" charset="-122"/>
              <a:ea typeface="微软雅黑" pitchFamily="34" charset="-122"/>
            </a:endParaRPr>
          </a:p>
        </p:txBody>
      </p:sp>
      <p:sp>
        <p:nvSpPr>
          <p:cNvPr id="164" name="矩形 163"/>
          <p:cNvSpPr/>
          <p:nvPr/>
        </p:nvSpPr>
        <p:spPr>
          <a:xfrm>
            <a:off x="4477040" y="5478849"/>
            <a:ext cx="279135" cy="276891"/>
          </a:xfrm>
          <a:prstGeom prst="rect">
            <a:avLst/>
          </a:prstGeom>
        </p:spPr>
        <p:txBody>
          <a:bodyPr wrap="none">
            <a:spAutoFit/>
          </a:bodyPr>
          <a:lstStyle/>
          <a:p>
            <a:pPr defTabSz="914034">
              <a:defRPr/>
            </a:pPr>
            <a:r>
              <a:rPr kumimoji="1" lang="en-US" altLang="zh-CN" sz="1200" b="1" dirty="0">
                <a:solidFill>
                  <a:srgbClr val="C00000"/>
                </a:solidFill>
                <a:latin typeface="微软雅黑" pitchFamily="34" charset="-122"/>
                <a:ea typeface="微软雅黑" pitchFamily="34" charset="-122"/>
              </a:rPr>
              <a:t>1</a:t>
            </a:r>
            <a:endParaRPr lang="zh-CN" altLang="zh-CN" sz="700" b="1" dirty="0">
              <a:solidFill>
                <a:srgbClr val="C00000"/>
              </a:solidFill>
              <a:latin typeface="微软雅黑" pitchFamily="34" charset="-122"/>
              <a:ea typeface="微软雅黑" pitchFamily="34" charset="-122"/>
            </a:endParaRPr>
          </a:p>
        </p:txBody>
      </p:sp>
      <p:sp>
        <p:nvSpPr>
          <p:cNvPr id="165" name="矩形 164"/>
          <p:cNvSpPr/>
          <p:nvPr/>
        </p:nvSpPr>
        <p:spPr>
          <a:xfrm>
            <a:off x="4470330" y="5723234"/>
            <a:ext cx="511479" cy="276891"/>
          </a:xfrm>
          <a:prstGeom prst="rect">
            <a:avLst/>
          </a:prstGeom>
        </p:spPr>
        <p:txBody>
          <a:bodyPr wrap="none">
            <a:spAutoFit/>
          </a:bodyPr>
          <a:lstStyle/>
          <a:p>
            <a:pPr defTabSz="914034">
              <a:defRPr/>
            </a:pPr>
            <a:r>
              <a:rPr kumimoji="1" lang="en-US" altLang="zh-CN" sz="1200" b="1" dirty="0">
                <a:solidFill>
                  <a:srgbClr val="C00000"/>
                </a:solidFill>
                <a:latin typeface="微软雅黑" pitchFamily="34" charset="-122"/>
                <a:ea typeface="微软雅黑" pitchFamily="34" charset="-122"/>
              </a:rPr>
              <a:t>1.96</a:t>
            </a:r>
            <a:endParaRPr lang="zh-CN" altLang="zh-CN" sz="800" b="1" dirty="0">
              <a:solidFill>
                <a:srgbClr val="C00000"/>
              </a:solidFill>
              <a:latin typeface="微软雅黑" pitchFamily="34" charset="-122"/>
              <a:ea typeface="微软雅黑" pitchFamily="34" charset="-122"/>
            </a:endParaRPr>
          </a:p>
        </p:txBody>
      </p:sp>
      <p:sp>
        <p:nvSpPr>
          <p:cNvPr id="167" name="矩形 166"/>
          <p:cNvSpPr/>
          <p:nvPr/>
        </p:nvSpPr>
        <p:spPr>
          <a:xfrm>
            <a:off x="2206496" y="3886357"/>
            <a:ext cx="2044426" cy="276891"/>
          </a:xfrm>
          <a:prstGeom prst="rect">
            <a:avLst/>
          </a:prstGeom>
        </p:spPr>
        <p:txBody>
          <a:bodyPr wrap="square">
            <a:spAutoFit/>
          </a:bodyPr>
          <a:lstStyle/>
          <a:p>
            <a:pPr algn="ctr" defTabSz="914034">
              <a:defRPr/>
            </a:pPr>
            <a:r>
              <a:rPr kumimoji="1" lang="en-US" altLang="zh-CN" sz="1200" b="1" dirty="0">
                <a:solidFill>
                  <a:srgbClr val="000000"/>
                </a:solidFill>
                <a:latin typeface="微软雅黑" pitchFamily="34" charset="-122"/>
                <a:ea typeface="微软雅黑" pitchFamily="34" charset="-122"/>
              </a:rPr>
              <a:t>XX-</a:t>
            </a:r>
            <a:r>
              <a:rPr kumimoji="1" lang="zh-CN" altLang="en-US" sz="1200" b="1" dirty="0">
                <a:solidFill>
                  <a:srgbClr val="000000"/>
                </a:solidFill>
                <a:latin typeface="微软雅黑" pitchFamily="34" charset="-122"/>
                <a:ea typeface="微软雅黑" pitchFamily="34" charset="-122"/>
              </a:rPr>
              <a:t>悟空图文多模态方案</a:t>
            </a:r>
            <a:endParaRPr lang="zh-CN" altLang="en-US" sz="1200" b="1" dirty="0">
              <a:solidFill>
                <a:prstClr val="black"/>
              </a:solidFill>
              <a:latin typeface="微软雅黑" pitchFamily="34" charset="-122"/>
              <a:ea typeface="微软雅黑" pitchFamily="34" charset="-122"/>
            </a:endParaRPr>
          </a:p>
        </p:txBody>
      </p:sp>
      <p:sp>
        <p:nvSpPr>
          <p:cNvPr id="20" name="上箭头 19"/>
          <p:cNvSpPr/>
          <p:nvPr/>
        </p:nvSpPr>
        <p:spPr>
          <a:xfrm>
            <a:off x="2815276" y="5484057"/>
            <a:ext cx="47228" cy="115443"/>
          </a:xfrm>
          <a:prstGeom prst="up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defRPr/>
            </a:pPr>
            <a:endParaRPr lang="zh-CN" altLang="en-US" sz="1799">
              <a:solidFill>
                <a:prstClr val="white"/>
              </a:solidFill>
              <a:latin typeface="微软雅黑" pitchFamily="34" charset="-122"/>
              <a:ea typeface="微软雅黑" pitchFamily="34" charset="-122"/>
            </a:endParaRPr>
          </a:p>
        </p:txBody>
      </p:sp>
      <p:sp>
        <p:nvSpPr>
          <p:cNvPr id="168" name="上箭头 167"/>
          <p:cNvSpPr/>
          <p:nvPr/>
        </p:nvSpPr>
        <p:spPr>
          <a:xfrm>
            <a:off x="2824737" y="5752533"/>
            <a:ext cx="47228" cy="115443"/>
          </a:xfrm>
          <a:prstGeom prst="upArrow">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defRPr/>
            </a:pPr>
            <a:endParaRPr lang="zh-CN" altLang="en-US" sz="1799">
              <a:solidFill>
                <a:prstClr val="white"/>
              </a:solidFill>
              <a:latin typeface="微软雅黑" pitchFamily="34" charset="-122"/>
              <a:ea typeface="微软雅黑" pitchFamily="34" charset="-122"/>
            </a:endParaRPr>
          </a:p>
        </p:txBody>
      </p:sp>
      <p:sp>
        <p:nvSpPr>
          <p:cNvPr id="88" name="文本框 87"/>
          <p:cNvSpPr txBox="1"/>
          <p:nvPr/>
        </p:nvSpPr>
        <p:spPr>
          <a:xfrm>
            <a:off x="742561" y="400959"/>
            <a:ext cx="10796024" cy="461485"/>
          </a:xfrm>
          <a:prstGeom prst="rect">
            <a:avLst/>
          </a:prstGeom>
          <a:noFill/>
        </p:spPr>
        <p:txBody>
          <a:bodyPr wrap="square" rtlCol="0">
            <a:spAutoFit/>
          </a:bodyPr>
          <a:lstStyle/>
          <a:p>
            <a:pPr algn="ctr" defTabSz="914034">
              <a:defRPr/>
            </a:pPr>
            <a:r>
              <a:rPr lang="en-US" altLang="zh-CN" sz="2399" b="1" dirty="0">
                <a:solidFill>
                  <a:prstClr val="black"/>
                </a:solidFill>
                <a:latin typeface="微软雅黑" pitchFamily="34" charset="-122"/>
                <a:ea typeface="微软雅黑" pitchFamily="34" charset="-122"/>
              </a:rPr>
              <a:t>3</a:t>
            </a:r>
            <a:r>
              <a:rPr lang="zh-CN" altLang="en-US" sz="2399" b="1" dirty="0">
                <a:solidFill>
                  <a:prstClr val="black"/>
                </a:solidFill>
                <a:latin typeface="微软雅黑" pitchFamily="34" charset="-122"/>
                <a:ea typeface="微软雅黑" pitchFamily="34" charset="-122"/>
              </a:rPr>
              <a:t>、某公司携手昇思打造</a:t>
            </a:r>
            <a:r>
              <a:rPr lang="en-US" altLang="zh-CN" sz="2399" b="1" dirty="0">
                <a:solidFill>
                  <a:prstClr val="black"/>
                </a:solidFill>
                <a:latin typeface="微软雅黑" pitchFamily="34" charset="-122"/>
                <a:ea typeface="微软雅黑" pitchFamily="34" charset="-122"/>
              </a:rPr>
              <a:t>XX-</a:t>
            </a:r>
            <a:r>
              <a:rPr lang="zh-CN" altLang="en-US" sz="2399" b="1" dirty="0">
                <a:solidFill>
                  <a:prstClr val="black"/>
                </a:solidFill>
                <a:latin typeface="微软雅黑" pitchFamily="34" charset="-122"/>
                <a:ea typeface="微软雅黑" pitchFamily="34" charset="-122"/>
              </a:rPr>
              <a:t>悟空大模型，在个性化推荐等应用场景应用</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任意多边形: 形状 9"/>
          <p:cNvSpPr/>
          <p:nvPr/>
        </p:nvSpPr>
        <p:spPr>
          <a:xfrm>
            <a:off x="4379802" y="3614764"/>
            <a:ext cx="3260093" cy="1935684"/>
          </a:xfrm>
          <a:custGeom>
            <a:avLst/>
            <a:gdLst>
              <a:gd name="connsiteX0" fmla="*/ 1105382 w 10266778"/>
              <a:gd name="connsiteY0" fmla="*/ 0 h 3873055"/>
              <a:gd name="connsiteX1" fmla="*/ 1502652 w 10266778"/>
              <a:gd name="connsiteY1" fmla="*/ 357695 h 3873055"/>
              <a:gd name="connsiteX2" fmla="*/ 10266778 w 10266778"/>
              <a:gd name="connsiteY2" fmla="*/ 357695 h 3873055"/>
              <a:gd name="connsiteX3" fmla="*/ 10266778 w 10266778"/>
              <a:gd name="connsiteY3" fmla="*/ 3873055 h 3873055"/>
              <a:gd name="connsiteX4" fmla="*/ 0 w 10266778"/>
              <a:gd name="connsiteY4" fmla="*/ 3873055 h 3873055"/>
              <a:gd name="connsiteX5" fmla="*/ 0 w 10266778"/>
              <a:gd name="connsiteY5" fmla="*/ 357695 h 3873055"/>
              <a:gd name="connsiteX6" fmla="*/ 708112 w 10266778"/>
              <a:gd name="connsiteY6" fmla="*/ 357695 h 38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6778" h="3873055">
                <a:moveTo>
                  <a:pt x="1105382" y="0"/>
                </a:moveTo>
                <a:lnTo>
                  <a:pt x="1502652" y="357695"/>
                </a:lnTo>
                <a:lnTo>
                  <a:pt x="10266778" y="357695"/>
                </a:lnTo>
                <a:lnTo>
                  <a:pt x="10266778" y="3873055"/>
                </a:lnTo>
                <a:lnTo>
                  <a:pt x="0" y="3873055"/>
                </a:lnTo>
                <a:lnTo>
                  <a:pt x="0" y="357695"/>
                </a:lnTo>
                <a:lnTo>
                  <a:pt x="708112" y="357695"/>
                </a:lnTo>
                <a:close/>
              </a:path>
            </a:pathLst>
          </a:custGeom>
          <a:gradFill>
            <a:gsLst>
              <a:gs pos="100000">
                <a:schemeClr val="tx2"/>
              </a:gs>
              <a:gs pos="0">
                <a:schemeClr val="tx2">
                  <a:lumMod val="95000"/>
                </a:schemeClr>
              </a:gs>
            </a:gsLst>
            <a:lin ang="5400000" scaled="1"/>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defRPr/>
            </a:pPr>
            <a:endParaRPr lang="zh-CN" altLang="en-US" sz="1799" dirty="0">
              <a:solidFill>
                <a:srgbClr val="666666"/>
              </a:solidFill>
              <a:latin typeface="微软雅黑"/>
              <a:ea typeface="微软雅黑"/>
            </a:endParaRPr>
          </a:p>
        </p:txBody>
      </p:sp>
      <p:sp>
        <p:nvSpPr>
          <p:cNvPr id="183" name="矩形 182"/>
          <p:cNvSpPr/>
          <p:nvPr/>
        </p:nvSpPr>
        <p:spPr>
          <a:xfrm rot="10800000">
            <a:off x="4160077" y="1304388"/>
            <a:ext cx="7472162" cy="2109184"/>
          </a:xfrm>
          <a:prstGeom prst="rect">
            <a:avLst/>
          </a:prstGeom>
          <a:gradFill>
            <a:gsLst>
              <a:gs pos="0">
                <a:srgbClr val="FFFFFF"/>
              </a:gs>
              <a:gs pos="100000">
                <a:srgbClr val="FFFFFF">
                  <a:lumMod val="95000"/>
                </a:srgbClr>
              </a:gs>
            </a:gsLst>
            <a:lin ang="5400000" scaled="0"/>
          </a:gradFill>
          <a:ln w="12700" cap="flat" cmpd="sng" algn="ctr">
            <a:noFill/>
            <a:prstDash val="solid"/>
            <a:miter lim="800000"/>
          </a:ln>
          <a:effectLst/>
        </p:spPr>
        <p:txBody>
          <a:bodyPr rtlCol="0" anchor="ctr"/>
          <a:lstStyle/>
          <a:p>
            <a:pPr algn="ctr" defTabSz="914034">
              <a:defRPr/>
            </a:pPr>
            <a:endParaRPr lang="zh-CN" altLang="en-US" sz="1799" kern="0">
              <a:solidFill>
                <a:srgbClr val="666666"/>
              </a:solidFill>
              <a:latin typeface="Huawei Sans" panose="020B0604020202020204"/>
              <a:ea typeface="微软雅黑"/>
            </a:endParaRPr>
          </a:p>
        </p:txBody>
      </p:sp>
      <p:sp>
        <p:nvSpPr>
          <p:cNvPr id="3" name="标题 1"/>
          <p:cNvSpPr txBox="1"/>
          <p:nvPr/>
        </p:nvSpPr>
        <p:spPr>
          <a:xfrm>
            <a:off x="219875" y="426687"/>
            <a:ext cx="11365556" cy="539328"/>
          </a:xfrm>
          <a:prstGeom prst="rect">
            <a:avLst/>
          </a:prstGeom>
        </p:spPr>
        <p:txBody>
          <a:bodyPr anchor="ctr"/>
          <a:lstStyle>
            <a:lvl1pPr algn="l" defTabSz="1187450" rtl="0" eaLnBrk="1" latinLnBrk="0" hangingPunct="1">
              <a:lnSpc>
                <a:spcPct val="90000"/>
              </a:lnSpc>
              <a:spcBef>
                <a:spcPct val="0"/>
              </a:spcBef>
              <a:buNone/>
              <a:defRPr sz="5715" kern="1200">
                <a:solidFill>
                  <a:schemeClr val="tx1"/>
                </a:solidFill>
                <a:latin typeface="+mj-lt"/>
                <a:ea typeface="+mj-ea"/>
                <a:cs typeface="+mj-cs"/>
              </a:defRPr>
            </a:lvl1pPr>
          </a:lstStyle>
          <a:p>
            <a:pPr algn="ctr" defTabSz="1186975">
              <a:defRPr/>
            </a:pPr>
            <a:r>
              <a:rPr kumimoji="1" lang="en-US" altLang="zh-CN" sz="2899" b="1" dirty="0">
                <a:solidFill>
                  <a:srgbClr val="000000"/>
                </a:solidFill>
                <a:latin typeface="微软雅黑"/>
                <a:ea typeface="微软雅黑"/>
              </a:rPr>
              <a:t>4</a:t>
            </a:r>
            <a:r>
              <a:rPr kumimoji="1" lang="zh-CN" altLang="en-US" sz="2899" b="1" dirty="0">
                <a:solidFill>
                  <a:srgbClr val="000000"/>
                </a:solidFill>
                <a:latin typeface="微软雅黑"/>
                <a:ea typeface="微软雅黑"/>
              </a:rPr>
              <a:t>、昇思</a:t>
            </a:r>
            <a:r>
              <a:rPr kumimoji="1" lang="en-US" altLang="zh-CN" sz="2899" b="1" dirty="0" err="1">
                <a:solidFill>
                  <a:srgbClr val="000000"/>
                </a:solidFill>
                <a:latin typeface="微软雅黑"/>
                <a:ea typeface="微软雅黑"/>
              </a:rPr>
              <a:t>MindSpore</a:t>
            </a:r>
            <a:r>
              <a:rPr kumimoji="1" lang="zh-CN" altLang="en-US" sz="2899" b="1" dirty="0">
                <a:solidFill>
                  <a:srgbClr val="000000"/>
                </a:solidFill>
                <a:latin typeface="微软雅黑"/>
                <a:ea typeface="微软雅黑"/>
              </a:rPr>
              <a:t>使能智能制造，</a:t>
            </a:r>
            <a:r>
              <a:rPr kumimoji="1" lang="zh-CN" altLang="en-US" sz="2899" b="1" dirty="0">
                <a:solidFill>
                  <a:srgbClr val="000000"/>
                </a:solidFill>
                <a:latin typeface="微软雅黑"/>
                <a:ea typeface="微软雅黑"/>
                <a:sym typeface="+mn-lt"/>
              </a:rPr>
              <a:t>让</a:t>
            </a:r>
            <a:r>
              <a:rPr kumimoji="1" lang="en-US" altLang="zh-CN" sz="2899" b="1" dirty="0">
                <a:solidFill>
                  <a:srgbClr val="000000"/>
                </a:solidFill>
                <a:latin typeface="微软雅黑"/>
                <a:ea typeface="微软雅黑"/>
                <a:sym typeface="+mn-lt"/>
              </a:rPr>
              <a:t>AI</a:t>
            </a:r>
            <a:r>
              <a:rPr kumimoji="1" lang="zh-CN" altLang="en-US" sz="2899" b="1" dirty="0">
                <a:solidFill>
                  <a:srgbClr val="000000"/>
                </a:solidFill>
                <a:latin typeface="微软雅黑"/>
                <a:ea typeface="微软雅黑"/>
                <a:sym typeface="+mn-lt"/>
              </a:rPr>
              <a:t>质检又快又准</a:t>
            </a:r>
          </a:p>
        </p:txBody>
      </p:sp>
      <p:sp>
        <p:nvSpPr>
          <p:cNvPr id="46" name="矩形 45"/>
          <p:cNvSpPr/>
          <p:nvPr/>
        </p:nvSpPr>
        <p:spPr>
          <a:xfrm>
            <a:off x="620463" y="1304388"/>
            <a:ext cx="3450675" cy="4744638"/>
          </a:xfrm>
          <a:prstGeom prst="rect">
            <a:avLst/>
          </a:prstGeom>
          <a:solidFill>
            <a:srgbClr val="FFFFFF"/>
          </a:solidFill>
          <a:ln w="12700" cap="flat" cmpd="sng" algn="ctr">
            <a:noFill/>
            <a:prstDash val="solid"/>
            <a:miter lim="800000"/>
          </a:ln>
          <a:effectLst>
            <a:outerShdw blurRad="63500" algn="ctr" rotWithShape="0">
              <a:prstClr val="black">
                <a:alpha val="40000"/>
              </a:prstClr>
            </a:outerShdw>
          </a:effectLst>
        </p:spPr>
        <p:txBody>
          <a:bodyPr rot="0" spcFirstLastPara="0" vertOverflow="overflow" horzOverflow="overflow" vert="horz" wrap="square" lIns="91368" tIns="45684" rIns="91368" bIns="45684" numCol="1" spcCol="0" rtlCol="0" fromWordArt="0" anchor="ctr" anchorCtr="0" forceAA="0" compatLnSpc="1">
            <a:noAutofit/>
          </a:bodyPr>
          <a:lstStyle/>
          <a:p>
            <a:pPr algn="ctr" defTabSz="914034">
              <a:defRPr/>
            </a:pPr>
            <a:endParaRPr lang="zh-CN" altLang="en-US" sz="1799" kern="0">
              <a:solidFill>
                <a:srgbClr val="666666"/>
              </a:solidFill>
              <a:latin typeface="微软雅黑" pitchFamily="34" charset="-122"/>
              <a:ea typeface="等线" panose="02010600030101010101" pitchFamily="2" charset="-122"/>
              <a:sym typeface="微软雅黑" pitchFamily="34" charset="-122"/>
            </a:endParaRPr>
          </a:p>
        </p:txBody>
      </p:sp>
      <p:sp>
        <p:nvSpPr>
          <p:cNvPr id="47" name="矩形 46"/>
          <p:cNvSpPr/>
          <p:nvPr/>
        </p:nvSpPr>
        <p:spPr>
          <a:xfrm>
            <a:off x="1548938" y="1476601"/>
            <a:ext cx="1529992" cy="322913"/>
          </a:xfrm>
          <a:prstGeom prst="rect">
            <a:avLst/>
          </a:prstGeom>
        </p:spPr>
        <p:txBody>
          <a:bodyPr wrap="none">
            <a:spAutoFit/>
          </a:bodyPr>
          <a:lstStyle/>
          <a:p>
            <a:pPr algn="ctr" defTabSz="913399">
              <a:defRPr/>
            </a:pPr>
            <a:r>
              <a:rPr lang="zh-CN" altLang="en-US" sz="1499" b="1" dirty="0">
                <a:solidFill>
                  <a:srgbClr val="1D1D1A"/>
                </a:solidFill>
                <a:latin typeface="微软雅黑" pitchFamily="34" charset="-122"/>
                <a:ea typeface="微软雅黑"/>
                <a:cs typeface="+mn-ea"/>
                <a:sym typeface="微软雅黑" pitchFamily="34" charset="-122"/>
              </a:rPr>
              <a:t>质检痛点与趋势</a:t>
            </a:r>
            <a:endParaRPr lang="en-US" altLang="zh-CN" sz="1499" b="1" dirty="0">
              <a:solidFill>
                <a:srgbClr val="1D1D1A"/>
              </a:solidFill>
              <a:latin typeface="微软雅黑" pitchFamily="34" charset="-122"/>
              <a:ea typeface="微软雅黑"/>
              <a:cs typeface="+mn-ea"/>
              <a:sym typeface="微软雅黑" pitchFamily="34" charset="-122"/>
            </a:endParaRPr>
          </a:p>
        </p:txBody>
      </p:sp>
      <p:cxnSp>
        <p:nvCxnSpPr>
          <p:cNvPr id="48" name="直接连接符 47"/>
          <p:cNvCxnSpPr/>
          <p:nvPr/>
        </p:nvCxnSpPr>
        <p:spPr>
          <a:xfrm>
            <a:off x="599638" y="1649128"/>
            <a:ext cx="844386" cy="0"/>
          </a:xfrm>
          <a:prstGeom prst="line">
            <a:avLst/>
          </a:prstGeom>
          <a:noFill/>
          <a:ln w="12700" cap="flat" cmpd="sng" algn="ctr">
            <a:gradFill flip="none" rotWithShape="1">
              <a:gsLst>
                <a:gs pos="0">
                  <a:srgbClr val="FFFFFF"/>
                </a:gs>
                <a:gs pos="100000">
                  <a:srgbClr val="C00000"/>
                </a:gs>
              </a:gsLst>
              <a:lin ang="0" scaled="1"/>
              <a:tileRect/>
            </a:gradFill>
            <a:prstDash val="solid"/>
            <a:miter lim="800000"/>
          </a:ln>
          <a:effectLst/>
        </p:spPr>
      </p:cxnSp>
      <p:cxnSp>
        <p:nvCxnSpPr>
          <p:cNvPr id="49" name="直接连接符 48"/>
          <p:cNvCxnSpPr/>
          <p:nvPr/>
        </p:nvCxnSpPr>
        <p:spPr>
          <a:xfrm flipH="1">
            <a:off x="3255462" y="1649128"/>
            <a:ext cx="752618" cy="0"/>
          </a:xfrm>
          <a:prstGeom prst="line">
            <a:avLst/>
          </a:prstGeom>
          <a:noFill/>
          <a:ln w="12700" cap="flat" cmpd="sng" algn="ctr">
            <a:gradFill flip="none" rotWithShape="1">
              <a:gsLst>
                <a:gs pos="0">
                  <a:srgbClr val="FFFFFF"/>
                </a:gs>
                <a:gs pos="100000">
                  <a:srgbClr val="C00000"/>
                </a:gs>
              </a:gsLst>
              <a:lin ang="0" scaled="1"/>
              <a:tileRect/>
            </a:gradFill>
            <a:prstDash val="solid"/>
            <a:miter lim="800000"/>
          </a:ln>
          <a:effectLst/>
        </p:spPr>
      </p:cxnSp>
      <p:sp>
        <p:nvSpPr>
          <p:cNvPr id="2" name="矩形 1"/>
          <p:cNvSpPr/>
          <p:nvPr/>
        </p:nvSpPr>
        <p:spPr>
          <a:xfrm>
            <a:off x="835781" y="1899308"/>
            <a:ext cx="3036935" cy="495902"/>
          </a:xfrm>
          <a:prstGeom prst="rect">
            <a:avLst/>
          </a:prstGeom>
        </p:spPr>
        <p:txBody>
          <a:bodyPr wrap="square">
            <a:spAutoFit/>
          </a:bodyPr>
          <a:lstStyle/>
          <a:p>
            <a:pPr marL="171381" lvl="2" indent="-171381" defTabSz="914034" eaLnBrk="0" fontAlgn="ctr" hangingPunct="0">
              <a:buClr>
                <a:srgbClr val="FF0000"/>
              </a:buClr>
              <a:buSzPct val="70000"/>
              <a:buFont typeface="Arial" panose="020B0604020202020204" pitchFamily="34" charset="0"/>
              <a:buChar char="•"/>
              <a:tabLst>
                <a:tab pos="135836" algn="l"/>
              </a:tabLst>
              <a:defRPr/>
            </a:pPr>
            <a:r>
              <a:rPr lang="zh-CN" altLang="en-US" sz="1050" b="1" kern="0" dirty="0">
                <a:solidFill>
                  <a:srgbClr val="666666"/>
                </a:solidFill>
                <a:latin typeface="微软雅黑" pitchFamily="34" charset="-122"/>
                <a:ea typeface="微软雅黑"/>
              </a:rPr>
              <a:t>人工质检：</a:t>
            </a:r>
            <a:r>
              <a:rPr lang="zh-CN" altLang="en-US" sz="1050" kern="0" dirty="0">
                <a:solidFill>
                  <a:srgbClr val="666666"/>
                </a:solidFill>
                <a:latin typeface="微软雅黑" pitchFamily="34" charset="-122"/>
                <a:ea typeface="微软雅黑"/>
              </a:rPr>
              <a:t>效率低，标准不统一；招工难；</a:t>
            </a:r>
            <a:endParaRPr lang="en-US" altLang="zh-CN" sz="1050" kern="0" dirty="0">
              <a:solidFill>
                <a:srgbClr val="666666"/>
              </a:solidFill>
              <a:latin typeface="微软雅黑" pitchFamily="34" charset="-122"/>
              <a:ea typeface="微软雅黑"/>
            </a:endParaRPr>
          </a:p>
          <a:p>
            <a:pPr marL="171381" lvl="2" indent="-171381" defTabSz="914034" eaLnBrk="0" fontAlgn="ctr" hangingPunct="0">
              <a:lnSpc>
                <a:spcPct val="150000"/>
              </a:lnSpc>
              <a:buClr>
                <a:srgbClr val="FF0000"/>
              </a:buClr>
              <a:buSzPct val="70000"/>
              <a:buFont typeface="Arial" panose="020B0604020202020204" pitchFamily="34" charset="0"/>
              <a:buChar char="•"/>
              <a:tabLst>
                <a:tab pos="135836" algn="l"/>
              </a:tabLst>
              <a:defRPr/>
            </a:pPr>
            <a:r>
              <a:rPr lang="zh-CN" altLang="en-US" sz="1050" b="1" kern="0" dirty="0">
                <a:solidFill>
                  <a:srgbClr val="666666"/>
                </a:solidFill>
                <a:latin typeface="微软雅黑" pitchFamily="34" charset="-122"/>
                <a:ea typeface="微软雅黑"/>
              </a:rPr>
              <a:t>传统 </a:t>
            </a:r>
            <a:r>
              <a:rPr lang="en-US" altLang="zh-CN" sz="1050" b="1" kern="0" dirty="0">
                <a:solidFill>
                  <a:srgbClr val="666666"/>
                </a:solidFill>
                <a:latin typeface="微软雅黑" pitchFamily="34" charset="-122"/>
                <a:ea typeface="微软雅黑"/>
              </a:rPr>
              <a:t>AOI </a:t>
            </a:r>
            <a:r>
              <a:rPr lang="zh-CN" altLang="en-US" sz="1050" b="1" kern="0" dirty="0">
                <a:solidFill>
                  <a:srgbClr val="666666"/>
                </a:solidFill>
                <a:latin typeface="微软雅黑" pitchFamily="34" charset="-122"/>
                <a:ea typeface="微软雅黑"/>
              </a:rPr>
              <a:t>质检：</a:t>
            </a:r>
            <a:r>
              <a:rPr lang="zh-CN" altLang="en-US" sz="1050" kern="0" dirty="0">
                <a:solidFill>
                  <a:srgbClr val="666666"/>
                </a:solidFill>
                <a:latin typeface="微软雅黑" pitchFamily="34" charset="-122"/>
                <a:ea typeface="微软雅黑"/>
              </a:rPr>
              <a:t>差异即缺陷，准确率难提升</a:t>
            </a:r>
            <a:endParaRPr lang="en-US" altLang="zh-CN" sz="1050" kern="0" dirty="0">
              <a:solidFill>
                <a:srgbClr val="666666"/>
              </a:solidFill>
              <a:latin typeface="微软雅黑" pitchFamily="34" charset="-122"/>
              <a:ea typeface="微软雅黑"/>
            </a:endParaRPr>
          </a:p>
        </p:txBody>
      </p:sp>
      <p:grpSp>
        <p:nvGrpSpPr>
          <p:cNvPr id="88" name="组合 87"/>
          <p:cNvGrpSpPr/>
          <p:nvPr/>
        </p:nvGrpSpPr>
        <p:grpSpPr>
          <a:xfrm>
            <a:off x="929130" y="3694576"/>
            <a:ext cx="3142010" cy="1213423"/>
            <a:chOff x="816907" y="3509500"/>
            <a:chExt cx="3144465" cy="1214371"/>
          </a:xfrm>
        </p:grpSpPr>
        <p:sp>
          <p:nvSpPr>
            <p:cNvPr id="62" name="文本框 61"/>
            <p:cNvSpPr txBox="1"/>
            <p:nvPr/>
          </p:nvSpPr>
          <p:spPr>
            <a:xfrm>
              <a:off x="1372127" y="3509500"/>
              <a:ext cx="2107201" cy="306294"/>
            </a:xfrm>
            <a:prstGeom prst="rect">
              <a:avLst/>
            </a:prstGeom>
            <a:noFill/>
          </p:spPr>
          <p:txBody>
            <a:bodyPr wrap="square" rtlCol="0">
              <a:spAutoFit/>
            </a:bodyPr>
            <a:lstStyle/>
            <a:p>
              <a:pPr defTabSz="914034">
                <a:lnSpc>
                  <a:spcPct val="150000"/>
                </a:lnSpc>
                <a:defRPr/>
              </a:pPr>
              <a:r>
                <a:rPr lang="zh-CN" altLang="en-US" sz="1050" kern="0" dirty="0">
                  <a:solidFill>
                    <a:srgbClr val="666666"/>
                  </a:solidFill>
                  <a:latin typeface="微软雅黑" pitchFamily="34" charset="-122"/>
                  <a:ea typeface="微软雅黑"/>
                </a:rPr>
                <a:t>准确率高</a:t>
              </a:r>
              <a:r>
                <a:rPr lang="en-US" altLang="zh-CN" sz="1050" kern="0" dirty="0">
                  <a:solidFill>
                    <a:srgbClr val="C00000"/>
                  </a:solidFill>
                  <a:latin typeface="微软雅黑"/>
                  <a:ea typeface="微软雅黑"/>
                </a:rPr>
                <a:t>0.99</a:t>
              </a:r>
              <a:r>
                <a:rPr lang="zh-CN" altLang="en-US" sz="1050" kern="0" dirty="0">
                  <a:solidFill>
                    <a:srgbClr val="C00000"/>
                  </a:solidFill>
                  <a:latin typeface="微软雅黑"/>
                  <a:ea typeface="微软雅黑"/>
                </a:rPr>
                <a:t>，</a:t>
              </a:r>
              <a:r>
                <a:rPr lang="zh-CN" altLang="en-US" sz="1050" kern="0" dirty="0">
                  <a:solidFill>
                    <a:srgbClr val="666666"/>
                  </a:solidFill>
                  <a:latin typeface="微软雅黑" pitchFamily="34" charset="-122"/>
                  <a:ea typeface="微软雅黑"/>
                </a:rPr>
                <a:t>漏检率</a:t>
              </a:r>
              <a:r>
                <a:rPr lang="en-US" altLang="zh-CN" sz="1050" kern="0" dirty="0">
                  <a:solidFill>
                    <a:srgbClr val="C00000"/>
                  </a:solidFill>
                  <a:latin typeface="微软雅黑"/>
                  <a:ea typeface="微软雅黑"/>
                </a:rPr>
                <a:t>0.005</a:t>
              </a:r>
              <a:endParaRPr lang="zh-CN" altLang="en-US" sz="1050" kern="0" dirty="0">
                <a:solidFill>
                  <a:srgbClr val="C00000"/>
                </a:solidFill>
                <a:latin typeface="微软雅黑"/>
                <a:ea typeface="微软雅黑"/>
              </a:endParaRPr>
            </a:p>
          </p:txBody>
        </p:sp>
        <p:sp>
          <p:nvSpPr>
            <p:cNvPr id="66" name="矩形 65"/>
            <p:cNvSpPr/>
            <p:nvPr/>
          </p:nvSpPr>
          <p:spPr>
            <a:xfrm>
              <a:off x="1522245" y="3557837"/>
              <a:ext cx="705962" cy="230929"/>
            </a:xfrm>
            <a:prstGeom prst="rect">
              <a:avLst/>
            </a:prstGeom>
            <a:noFill/>
            <a:ln w="3175" cap="flat" cmpd="sng" algn="ctr">
              <a:noFill/>
              <a:prstDash val="solid"/>
              <a:miter lim="800000"/>
            </a:ln>
            <a:effectLst/>
          </p:spPr>
          <p:txBody>
            <a:bodyPr rtlCol="0" anchor="ctr"/>
            <a:lstStyle/>
            <a:p>
              <a:pPr algn="ctr" defTabSz="914034">
                <a:defRPr/>
              </a:pPr>
              <a:endParaRPr lang="zh-CN" altLang="en-US" sz="1100" b="1" kern="0" dirty="0">
                <a:solidFill>
                  <a:srgbClr val="C00000"/>
                </a:solidFill>
                <a:latin typeface="微软雅黑"/>
                <a:ea typeface="微软雅黑"/>
              </a:endParaRPr>
            </a:p>
          </p:txBody>
        </p:sp>
        <p:cxnSp>
          <p:nvCxnSpPr>
            <p:cNvPr id="74" name="直接连接符 73"/>
            <p:cNvCxnSpPr/>
            <p:nvPr/>
          </p:nvCxnSpPr>
          <p:spPr>
            <a:xfrm>
              <a:off x="1313387" y="3535871"/>
              <a:ext cx="0" cy="1188000"/>
            </a:xfrm>
            <a:prstGeom prst="line">
              <a:avLst/>
            </a:prstGeom>
            <a:noFill/>
            <a:ln w="12700" cap="flat" cmpd="sng" algn="ctr">
              <a:solidFill>
                <a:srgbClr val="C7000A"/>
              </a:solidFill>
              <a:prstDash val="solid"/>
              <a:miter lim="800000"/>
            </a:ln>
            <a:effectLst/>
          </p:spPr>
        </p:cxnSp>
        <p:sp>
          <p:nvSpPr>
            <p:cNvPr id="75" name="椭圆 74"/>
            <p:cNvSpPr/>
            <p:nvPr/>
          </p:nvSpPr>
          <p:spPr>
            <a:xfrm>
              <a:off x="1280904" y="3666970"/>
              <a:ext cx="63907" cy="63907"/>
            </a:xfrm>
            <a:prstGeom prst="ellipse">
              <a:avLst/>
            </a:prstGeom>
            <a:solidFill>
              <a:srgbClr val="C00000"/>
            </a:solidFill>
            <a:ln w="12700" cap="flat" cmpd="sng" algn="ctr">
              <a:noFill/>
              <a:prstDash val="solid"/>
              <a:miter lim="800000"/>
            </a:ln>
            <a:effectLst/>
          </p:spPr>
          <p:txBody>
            <a:bodyPr rtlCol="0" anchor="ctr"/>
            <a:lstStyle/>
            <a:p>
              <a:pPr algn="ctr" defTabSz="914034">
                <a:defRPr/>
              </a:pPr>
              <a:endParaRPr lang="zh-CN" altLang="en-US" sz="1799" kern="0">
                <a:solidFill>
                  <a:srgbClr val="666666"/>
                </a:solidFill>
                <a:latin typeface="Huawei Sans" panose="020B0604020202020204"/>
                <a:ea typeface="微软雅黑"/>
              </a:endParaRPr>
            </a:p>
          </p:txBody>
        </p:sp>
        <p:sp>
          <p:nvSpPr>
            <p:cNvPr id="76" name="椭圆 75"/>
            <p:cNvSpPr/>
            <p:nvPr/>
          </p:nvSpPr>
          <p:spPr>
            <a:xfrm>
              <a:off x="1280904" y="4092042"/>
              <a:ext cx="63907" cy="63907"/>
            </a:xfrm>
            <a:prstGeom prst="ellipse">
              <a:avLst/>
            </a:prstGeom>
            <a:solidFill>
              <a:srgbClr val="C00000"/>
            </a:solidFill>
            <a:ln w="12700" cap="flat" cmpd="sng" algn="ctr">
              <a:noFill/>
              <a:prstDash val="solid"/>
              <a:miter lim="800000"/>
            </a:ln>
            <a:effectLst/>
          </p:spPr>
          <p:txBody>
            <a:bodyPr rtlCol="0" anchor="ctr"/>
            <a:lstStyle/>
            <a:p>
              <a:pPr algn="ctr" defTabSz="914034">
                <a:defRPr/>
              </a:pPr>
              <a:endParaRPr lang="zh-CN" altLang="en-US" sz="1799" kern="0">
                <a:solidFill>
                  <a:srgbClr val="666666"/>
                </a:solidFill>
                <a:latin typeface="Huawei Sans" panose="020B0604020202020204"/>
                <a:ea typeface="微软雅黑"/>
              </a:endParaRPr>
            </a:p>
          </p:txBody>
        </p:sp>
        <p:sp>
          <p:nvSpPr>
            <p:cNvPr id="77" name="文本框 76"/>
            <p:cNvSpPr txBox="1"/>
            <p:nvPr/>
          </p:nvSpPr>
          <p:spPr>
            <a:xfrm>
              <a:off x="816907" y="3549896"/>
              <a:ext cx="513542" cy="253916"/>
            </a:xfrm>
            <a:prstGeom prst="rect">
              <a:avLst/>
            </a:prstGeom>
            <a:noFill/>
          </p:spPr>
          <p:txBody>
            <a:bodyPr wrap="square" rtlCol="0">
              <a:spAutoFit/>
            </a:bodyPr>
            <a:lstStyle/>
            <a:p>
              <a:pPr algn="ctr" defTabSz="914034">
                <a:defRPr/>
              </a:pPr>
              <a:r>
                <a:rPr lang="zh-CN" altLang="en-US" sz="1050" b="1" kern="0" dirty="0">
                  <a:solidFill>
                    <a:srgbClr val="1D1D1A"/>
                  </a:solidFill>
                  <a:latin typeface="微软雅黑" pitchFamily="34" charset="-122"/>
                  <a:ea typeface="微软雅黑"/>
                </a:rPr>
                <a:t>高</a:t>
              </a:r>
            </a:p>
          </p:txBody>
        </p:sp>
        <p:sp>
          <p:nvSpPr>
            <p:cNvPr id="78" name="文本框 77"/>
            <p:cNvSpPr txBox="1"/>
            <p:nvPr/>
          </p:nvSpPr>
          <p:spPr>
            <a:xfrm>
              <a:off x="816907" y="3975828"/>
              <a:ext cx="513542" cy="253916"/>
            </a:xfrm>
            <a:prstGeom prst="rect">
              <a:avLst/>
            </a:prstGeom>
            <a:noFill/>
          </p:spPr>
          <p:txBody>
            <a:bodyPr wrap="square" rtlCol="0">
              <a:spAutoFit/>
            </a:bodyPr>
            <a:lstStyle/>
            <a:p>
              <a:pPr algn="ctr" defTabSz="914034">
                <a:defRPr/>
              </a:pPr>
              <a:r>
                <a:rPr lang="zh-CN" altLang="en-US" sz="1050" b="1" kern="0" dirty="0">
                  <a:solidFill>
                    <a:srgbClr val="1D1D1A"/>
                  </a:solidFill>
                  <a:latin typeface="微软雅黑" pitchFamily="34" charset="-122"/>
                  <a:ea typeface="微软雅黑"/>
                </a:rPr>
                <a:t>快</a:t>
              </a:r>
            </a:p>
          </p:txBody>
        </p:sp>
        <p:sp>
          <p:nvSpPr>
            <p:cNvPr id="79" name="文本框 78"/>
            <p:cNvSpPr txBox="1"/>
            <p:nvPr/>
          </p:nvSpPr>
          <p:spPr>
            <a:xfrm>
              <a:off x="1372127" y="3939934"/>
              <a:ext cx="2589245" cy="306294"/>
            </a:xfrm>
            <a:prstGeom prst="rect">
              <a:avLst/>
            </a:prstGeom>
            <a:noFill/>
          </p:spPr>
          <p:txBody>
            <a:bodyPr wrap="square" rtlCol="0">
              <a:spAutoFit/>
            </a:bodyPr>
            <a:lstStyle/>
            <a:p>
              <a:pPr defTabSz="914034">
                <a:lnSpc>
                  <a:spcPct val="150000"/>
                </a:lnSpc>
                <a:defRPr/>
              </a:pPr>
              <a:r>
                <a:rPr lang="zh-CN" altLang="en-US" sz="1050" kern="0" dirty="0">
                  <a:solidFill>
                    <a:srgbClr val="666666"/>
                  </a:solidFill>
                  <a:latin typeface="微软雅黑" pitchFamily="34" charset="-122"/>
                  <a:ea typeface="微软雅黑"/>
                </a:rPr>
                <a:t>产线多、变化快</a:t>
              </a:r>
              <a:r>
                <a:rPr lang="zh-CN" altLang="en-US" sz="1050" kern="0" dirty="0">
                  <a:solidFill>
                    <a:srgbClr val="C00000"/>
                  </a:solidFill>
                  <a:latin typeface="微软雅黑" pitchFamily="34" charset="-122"/>
                  <a:ea typeface="微软雅黑"/>
                </a:rPr>
                <a:t>（</a:t>
              </a:r>
              <a:r>
                <a:rPr lang="en-US" altLang="zh-CN" sz="1050" kern="0" dirty="0">
                  <a:solidFill>
                    <a:srgbClr val="C00000"/>
                  </a:solidFill>
                  <a:latin typeface="微软雅黑" pitchFamily="34" charset="-122"/>
                  <a:ea typeface="微软雅黑"/>
                </a:rPr>
                <a:t>3</a:t>
              </a:r>
              <a:r>
                <a:rPr lang="zh-CN" altLang="en-US" sz="1050" kern="0" dirty="0">
                  <a:solidFill>
                    <a:srgbClr val="C00000"/>
                  </a:solidFill>
                  <a:latin typeface="微软雅黑" pitchFamily="34" charset="-122"/>
                  <a:ea typeface="微软雅黑"/>
                </a:rPr>
                <a:t>个月更新产品）</a:t>
              </a:r>
            </a:p>
          </p:txBody>
        </p:sp>
        <p:sp>
          <p:nvSpPr>
            <p:cNvPr id="80" name="椭圆 79"/>
            <p:cNvSpPr/>
            <p:nvPr/>
          </p:nvSpPr>
          <p:spPr>
            <a:xfrm>
              <a:off x="1280904" y="4517114"/>
              <a:ext cx="63907" cy="63907"/>
            </a:xfrm>
            <a:prstGeom prst="ellipse">
              <a:avLst/>
            </a:prstGeom>
            <a:solidFill>
              <a:srgbClr val="C00000"/>
            </a:solidFill>
            <a:ln w="12700" cap="flat" cmpd="sng" algn="ctr">
              <a:noFill/>
              <a:prstDash val="solid"/>
              <a:miter lim="800000"/>
            </a:ln>
            <a:effectLst/>
          </p:spPr>
          <p:txBody>
            <a:bodyPr rtlCol="0" anchor="ctr"/>
            <a:lstStyle/>
            <a:p>
              <a:pPr algn="ctr" defTabSz="914034">
                <a:defRPr/>
              </a:pPr>
              <a:endParaRPr lang="zh-CN" altLang="en-US" sz="1799" kern="0">
                <a:solidFill>
                  <a:srgbClr val="666666"/>
                </a:solidFill>
                <a:latin typeface="Huawei Sans" panose="020B0604020202020204"/>
                <a:ea typeface="微软雅黑"/>
              </a:endParaRPr>
            </a:p>
          </p:txBody>
        </p:sp>
        <p:sp>
          <p:nvSpPr>
            <p:cNvPr id="81" name="文本框 80"/>
            <p:cNvSpPr txBox="1"/>
            <p:nvPr/>
          </p:nvSpPr>
          <p:spPr>
            <a:xfrm>
              <a:off x="816907" y="4428657"/>
              <a:ext cx="513542" cy="253916"/>
            </a:xfrm>
            <a:prstGeom prst="rect">
              <a:avLst/>
            </a:prstGeom>
            <a:noFill/>
          </p:spPr>
          <p:txBody>
            <a:bodyPr wrap="square" rtlCol="0">
              <a:spAutoFit/>
            </a:bodyPr>
            <a:lstStyle/>
            <a:p>
              <a:pPr algn="ctr" defTabSz="914034">
                <a:defRPr/>
              </a:pPr>
              <a:r>
                <a:rPr lang="zh-CN" altLang="en-US" sz="1050" b="1" kern="0" dirty="0">
                  <a:solidFill>
                    <a:srgbClr val="1D1D1A"/>
                  </a:solidFill>
                  <a:latin typeface="微软雅黑" pitchFamily="34" charset="-122"/>
                  <a:ea typeface="微软雅黑"/>
                </a:rPr>
                <a:t>难</a:t>
              </a:r>
            </a:p>
          </p:txBody>
        </p:sp>
        <p:sp>
          <p:nvSpPr>
            <p:cNvPr id="82" name="文本框 81"/>
            <p:cNvSpPr txBox="1"/>
            <p:nvPr/>
          </p:nvSpPr>
          <p:spPr>
            <a:xfrm>
              <a:off x="1372127" y="4364027"/>
              <a:ext cx="2589245" cy="306294"/>
            </a:xfrm>
            <a:prstGeom prst="rect">
              <a:avLst/>
            </a:prstGeom>
            <a:noFill/>
          </p:spPr>
          <p:txBody>
            <a:bodyPr wrap="square" rtlCol="0">
              <a:spAutoFit/>
            </a:bodyPr>
            <a:lstStyle/>
            <a:p>
              <a:pPr defTabSz="914034">
                <a:lnSpc>
                  <a:spcPct val="150000"/>
                </a:lnSpc>
                <a:defRPr/>
              </a:pPr>
              <a:r>
                <a:rPr lang="zh-CN" altLang="en-US" sz="1050" kern="0" dirty="0">
                  <a:solidFill>
                    <a:srgbClr val="666666"/>
                  </a:solidFill>
                  <a:latin typeface="微软雅黑" pitchFamily="34" charset="-122"/>
                  <a:ea typeface="微软雅黑"/>
                </a:rPr>
                <a:t>训推</a:t>
              </a:r>
              <a:r>
                <a:rPr lang="en-US" altLang="zh-CN" sz="1050" kern="0" dirty="0">
                  <a:solidFill>
                    <a:srgbClr val="666666"/>
                  </a:solidFill>
                  <a:latin typeface="微软雅黑" pitchFamily="34" charset="-122"/>
                  <a:ea typeface="微软雅黑"/>
                </a:rPr>
                <a:t>Gap</a:t>
              </a:r>
              <a:r>
                <a:rPr lang="zh-CN" altLang="en-US" sz="1050" kern="0" dirty="0">
                  <a:solidFill>
                    <a:srgbClr val="666666"/>
                  </a:solidFill>
                  <a:latin typeface="微软雅黑" pitchFamily="34" charset="-122"/>
                  <a:ea typeface="微软雅黑"/>
                </a:rPr>
                <a:t>大，推理精度</a:t>
              </a:r>
              <a:r>
                <a:rPr lang="zh-CN" altLang="en-US" sz="1050" kern="0" dirty="0">
                  <a:solidFill>
                    <a:srgbClr val="C00000"/>
                  </a:solidFill>
                  <a:latin typeface="微软雅黑" pitchFamily="34" charset="-122"/>
                  <a:ea typeface="微软雅黑"/>
                </a:rPr>
                <a:t>下降超过</a:t>
              </a:r>
              <a:r>
                <a:rPr lang="en-US" altLang="zh-CN" sz="1050" kern="0" dirty="0">
                  <a:solidFill>
                    <a:srgbClr val="C00000"/>
                  </a:solidFill>
                  <a:latin typeface="微软雅黑" pitchFamily="34" charset="-122"/>
                  <a:ea typeface="微软雅黑"/>
                </a:rPr>
                <a:t>0.3%</a:t>
              </a:r>
              <a:endParaRPr lang="zh-CN" altLang="en-US" sz="1050" i="1" kern="0" dirty="0">
                <a:solidFill>
                  <a:srgbClr val="C00000"/>
                </a:solidFill>
                <a:latin typeface="微软雅黑"/>
                <a:ea typeface="微软雅黑"/>
              </a:endParaRPr>
            </a:p>
          </p:txBody>
        </p:sp>
      </p:grpSp>
      <p:sp>
        <p:nvSpPr>
          <p:cNvPr id="83" name="矩形 82"/>
          <p:cNvSpPr/>
          <p:nvPr/>
        </p:nvSpPr>
        <p:spPr>
          <a:xfrm>
            <a:off x="808930" y="2827937"/>
            <a:ext cx="3010011" cy="995649"/>
          </a:xfrm>
          <a:prstGeom prst="rect">
            <a:avLst/>
          </a:prstGeom>
        </p:spPr>
        <p:txBody>
          <a:bodyPr wrap="none">
            <a:spAutoFit/>
          </a:bodyPr>
          <a:lstStyle/>
          <a:p>
            <a:pPr marL="0" lvl="2" defTabSz="914034" eaLnBrk="0" fontAlgn="ctr" hangingPunct="0">
              <a:lnSpc>
                <a:spcPct val="200000"/>
              </a:lnSpc>
              <a:buClr>
                <a:srgbClr val="FF0000"/>
              </a:buClr>
              <a:buSzPct val="70000"/>
              <a:tabLst>
                <a:tab pos="135836" algn="l"/>
              </a:tabLst>
              <a:defRPr/>
            </a:pPr>
            <a:r>
              <a:rPr lang="zh-CN" altLang="en-US" sz="1050" kern="0" dirty="0">
                <a:solidFill>
                  <a:srgbClr val="1D1D1A"/>
                </a:solidFill>
                <a:latin typeface="微软雅黑" pitchFamily="34" charset="-122"/>
                <a:ea typeface="微软雅黑"/>
              </a:rPr>
              <a:t>找相似，高性能模型积累专家经验，检测能力强</a:t>
            </a:r>
            <a:endParaRPr lang="en-US" altLang="zh-CN" sz="1050" kern="0" dirty="0">
              <a:solidFill>
                <a:srgbClr val="1D1D1A"/>
              </a:solidFill>
              <a:latin typeface="微软雅黑" pitchFamily="34" charset="-122"/>
              <a:ea typeface="微软雅黑"/>
            </a:endParaRPr>
          </a:p>
          <a:p>
            <a:pPr marL="0" lvl="2" algn="ctr" defTabSz="914034" eaLnBrk="0" fontAlgn="ctr" hangingPunct="0">
              <a:lnSpc>
                <a:spcPct val="200000"/>
              </a:lnSpc>
              <a:buClr>
                <a:srgbClr val="FF0000"/>
              </a:buClr>
              <a:buSzPct val="70000"/>
              <a:tabLst>
                <a:tab pos="135836" algn="l"/>
              </a:tabLst>
              <a:defRPr/>
            </a:pPr>
            <a:r>
              <a:rPr lang="zh-CN" altLang="en-US" sz="1100" b="1" kern="0" dirty="0">
                <a:solidFill>
                  <a:srgbClr val="C00000"/>
                </a:solidFill>
                <a:latin typeface="微软雅黑" pitchFamily="34" charset="-122"/>
                <a:ea typeface="微软雅黑"/>
              </a:rPr>
              <a:t>仍存在新挑战</a:t>
            </a:r>
            <a:endParaRPr lang="en-US" altLang="zh-CN" sz="1100" b="1" kern="0" dirty="0">
              <a:solidFill>
                <a:srgbClr val="C00000"/>
              </a:solidFill>
              <a:latin typeface="微软雅黑" pitchFamily="34" charset="-122"/>
              <a:ea typeface="微软雅黑"/>
            </a:endParaRPr>
          </a:p>
          <a:p>
            <a:pPr marL="0" lvl="2" defTabSz="914034" eaLnBrk="0" fontAlgn="ctr" hangingPunct="0">
              <a:lnSpc>
                <a:spcPct val="150000"/>
              </a:lnSpc>
              <a:buClr>
                <a:srgbClr val="FF0000"/>
              </a:buClr>
              <a:buSzPct val="70000"/>
              <a:tabLst>
                <a:tab pos="135836" algn="l"/>
              </a:tabLst>
              <a:defRPr/>
            </a:pPr>
            <a:endParaRPr lang="en-US" altLang="zh-CN" sz="1050" kern="0" dirty="0">
              <a:solidFill>
                <a:srgbClr val="1D1D1A"/>
              </a:solidFill>
              <a:latin typeface="微软雅黑" pitchFamily="34" charset="-122"/>
              <a:ea typeface="微软雅黑"/>
            </a:endParaRPr>
          </a:p>
        </p:txBody>
      </p:sp>
      <p:grpSp>
        <p:nvGrpSpPr>
          <p:cNvPr id="84" name="组合 83"/>
          <p:cNvGrpSpPr/>
          <p:nvPr/>
        </p:nvGrpSpPr>
        <p:grpSpPr>
          <a:xfrm>
            <a:off x="1293421" y="2486058"/>
            <a:ext cx="1855292" cy="417837"/>
            <a:chOff x="1233150" y="2478651"/>
            <a:chExt cx="1856742" cy="418163"/>
          </a:xfrm>
        </p:grpSpPr>
        <p:sp>
          <p:nvSpPr>
            <p:cNvPr id="85" name="文本框 84"/>
            <p:cNvSpPr txBox="1"/>
            <p:nvPr/>
          </p:nvSpPr>
          <p:spPr>
            <a:xfrm>
              <a:off x="1233150" y="2478651"/>
              <a:ext cx="1856742" cy="418163"/>
            </a:xfrm>
            <a:prstGeom prst="rect">
              <a:avLst/>
            </a:prstGeom>
            <a:noFill/>
          </p:spPr>
          <p:txBody>
            <a:bodyPr wrap="square" rtlCol="0" anchor="ctr">
              <a:spAutoFit/>
            </a:bodyPr>
            <a:lstStyle/>
            <a:p>
              <a:pPr algn="ctr" defTabSz="913399">
                <a:lnSpc>
                  <a:spcPct val="150000"/>
                </a:lnSpc>
                <a:defRPr/>
              </a:pPr>
              <a:r>
                <a:rPr lang="en-US" altLang="zh-CN" sz="1599" b="1" kern="0" spc="300" dirty="0">
                  <a:solidFill>
                    <a:srgbClr val="C00000"/>
                  </a:solidFill>
                  <a:latin typeface="微软雅黑" pitchFamily="34" charset="-122"/>
                  <a:ea typeface="微软雅黑"/>
                  <a:sym typeface="+mn-lt"/>
                </a:rPr>
                <a:t> AI</a:t>
              </a:r>
              <a:r>
                <a:rPr lang="zh-CN" altLang="en-US" sz="1599" b="1" kern="0" spc="300" dirty="0">
                  <a:solidFill>
                    <a:srgbClr val="C00000"/>
                  </a:solidFill>
                  <a:latin typeface="微软雅黑" pitchFamily="34" charset="-122"/>
                  <a:ea typeface="微软雅黑"/>
                  <a:sym typeface="+mn-lt"/>
                </a:rPr>
                <a:t>质检</a:t>
              </a:r>
              <a:endParaRPr lang="zh-CN" altLang="en-US" sz="1050" kern="0" dirty="0">
                <a:solidFill>
                  <a:srgbClr val="666666"/>
                </a:solidFill>
                <a:latin typeface="微软雅黑" pitchFamily="34" charset="-122"/>
                <a:ea typeface="微软雅黑"/>
              </a:endParaRPr>
            </a:p>
          </p:txBody>
        </p:sp>
        <p:sp>
          <p:nvSpPr>
            <p:cNvPr id="86" name="L 形 50"/>
            <p:cNvSpPr/>
            <p:nvPr/>
          </p:nvSpPr>
          <p:spPr>
            <a:xfrm rot="16200000">
              <a:off x="2693601" y="2626561"/>
              <a:ext cx="223200" cy="223200"/>
            </a:xfrm>
            <a:prstGeom prst="corner">
              <a:avLst>
                <a:gd name="adj1" fmla="val 20312"/>
                <a:gd name="adj2" fmla="val 20313"/>
              </a:avLst>
            </a:prstGeom>
            <a:solidFill>
              <a:srgbClr val="CC33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defRPr/>
              </a:pPr>
              <a:endParaRPr kumimoji="1" lang="zh-CN" altLang="en-US" sz="1799">
                <a:solidFill>
                  <a:srgbClr val="666666"/>
                </a:solidFill>
                <a:latin typeface="微软雅黑" pitchFamily="34" charset="-122"/>
                <a:ea typeface="微软雅黑"/>
              </a:endParaRPr>
            </a:p>
          </p:txBody>
        </p:sp>
        <p:sp>
          <p:nvSpPr>
            <p:cNvPr id="87" name="L 形 27"/>
            <p:cNvSpPr/>
            <p:nvPr/>
          </p:nvSpPr>
          <p:spPr>
            <a:xfrm rot="5400000">
              <a:off x="1424958" y="2555356"/>
              <a:ext cx="223200" cy="223200"/>
            </a:xfrm>
            <a:prstGeom prst="corner">
              <a:avLst>
                <a:gd name="adj1" fmla="val 27828"/>
                <a:gd name="adj2" fmla="val 20313"/>
              </a:avLst>
            </a:prstGeom>
            <a:solidFill>
              <a:srgbClr val="CC333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defRPr/>
              </a:pPr>
              <a:endParaRPr kumimoji="1" lang="zh-CN" altLang="en-US" sz="1799">
                <a:solidFill>
                  <a:srgbClr val="666666"/>
                </a:solidFill>
                <a:latin typeface="微软雅黑" pitchFamily="34" charset="-122"/>
                <a:ea typeface="微软雅黑"/>
              </a:endParaRPr>
            </a:p>
          </p:txBody>
        </p:sp>
      </p:grpSp>
      <p:cxnSp>
        <p:nvCxnSpPr>
          <p:cNvPr id="90" name="直接连接符 89"/>
          <p:cNvCxnSpPr/>
          <p:nvPr/>
        </p:nvCxnSpPr>
        <p:spPr>
          <a:xfrm>
            <a:off x="868663" y="2468287"/>
            <a:ext cx="2768307" cy="0"/>
          </a:xfrm>
          <a:prstGeom prst="line">
            <a:avLst/>
          </a:prstGeom>
          <a:ln>
            <a:solidFill>
              <a:schemeClr val="bg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00" name="组合 99"/>
          <p:cNvGrpSpPr>
            <a:grpSpLocks noChangeAspect="1"/>
          </p:cNvGrpSpPr>
          <p:nvPr/>
        </p:nvGrpSpPr>
        <p:grpSpPr>
          <a:xfrm>
            <a:off x="685089" y="5111897"/>
            <a:ext cx="1369680" cy="850506"/>
            <a:chOff x="1842357" y="3349636"/>
            <a:chExt cx="2328798" cy="1272804"/>
          </a:xfrm>
        </p:grpSpPr>
        <p:pic>
          <p:nvPicPr>
            <p:cNvPr id="101" name="图片 100"/>
            <p:cNvPicPr>
              <a:picLocks noChangeAspect="1"/>
            </p:cNvPicPr>
            <p:nvPr/>
          </p:nvPicPr>
          <p:blipFill rotWithShape="1">
            <a:blip r:embed="rId3" cstate="screen"/>
            <a:srcRect/>
            <a:stretch>
              <a:fillRect/>
            </a:stretch>
          </p:blipFill>
          <p:spPr>
            <a:xfrm>
              <a:off x="1842357" y="3349636"/>
              <a:ext cx="1800200" cy="907479"/>
            </a:xfrm>
            <a:prstGeom prst="rect">
              <a:avLst/>
            </a:prstGeom>
            <a:effectLst>
              <a:softEdge rad="63500"/>
            </a:effectLst>
          </p:spPr>
        </p:pic>
        <p:sp>
          <p:nvSpPr>
            <p:cNvPr id="102" name="矩形 101"/>
            <p:cNvSpPr/>
            <p:nvPr/>
          </p:nvSpPr>
          <p:spPr>
            <a:xfrm>
              <a:off x="2216976" y="4231239"/>
              <a:ext cx="1954179" cy="391201"/>
            </a:xfrm>
            <a:prstGeom prst="rect">
              <a:avLst/>
            </a:prstGeom>
          </p:spPr>
          <p:txBody>
            <a:bodyPr wrap="square">
              <a:spAutoFit/>
            </a:bodyPr>
            <a:lstStyle/>
            <a:p>
              <a:pPr defTabSz="914034">
                <a:defRPr/>
              </a:pPr>
              <a:r>
                <a:rPr lang="en-US" altLang="zh-CN" sz="1100" b="1" dirty="0">
                  <a:solidFill>
                    <a:srgbClr val="C00000"/>
                  </a:solidFill>
                  <a:latin typeface="微软雅黑" pitchFamily="34" charset="-122"/>
                  <a:ea typeface="微软雅黑"/>
                </a:rPr>
                <a:t>3C</a:t>
              </a:r>
              <a:r>
                <a:rPr lang="zh-CN" altLang="en-US" sz="1100" b="1" dirty="0">
                  <a:solidFill>
                    <a:srgbClr val="C00000"/>
                  </a:solidFill>
                  <a:latin typeface="微软雅黑" pitchFamily="34" charset="-122"/>
                  <a:ea typeface="微软雅黑"/>
                </a:rPr>
                <a:t>质检</a:t>
              </a:r>
            </a:p>
          </p:txBody>
        </p:sp>
      </p:grpSp>
      <p:grpSp>
        <p:nvGrpSpPr>
          <p:cNvPr id="103" name="组合 102"/>
          <p:cNvGrpSpPr>
            <a:grpSpLocks noChangeAspect="1"/>
          </p:cNvGrpSpPr>
          <p:nvPr/>
        </p:nvGrpSpPr>
        <p:grpSpPr>
          <a:xfrm>
            <a:off x="2914924" y="5126549"/>
            <a:ext cx="1101624" cy="842879"/>
            <a:chOff x="1800989" y="4689362"/>
            <a:chExt cx="1987149" cy="1538090"/>
          </a:xfrm>
        </p:grpSpPr>
        <p:sp>
          <p:nvSpPr>
            <p:cNvPr id="104" name="矩形 103"/>
            <p:cNvSpPr/>
            <p:nvPr/>
          </p:nvSpPr>
          <p:spPr>
            <a:xfrm>
              <a:off x="1865365" y="5750437"/>
              <a:ext cx="1858396" cy="477015"/>
            </a:xfrm>
            <a:prstGeom prst="rect">
              <a:avLst/>
            </a:prstGeom>
          </p:spPr>
          <p:txBody>
            <a:bodyPr wrap="none">
              <a:spAutoFit/>
            </a:bodyPr>
            <a:lstStyle/>
            <a:p>
              <a:pPr algn="ctr" defTabSz="914034">
                <a:defRPr/>
              </a:pPr>
              <a:r>
                <a:rPr lang="zh-CN" altLang="en-US" sz="1100" b="1" dirty="0">
                  <a:solidFill>
                    <a:srgbClr val="C00000"/>
                  </a:solidFill>
                  <a:latin typeface="微软雅黑" pitchFamily="34" charset="-122"/>
                  <a:ea typeface="微软雅黑"/>
                </a:rPr>
                <a:t>纺织印花质检</a:t>
              </a:r>
            </a:p>
          </p:txBody>
        </p:sp>
        <p:pic>
          <p:nvPicPr>
            <p:cNvPr id="105" name="图片 104"/>
            <p:cNvPicPr>
              <a:picLocks noChangeAspect="1"/>
            </p:cNvPicPr>
            <p:nvPr/>
          </p:nvPicPr>
          <p:blipFill rotWithShape="1">
            <a:blip r:embed="rId4" cstate="screen"/>
            <a:srcRect l="-2744" r="-3114" b="-2580"/>
            <a:stretch>
              <a:fillRect/>
            </a:stretch>
          </p:blipFill>
          <p:spPr>
            <a:xfrm>
              <a:off x="1800989" y="4689362"/>
              <a:ext cx="1987149" cy="1047289"/>
            </a:xfrm>
            <a:prstGeom prst="rect">
              <a:avLst/>
            </a:prstGeom>
            <a:effectLst>
              <a:softEdge rad="63500"/>
            </a:effectLst>
          </p:spPr>
        </p:pic>
      </p:grpSp>
      <p:grpSp>
        <p:nvGrpSpPr>
          <p:cNvPr id="106" name="组合 105"/>
          <p:cNvGrpSpPr>
            <a:grpSpLocks noChangeAspect="1"/>
          </p:cNvGrpSpPr>
          <p:nvPr/>
        </p:nvGrpSpPr>
        <p:grpSpPr>
          <a:xfrm>
            <a:off x="1784000" y="5111898"/>
            <a:ext cx="1137550" cy="852523"/>
            <a:chOff x="5866518" y="3314466"/>
            <a:chExt cx="1800000" cy="1300618"/>
          </a:xfrm>
        </p:grpSpPr>
        <p:sp>
          <p:nvSpPr>
            <p:cNvPr id="107" name="矩形 106"/>
            <p:cNvSpPr/>
            <p:nvPr/>
          </p:nvSpPr>
          <p:spPr>
            <a:xfrm>
              <a:off x="5940525" y="4216281"/>
              <a:ext cx="1630207" cy="398803"/>
            </a:xfrm>
            <a:prstGeom prst="rect">
              <a:avLst/>
            </a:prstGeom>
          </p:spPr>
          <p:txBody>
            <a:bodyPr wrap="none">
              <a:spAutoFit/>
            </a:bodyPr>
            <a:lstStyle/>
            <a:p>
              <a:pPr algn="ctr" defTabSz="914034">
                <a:defRPr/>
              </a:pPr>
              <a:r>
                <a:rPr lang="zh-CN" altLang="en-US" sz="1100" b="1" dirty="0">
                  <a:solidFill>
                    <a:srgbClr val="C00000"/>
                  </a:solidFill>
                  <a:latin typeface="微软雅黑" pitchFamily="34" charset="-122"/>
                  <a:ea typeface="微软雅黑"/>
                </a:rPr>
                <a:t>光伏组件质检</a:t>
              </a:r>
            </a:p>
          </p:txBody>
        </p:sp>
        <p:pic>
          <p:nvPicPr>
            <p:cNvPr id="108" name="图片 107"/>
            <p:cNvPicPr>
              <a:picLocks noChangeAspect="1"/>
            </p:cNvPicPr>
            <p:nvPr/>
          </p:nvPicPr>
          <p:blipFill rotWithShape="1">
            <a:blip r:embed="rId5" cstate="screen"/>
            <a:srcRect/>
            <a:stretch>
              <a:fillRect/>
            </a:stretch>
          </p:blipFill>
          <p:spPr>
            <a:xfrm>
              <a:off x="5866518" y="3314466"/>
              <a:ext cx="1800000" cy="920170"/>
            </a:xfrm>
            <a:prstGeom prst="rect">
              <a:avLst/>
            </a:prstGeom>
            <a:effectLst>
              <a:softEdge rad="63500"/>
            </a:effectLst>
          </p:spPr>
        </p:pic>
      </p:grpSp>
      <p:grpSp>
        <p:nvGrpSpPr>
          <p:cNvPr id="162" name="组合 161"/>
          <p:cNvGrpSpPr/>
          <p:nvPr/>
        </p:nvGrpSpPr>
        <p:grpSpPr>
          <a:xfrm>
            <a:off x="4444416" y="2308048"/>
            <a:ext cx="6959470" cy="382636"/>
            <a:chOff x="4323896" y="2262427"/>
            <a:chExt cx="8060429" cy="427960"/>
          </a:xfrm>
        </p:grpSpPr>
        <p:sp>
          <p:nvSpPr>
            <p:cNvPr id="128" name="矩形 68"/>
            <p:cNvSpPr/>
            <p:nvPr/>
          </p:nvSpPr>
          <p:spPr>
            <a:xfrm>
              <a:off x="4323896" y="2262857"/>
              <a:ext cx="793482" cy="427530"/>
            </a:xfrm>
            <a:prstGeom prst="rect">
              <a:avLst/>
            </a:prstGeom>
            <a:noFill/>
            <a:ln w="12700" cap="flat">
              <a:solidFill>
                <a:srgbClr val="C00000"/>
              </a:solidFill>
              <a:prstDash val="solid"/>
              <a:miter lim="800000"/>
            </a:ln>
            <a:effectLst/>
          </p:spPr>
          <p:txBody>
            <a:bodyPr wrap="square" lIns="45659" tIns="45659" rIns="45659" bIns="45659" numCol="1" anchor="ctr">
              <a:noAutofit/>
            </a:bodyPr>
            <a:lstStyle/>
            <a:p>
              <a:pPr algn="ctr" defTabSz="913399" hangingPunct="0">
                <a:defRPr>
                  <a:solidFill>
                    <a:srgbClr val="FFFFFF"/>
                  </a:solidFill>
                </a:defRPr>
              </a:pPr>
              <a:r>
                <a:rPr lang="zh-CN" altLang="en-US" sz="900" b="1" kern="0" dirty="0">
                  <a:solidFill>
                    <a:srgbClr val="FFFFFF">
                      <a:lumMod val="50000"/>
                    </a:srgbClr>
                  </a:solidFill>
                  <a:latin typeface="微软雅黑" pitchFamily="34" charset="-122"/>
                  <a:ea typeface="微软雅黑"/>
                  <a:sym typeface="微软雅黑" pitchFamily="34" charset="-122"/>
                </a:rPr>
                <a:t>数据接入</a:t>
              </a:r>
              <a:endParaRPr sz="900" b="1" kern="0" dirty="0">
                <a:solidFill>
                  <a:srgbClr val="FFFFFF">
                    <a:lumMod val="50000"/>
                  </a:srgbClr>
                </a:solidFill>
                <a:latin typeface="微软雅黑" pitchFamily="34" charset="-122"/>
                <a:ea typeface="微软雅黑"/>
                <a:sym typeface="微软雅黑" pitchFamily="34" charset="-122"/>
              </a:endParaRPr>
            </a:p>
          </p:txBody>
        </p:sp>
        <p:sp>
          <p:nvSpPr>
            <p:cNvPr id="129" name="矩形 68"/>
            <p:cNvSpPr/>
            <p:nvPr/>
          </p:nvSpPr>
          <p:spPr>
            <a:xfrm>
              <a:off x="5219340" y="2262857"/>
              <a:ext cx="793482" cy="427530"/>
            </a:xfrm>
            <a:prstGeom prst="rect">
              <a:avLst/>
            </a:prstGeom>
            <a:noFill/>
            <a:ln w="12700" cap="flat">
              <a:solidFill>
                <a:srgbClr val="C00000"/>
              </a:solidFill>
              <a:prstDash val="solid"/>
              <a:miter lim="800000"/>
            </a:ln>
            <a:effectLst/>
          </p:spPr>
          <p:txBody>
            <a:bodyPr wrap="square" lIns="45659" tIns="45659" rIns="45659" bIns="45659" numCol="1" anchor="ctr">
              <a:noAutofit/>
            </a:bodyPr>
            <a:lstStyle/>
            <a:p>
              <a:pPr algn="ctr" defTabSz="913399" hangingPunct="0">
                <a:defRPr>
                  <a:solidFill>
                    <a:srgbClr val="FFFFFF"/>
                  </a:solidFill>
                </a:defRPr>
              </a:pPr>
              <a:r>
                <a:rPr lang="zh-CN" altLang="en-US" sz="900" b="1" kern="0" dirty="0">
                  <a:solidFill>
                    <a:srgbClr val="FFFFFF">
                      <a:lumMod val="50000"/>
                    </a:srgbClr>
                  </a:solidFill>
                  <a:latin typeface="微软雅黑" pitchFamily="34" charset="-122"/>
                  <a:ea typeface="微软雅黑"/>
                  <a:sym typeface="微软雅黑" pitchFamily="34" charset="-122"/>
                </a:rPr>
                <a:t>解码</a:t>
              </a:r>
              <a:endParaRPr sz="900" b="1" kern="0" dirty="0">
                <a:solidFill>
                  <a:srgbClr val="FFFFFF">
                    <a:lumMod val="50000"/>
                  </a:srgbClr>
                </a:solidFill>
                <a:latin typeface="微软雅黑" pitchFamily="34" charset="-122"/>
                <a:ea typeface="微软雅黑"/>
                <a:sym typeface="微软雅黑" pitchFamily="34" charset="-122"/>
              </a:endParaRPr>
            </a:p>
          </p:txBody>
        </p:sp>
        <p:sp>
          <p:nvSpPr>
            <p:cNvPr id="130" name="矩形 68"/>
            <p:cNvSpPr/>
            <p:nvPr/>
          </p:nvSpPr>
          <p:spPr>
            <a:xfrm>
              <a:off x="6114784" y="2262857"/>
              <a:ext cx="793482" cy="427530"/>
            </a:xfrm>
            <a:prstGeom prst="rect">
              <a:avLst/>
            </a:prstGeom>
            <a:noFill/>
            <a:ln w="12700" cap="flat">
              <a:solidFill>
                <a:srgbClr val="C00000"/>
              </a:solidFill>
              <a:prstDash val="solid"/>
              <a:miter lim="800000"/>
            </a:ln>
            <a:effectLst/>
          </p:spPr>
          <p:txBody>
            <a:bodyPr wrap="square" lIns="45659" tIns="45659" rIns="45659" bIns="45659" numCol="1" anchor="ctr">
              <a:noAutofit/>
            </a:bodyPr>
            <a:lstStyle/>
            <a:p>
              <a:pPr algn="ctr" defTabSz="913399" hangingPunct="0">
                <a:defRPr>
                  <a:solidFill>
                    <a:srgbClr val="FFFFFF"/>
                  </a:solidFill>
                </a:defRPr>
              </a:pPr>
              <a:r>
                <a:rPr lang="zh-CN" altLang="en-US" sz="900" b="1" kern="0" dirty="0">
                  <a:solidFill>
                    <a:srgbClr val="FFFFFF">
                      <a:lumMod val="50000"/>
                    </a:srgbClr>
                  </a:solidFill>
                  <a:latin typeface="微软雅黑" pitchFamily="34" charset="-122"/>
                  <a:ea typeface="微软雅黑"/>
                  <a:sym typeface="微软雅黑" pitchFamily="34" charset="-122"/>
                </a:rPr>
                <a:t>缩放</a:t>
              </a:r>
              <a:endParaRPr sz="900" b="1" kern="0" dirty="0">
                <a:solidFill>
                  <a:srgbClr val="FFFFFF">
                    <a:lumMod val="50000"/>
                  </a:srgbClr>
                </a:solidFill>
                <a:latin typeface="微软雅黑" pitchFamily="34" charset="-122"/>
                <a:ea typeface="微软雅黑"/>
                <a:sym typeface="微软雅黑" pitchFamily="34" charset="-122"/>
              </a:endParaRPr>
            </a:p>
          </p:txBody>
        </p:sp>
        <p:sp>
          <p:nvSpPr>
            <p:cNvPr id="131" name="矩形 68"/>
            <p:cNvSpPr/>
            <p:nvPr/>
          </p:nvSpPr>
          <p:spPr>
            <a:xfrm>
              <a:off x="7010229" y="2262857"/>
              <a:ext cx="793482" cy="427530"/>
            </a:xfrm>
            <a:prstGeom prst="rect">
              <a:avLst/>
            </a:prstGeom>
            <a:noFill/>
            <a:ln w="12700" cap="flat">
              <a:solidFill>
                <a:srgbClr val="C00000"/>
              </a:solidFill>
              <a:prstDash val="solid"/>
              <a:miter lim="800000"/>
            </a:ln>
            <a:effectLst/>
          </p:spPr>
          <p:txBody>
            <a:bodyPr wrap="square" lIns="45659" tIns="45659" rIns="45659" bIns="45659" numCol="1" anchor="ctr">
              <a:noAutofit/>
            </a:bodyPr>
            <a:lstStyle/>
            <a:p>
              <a:pPr algn="ctr" defTabSz="913399" hangingPunct="0">
                <a:defRPr>
                  <a:solidFill>
                    <a:srgbClr val="FFFFFF"/>
                  </a:solidFill>
                </a:defRPr>
              </a:pPr>
              <a:r>
                <a:rPr lang="zh-CN" altLang="en-US" sz="900" b="1" kern="0" dirty="0">
                  <a:solidFill>
                    <a:srgbClr val="FFFFFF">
                      <a:lumMod val="50000"/>
                    </a:srgbClr>
                  </a:solidFill>
                  <a:latin typeface="微软雅黑" pitchFamily="34" charset="-122"/>
                  <a:ea typeface="微软雅黑"/>
                  <a:sym typeface="微软雅黑" pitchFamily="34" charset="-122"/>
                </a:rPr>
                <a:t>目标检测</a:t>
              </a:r>
              <a:endParaRPr sz="900" b="1" kern="0" dirty="0">
                <a:solidFill>
                  <a:srgbClr val="FFFFFF">
                    <a:lumMod val="50000"/>
                  </a:srgbClr>
                </a:solidFill>
                <a:latin typeface="微软雅黑" pitchFamily="34" charset="-122"/>
                <a:ea typeface="微软雅黑"/>
                <a:sym typeface="微软雅黑" pitchFamily="34" charset="-122"/>
              </a:endParaRPr>
            </a:p>
          </p:txBody>
        </p:sp>
        <p:sp>
          <p:nvSpPr>
            <p:cNvPr id="132" name="矩形 68"/>
            <p:cNvSpPr/>
            <p:nvPr/>
          </p:nvSpPr>
          <p:spPr>
            <a:xfrm>
              <a:off x="7905674" y="2262857"/>
              <a:ext cx="793482" cy="427530"/>
            </a:xfrm>
            <a:prstGeom prst="rect">
              <a:avLst/>
            </a:prstGeom>
            <a:noFill/>
            <a:ln w="12700" cap="flat">
              <a:solidFill>
                <a:srgbClr val="C00000"/>
              </a:solidFill>
              <a:prstDash val="solid"/>
              <a:miter lim="800000"/>
            </a:ln>
            <a:effectLst/>
          </p:spPr>
          <p:txBody>
            <a:bodyPr wrap="square" lIns="45659" tIns="45659" rIns="45659" bIns="45659" numCol="1" anchor="ctr">
              <a:noAutofit/>
            </a:bodyPr>
            <a:lstStyle/>
            <a:p>
              <a:pPr algn="ctr" defTabSz="913399" hangingPunct="0">
                <a:defRPr>
                  <a:solidFill>
                    <a:srgbClr val="FFFFFF"/>
                  </a:solidFill>
                </a:defRPr>
              </a:pPr>
              <a:r>
                <a:rPr lang="zh-CN" altLang="en-US" sz="900" b="1" kern="0" dirty="0">
                  <a:solidFill>
                    <a:srgbClr val="FFFFFF">
                      <a:lumMod val="50000"/>
                    </a:srgbClr>
                  </a:solidFill>
                  <a:latin typeface="微软雅黑" pitchFamily="34" charset="-122"/>
                  <a:ea typeface="微软雅黑"/>
                  <a:sym typeface="微软雅黑" pitchFamily="34" charset="-122"/>
                </a:rPr>
                <a:t>抠图</a:t>
              </a:r>
              <a:endParaRPr sz="900" b="1" kern="0" dirty="0">
                <a:solidFill>
                  <a:srgbClr val="FFFFFF">
                    <a:lumMod val="50000"/>
                  </a:srgbClr>
                </a:solidFill>
                <a:latin typeface="微软雅黑" pitchFamily="34" charset="-122"/>
                <a:ea typeface="微软雅黑"/>
                <a:sym typeface="微软雅黑" pitchFamily="34" charset="-122"/>
              </a:endParaRPr>
            </a:p>
          </p:txBody>
        </p:sp>
        <p:sp>
          <p:nvSpPr>
            <p:cNvPr id="133" name="矩形 68"/>
            <p:cNvSpPr/>
            <p:nvPr/>
          </p:nvSpPr>
          <p:spPr>
            <a:xfrm>
              <a:off x="8904507" y="2262427"/>
              <a:ext cx="793482" cy="427530"/>
            </a:xfrm>
            <a:prstGeom prst="rect">
              <a:avLst/>
            </a:prstGeom>
            <a:noFill/>
            <a:ln w="12700" cap="flat">
              <a:solidFill>
                <a:srgbClr val="C00000"/>
              </a:solidFill>
              <a:prstDash val="solid"/>
              <a:miter lim="800000"/>
            </a:ln>
            <a:effectLst/>
          </p:spPr>
          <p:txBody>
            <a:bodyPr wrap="square" lIns="45659" tIns="45659" rIns="45659" bIns="45659" numCol="1" anchor="ctr">
              <a:noAutofit/>
            </a:bodyPr>
            <a:lstStyle/>
            <a:p>
              <a:pPr algn="ctr" defTabSz="913399" hangingPunct="0">
                <a:defRPr>
                  <a:solidFill>
                    <a:srgbClr val="FFFFFF"/>
                  </a:solidFill>
                </a:defRPr>
              </a:pPr>
              <a:r>
                <a:rPr lang="zh-CN" altLang="en-US" sz="900" b="1" kern="0" dirty="0">
                  <a:solidFill>
                    <a:srgbClr val="FFFFFF">
                      <a:lumMod val="50000"/>
                    </a:srgbClr>
                  </a:solidFill>
                  <a:latin typeface="微软雅黑" pitchFamily="34" charset="-122"/>
                  <a:ea typeface="微软雅黑"/>
                  <a:sym typeface="微软雅黑" pitchFamily="34" charset="-122"/>
                </a:rPr>
                <a:t>缩放</a:t>
              </a:r>
              <a:endParaRPr sz="900" b="1" kern="0" dirty="0">
                <a:solidFill>
                  <a:srgbClr val="FFFFFF">
                    <a:lumMod val="50000"/>
                  </a:srgbClr>
                </a:solidFill>
                <a:latin typeface="微软雅黑" pitchFamily="34" charset="-122"/>
                <a:ea typeface="微软雅黑"/>
                <a:sym typeface="微软雅黑" pitchFamily="34" charset="-122"/>
              </a:endParaRPr>
            </a:p>
          </p:txBody>
        </p:sp>
        <p:sp>
          <p:nvSpPr>
            <p:cNvPr id="134" name="矩形 68"/>
            <p:cNvSpPr/>
            <p:nvPr/>
          </p:nvSpPr>
          <p:spPr>
            <a:xfrm>
              <a:off x="9799951" y="2262427"/>
              <a:ext cx="793482" cy="427530"/>
            </a:xfrm>
            <a:prstGeom prst="rect">
              <a:avLst/>
            </a:prstGeom>
            <a:noFill/>
            <a:ln w="12700" cap="flat">
              <a:solidFill>
                <a:srgbClr val="C00000"/>
              </a:solidFill>
              <a:prstDash val="solid"/>
              <a:miter lim="800000"/>
            </a:ln>
            <a:effectLst/>
          </p:spPr>
          <p:txBody>
            <a:bodyPr wrap="square" lIns="45659" tIns="45659" rIns="45659" bIns="45659" numCol="1" anchor="ctr">
              <a:noAutofit/>
            </a:bodyPr>
            <a:lstStyle/>
            <a:p>
              <a:pPr algn="ctr" defTabSz="913399" hangingPunct="0">
                <a:defRPr>
                  <a:solidFill>
                    <a:srgbClr val="FFFFFF"/>
                  </a:solidFill>
                </a:defRPr>
              </a:pPr>
              <a:r>
                <a:rPr lang="zh-CN" altLang="en-US" sz="900" b="1" kern="0" dirty="0">
                  <a:solidFill>
                    <a:srgbClr val="FFFFFF">
                      <a:lumMod val="50000"/>
                    </a:srgbClr>
                  </a:solidFill>
                  <a:latin typeface="微软雅黑" pitchFamily="34" charset="-122"/>
                  <a:ea typeface="微软雅黑"/>
                  <a:sym typeface="微软雅黑" pitchFamily="34" charset="-122"/>
                </a:rPr>
                <a:t>分类</a:t>
              </a:r>
              <a:endParaRPr sz="900" b="1" kern="0" dirty="0">
                <a:solidFill>
                  <a:srgbClr val="FFFFFF">
                    <a:lumMod val="50000"/>
                  </a:srgbClr>
                </a:solidFill>
                <a:latin typeface="微软雅黑" pitchFamily="34" charset="-122"/>
                <a:ea typeface="微软雅黑"/>
                <a:sym typeface="微软雅黑" pitchFamily="34" charset="-122"/>
              </a:endParaRPr>
            </a:p>
          </p:txBody>
        </p:sp>
        <p:sp>
          <p:nvSpPr>
            <p:cNvPr id="135" name="矩形 68"/>
            <p:cNvSpPr/>
            <p:nvPr/>
          </p:nvSpPr>
          <p:spPr>
            <a:xfrm>
              <a:off x="10695395" y="2262427"/>
              <a:ext cx="793482" cy="427530"/>
            </a:xfrm>
            <a:prstGeom prst="rect">
              <a:avLst/>
            </a:prstGeom>
            <a:noFill/>
            <a:ln w="12700" cap="flat">
              <a:solidFill>
                <a:srgbClr val="C00000"/>
              </a:solidFill>
              <a:prstDash val="solid"/>
              <a:miter lim="800000"/>
            </a:ln>
            <a:effectLst/>
          </p:spPr>
          <p:txBody>
            <a:bodyPr wrap="square" lIns="45659" tIns="45659" rIns="45659" bIns="45659" numCol="1" anchor="ctr">
              <a:noAutofit/>
            </a:bodyPr>
            <a:lstStyle/>
            <a:p>
              <a:pPr algn="ctr" defTabSz="913399" hangingPunct="0">
                <a:defRPr>
                  <a:solidFill>
                    <a:srgbClr val="FFFFFF"/>
                  </a:solidFill>
                </a:defRPr>
              </a:pPr>
              <a:r>
                <a:rPr lang="zh-CN" altLang="en-US" sz="900" b="1" kern="0" dirty="0">
                  <a:solidFill>
                    <a:srgbClr val="FFFFFF">
                      <a:lumMod val="50000"/>
                    </a:srgbClr>
                  </a:solidFill>
                  <a:latin typeface="微软雅黑" pitchFamily="34" charset="-122"/>
                  <a:ea typeface="微软雅黑"/>
                  <a:sym typeface="微软雅黑" pitchFamily="34" charset="-122"/>
                </a:rPr>
                <a:t>序列化</a:t>
              </a:r>
              <a:endParaRPr sz="900" b="1" kern="0" dirty="0">
                <a:solidFill>
                  <a:srgbClr val="FFFFFF">
                    <a:lumMod val="50000"/>
                  </a:srgbClr>
                </a:solidFill>
                <a:latin typeface="微软雅黑" pitchFamily="34" charset="-122"/>
                <a:ea typeface="微软雅黑"/>
                <a:sym typeface="微软雅黑" pitchFamily="34" charset="-122"/>
              </a:endParaRPr>
            </a:p>
          </p:txBody>
        </p:sp>
        <p:sp>
          <p:nvSpPr>
            <p:cNvPr id="136" name="矩形 68"/>
            <p:cNvSpPr/>
            <p:nvPr/>
          </p:nvSpPr>
          <p:spPr>
            <a:xfrm>
              <a:off x="11590843" y="2262427"/>
              <a:ext cx="793482" cy="427530"/>
            </a:xfrm>
            <a:prstGeom prst="rect">
              <a:avLst/>
            </a:prstGeom>
            <a:noFill/>
            <a:ln w="12700" cap="flat">
              <a:solidFill>
                <a:srgbClr val="C00000"/>
              </a:solidFill>
              <a:prstDash val="solid"/>
              <a:miter lim="800000"/>
            </a:ln>
            <a:effectLst/>
          </p:spPr>
          <p:txBody>
            <a:bodyPr wrap="square" lIns="45659" tIns="45659" rIns="45659" bIns="45659" numCol="1" anchor="ctr">
              <a:noAutofit/>
            </a:bodyPr>
            <a:lstStyle/>
            <a:p>
              <a:pPr algn="ctr" defTabSz="913399" hangingPunct="0">
                <a:defRPr>
                  <a:solidFill>
                    <a:srgbClr val="FFFFFF"/>
                  </a:solidFill>
                </a:defRPr>
              </a:pPr>
              <a:r>
                <a:rPr lang="zh-CN" altLang="en-US" sz="900" b="1" kern="0" dirty="0">
                  <a:solidFill>
                    <a:srgbClr val="FFFFFF">
                      <a:lumMod val="50000"/>
                    </a:srgbClr>
                  </a:solidFill>
                  <a:latin typeface="微软雅黑" pitchFamily="34" charset="-122"/>
                  <a:ea typeface="微软雅黑"/>
                  <a:sym typeface="微软雅黑" pitchFamily="34" charset="-122"/>
                </a:rPr>
                <a:t>数据输出</a:t>
              </a:r>
              <a:endParaRPr sz="900" b="1" kern="0" dirty="0">
                <a:solidFill>
                  <a:srgbClr val="FFFFFF">
                    <a:lumMod val="50000"/>
                  </a:srgbClr>
                </a:solidFill>
                <a:latin typeface="微软雅黑" pitchFamily="34" charset="-122"/>
                <a:ea typeface="微软雅黑"/>
                <a:sym typeface="微软雅黑" pitchFamily="34" charset="-122"/>
              </a:endParaRPr>
            </a:p>
          </p:txBody>
        </p:sp>
        <p:sp>
          <p:nvSpPr>
            <p:cNvPr id="137" name="Chevron 77"/>
            <p:cNvSpPr/>
            <p:nvPr/>
          </p:nvSpPr>
          <p:spPr>
            <a:xfrm rot="10800000" flipH="1" flipV="1">
              <a:off x="5149170" y="2437545"/>
              <a:ext cx="42912" cy="76572"/>
            </a:xfrm>
            <a:prstGeom prst="chevron">
              <a:avLst/>
            </a:prstGeom>
            <a:solidFill>
              <a:srgbClr val="C00000"/>
            </a:solidFill>
            <a:ln w="12700">
              <a:solidFill>
                <a:srgbClr val="C00000"/>
              </a:solid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100" kern="0" dirty="0">
                <a:solidFill>
                  <a:srgbClr val="FFFFFF">
                    <a:lumMod val="50000"/>
                  </a:srgbClr>
                </a:solidFill>
                <a:latin typeface="微软雅黑" pitchFamily="34" charset="-122"/>
                <a:ea typeface="微软雅黑"/>
                <a:sym typeface="微软雅黑" pitchFamily="34" charset="-122"/>
              </a:endParaRPr>
            </a:p>
          </p:txBody>
        </p:sp>
        <p:sp>
          <p:nvSpPr>
            <p:cNvPr id="138" name="Chevron 77"/>
            <p:cNvSpPr/>
            <p:nvPr/>
          </p:nvSpPr>
          <p:spPr>
            <a:xfrm rot="10800000" flipH="1" flipV="1">
              <a:off x="6042892" y="2437545"/>
              <a:ext cx="42912" cy="76572"/>
            </a:xfrm>
            <a:prstGeom prst="chevron">
              <a:avLst/>
            </a:prstGeom>
            <a:solidFill>
              <a:srgbClr val="C00000"/>
            </a:solidFill>
            <a:ln w="12700">
              <a:solidFill>
                <a:srgbClr val="C00000"/>
              </a:solid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100" kern="0" dirty="0">
                <a:solidFill>
                  <a:srgbClr val="FFFFFF">
                    <a:lumMod val="50000"/>
                  </a:srgbClr>
                </a:solidFill>
                <a:latin typeface="微软雅黑" pitchFamily="34" charset="-122"/>
                <a:ea typeface="微软雅黑"/>
                <a:sym typeface="微软雅黑" pitchFamily="34" charset="-122"/>
              </a:endParaRPr>
            </a:p>
          </p:txBody>
        </p:sp>
        <p:sp>
          <p:nvSpPr>
            <p:cNvPr id="139" name="Chevron 77"/>
            <p:cNvSpPr/>
            <p:nvPr/>
          </p:nvSpPr>
          <p:spPr>
            <a:xfrm rot="10800000" flipH="1" flipV="1">
              <a:off x="6936615" y="2437545"/>
              <a:ext cx="42912" cy="76572"/>
            </a:xfrm>
            <a:prstGeom prst="chevron">
              <a:avLst/>
            </a:prstGeom>
            <a:solidFill>
              <a:srgbClr val="C00000"/>
            </a:solidFill>
            <a:ln w="12700">
              <a:solidFill>
                <a:srgbClr val="C00000"/>
              </a:solid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100" kern="0" dirty="0">
                <a:solidFill>
                  <a:srgbClr val="FFFFFF">
                    <a:lumMod val="50000"/>
                  </a:srgbClr>
                </a:solidFill>
                <a:latin typeface="微软雅黑" pitchFamily="34" charset="-122"/>
                <a:ea typeface="微软雅黑"/>
                <a:sym typeface="微软雅黑" pitchFamily="34" charset="-122"/>
              </a:endParaRPr>
            </a:p>
          </p:txBody>
        </p:sp>
        <p:sp>
          <p:nvSpPr>
            <p:cNvPr id="140" name="Chevron 77"/>
            <p:cNvSpPr/>
            <p:nvPr/>
          </p:nvSpPr>
          <p:spPr>
            <a:xfrm rot="10800000" flipH="1" flipV="1">
              <a:off x="7830337" y="2437545"/>
              <a:ext cx="42912" cy="76572"/>
            </a:xfrm>
            <a:prstGeom prst="chevron">
              <a:avLst/>
            </a:prstGeom>
            <a:solidFill>
              <a:srgbClr val="C00000"/>
            </a:solidFill>
            <a:ln w="12700">
              <a:solidFill>
                <a:srgbClr val="C00000"/>
              </a:solid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100" kern="0" dirty="0">
                <a:solidFill>
                  <a:srgbClr val="FFFFFF">
                    <a:lumMod val="50000"/>
                  </a:srgbClr>
                </a:solidFill>
                <a:latin typeface="微软雅黑" pitchFamily="34" charset="-122"/>
                <a:ea typeface="微软雅黑"/>
                <a:sym typeface="微软雅黑" pitchFamily="34" charset="-122"/>
              </a:endParaRPr>
            </a:p>
          </p:txBody>
        </p:sp>
        <p:sp>
          <p:nvSpPr>
            <p:cNvPr id="142" name="Chevron 77"/>
            <p:cNvSpPr/>
            <p:nvPr/>
          </p:nvSpPr>
          <p:spPr>
            <a:xfrm rot="10800000" flipH="1" flipV="1">
              <a:off x="9725178" y="2437905"/>
              <a:ext cx="42912" cy="76572"/>
            </a:xfrm>
            <a:prstGeom prst="chevron">
              <a:avLst/>
            </a:prstGeom>
            <a:solidFill>
              <a:srgbClr val="C00000"/>
            </a:solidFill>
            <a:ln w="12700">
              <a:solidFill>
                <a:srgbClr val="C00000"/>
              </a:solid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100" kern="0" dirty="0">
                <a:solidFill>
                  <a:srgbClr val="FFFFFF">
                    <a:lumMod val="50000"/>
                  </a:srgbClr>
                </a:solidFill>
                <a:latin typeface="微软雅黑" pitchFamily="34" charset="-122"/>
                <a:ea typeface="微软雅黑"/>
                <a:sym typeface="微软雅黑" pitchFamily="34" charset="-122"/>
              </a:endParaRPr>
            </a:p>
          </p:txBody>
        </p:sp>
        <p:sp>
          <p:nvSpPr>
            <p:cNvPr id="143" name="Chevron 77"/>
            <p:cNvSpPr/>
            <p:nvPr/>
          </p:nvSpPr>
          <p:spPr>
            <a:xfrm rot="10800000" flipH="1" flipV="1">
              <a:off x="10622907" y="2437905"/>
              <a:ext cx="42912" cy="76572"/>
            </a:xfrm>
            <a:prstGeom prst="chevron">
              <a:avLst/>
            </a:prstGeom>
            <a:solidFill>
              <a:srgbClr val="C00000"/>
            </a:solidFill>
            <a:ln w="12700">
              <a:solidFill>
                <a:srgbClr val="C00000"/>
              </a:solid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100" kern="0" dirty="0">
                <a:solidFill>
                  <a:srgbClr val="FFFFFF">
                    <a:lumMod val="50000"/>
                  </a:srgbClr>
                </a:solidFill>
                <a:latin typeface="微软雅黑" pitchFamily="34" charset="-122"/>
                <a:ea typeface="微软雅黑"/>
                <a:sym typeface="微软雅黑" pitchFamily="34" charset="-122"/>
              </a:endParaRPr>
            </a:p>
          </p:txBody>
        </p:sp>
        <p:sp>
          <p:nvSpPr>
            <p:cNvPr id="144" name="Chevron 77"/>
            <p:cNvSpPr/>
            <p:nvPr/>
          </p:nvSpPr>
          <p:spPr>
            <a:xfrm rot="10800000" flipH="1" flipV="1">
              <a:off x="11524646" y="2437905"/>
              <a:ext cx="42912" cy="76572"/>
            </a:xfrm>
            <a:prstGeom prst="chevron">
              <a:avLst/>
            </a:prstGeom>
            <a:solidFill>
              <a:srgbClr val="C00000"/>
            </a:solidFill>
            <a:ln w="12700">
              <a:solidFill>
                <a:srgbClr val="C00000"/>
              </a:solid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100" kern="0" dirty="0">
                <a:solidFill>
                  <a:srgbClr val="FFFFFF">
                    <a:lumMod val="50000"/>
                  </a:srgbClr>
                </a:solidFill>
                <a:latin typeface="微软雅黑" pitchFamily="34" charset="-122"/>
                <a:ea typeface="微软雅黑"/>
                <a:sym typeface="微软雅黑" pitchFamily="34" charset="-122"/>
              </a:endParaRPr>
            </a:p>
          </p:txBody>
        </p:sp>
        <p:sp>
          <p:nvSpPr>
            <p:cNvPr id="146" name="Chevron 77"/>
            <p:cNvSpPr/>
            <p:nvPr/>
          </p:nvSpPr>
          <p:spPr>
            <a:xfrm rot="10800000" flipH="1" flipV="1">
              <a:off x="8797203" y="2430985"/>
              <a:ext cx="50265" cy="89692"/>
            </a:xfrm>
            <a:prstGeom prst="chevron">
              <a:avLst/>
            </a:prstGeom>
            <a:solidFill>
              <a:srgbClr val="C00000"/>
            </a:solidFill>
            <a:ln w="12700">
              <a:solidFill>
                <a:srgbClr val="C00000"/>
              </a:solid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100" kern="0" dirty="0">
                <a:solidFill>
                  <a:srgbClr val="FFFFFF">
                    <a:lumMod val="50000"/>
                  </a:srgbClr>
                </a:solidFill>
                <a:latin typeface="微软雅黑" pitchFamily="34" charset="-122"/>
                <a:ea typeface="微软雅黑"/>
                <a:sym typeface="微软雅黑" pitchFamily="34" charset="-122"/>
              </a:endParaRPr>
            </a:p>
          </p:txBody>
        </p:sp>
        <p:sp>
          <p:nvSpPr>
            <p:cNvPr id="147" name="Chevron 77"/>
            <p:cNvSpPr/>
            <p:nvPr/>
          </p:nvSpPr>
          <p:spPr>
            <a:xfrm rot="10800000" flipH="1" flipV="1">
              <a:off x="8741042" y="2430985"/>
              <a:ext cx="50265" cy="89692"/>
            </a:xfrm>
            <a:prstGeom prst="chevron">
              <a:avLst/>
            </a:prstGeom>
            <a:solidFill>
              <a:srgbClr val="C00000"/>
            </a:solidFill>
            <a:ln w="12700">
              <a:solidFill>
                <a:srgbClr val="C00000"/>
              </a:solid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100" kern="0" dirty="0">
                <a:solidFill>
                  <a:srgbClr val="FFFFFF">
                    <a:lumMod val="50000"/>
                  </a:srgbClr>
                </a:solidFill>
                <a:latin typeface="微软雅黑" pitchFamily="34" charset="-122"/>
                <a:ea typeface="微软雅黑"/>
                <a:sym typeface="微软雅黑" pitchFamily="34" charset="-122"/>
              </a:endParaRPr>
            </a:p>
          </p:txBody>
        </p:sp>
      </p:grpSp>
      <p:sp>
        <p:nvSpPr>
          <p:cNvPr id="153" name="矩形 152"/>
          <p:cNvSpPr/>
          <p:nvPr/>
        </p:nvSpPr>
        <p:spPr>
          <a:xfrm>
            <a:off x="6347254" y="1476600"/>
            <a:ext cx="3141931" cy="338290"/>
          </a:xfrm>
          <a:prstGeom prst="rect">
            <a:avLst/>
          </a:prstGeom>
        </p:spPr>
        <p:txBody>
          <a:bodyPr wrap="none">
            <a:spAutoFit/>
          </a:bodyPr>
          <a:lstStyle/>
          <a:p>
            <a:pPr algn="ctr" defTabSz="913399">
              <a:defRPr/>
            </a:pPr>
            <a:r>
              <a:rPr lang="zh-CN" altLang="en-US" sz="1499" b="1" dirty="0">
                <a:solidFill>
                  <a:srgbClr val="1D1D1A"/>
                </a:solidFill>
                <a:latin typeface="微软雅黑" pitchFamily="34" charset="-122"/>
                <a:ea typeface="微软雅黑"/>
                <a:cs typeface="+mn-ea"/>
                <a:sym typeface="微软雅黑" pitchFamily="34" charset="-122"/>
              </a:rPr>
              <a:t>昇思制造</a:t>
            </a:r>
            <a:r>
              <a:rPr lang="en-US" altLang="zh-CN" sz="1499" b="1" dirty="0">
                <a:solidFill>
                  <a:srgbClr val="1D1D1A"/>
                </a:solidFill>
                <a:latin typeface="微软雅黑" pitchFamily="34" charset="-122"/>
                <a:ea typeface="微软雅黑"/>
                <a:cs typeface="+mn-ea"/>
                <a:sym typeface="微软雅黑" pitchFamily="34" charset="-122"/>
              </a:rPr>
              <a:t>SDK </a:t>
            </a:r>
            <a:r>
              <a:rPr lang="en-US" altLang="zh-CN" sz="1599" b="1" dirty="0" err="1">
                <a:solidFill>
                  <a:srgbClr val="C00000"/>
                </a:solidFill>
                <a:latin typeface="微软雅黑" pitchFamily="34" charset="-122"/>
                <a:ea typeface="微软雅黑"/>
                <a:cs typeface="Huawei Sans" panose="020B0604020202020204"/>
                <a:sym typeface="微软雅黑" pitchFamily="34" charset="-122"/>
              </a:rPr>
              <a:t>mxManufacture</a:t>
            </a:r>
            <a:endParaRPr lang="en-US" altLang="zh-CN" sz="1599" b="1" dirty="0">
              <a:solidFill>
                <a:srgbClr val="C00000"/>
              </a:solidFill>
              <a:latin typeface="微软雅黑" pitchFamily="34" charset="-122"/>
              <a:ea typeface="微软雅黑"/>
              <a:cs typeface="+mn-ea"/>
              <a:sym typeface="微软雅黑" pitchFamily="34" charset="-122"/>
            </a:endParaRPr>
          </a:p>
        </p:txBody>
      </p:sp>
      <p:sp>
        <p:nvSpPr>
          <p:cNvPr id="154" name="矩形 153"/>
          <p:cNvSpPr/>
          <p:nvPr/>
        </p:nvSpPr>
        <p:spPr>
          <a:xfrm>
            <a:off x="4840164" y="1933837"/>
            <a:ext cx="6167976" cy="393689"/>
          </a:xfrm>
          <a:prstGeom prst="rect">
            <a:avLst/>
          </a:prstGeom>
          <a:ln w="12700">
            <a:miter lim="400000"/>
          </a:ln>
        </p:spPr>
        <p:txBody>
          <a:bodyPr lIns="0" tIns="0" rIns="0" bIns="0"/>
          <a:lstStyle/>
          <a:p>
            <a:pPr algn="ctr" defTabSz="228509" hangingPunct="0">
              <a:lnSpc>
                <a:spcPct val="150000"/>
              </a:lnSpc>
              <a:defRPr/>
            </a:pPr>
            <a:r>
              <a:rPr lang="zh-CN" altLang="en-US" sz="1050" kern="0" dirty="0">
                <a:solidFill>
                  <a:srgbClr val="1D1D1A"/>
                </a:solidFill>
                <a:latin typeface="微软雅黑" pitchFamily="34" charset="-122"/>
                <a:ea typeface="微软雅黑"/>
                <a:sym typeface="微软雅黑" pitchFamily="34" charset="-122"/>
              </a:rPr>
              <a:t>预置昇思</a:t>
            </a:r>
            <a:r>
              <a:rPr lang="en-US" altLang="zh-CN" sz="1050" kern="0" dirty="0" err="1">
                <a:solidFill>
                  <a:srgbClr val="1D1D1A"/>
                </a:solidFill>
                <a:latin typeface="微软雅黑" pitchFamily="34" charset="-122"/>
                <a:ea typeface="微软雅黑"/>
                <a:sym typeface="微软雅黑" pitchFamily="34" charset="-122"/>
              </a:rPr>
              <a:t>MindSpore</a:t>
            </a:r>
            <a:r>
              <a:rPr lang="zh-CN" altLang="en-US" sz="1050" kern="0" dirty="0">
                <a:solidFill>
                  <a:srgbClr val="1D1D1A"/>
                </a:solidFill>
                <a:latin typeface="微软雅黑" pitchFamily="34" charset="-122"/>
                <a:ea typeface="微软雅黑"/>
                <a:sym typeface="微软雅黑" pitchFamily="34" charset="-122"/>
              </a:rPr>
              <a:t>高性能模型，实现核心质检流程全面插件化，无需从头开发，直接进行流程编排</a:t>
            </a:r>
          </a:p>
        </p:txBody>
      </p:sp>
      <p:pic>
        <p:nvPicPr>
          <p:cNvPr id="158" name="图片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21140" y="2854134"/>
            <a:ext cx="869710" cy="340999"/>
          </a:xfrm>
          <a:prstGeom prst="rect">
            <a:avLst/>
          </a:prstGeom>
        </p:spPr>
      </p:pic>
      <p:sp>
        <p:nvSpPr>
          <p:cNvPr id="166" name="矩形 165"/>
          <p:cNvSpPr/>
          <p:nvPr/>
        </p:nvSpPr>
        <p:spPr>
          <a:xfrm>
            <a:off x="5379789" y="2764437"/>
            <a:ext cx="3900464" cy="31604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lnSpc>
                <a:spcPct val="150000"/>
              </a:lnSpc>
              <a:defRPr/>
            </a:pPr>
            <a:r>
              <a:rPr lang="en-US" altLang="zh-CN" sz="800" kern="0" dirty="0">
                <a:solidFill>
                  <a:srgbClr val="666666"/>
                </a:solidFill>
                <a:latin typeface="微软雅黑" pitchFamily="34" charset="-122"/>
                <a:ea typeface="微软雅黑"/>
              </a:rPr>
              <a:t>10</a:t>
            </a:r>
            <a:r>
              <a:rPr lang="zh-CN" altLang="en-US" sz="800" kern="0" dirty="0">
                <a:solidFill>
                  <a:srgbClr val="666666"/>
                </a:solidFill>
                <a:latin typeface="微软雅黑" pitchFamily="34" charset="-122"/>
                <a:ea typeface="微软雅黑"/>
              </a:rPr>
              <a:t>+</a:t>
            </a:r>
            <a:r>
              <a:rPr lang="zh-CN" altLang="en-US" sz="700" kern="0" dirty="0">
                <a:solidFill>
                  <a:srgbClr val="666666"/>
                </a:solidFill>
                <a:latin typeface="微软雅黑" pitchFamily="34" charset="-122"/>
                <a:ea typeface="微软雅黑"/>
              </a:rPr>
              <a:t>高性能</a:t>
            </a:r>
            <a:r>
              <a:rPr lang="zh-CN" altLang="en-US" sz="700" kern="0" dirty="0">
                <a:solidFill>
                  <a:srgbClr val="666666"/>
                </a:solidFill>
                <a:latin typeface="微软雅黑" pitchFamily="34" charset="-122"/>
                <a:ea typeface="微软雅黑"/>
                <a:sym typeface="+mn-lt"/>
              </a:rPr>
              <a:t>检测</a:t>
            </a:r>
            <a:r>
              <a:rPr lang="en-US" altLang="zh-CN" sz="700" kern="0" dirty="0">
                <a:solidFill>
                  <a:srgbClr val="666666"/>
                </a:solidFill>
                <a:latin typeface="微软雅黑" pitchFamily="34" charset="-122"/>
                <a:ea typeface="微软雅黑"/>
                <a:sym typeface="+mn-lt"/>
              </a:rPr>
              <a:t>/</a:t>
            </a:r>
            <a:r>
              <a:rPr lang="zh-CN" altLang="en-US" sz="800" kern="0" dirty="0">
                <a:solidFill>
                  <a:srgbClr val="666666"/>
                </a:solidFill>
                <a:latin typeface="微软雅黑" pitchFamily="34" charset="-122"/>
                <a:ea typeface="微软雅黑"/>
                <a:sym typeface="+mn-lt"/>
              </a:rPr>
              <a:t>分割模型</a:t>
            </a:r>
            <a:r>
              <a:rPr lang="en-US" altLang="zh-CN" sz="800" kern="0" dirty="0">
                <a:solidFill>
                  <a:srgbClr val="666666"/>
                </a:solidFill>
                <a:latin typeface="微软雅黑" pitchFamily="34" charset="-122"/>
                <a:ea typeface="微软雅黑"/>
              </a:rPr>
              <a:t>SSD/Yolo/</a:t>
            </a:r>
            <a:r>
              <a:rPr lang="en-US" altLang="zh-CN" sz="800" kern="0" dirty="0" err="1">
                <a:solidFill>
                  <a:srgbClr val="666666"/>
                </a:solidFill>
                <a:latin typeface="微软雅黑" pitchFamily="34" charset="-122"/>
                <a:ea typeface="微软雅黑"/>
              </a:rPr>
              <a:t>Unet</a:t>
            </a:r>
            <a:r>
              <a:rPr lang="en-US" altLang="zh-CN" sz="800" kern="0" dirty="0">
                <a:solidFill>
                  <a:srgbClr val="666666"/>
                </a:solidFill>
                <a:latin typeface="微软雅黑" pitchFamily="34" charset="-122"/>
                <a:ea typeface="微软雅黑"/>
              </a:rPr>
              <a:t>/</a:t>
            </a:r>
            <a:r>
              <a:rPr lang="en-US" altLang="zh-CN" sz="800" kern="0" dirty="0" err="1">
                <a:solidFill>
                  <a:srgbClr val="666666"/>
                </a:solidFill>
                <a:latin typeface="微软雅黑" pitchFamily="34" charset="-122"/>
                <a:ea typeface="微软雅黑"/>
              </a:rPr>
              <a:t>Fasterrcnn</a:t>
            </a:r>
            <a:r>
              <a:rPr lang="en-US" altLang="zh-CN" sz="800" kern="0" dirty="0">
                <a:solidFill>
                  <a:srgbClr val="666666"/>
                </a:solidFill>
                <a:latin typeface="微软雅黑" pitchFamily="34" charset="-122"/>
                <a:ea typeface="微软雅黑"/>
              </a:rPr>
              <a:t>…</a:t>
            </a:r>
          </a:p>
          <a:p>
            <a:pPr algn="ctr" defTabSz="914034">
              <a:lnSpc>
                <a:spcPct val="150000"/>
              </a:lnSpc>
              <a:defRPr/>
            </a:pPr>
            <a:r>
              <a:rPr lang="zh-CN" altLang="en-US" sz="700" kern="0" dirty="0">
                <a:solidFill>
                  <a:srgbClr val="666666"/>
                </a:solidFill>
                <a:latin typeface="微软雅黑" pitchFamily="34" charset="-122"/>
                <a:ea typeface="微软雅黑"/>
                <a:sym typeface="+mn-lt"/>
              </a:rPr>
              <a:t>工业质检无监督</a:t>
            </a:r>
            <a:r>
              <a:rPr lang="en-US" altLang="zh-CN" sz="700" kern="0" dirty="0">
                <a:solidFill>
                  <a:srgbClr val="666666"/>
                </a:solidFill>
                <a:latin typeface="微软雅黑" pitchFamily="34" charset="-122"/>
                <a:ea typeface="微软雅黑"/>
                <a:sym typeface="+mn-lt"/>
              </a:rPr>
              <a:t>SOTA</a:t>
            </a:r>
            <a:r>
              <a:rPr lang="zh-CN" altLang="en-US" sz="700" kern="0" dirty="0">
                <a:solidFill>
                  <a:srgbClr val="666666"/>
                </a:solidFill>
                <a:latin typeface="微软雅黑" pitchFamily="34" charset="-122"/>
                <a:ea typeface="微软雅黑"/>
                <a:sym typeface="+mn-lt"/>
              </a:rPr>
              <a:t>模型，减少样本依赖</a:t>
            </a:r>
            <a:r>
              <a:rPr lang="en-US" altLang="zh-CN" sz="700" kern="0" dirty="0" err="1">
                <a:solidFill>
                  <a:srgbClr val="666666"/>
                </a:solidFill>
                <a:latin typeface="微软雅黑" pitchFamily="34" charset="-122"/>
                <a:ea typeface="微软雅黑"/>
                <a:sym typeface="+mn-lt"/>
              </a:rPr>
              <a:t>AutoEncoder</a:t>
            </a:r>
            <a:r>
              <a:rPr lang="en-US" altLang="zh-CN" sz="700" kern="0" dirty="0">
                <a:solidFill>
                  <a:srgbClr val="666666"/>
                </a:solidFill>
                <a:latin typeface="微软雅黑" pitchFamily="34" charset="-122"/>
                <a:ea typeface="微软雅黑"/>
                <a:sym typeface="+mn-lt"/>
              </a:rPr>
              <a:t>/</a:t>
            </a:r>
            <a:r>
              <a:rPr lang="en-US" altLang="zh-CN" sz="700" kern="0" dirty="0" err="1">
                <a:solidFill>
                  <a:srgbClr val="666666"/>
                </a:solidFill>
                <a:latin typeface="微软雅黑" pitchFamily="34" charset="-122"/>
                <a:ea typeface="微软雅黑"/>
                <a:sym typeface="+mn-lt"/>
              </a:rPr>
              <a:t>PatchCode</a:t>
            </a:r>
            <a:r>
              <a:rPr lang="en-US" altLang="zh-CN" sz="700" kern="0" dirty="0">
                <a:solidFill>
                  <a:srgbClr val="666666"/>
                </a:solidFill>
                <a:latin typeface="微软雅黑" pitchFamily="34" charset="-122"/>
                <a:ea typeface="微软雅黑"/>
                <a:sym typeface="+mn-lt"/>
              </a:rPr>
              <a:t>/STMP…</a:t>
            </a:r>
          </a:p>
        </p:txBody>
      </p:sp>
      <p:sp>
        <p:nvSpPr>
          <p:cNvPr id="168" name="矩形 167"/>
          <p:cNvSpPr/>
          <p:nvPr/>
        </p:nvSpPr>
        <p:spPr>
          <a:xfrm>
            <a:off x="5379789" y="3104189"/>
            <a:ext cx="3900464" cy="267651"/>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lnSpc>
                <a:spcPct val="150000"/>
              </a:lnSpc>
              <a:defRPr/>
            </a:pPr>
            <a:r>
              <a:rPr lang="zh-CN" altLang="en-US" sz="800" kern="0" dirty="0">
                <a:solidFill>
                  <a:srgbClr val="666666"/>
                </a:solidFill>
                <a:latin typeface="微软雅黑" pitchFamily="34" charset="-122"/>
                <a:ea typeface="微软雅黑"/>
                <a:sym typeface="+mn-lt"/>
              </a:rPr>
              <a:t>针对</a:t>
            </a:r>
            <a:r>
              <a:rPr lang="en-US" altLang="zh-CN" sz="800" kern="0" dirty="0">
                <a:solidFill>
                  <a:srgbClr val="666666"/>
                </a:solidFill>
                <a:latin typeface="微软雅黑" pitchFamily="34" charset="-122"/>
                <a:ea typeface="微软雅黑"/>
                <a:sym typeface="+mn-lt"/>
              </a:rPr>
              <a:t>3C</a:t>
            </a:r>
            <a:r>
              <a:rPr lang="zh-CN" altLang="en-US" sz="800" kern="0" dirty="0">
                <a:solidFill>
                  <a:srgbClr val="666666"/>
                </a:solidFill>
                <a:latin typeface="微软雅黑" pitchFamily="34" charset="-122"/>
                <a:ea typeface="微软雅黑"/>
                <a:sym typeface="+mn-lt"/>
              </a:rPr>
              <a:t>质检的参数配置提升精度和性能优化，敏感参数</a:t>
            </a:r>
            <a:endParaRPr lang="en-US" altLang="zh-CN" sz="800" kern="0" dirty="0">
              <a:solidFill>
                <a:srgbClr val="666666"/>
              </a:solidFill>
              <a:latin typeface="微软雅黑" pitchFamily="34" charset="-122"/>
              <a:ea typeface="微软雅黑"/>
              <a:sym typeface="+mn-lt"/>
            </a:endParaRPr>
          </a:p>
        </p:txBody>
      </p:sp>
      <p:sp>
        <p:nvSpPr>
          <p:cNvPr id="172" name="矩形 171"/>
          <p:cNvSpPr/>
          <p:nvPr/>
        </p:nvSpPr>
        <p:spPr>
          <a:xfrm>
            <a:off x="9308615" y="2761267"/>
            <a:ext cx="1079156" cy="610574"/>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lnSpc>
                <a:spcPct val="150000"/>
              </a:lnSpc>
              <a:defRPr/>
            </a:pPr>
            <a:r>
              <a:rPr lang="zh-CN" altLang="en-US" sz="800" b="1" kern="0" dirty="0">
                <a:solidFill>
                  <a:srgbClr val="666666"/>
                </a:solidFill>
                <a:latin typeface="微软雅黑" pitchFamily="34" charset="-122"/>
                <a:ea typeface="微软雅黑"/>
                <a:sym typeface="+mn-lt"/>
              </a:rPr>
              <a:t>多卡分布式训练</a:t>
            </a:r>
            <a:endParaRPr lang="en-US" altLang="zh-CN" sz="800" b="1" kern="0" dirty="0">
              <a:solidFill>
                <a:srgbClr val="666666"/>
              </a:solidFill>
              <a:latin typeface="微软雅黑" pitchFamily="34" charset="-122"/>
              <a:ea typeface="微软雅黑"/>
              <a:sym typeface="+mn-lt"/>
            </a:endParaRPr>
          </a:p>
          <a:p>
            <a:pPr algn="ctr" defTabSz="914034">
              <a:defRPr/>
            </a:pPr>
            <a:r>
              <a:rPr lang="zh-CN" altLang="en-US" sz="800" kern="0" dirty="0">
                <a:solidFill>
                  <a:srgbClr val="666666"/>
                </a:solidFill>
                <a:latin typeface="微软雅黑" pitchFamily="34" charset="-122"/>
                <a:ea typeface="微软雅黑"/>
                <a:sym typeface="+mn-lt"/>
              </a:rPr>
              <a:t>代码及超参优化，</a:t>
            </a:r>
            <a:endParaRPr lang="en-US" altLang="zh-CN" sz="800" kern="0" dirty="0">
              <a:solidFill>
                <a:srgbClr val="666666"/>
              </a:solidFill>
              <a:latin typeface="微软雅黑" pitchFamily="34" charset="-122"/>
              <a:ea typeface="微软雅黑"/>
              <a:sym typeface="+mn-lt"/>
            </a:endParaRPr>
          </a:p>
          <a:p>
            <a:pPr algn="ctr" defTabSz="914034">
              <a:defRPr/>
            </a:pPr>
            <a:r>
              <a:rPr lang="zh-CN" altLang="en-US" sz="800" kern="0" dirty="0">
                <a:solidFill>
                  <a:srgbClr val="C00000"/>
                </a:solidFill>
                <a:latin typeface="微软雅黑" pitchFamily="34" charset="-122"/>
                <a:ea typeface="微软雅黑"/>
                <a:sym typeface="+mn-lt"/>
              </a:rPr>
              <a:t>加速比</a:t>
            </a:r>
            <a:r>
              <a:rPr lang="en-US" altLang="zh-CN" sz="800" kern="0" dirty="0">
                <a:solidFill>
                  <a:srgbClr val="C00000"/>
                </a:solidFill>
                <a:latin typeface="微软雅黑" pitchFamily="34" charset="-122"/>
                <a:ea typeface="微软雅黑"/>
                <a:sym typeface="+mn-lt"/>
              </a:rPr>
              <a:t>&gt;0.9</a:t>
            </a:r>
          </a:p>
        </p:txBody>
      </p:sp>
      <p:sp>
        <p:nvSpPr>
          <p:cNvPr id="173" name="矩形 172"/>
          <p:cNvSpPr/>
          <p:nvPr/>
        </p:nvSpPr>
        <p:spPr>
          <a:xfrm>
            <a:off x="10416134" y="2764322"/>
            <a:ext cx="1079156" cy="607520"/>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lnSpc>
                <a:spcPct val="150000"/>
              </a:lnSpc>
              <a:defRPr/>
            </a:pPr>
            <a:r>
              <a:rPr lang="zh-CN" altLang="en-US" sz="800" b="1" kern="0" dirty="0">
                <a:solidFill>
                  <a:srgbClr val="666666"/>
                </a:solidFill>
                <a:latin typeface="微软雅黑" pitchFamily="34" charset="-122"/>
                <a:ea typeface="微软雅黑"/>
                <a:sym typeface="+mn-lt"/>
              </a:rPr>
              <a:t>训练</a:t>
            </a:r>
            <a:r>
              <a:rPr lang="en-US" altLang="zh-CN" sz="800" b="1" kern="0" dirty="0">
                <a:solidFill>
                  <a:srgbClr val="666666"/>
                </a:solidFill>
                <a:latin typeface="微软雅黑" pitchFamily="34" charset="-122"/>
                <a:ea typeface="微软雅黑"/>
                <a:sym typeface="+mn-lt"/>
              </a:rPr>
              <a:t>-</a:t>
            </a:r>
            <a:r>
              <a:rPr lang="zh-CN" altLang="en-US" sz="800" b="1" kern="0" dirty="0">
                <a:solidFill>
                  <a:srgbClr val="666666"/>
                </a:solidFill>
                <a:latin typeface="微软雅黑" pitchFamily="34" charset="-122"/>
                <a:ea typeface="微软雅黑"/>
                <a:sym typeface="+mn-lt"/>
              </a:rPr>
              <a:t>推理打通，</a:t>
            </a:r>
            <a:endParaRPr lang="en-US" altLang="zh-CN" sz="800" b="1" kern="0" dirty="0">
              <a:solidFill>
                <a:srgbClr val="666666"/>
              </a:solidFill>
              <a:latin typeface="微软雅黑" pitchFamily="34" charset="-122"/>
              <a:ea typeface="微软雅黑"/>
              <a:sym typeface="+mn-lt"/>
            </a:endParaRPr>
          </a:p>
          <a:p>
            <a:pPr algn="ctr" defTabSz="914034">
              <a:lnSpc>
                <a:spcPct val="150000"/>
              </a:lnSpc>
              <a:defRPr/>
            </a:pPr>
            <a:r>
              <a:rPr lang="zh-CN" altLang="en-US" sz="800" kern="0" dirty="0">
                <a:solidFill>
                  <a:srgbClr val="C00000"/>
                </a:solidFill>
                <a:latin typeface="微软雅黑" pitchFamily="34" charset="-122"/>
                <a:ea typeface="微软雅黑"/>
                <a:sym typeface="+mn-lt"/>
              </a:rPr>
              <a:t>精度损失</a:t>
            </a:r>
            <a:r>
              <a:rPr lang="en-US" altLang="zh-CN" sz="800" kern="0" dirty="0">
                <a:solidFill>
                  <a:srgbClr val="C00000"/>
                </a:solidFill>
                <a:latin typeface="微软雅黑" pitchFamily="34" charset="-122"/>
                <a:ea typeface="微软雅黑"/>
                <a:sym typeface="+mn-lt"/>
              </a:rPr>
              <a:t>&lt;0.1%</a:t>
            </a:r>
            <a:endParaRPr lang="zh-CN" altLang="en-US" sz="800" kern="0" dirty="0">
              <a:solidFill>
                <a:srgbClr val="C00000"/>
              </a:solidFill>
              <a:latin typeface="微软雅黑" pitchFamily="34" charset="-122"/>
              <a:ea typeface="微软雅黑"/>
            </a:endParaRPr>
          </a:p>
        </p:txBody>
      </p:sp>
      <p:cxnSp>
        <p:nvCxnSpPr>
          <p:cNvPr id="190" name="直接连接符 189"/>
          <p:cNvCxnSpPr/>
          <p:nvPr/>
        </p:nvCxnSpPr>
        <p:spPr>
          <a:xfrm>
            <a:off x="4366926" y="2683634"/>
            <a:ext cx="7216376" cy="0"/>
          </a:xfrm>
          <a:prstGeom prst="line">
            <a:avLst/>
          </a:prstGeom>
          <a:ln>
            <a:solidFill>
              <a:schemeClr val="bg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213" name="文本框 212"/>
          <p:cNvSpPr txBox="1"/>
          <p:nvPr/>
        </p:nvSpPr>
        <p:spPr>
          <a:xfrm>
            <a:off x="4427291" y="4348796"/>
            <a:ext cx="1468280" cy="481763"/>
          </a:xfrm>
          <a:prstGeom prst="rect">
            <a:avLst/>
          </a:prstGeom>
          <a:noFill/>
          <a:ln w="12700" cap="flat">
            <a:noFill/>
            <a:miter lim="400000"/>
          </a:ln>
          <a:effectLst/>
          <a:sp3d/>
        </p:spPr>
        <p:txBody>
          <a:bodyPr rot="0" spcFirstLastPara="1" vertOverflow="overflow" horzOverflow="overflow" vert="horz" wrap="square" lIns="30434" tIns="30434" rIns="30434" bIns="30434" numCol="1" spcCol="38100" rtlCol="0" anchor="t">
            <a:spAutoFit/>
          </a:bodyPr>
          <a:lstStyle/>
          <a:p>
            <a:pPr defTabSz="608721" hangingPunct="0">
              <a:spcAft>
                <a:spcPts val="400"/>
              </a:spcAft>
              <a:defRPr/>
            </a:pPr>
            <a:r>
              <a:rPr lang="en-US" altLang="zh-CN" sz="1399" b="1" kern="0" dirty="0">
                <a:solidFill>
                  <a:srgbClr val="FFFFFF">
                    <a:lumMod val="50000"/>
                  </a:srgbClr>
                </a:solidFill>
                <a:latin typeface="微软雅黑" pitchFamily="34" charset="-122"/>
                <a:ea typeface="微软雅黑"/>
                <a:cs typeface="Huawei Sans" panose="020B0604020202020204"/>
                <a:sym typeface="微软雅黑" pitchFamily="34" charset="-122"/>
              </a:rPr>
              <a:t>30k</a:t>
            </a:r>
            <a:r>
              <a:rPr lang="zh-CN" altLang="en-US" sz="2399" b="1" kern="0" dirty="0">
                <a:solidFill>
                  <a:srgbClr val="FFFFFF">
                    <a:lumMod val="50000"/>
                  </a:srgbClr>
                </a:solidFill>
                <a:latin typeface="微软雅黑" pitchFamily="34" charset="-122"/>
                <a:ea typeface="微软雅黑"/>
                <a:cs typeface="Huawei Sans" panose="020B0604020202020204"/>
                <a:sym typeface="微软雅黑" pitchFamily="34" charset="-122"/>
              </a:rPr>
              <a:t> </a:t>
            </a:r>
            <a:r>
              <a:rPr lang="zh-CN" altLang="en-US" sz="1050" kern="0" dirty="0">
                <a:solidFill>
                  <a:srgbClr val="FFFFFF">
                    <a:lumMod val="50000"/>
                  </a:srgbClr>
                </a:solidFill>
                <a:latin typeface="微软雅黑" pitchFamily="34" charset="-122"/>
                <a:ea typeface="微软雅黑"/>
                <a:cs typeface="Huawei Sans" panose="020B0604020202020204"/>
                <a:sym typeface="微软雅黑" pitchFamily="34" charset="-122"/>
              </a:rPr>
              <a:t>行</a:t>
            </a:r>
            <a:r>
              <a:rPr lang="en-US" altLang="zh-CN" sz="1050" b="1" kern="0" dirty="0">
                <a:solidFill>
                  <a:srgbClr val="FFFFFF">
                    <a:lumMod val="50000"/>
                  </a:srgbClr>
                </a:solidFill>
                <a:latin typeface="微软雅黑" pitchFamily="34" charset="-122"/>
                <a:ea typeface="微软雅黑"/>
                <a:cs typeface="Huawei Sans" panose="020B0604020202020204"/>
                <a:sym typeface="微软雅黑" pitchFamily="34" charset="-122"/>
              </a:rPr>
              <a:t> </a:t>
            </a:r>
            <a:r>
              <a:rPr lang="zh-CN" altLang="en-US" sz="1050" kern="0" dirty="0">
                <a:solidFill>
                  <a:srgbClr val="FFFFFF">
                    <a:lumMod val="50000"/>
                  </a:srgbClr>
                </a:solidFill>
                <a:latin typeface="微软雅黑" pitchFamily="34" charset="-122"/>
                <a:ea typeface="微软雅黑"/>
                <a:cs typeface="Huawei Sans" panose="020B0604020202020204"/>
                <a:sym typeface="微软雅黑" pitchFamily="34" charset="-122"/>
              </a:rPr>
              <a:t>代码开发量</a:t>
            </a:r>
          </a:p>
        </p:txBody>
      </p:sp>
      <p:grpSp>
        <p:nvGrpSpPr>
          <p:cNvPr id="214" name="组合 213"/>
          <p:cNvGrpSpPr/>
          <p:nvPr/>
        </p:nvGrpSpPr>
        <p:grpSpPr>
          <a:xfrm>
            <a:off x="5849631" y="4822778"/>
            <a:ext cx="287738" cy="185768"/>
            <a:chOff x="7968327" y="6172670"/>
            <a:chExt cx="278621" cy="179883"/>
          </a:xfrm>
        </p:grpSpPr>
        <p:sp>
          <p:nvSpPr>
            <p:cNvPr id="215" name="Chevron 70"/>
            <p:cNvSpPr/>
            <p:nvPr/>
          </p:nvSpPr>
          <p:spPr>
            <a:xfrm rot="10800000" flipH="1" flipV="1">
              <a:off x="7968327" y="6172670"/>
              <a:ext cx="122196" cy="179883"/>
            </a:xfrm>
            <a:prstGeom prst="chevron">
              <a:avLst/>
            </a:prstGeom>
            <a:solidFill>
              <a:srgbClr val="C00000">
                <a:alpha val="50000"/>
              </a:srgbClr>
            </a:solidFill>
            <a:ln>
              <a:no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200" kern="0">
                <a:solidFill>
                  <a:srgbClr val="FFFFFF">
                    <a:lumMod val="50000"/>
                  </a:srgbClr>
                </a:solidFill>
                <a:latin typeface="微软雅黑" pitchFamily="34" charset="-122"/>
                <a:ea typeface="微软雅黑"/>
                <a:sym typeface="微软雅黑" pitchFamily="34" charset="-122"/>
              </a:endParaRPr>
            </a:p>
          </p:txBody>
        </p:sp>
        <p:sp>
          <p:nvSpPr>
            <p:cNvPr id="216" name="Chevron 77"/>
            <p:cNvSpPr/>
            <p:nvPr/>
          </p:nvSpPr>
          <p:spPr>
            <a:xfrm rot="10800000" flipH="1" flipV="1">
              <a:off x="8046538" y="6172670"/>
              <a:ext cx="122197" cy="179883"/>
            </a:xfrm>
            <a:prstGeom prst="chevron">
              <a:avLst/>
            </a:prstGeom>
            <a:solidFill>
              <a:srgbClr val="C00000"/>
            </a:solidFill>
            <a:ln>
              <a:no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200" kern="0">
                <a:solidFill>
                  <a:srgbClr val="FFFFFF">
                    <a:lumMod val="50000"/>
                  </a:srgbClr>
                </a:solidFill>
                <a:latin typeface="微软雅黑" pitchFamily="34" charset="-122"/>
                <a:ea typeface="微软雅黑"/>
                <a:sym typeface="微软雅黑" pitchFamily="34" charset="-122"/>
              </a:endParaRPr>
            </a:p>
          </p:txBody>
        </p:sp>
        <p:sp>
          <p:nvSpPr>
            <p:cNvPr id="217" name="Chevron 77"/>
            <p:cNvSpPr/>
            <p:nvPr/>
          </p:nvSpPr>
          <p:spPr>
            <a:xfrm rot="10800000" flipH="1" flipV="1">
              <a:off x="8124751" y="6172670"/>
              <a:ext cx="122197" cy="179883"/>
            </a:xfrm>
            <a:prstGeom prst="chevron">
              <a:avLst/>
            </a:prstGeom>
            <a:solidFill>
              <a:srgbClr val="C00000">
                <a:alpha val="40000"/>
              </a:srgbClr>
            </a:solidFill>
            <a:ln>
              <a:noFill/>
            </a:ln>
            <a:effectLst/>
          </p:spPr>
          <p:txBody>
            <a:bodyPr vert="horz" wrap="square" lIns="60869" tIns="30435" rIns="60869" bIns="30435" numCol="1" rtlCol="0" anchor="t" anchorCtr="0" compatLnSpc="1"/>
            <a:lstStyle/>
            <a:p>
              <a:pPr defTabSz="608721" fontAlgn="base">
                <a:spcBef>
                  <a:spcPct val="0"/>
                </a:spcBef>
                <a:spcAft>
                  <a:spcPct val="0"/>
                </a:spcAft>
                <a:buClr>
                  <a:srgbClr val="CC9900"/>
                </a:buClr>
                <a:buFont typeface="Wingdings" panose="05000000000000000000" pitchFamily="2" charset="2"/>
                <a:buChar char="n"/>
                <a:defRPr/>
              </a:pPr>
              <a:endParaRPr lang="en-US" sz="1200" kern="0">
                <a:solidFill>
                  <a:srgbClr val="FFFFFF">
                    <a:lumMod val="50000"/>
                  </a:srgbClr>
                </a:solidFill>
                <a:latin typeface="微软雅黑" pitchFamily="34" charset="-122"/>
                <a:ea typeface="微软雅黑"/>
                <a:sym typeface="微软雅黑" pitchFamily="34" charset="-122"/>
              </a:endParaRPr>
            </a:p>
          </p:txBody>
        </p:sp>
      </p:grpSp>
      <p:sp>
        <p:nvSpPr>
          <p:cNvPr id="218" name="文本框 217"/>
          <p:cNvSpPr txBox="1"/>
          <p:nvPr/>
        </p:nvSpPr>
        <p:spPr>
          <a:xfrm>
            <a:off x="4455986" y="4868674"/>
            <a:ext cx="1285073" cy="481763"/>
          </a:xfrm>
          <a:prstGeom prst="rect">
            <a:avLst/>
          </a:prstGeom>
          <a:noFill/>
          <a:ln w="12700" cap="flat">
            <a:noFill/>
            <a:miter lim="400000"/>
          </a:ln>
          <a:effectLst/>
          <a:sp3d/>
        </p:spPr>
        <p:txBody>
          <a:bodyPr rot="0" spcFirstLastPara="1" vertOverflow="overflow" horzOverflow="overflow" vert="horz" wrap="square" lIns="30434" tIns="30434" rIns="30434" bIns="30434" numCol="1" spcCol="38100" rtlCol="0" anchor="t">
            <a:spAutoFit/>
          </a:bodyPr>
          <a:lstStyle/>
          <a:p>
            <a:pPr defTabSz="608721" hangingPunct="0">
              <a:spcAft>
                <a:spcPts val="400"/>
              </a:spcAft>
              <a:defRPr/>
            </a:pPr>
            <a:r>
              <a:rPr lang="en-US" altLang="zh-CN" sz="1399" b="1" kern="0" dirty="0">
                <a:solidFill>
                  <a:srgbClr val="FFFFFF">
                    <a:lumMod val="50000"/>
                  </a:srgbClr>
                </a:solidFill>
                <a:latin typeface="微软雅黑" pitchFamily="34" charset="-122"/>
                <a:ea typeface="微软雅黑"/>
                <a:cs typeface="Huawei Sans" panose="020B0604020202020204"/>
                <a:sym typeface="微软雅黑" pitchFamily="34" charset="-122"/>
              </a:rPr>
              <a:t>60</a:t>
            </a:r>
            <a:r>
              <a:rPr lang="zh-CN" altLang="en-US" sz="2399" b="1" kern="0" dirty="0">
                <a:solidFill>
                  <a:srgbClr val="FFFFFF">
                    <a:lumMod val="50000"/>
                  </a:srgbClr>
                </a:solidFill>
                <a:latin typeface="微软雅黑" pitchFamily="34" charset="-122"/>
                <a:ea typeface="微软雅黑"/>
                <a:cs typeface="Huawei Sans" panose="020B0604020202020204"/>
                <a:sym typeface="微软雅黑" pitchFamily="34" charset="-122"/>
              </a:rPr>
              <a:t> </a:t>
            </a:r>
            <a:r>
              <a:rPr lang="zh-CN" altLang="en-US" sz="1050" kern="0" dirty="0">
                <a:solidFill>
                  <a:srgbClr val="FFFFFF">
                    <a:lumMod val="50000"/>
                  </a:srgbClr>
                </a:solidFill>
                <a:latin typeface="微软雅黑" pitchFamily="34" charset="-122"/>
                <a:ea typeface="微软雅黑"/>
                <a:cs typeface="Huawei Sans" panose="020B0604020202020204"/>
                <a:sym typeface="微软雅黑" pitchFamily="34" charset="-122"/>
              </a:rPr>
              <a:t>人月</a:t>
            </a:r>
            <a:r>
              <a:rPr lang="en-US" altLang="zh-CN" sz="1050" kern="0" dirty="0">
                <a:solidFill>
                  <a:srgbClr val="FFFFFF">
                    <a:lumMod val="50000"/>
                  </a:srgbClr>
                </a:solidFill>
                <a:latin typeface="微软雅黑" pitchFamily="34" charset="-122"/>
                <a:ea typeface="微软雅黑"/>
                <a:cs typeface="Huawei Sans" panose="020B0604020202020204"/>
                <a:sym typeface="微软雅黑" pitchFamily="34" charset="-122"/>
              </a:rPr>
              <a:t> </a:t>
            </a:r>
            <a:r>
              <a:rPr lang="zh-CN" altLang="en-US" sz="1050" kern="0" dirty="0">
                <a:solidFill>
                  <a:srgbClr val="FFFFFF">
                    <a:lumMod val="50000"/>
                  </a:srgbClr>
                </a:solidFill>
                <a:latin typeface="微软雅黑" pitchFamily="34" charset="-122"/>
                <a:ea typeface="微软雅黑"/>
                <a:cs typeface="Huawei Sans" panose="020B0604020202020204"/>
                <a:sym typeface="微软雅黑" pitchFamily="34" charset="-122"/>
              </a:rPr>
              <a:t>业务上线</a:t>
            </a:r>
          </a:p>
        </p:txBody>
      </p:sp>
      <p:sp>
        <p:nvSpPr>
          <p:cNvPr id="219" name="文本框 218"/>
          <p:cNvSpPr txBox="1"/>
          <p:nvPr/>
        </p:nvSpPr>
        <p:spPr>
          <a:xfrm>
            <a:off x="6252970" y="4399889"/>
            <a:ext cx="1468280" cy="481763"/>
          </a:xfrm>
          <a:prstGeom prst="rect">
            <a:avLst/>
          </a:prstGeom>
          <a:noFill/>
          <a:ln w="12700" cap="flat">
            <a:noFill/>
            <a:miter lim="400000"/>
          </a:ln>
          <a:effectLst/>
          <a:sp3d/>
        </p:spPr>
        <p:txBody>
          <a:bodyPr rot="0" spcFirstLastPara="1" vertOverflow="overflow" horzOverflow="overflow" vert="horz" wrap="square" lIns="30434" tIns="30434" rIns="30434" bIns="30434" numCol="1" spcCol="38100" rtlCol="0" anchor="t">
            <a:spAutoFit/>
          </a:bodyPr>
          <a:lstStyle/>
          <a:p>
            <a:pPr defTabSz="608721" hangingPunct="0">
              <a:spcAft>
                <a:spcPts val="400"/>
              </a:spcAft>
              <a:defRPr/>
            </a:pPr>
            <a:r>
              <a:rPr lang="en-US" altLang="zh-CN" sz="1399" b="1" kern="0" dirty="0">
                <a:solidFill>
                  <a:srgbClr val="C00000"/>
                </a:solidFill>
                <a:latin typeface="微软雅黑" pitchFamily="34" charset="-122"/>
                <a:ea typeface="微软雅黑"/>
                <a:cs typeface="Huawei Sans" panose="020B0604020202020204"/>
                <a:sym typeface="微软雅黑" pitchFamily="34" charset="-122"/>
              </a:rPr>
              <a:t>1.5k</a:t>
            </a:r>
            <a:r>
              <a:rPr lang="zh-CN" altLang="en-US" sz="2399" b="1" kern="0" dirty="0">
                <a:solidFill>
                  <a:srgbClr val="FFFFFF">
                    <a:lumMod val="50000"/>
                  </a:srgbClr>
                </a:solidFill>
                <a:latin typeface="微软雅黑" pitchFamily="34" charset="-122"/>
                <a:ea typeface="微软雅黑"/>
                <a:cs typeface="Huawei Sans" panose="020B0604020202020204"/>
                <a:sym typeface="微软雅黑" pitchFamily="34" charset="-122"/>
              </a:rPr>
              <a:t> </a:t>
            </a:r>
            <a:r>
              <a:rPr lang="zh-CN" altLang="en-US" sz="1050" kern="0" dirty="0">
                <a:solidFill>
                  <a:srgbClr val="FFFFFF">
                    <a:lumMod val="50000"/>
                  </a:srgbClr>
                </a:solidFill>
                <a:latin typeface="微软雅黑" pitchFamily="34" charset="-122"/>
                <a:ea typeface="微软雅黑"/>
                <a:cs typeface="Huawei Sans" panose="020B0604020202020204"/>
                <a:sym typeface="微软雅黑" pitchFamily="34" charset="-122"/>
              </a:rPr>
              <a:t>行</a:t>
            </a:r>
            <a:r>
              <a:rPr lang="en-US" altLang="zh-CN" sz="1050" b="1" kern="0" dirty="0">
                <a:solidFill>
                  <a:srgbClr val="FFFFFF">
                    <a:lumMod val="50000"/>
                  </a:srgbClr>
                </a:solidFill>
                <a:latin typeface="微软雅黑" pitchFamily="34" charset="-122"/>
                <a:ea typeface="微软雅黑"/>
                <a:cs typeface="Huawei Sans" panose="020B0604020202020204"/>
                <a:sym typeface="微软雅黑" pitchFamily="34" charset="-122"/>
              </a:rPr>
              <a:t> </a:t>
            </a:r>
            <a:r>
              <a:rPr lang="zh-CN" altLang="en-US" sz="1050" kern="0" dirty="0">
                <a:solidFill>
                  <a:srgbClr val="FFFFFF">
                    <a:lumMod val="50000"/>
                  </a:srgbClr>
                </a:solidFill>
                <a:latin typeface="微软雅黑" pitchFamily="34" charset="-122"/>
                <a:ea typeface="微软雅黑"/>
                <a:cs typeface="Huawei Sans" panose="020B0604020202020204"/>
                <a:sym typeface="微软雅黑" pitchFamily="34" charset="-122"/>
              </a:rPr>
              <a:t>代码开发量</a:t>
            </a:r>
          </a:p>
        </p:txBody>
      </p:sp>
      <p:sp>
        <p:nvSpPr>
          <p:cNvPr id="220" name="文本框 219"/>
          <p:cNvSpPr txBox="1"/>
          <p:nvPr/>
        </p:nvSpPr>
        <p:spPr>
          <a:xfrm>
            <a:off x="6341847" y="4884269"/>
            <a:ext cx="1285073" cy="481763"/>
          </a:xfrm>
          <a:prstGeom prst="rect">
            <a:avLst/>
          </a:prstGeom>
          <a:noFill/>
          <a:ln w="12700" cap="flat">
            <a:noFill/>
            <a:miter lim="400000"/>
          </a:ln>
          <a:effectLst/>
          <a:sp3d/>
        </p:spPr>
        <p:txBody>
          <a:bodyPr rot="0" spcFirstLastPara="1" vertOverflow="overflow" horzOverflow="overflow" vert="horz" wrap="square" lIns="30434" tIns="30434" rIns="30434" bIns="30434" numCol="1" spcCol="38100" rtlCol="0" anchor="t">
            <a:spAutoFit/>
          </a:bodyPr>
          <a:lstStyle/>
          <a:p>
            <a:pPr defTabSz="608721" hangingPunct="0">
              <a:spcAft>
                <a:spcPts val="400"/>
              </a:spcAft>
              <a:defRPr/>
            </a:pPr>
            <a:r>
              <a:rPr lang="en-US" altLang="zh-CN" sz="1399" b="1" kern="0" dirty="0">
                <a:solidFill>
                  <a:srgbClr val="C00000"/>
                </a:solidFill>
                <a:latin typeface="微软雅黑" pitchFamily="34" charset="-122"/>
                <a:ea typeface="微软雅黑"/>
                <a:cs typeface="Huawei Sans" panose="020B0604020202020204"/>
                <a:sym typeface="微软雅黑" pitchFamily="34" charset="-122"/>
              </a:rPr>
              <a:t>3</a:t>
            </a:r>
            <a:r>
              <a:rPr lang="zh-CN" altLang="en-US" sz="2399" b="1" kern="0" dirty="0">
                <a:solidFill>
                  <a:srgbClr val="FFFFFF">
                    <a:lumMod val="50000"/>
                  </a:srgbClr>
                </a:solidFill>
                <a:latin typeface="微软雅黑" pitchFamily="34" charset="-122"/>
                <a:ea typeface="微软雅黑"/>
                <a:cs typeface="Huawei Sans" panose="020B0604020202020204"/>
                <a:sym typeface="微软雅黑" pitchFamily="34" charset="-122"/>
              </a:rPr>
              <a:t> </a:t>
            </a:r>
            <a:r>
              <a:rPr lang="zh-CN" altLang="en-US" sz="1050" kern="0" dirty="0">
                <a:solidFill>
                  <a:srgbClr val="FFFFFF">
                    <a:lumMod val="50000"/>
                  </a:srgbClr>
                </a:solidFill>
                <a:latin typeface="微软雅黑" pitchFamily="34" charset="-122"/>
                <a:ea typeface="微软雅黑"/>
                <a:cs typeface="Huawei Sans" panose="020B0604020202020204"/>
                <a:sym typeface="微软雅黑" pitchFamily="34" charset="-122"/>
              </a:rPr>
              <a:t>人月</a:t>
            </a:r>
            <a:r>
              <a:rPr lang="en-US" altLang="zh-CN" sz="1050" kern="0" dirty="0">
                <a:solidFill>
                  <a:srgbClr val="FFFFFF">
                    <a:lumMod val="50000"/>
                  </a:srgbClr>
                </a:solidFill>
                <a:latin typeface="微软雅黑" pitchFamily="34" charset="-122"/>
                <a:ea typeface="微软雅黑"/>
                <a:cs typeface="Huawei Sans" panose="020B0604020202020204"/>
                <a:sym typeface="微软雅黑" pitchFamily="34" charset="-122"/>
              </a:rPr>
              <a:t> </a:t>
            </a:r>
            <a:r>
              <a:rPr lang="zh-CN" altLang="en-US" sz="1050" kern="0" dirty="0">
                <a:solidFill>
                  <a:srgbClr val="FFFFFF">
                    <a:lumMod val="50000"/>
                  </a:srgbClr>
                </a:solidFill>
                <a:latin typeface="微软雅黑" pitchFamily="34" charset="-122"/>
                <a:ea typeface="微软雅黑"/>
                <a:cs typeface="Huawei Sans" panose="020B0604020202020204"/>
                <a:sym typeface="微软雅黑" pitchFamily="34" charset="-122"/>
              </a:rPr>
              <a:t>业务上线</a:t>
            </a:r>
          </a:p>
        </p:txBody>
      </p:sp>
      <p:grpSp>
        <p:nvGrpSpPr>
          <p:cNvPr id="230" name="组合 229"/>
          <p:cNvGrpSpPr/>
          <p:nvPr/>
        </p:nvGrpSpPr>
        <p:grpSpPr>
          <a:xfrm>
            <a:off x="5380694" y="3913743"/>
            <a:ext cx="1079039" cy="379374"/>
            <a:chOff x="5318995" y="3635058"/>
            <a:chExt cx="1079882" cy="379670"/>
          </a:xfrm>
        </p:grpSpPr>
        <p:sp>
          <p:nvSpPr>
            <p:cNvPr id="223" name="文本框 26"/>
            <p:cNvSpPr txBox="1"/>
            <p:nvPr/>
          </p:nvSpPr>
          <p:spPr>
            <a:xfrm>
              <a:off x="5318995" y="3635058"/>
              <a:ext cx="1079882" cy="356115"/>
            </a:xfrm>
            <a:prstGeom prst="roundRect">
              <a:avLst>
                <a:gd name="adj" fmla="val 0"/>
              </a:avLst>
            </a:prstGeom>
            <a:solidFill>
              <a:schemeClr val="accent1"/>
            </a:solidFill>
            <a:ln>
              <a:noFill/>
            </a:ln>
            <a:effectLst>
              <a:outerShdw blurRad="368300" dist="38100" dir="5400000" sx="105000" sy="105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99" tIns="34251" rIns="68499" bIns="34251" numCol="1" spcCol="0" rtlCol="0" fromWordArt="0" anchor="ctr" anchorCtr="0" forceAA="0" compatLnSpc="1">
              <a:noAutofit/>
            </a:bodyPr>
            <a:lstStyle>
              <a:defPPr>
                <a:defRPr lang="zh-CN"/>
              </a:defPPr>
              <a:lvl1pPr algn="ctr" defTabSz="685800">
                <a:defRPr sz="1350">
                  <a:solidFill>
                    <a:srgbClr val="666666"/>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526">
                <a:defRPr/>
              </a:pPr>
              <a:r>
                <a:rPr lang="zh-CN" altLang="en-US" sz="1399" b="1" dirty="0">
                  <a:solidFill>
                    <a:srgbClr val="FFFFFF"/>
                  </a:solidFill>
                  <a:latin typeface="微软雅黑"/>
                  <a:ea typeface="微软雅黑"/>
                  <a:sym typeface="微软雅黑" pitchFamily="34" charset="-122"/>
                </a:rPr>
                <a:t>开发效率</a:t>
              </a:r>
            </a:p>
          </p:txBody>
        </p:sp>
        <p:cxnSp>
          <p:nvCxnSpPr>
            <p:cNvPr id="224" name="直接连接符 223"/>
            <p:cNvCxnSpPr/>
            <p:nvPr/>
          </p:nvCxnSpPr>
          <p:spPr>
            <a:xfrm>
              <a:off x="5318995" y="4014728"/>
              <a:ext cx="107842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31" name="任意多边形: 形状 9"/>
          <p:cNvSpPr/>
          <p:nvPr/>
        </p:nvSpPr>
        <p:spPr>
          <a:xfrm>
            <a:off x="7819996" y="3610138"/>
            <a:ext cx="3734078" cy="1940310"/>
          </a:xfrm>
          <a:custGeom>
            <a:avLst/>
            <a:gdLst>
              <a:gd name="connsiteX0" fmla="*/ 1105382 w 10266778"/>
              <a:gd name="connsiteY0" fmla="*/ 0 h 3873055"/>
              <a:gd name="connsiteX1" fmla="*/ 1502652 w 10266778"/>
              <a:gd name="connsiteY1" fmla="*/ 357695 h 3873055"/>
              <a:gd name="connsiteX2" fmla="*/ 10266778 w 10266778"/>
              <a:gd name="connsiteY2" fmla="*/ 357695 h 3873055"/>
              <a:gd name="connsiteX3" fmla="*/ 10266778 w 10266778"/>
              <a:gd name="connsiteY3" fmla="*/ 3873055 h 3873055"/>
              <a:gd name="connsiteX4" fmla="*/ 0 w 10266778"/>
              <a:gd name="connsiteY4" fmla="*/ 3873055 h 3873055"/>
              <a:gd name="connsiteX5" fmla="*/ 0 w 10266778"/>
              <a:gd name="connsiteY5" fmla="*/ 357695 h 3873055"/>
              <a:gd name="connsiteX6" fmla="*/ 708112 w 10266778"/>
              <a:gd name="connsiteY6" fmla="*/ 357695 h 3873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66778" h="3873055">
                <a:moveTo>
                  <a:pt x="1105382" y="0"/>
                </a:moveTo>
                <a:lnTo>
                  <a:pt x="1502652" y="357695"/>
                </a:lnTo>
                <a:lnTo>
                  <a:pt x="10266778" y="357695"/>
                </a:lnTo>
                <a:lnTo>
                  <a:pt x="10266778" y="3873055"/>
                </a:lnTo>
                <a:lnTo>
                  <a:pt x="0" y="3873055"/>
                </a:lnTo>
                <a:lnTo>
                  <a:pt x="0" y="357695"/>
                </a:lnTo>
                <a:lnTo>
                  <a:pt x="708112" y="357695"/>
                </a:lnTo>
                <a:close/>
              </a:path>
            </a:pathLst>
          </a:custGeom>
          <a:gradFill>
            <a:gsLst>
              <a:gs pos="100000">
                <a:schemeClr val="tx2"/>
              </a:gs>
              <a:gs pos="0">
                <a:schemeClr val="tx2">
                  <a:lumMod val="95000"/>
                </a:schemeClr>
              </a:gs>
            </a:gsLst>
            <a:lin ang="5400000" scaled="1"/>
          </a:gra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4">
              <a:defRPr/>
            </a:pPr>
            <a:endParaRPr lang="zh-CN" altLang="en-US" sz="1799" dirty="0">
              <a:solidFill>
                <a:srgbClr val="666666"/>
              </a:solidFill>
              <a:latin typeface="微软雅黑"/>
              <a:ea typeface="微软雅黑"/>
            </a:endParaRPr>
          </a:p>
        </p:txBody>
      </p:sp>
      <p:sp>
        <p:nvSpPr>
          <p:cNvPr id="232" name="文本框 69"/>
          <p:cNvSpPr txBox="1"/>
          <p:nvPr/>
        </p:nvSpPr>
        <p:spPr>
          <a:xfrm>
            <a:off x="8340292" y="4241857"/>
            <a:ext cx="1043651" cy="405700"/>
          </a:xfrm>
          <a:prstGeom prst="rect">
            <a:avLst/>
          </a:prstGeom>
          <a:noFill/>
          <a:ln w="12700" cap="flat">
            <a:noFill/>
            <a:miter lim="400000"/>
          </a:ln>
          <a:effectLst/>
        </p:spPr>
        <p:txBody>
          <a:bodyPr wrap="square" lIns="45659" tIns="45659" rIns="45659" bIns="45659" numCol="1" anchor="ctr">
            <a:spAutoFit/>
          </a:bodyPr>
          <a:lstStyle>
            <a:lvl1pPr defTabSz="914400">
              <a:lnSpc>
                <a:spcPct val="200000"/>
              </a:lnSpc>
              <a:defRPr>
                <a:solidFill>
                  <a:srgbClr val="FFFFFF"/>
                </a:solidFill>
                <a:latin typeface="微软雅黑"/>
                <a:ea typeface="微软雅黑"/>
                <a:cs typeface="微软雅黑"/>
                <a:sym typeface="微软雅黑"/>
              </a:defRPr>
            </a:lvl1pPr>
          </a:lstStyle>
          <a:p>
            <a:pPr algn="ctr" defTabSz="914034" hangingPunct="0">
              <a:defRPr>
                <a:latin typeface="Huawei Sans" panose="020B0604020202020204"/>
                <a:ea typeface="Huawei Sans" panose="020B0604020202020204"/>
                <a:cs typeface="Huawei Sans" panose="020B0604020202020204"/>
                <a:sym typeface="Huawei Sans" panose="020B0604020202020204"/>
              </a:defRPr>
            </a:pPr>
            <a:r>
              <a:rPr lang="zh-CN" altLang="en-US" sz="1200" kern="0" dirty="0">
                <a:solidFill>
                  <a:srgbClr val="FFFFFF">
                    <a:lumMod val="50000"/>
                  </a:srgbClr>
                </a:solidFill>
                <a:latin typeface="微软雅黑" pitchFamily="34" charset="-122"/>
                <a:ea typeface="微软雅黑" pitchFamily="34" charset="-122"/>
                <a:cs typeface="Huawei Sans" panose="020B0604020202020204"/>
                <a:sym typeface="微软雅黑" pitchFamily="34" charset="-122"/>
              </a:rPr>
              <a:t>检测精度高</a:t>
            </a:r>
            <a:endParaRPr sz="1200" kern="0" dirty="0">
              <a:solidFill>
                <a:srgbClr val="FFFFFF">
                  <a:lumMod val="50000"/>
                </a:srgbClr>
              </a:solidFill>
              <a:latin typeface="微软雅黑" pitchFamily="34" charset="-122"/>
              <a:ea typeface="微软雅黑" pitchFamily="34" charset="-122"/>
              <a:cs typeface="Huawei Sans" panose="020B0604020202020204"/>
              <a:sym typeface="微软雅黑" pitchFamily="34" charset="-122"/>
            </a:endParaRPr>
          </a:p>
        </p:txBody>
      </p:sp>
      <p:sp>
        <p:nvSpPr>
          <p:cNvPr id="234" name="文本框 69"/>
          <p:cNvSpPr txBox="1"/>
          <p:nvPr/>
        </p:nvSpPr>
        <p:spPr>
          <a:xfrm>
            <a:off x="8058857" y="4850613"/>
            <a:ext cx="1570809" cy="405700"/>
          </a:xfrm>
          <a:prstGeom prst="rect">
            <a:avLst/>
          </a:prstGeom>
          <a:noFill/>
          <a:ln w="12700" cap="flat">
            <a:noFill/>
            <a:miter lim="400000"/>
          </a:ln>
          <a:effectLst/>
        </p:spPr>
        <p:txBody>
          <a:bodyPr wrap="square" lIns="45659" tIns="45659" rIns="45659" bIns="45659" numCol="1" anchor="ctr">
            <a:spAutoFit/>
          </a:bodyPr>
          <a:lstStyle>
            <a:lvl1pPr defTabSz="914400">
              <a:lnSpc>
                <a:spcPct val="200000"/>
              </a:lnSpc>
              <a:defRPr>
                <a:solidFill>
                  <a:srgbClr val="FFFFFF"/>
                </a:solidFill>
                <a:latin typeface="微软雅黑"/>
                <a:ea typeface="微软雅黑"/>
                <a:cs typeface="微软雅黑"/>
                <a:sym typeface="微软雅黑"/>
              </a:defRPr>
            </a:lvl1pPr>
          </a:lstStyle>
          <a:p>
            <a:pPr algn="ctr" defTabSz="914034" hangingPunct="0">
              <a:defRPr>
                <a:latin typeface="Huawei Sans" panose="020B0604020202020204"/>
                <a:ea typeface="Huawei Sans" panose="020B0604020202020204"/>
                <a:cs typeface="Huawei Sans" panose="020B0604020202020204"/>
                <a:sym typeface="Huawei Sans" panose="020B0604020202020204"/>
              </a:defRPr>
            </a:pPr>
            <a:r>
              <a:rPr lang="zh-CN" altLang="en-US" sz="1200" kern="0" dirty="0">
                <a:solidFill>
                  <a:srgbClr val="FFFFFF">
                    <a:lumMod val="50000"/>
                  </a:srgbClr>
                </a:solidFill>
                <a:latin typeface="微软雅黑" pitchFamily="34" charset="-122"/>
                <a:ea typeface="微软雅黑" pitchFamily="34" charset="-122"/>
                <a:cs typeface="Huawei Sans" panose="020B0604020202020204"/>
                <a:sym typeface="微软雅黑" pitchFamily="34" charset="-122"/>
              </a:rPr>
              <a:t>工作量降低</a:t>
            </a:r>
          </a:p>
        </p:txBody>
      </p:sp>
      <p:grpSp>
        <p:nvGrpSpPr>
          <p:cNvPr id="236" name="组合 235"/>
          <p:cNvGrpSpPr/>
          <p:nvPr/>
        </p:nvGrpSpPr>
        <p:grpSpPr>
          <a:xfrm>
            <a:off x="8356894" y="3898278"/>
            <a:ext cx="1079039" cy="379374"/>
            <a:chOff x="5318995" y="3635058"/>
            <a:chExt cx="1079882" cy="379670"/>
          </a:xfrm>
        </p:grpSpPr>
        <p:sp>
          <p:nvSpPr>
            <p:cNvPr id="237" name="文本框 26"/>
            <p:cNvSpPr txBox="1"/>
            <p:nvPr/>
          </p:nvSpPr>
          <p:spPr>
            <a:xfrm>
              <a:off x="5318995" y="3635058"/>
              <a:ext cx="1079882" cy="356115"/>
            </a:xfrm>
            <a:prstGeom prst="roundRect">
              <a:avLst>
                <a:gd name="adj" fmla="val 0"/>
              </a:avLst>
            </a:prstGeom>
            <a:solidFill>
              <a:schemeClr val="accent1"/>
            </a:solidFill>
            <a:ln>
              <a:noFill/>
            </a:ln>
            <a:effectLst>
              <a:outerShdw blurRad="368300" dist="38100" dir="5400000" sx="105000" sy="105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99" tIns="34251" rIns="68499" bIns="34251" numCol="1" spcCol="0" rtlCol="0" fromWordArt="0" anchor="ctr" anchorCtr="0" forceAA="0" compatLnSpc="1">
              <a:noAutofit/>
            </a:bodyPr>
            <a:lstStyle>
              <a:defPPr>
                <a:defRPr lang="zh-CN"/>
              </a:defPPr>
              <a:lvl1pPr algn="ctr" defTabSz="685800">
                <a:defRPr sz="1350">
                  <a:solidFill>
                    <a:srgbClr val="666666"/>
                  </a:solidFill>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85526">
                <a:defRPr/>
              </a:pPr>
              <a:r>
                <a:rPr lang="zh-CN" altLang="en-US" sz="1399" b="1" dirty="0">
                  <a:solidFill>
                    <a:srgbClr val="FFFFFF"/>
                  </a:solidFill>
                  <a:latin typeface="微软雅黑"/>
                  <a:ea typeface="微软雅黑"/>
                  <a:sym typeface="微软雅黑" pitchFamily="34" charset="-122"/>
                </a:rPr>
                <a:t>质检效果</a:t>
              </a:r>
            </a:p>
          </p:txBody>
        </p:sp>
        <p:cxnSp>
          <p:nvCxnSpPr>
            <p:cNvPr id="238" name="直接连接符 237"/>
            <p:cNvCxnSpPr/>
            <p:nvPr/>
          </p:nvCxnSpPr>
          <p:spPr>
            <a:xfrm>
              <a:off x="5318995" y="4014728"/>
              <a:ext cx="107842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265" name="文本框 264"/>
          <p:cNvSpPr txBox="1"/>
          <p:nvPr/>
        </p:nvSpPr>
        <p:spPr>
          <a:xfrm>
            <a:off x="7898429" y="4606503"/>
            <a:ext cx="2097739" cy="284609"/>
          </a:xfrm>
          <a:prstGeom prst="rect">
            <a:avLst/>
          </a:prstGeom>
          <a:noFill/>
          <a:ln>
            <a:noFill/>
          </a:ln>
        </p:spPr>
        <p:txBody>
          <a:bodyPr wrap="square">
            <a:noAutofit/>
          </a:bodyPr>
          <a:lstStyle>
            <a:defPPr>
              <a:defRPr lang="en-US"/>
            </a:defPPr>
            <a:lvl1pPr marR="0" lvl="0" indent="0" defTabSz="914400" fontAlgn="auto">
              <a:lnSpc>
                <a:spcPct val="150000"/>
              </a:lnSpc>
              <a:spcBef>
                <a:spcPts val="0"/>
              </a:spcBef>
              <a:spcAft>
                <a:spcPts val="0"/>
              </a:spcAft>
              <a:buClrTx/>
              <a:buSzTx/>
              <a:buFontTx/>
              <a:buNone/>
              <a:defRPr kumimoji="0" sz="1200" b="1" i="0" u="none" strike="noStrike" cap="none" spc="0" normalizeH="0" baseline="0">
                <a:ln>
                  <a:noFill/>
                </a:ln>
                <a:solidFill>
                  <a:srgbClr val="1D1D1A"/>
                </a:solidFill>
                <a:effectLst/>
                <a:uLnTx/>
                <a:uFillTx/>
                <a:latin typeface="微软雅黑" pitchFamily="34" charset="-122"/>
                <a:ea typeface="微软雅黑" pitchFamily="34" charset="-122"/>
              </a:defRPr>
            </a:lvl1pPr>
            <a:lvl2pPr marL="450850" marR="0" lvl="1" indent="-285750" defTabSz="539750" fontAlgn="auto">
              <a:lnSpc>
                <a:spcPct val="150000"/>
              </a:lnSpc>
              <a:spcBef>
                <a:spcPts val="0"/>
              </a:spcBef>
              <a:spcAft>
                <a:spcPts val="0"/>
              </a:spcAft>
              <a:buClrTx/>
              <a:buSzTx/>
              <a:buFont typeface="Arial" panose="020B0604020202020204" pitchFamily="34" charset="0"/>
              <a:buChar char="•"/>
              <a:defRPr kumimoji="0" sz="1200" b="0" i="0" u="none" strike="noStrike" cap="none" spc="0" normalizeH="0" baseline="0">
                <a:ln>
                  <a:noFill/>
                </a:ln>
                <a:solidFill>
                  <a:srgbClr val="1D1D1A"/>
                </a:solidFill>
                <a:effectLst/>
                <a:uLnTx/>
                <a:uFillTx/>
                <a:latin typeface="微软雅黑" pitchFamily="34" charset="-122"/>
                <a:ea typeface="微软雅黑" pitchFamily="34" charset="-122"/>
              </a:defRPr>
            </a:lvl2pPr>
            <a:lvl3pPr marL="266700" marR="0" lvl="2" indent="-196850" defTabSz="914400" fontAlgn="auto">
              <a:lnSpc>
                <a:spcPct val="150000"/>
              </a:lnSpc>
              <a:spcBef>
                <a:spcPts val="0"/>
              </a:spcBef>
              <a:spcAft>
                <a:spcPts val="0"/>
              </a:spcAft>
              <a:buClrTx/>
              <a:buSzTx/>
              <a:buFont typeface="Arial" panose="020B0604020202020204" pitchFamily="34" charset="0"/>
              <a:buChar char="•"/>
              <a:defRPr kumimoji="0" sz="1200" b="0" i="0" u="none" strike="noStrike" cap="none" spc="0" normalizeH="0" baseline="0">
                <a:ln>
                  <a:noFill/>
                </a:ln>
                <a:solidFill>
                  <a:srgbClr val="1D1D1A"/>
                </a:solidFill>
                <a:effectLst/>
                <a:uLnTx/>
                <a:uFillTx/>
                <a:latin typeface="微软雅黑" pitchFamily="34" charset="-122"/>
                <a:ea typeface="微软雅黑" pitchFamily="34" charset="-122"/>
              </a:defRPr>
            </a:lvl3pPr>
          </a:lstStyle>
          <a:p>
            <a:pPr defTabSz="913399">
              <a:lnSpc>
                <a:spcPct val="100000"/>
              </a:lnSpc>
              <a:defRPr/>
            </a:pPr>
            <a:r>
              <a:rPr lang="zh-CN" altLang="en-US" sz="1050" b="0" dirty="0">
                <a:latin typeface="微软雅黑"/>
              </a:rPr>
              <a:t>漏检 </a:t>
            </a:r>
            <a:r>
              <a:rPr lang="en-US" altLang="zh-CN" kern="0" dirty="0">
                <a:solidFill>
                  <a:srgbClr val="C00000"/>
                </a:solidFill>
                <a:ea typeface="微软雅黑"/>
                <a:cs typeface="Huawei Sans" panose="020B0604020202020204"/>
              </a:rPr>
              <a:t>&lt; 0.01%</a:t>
            </a:r>
            <a:r>
              <a:rPr lang="zh-CN" altLang="en-US" sz="1050" b="0" dirty="0">
                <a:latin typeface="微软雅黑"/>
              </a:rPr>
              <a:t>，误检 </a:t>
            </a:r>
            <a:r>
              <a:rPr lang="en-US" altLang="zh-CN" kern="0" dirty="0">
                <a:solidFill>
                  <a:srgbClr val="C00000"/>
                </a:solidFill>
                <a:ea typeface="微软雅黑"/>
                <a:cs typeface="Huawei Sans" panose="020B0604020202020204"/>
              </a:rPr>
              <a:t>&lt; 1%</a:t>
            </a:r>
            <a:endParaRPr lang="en-US" altLang="zh-CN" kern="0" dirty="0">
              <a:solidFill>
                <a:srgbClr val="C00000"/>
              </a:solidFill>
              <a:ea typeface="微软雅黑"/>
              <a:cs typeface="Huawei Sans" panose="020B0604020202020204"/>
              <a:sym typeface="+mn-lt"/>
            </a:endParaRPr>
          </a:p>
        </p:txBody>
      </p:sp>
      <p:sp>
        <p:nvSpPr>
          <p:cNvPr id="266" name="文本框 265"/>
          <p:cNvSpPr txBox="1"/>
          <p:nvPr/>
        </p:nvSpPr>
        <p:spPr>
          <a:xfrm>
            <a:off x="8034506" y="5173926"/>
            <a:ext cx="1619508" cy="285507"/>
          </a:xfrm>
          <a:prstGeom prst="rect">
            <a:avLst/>
          </a:prstGeom>
          <a:noFill/>
          <a:ln>
            <a:noFill/>
          </a:ln>
        </p:spPr>
        <p:txBody>
          <a:bodyPr wrap="square">
            <a:noAutofit/>
          </a:bodyPr>
          <a:lstStyle>
            <a:defPPr>
              <a:defRPr lang="en-US"/>
            </a:defPPr>
            <a:lvl1pPr marR="0" lvl="0" indent="0" defTabSz="914400" fontAlgn="auto">
              <a:lnSpc>
                <a:spcPct val="150000"/>
              </a:lnSpc>
              <a:spcBef>
                <a:spcPts val="0"/>
              </a:spcBef>
              <a:spcAft>
                <a:spcPts val="0"/>
              </a:spcAft>
              <a:buClrTx/>
              <a:buSzTx/>
              <a:buFontTx/>
              <a:buNone/>
              <a:defRPr kumimoji="0" sz="1200" b="1" i="0" u="none" strike="noStrike" cap="none" spc="0" normalizeH="0" baseline="0">
                <a:ln>
                  <a:noFill/>
                </a:ln>
                <a:solidFill>
                  <a:srgbClr val="1D1D1A"/>
                </a:solidFill>
                <a:effectLst/>
                <a:uLnTx/>
                <a:uFillTx/>
                <a:latin typeface="微软雅黑" pitchFamily="34" charset="-122"/>
                <a:ea typeface="微软雅黑" pitchFamily="34" charset="-122"/>
              </a:defRPr>
            </a:lvl1pPr>
            <a:lvl2pPr marL="450850" marR="0" lvl="1" indent="-285750" defTabSz="539750" fontAlgn="auto">
              <a:lnSpc>
                <a:spcPct val="150000"/>
              </a:lnSpc>
              <a:spcBef>
                <a:spcPts val="0"/>
              </a:spcBef>
              <a:spcAft>
                <a:spcPts val="0"/>
              </a:spcAft>
              <a:buClrTx/>
              <a:buSzTx/>
              <a:buFont typeface="Arial" panose="020B0604020202020204" pitchFamily="34" charset="0"/>
              <a:buChar char="•"/>
              <a:defRPr kumimoji="0" sz="1200" b="0" i="0" u="none" strike="noStrike" cap="none" spc="0" normalizeH="0" baseline="0">
                <a:ln>
                  <a:noFill/>
                </a:ln>
                <a:solidFill>
                  <a:srgbClr val="1D1D1A"/>
                </a:solidFill>
                <a:effectLst/>
                <a:uLnTx/>
                <a:uFillTx/>
                <a:latin typeface="微软雅黑" pitchFamily="34" charset="-122"/>
                <a:ea typeface="微软雅黑" pitchFamily="34" charset="-122"/>
              </a:defRPr>
            </a:lvl2pPr>
            <a:lvl3pPr marL="266700" marR="0" lvl="2" indent="-196850" defTabSz="914400" fontAlgn="auto">
              <a:lnSpc>
                <a:spcPct val="150000"/>
              </a:lnSpc>
              <a:spcBef>
                <a:spcPts val="0"/>
              </a:spcBef>
              <a:spcAft>
                <a:spcPts val="0"/>
              </a:spcAft>
              <a:buClrTx/>
              <a:buSzTx/>
              <a:buFont typeface="Arial" panose="020B0604020202020204" pitchFamily="34" charset="0"/>
              <a:buChar char="•"/>
              <a:defRPr kumimoji="0" sz="1200" b="0" i="0" u="none" strike="noStrike" cap="none" spc="0" normalizeH="0" baseline="0">
                <a:ln>
                  <a:noFill/>
                </a:ln>
                <a:solidFill>
                  <a:srgbClr val="1D1D1A"/>
                </a:solidFill>
                <a:effectLst/>
                <a:uLnTx/>
                <a:uFillTx/>
                <a:latin typeface="微软雅黑" pitchFamily="34" charset="-122"/>
                <a:ea typeface="微软雅黑" pitchFamily="34" charset="-122"/>
              </a:defRPr>
            </a:lvl3pPr>
          </a:lstStyle>
          <a:p>
            <a:pPr algn="ctr" defTabSz="914034" hangingPunct="0">
              <a:defRPr/>
            </a:pPr>
            <a:r>
              <a:rPr lang="en-US" altLang="zh-CN" kern="0" dirty="0">
                <a:solidFill>
                  <a:srgbClr val="C00000"/>
                </a:solidFill>
                <a:ea typeface="微软雅黑"/>
                <a:cs typeface="Huawei Sans" panose="020B0604020202020204"/>
                <a:sym typeface="微软雅黑" pitchFamily="34" charset="-122"/>
              </a:rPr>
              <a:t>60%+</a:t>
            </a:r>
          </a:p>
        </p:txBody>
      </p:sp>
      <p:pic>
        <p:nvPicPr>
          <p:cNvPr id="267" name="image240.png" descr="image240.png"/>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a:xfrm>
            <a:off x="9996171" y="3836097"/>
            <a:ext cx="1364828" cy="853376"/>
          </a:xfrm>
          <a:prstGeom prst="rect">
            <a:avLst/>
          </a:prstGeom>
          <a:ln w="12700">
            <a:solidFill>
              <a:srgbClr val="FFFFFF"/>
            </a:solidFill>
            <a:miter lim="400000"/>
            <a:headEnd/>
            <a:tailEnd/>
          </a:ln>
          <a:effectLst>
            <a:outerShdw blurRad="50800" dist="38100" dir="2700000" algn="tl" rotWithShape="0">
              <a:prstClr val="black">
                <a:alpha val="40000"/>
              </a:prstClr>
            </a:outerShdw>
          </a:effectLst>
        </p:spPr>
      </p:pic>
      <p:sp>
        <p:nvSpPr>
          <p:cNvPr id="268" name="矩形 66"/>
          <p:cNvSpPr txBox="1"/>
          <p:nvPr/>
        </p:nvSpPr>
        <p:spPr>
          <a:xfrm>
            <a:off x="10350842" y="3870325"/>
            <a:ext cx="604771" cy="246029"/>
          </a:xfrm>
          <a:prstGeom prst="rect">
            <a:avLst/>
          </a:prstGeom>
          <a:ln w="12700">
            <a:miter lim="400000"/>
          </a:ln>
        </p:spPr>
        <p:txBody>
          <a:bodyPr wrap="none" lIns="45659" rIns="45659">
            <a:spAutoFit/>
          </a:bodyPr>
          <a:lstStyle>
            <a:lvl1pPr algn="ctr">
              <a:defRPr sz="1400">
                <a:solidFill>
                  <a:srgbClr val="181818"/>
                </a:solidFill>
                <a:latin typeface="微软雅黑"/>
                <a:ea typeface="微软雅黑"/>
                <a:cs typeface="微软雅黑"/>
                <a:sym typeface="微软雅黑"/>
              </a:defRPr>
            </a:lvl1pPr>
          </a:lstStyle>
          <a:p>
            <a:pPr defTabSz="913399" hangingPunct="0">
              <a:defRPr/>
            </a:pPr>
            <a:r>
              <a:rPr sz="1000" b="1" kern="0" dirty="0" err="1">
                <a:solidFill>
                  <a:srgbClr val="FFFFFF"/>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rPr>
              <a:t>异物检测</a:t>
            </a:r>
            <a:endParaRPr sz="1000" b="1" kern="0" dirty="0">
              <a:solidFill>
                <a:srgbClr val="FFFFFF"/>
              </a:solidFill>
              <a:effectLst>
                <a:outerShdw blurRad="38100" dist="38100" dir="2700000" algn="tl">
                  <a:srgbClr val="000000">
                    <a:alpha val="43137"/>
                  </a:srgbClr>
                </a:outerShdw>
              </a:effectLst>
              <a:latin typeface="微软雅黑" pitchFamily="34" charset="-122"/>
              <a:ea typeface="微软雅黑" pitchFamily="34" charset="-122"/>
              <a:sym typeface="微软雅黑" pitchFamily="34" charset="-122"/>
            </a:endParaRPr>
          </a:p>
        </p:txBody>
      </p:sp>
      <p:sp>
        <p:nvSpPr>
          <p:cNvPr id="269" name="椭圆 268"/>
          <p:cNvSpPr/>
          <p:nvPr/>
        </p:nvSpPr>
        <p:spPr>
          <a:xfrm>
            <a:off x="10653225" y="4139781"/>
            <a:ext cx="223885" cy="223885"/>
          </a:xfrm>
          <a:prstGeom prst="ellipse">
            <a:avLst/>
          </a:prstGeom>
          <a:noFill/>
          <a:ln w="12700" cap="flat" cmpd="sng" algn="ctr">
            <a:solidFill>
              <a:srgbClr val="C00000"/>
            </a:solidFill>
            <a:prstDash val="solid"/>
            <a:miter lim="800000"/>
          </a:ln>
          <a:effectLst/>
        </p:spPr>
        <p:txBody>
          <a:bodyPr rtlCol="0" anchor="ctr"/>
          <a:lstStyle/>
          <a:p>
            <a:pPr algn="ctr" defTabSz="914034" fontAlgn="base">
              <a:spcBef>
                <a:spcPct val="0"/>
              </a:spcBef>
              <a:spcAft>
                <a:spcPct val="0"/>
              </a:spcAft>
              <a:defRPr/>
            </a:pPr>
            <a:endParaRPr lang="zh-CN" altLang="en-US" sz="1799" kern="0">
              <a:solidFill>
                <a:srgbClr val="FFFFFF"/>
              </a:solidFill>
              <a:latin typeface="微软雅黑" pitchFamily="34" charset="-122"/>
              <a:ea typeface="微软雅黑"/>
              <a:sym typeface="微软雅黑" pitchFamily="34" charset="-122"/>
            </a:endParaRPr>
          </a:p>
        </p:txBody>
      </p:sp>
      <p:pic>
        <p:nvPicPr>
          <p:cNvPr id="270" name="image242.png" descr="image242.png"/>
          <p:cNvPicPr preferRelativeResize="0"/>
          <p:nvPr/>
        </p:nvPicPr>
        <p:blipFill>
          <a:blip r:embed="rId8" cstate="print"/>
          <a:stretch>
            <a:fillRect/>
          </a:stretch>
        </p:blipFill>
        <p:spPr>
          <a:xfrm rot="10800000">
            <a:off x="9996169" y="4744690"/>
            <a:ext cx="1406203" cy="780182"/>
          </a:xfrm>
          <a:prstGeom prst="rect">
            <a:avLst/>
          </a:prstGeom>
          <a:solidFill>
            <a:srgbClr val="FFFFFF"/>
          </a:solidFill>
          <a:ln w="12700" cap="flat" cmpd="sng" algn="ctr">
            <a:noFill/>
            <a:prstDash val="solid"/>
            <a:miter lim="800000"/>
            <a:headEnd/>
            <a:tailEnd/>
          </a:ln>
          <a:effectLst>
            <a:outerShdw blurRad="63500" algn="ctr" rotWithShape="0">
              <a:prstClr val="black">
                <a:alpha val="40000"/>
              </a:prstClr>
            </a:outerShdw>
          </a:effectLst>
        </p:spPr>
      </p:pic>
      <p:sp>
        <p:nvSpPr>
          <p:cNvPr id="271" name="矩形 270"/>
          <p:cNvSpPr/>
          <p:nvPr/>
        </p:nvSpPr>
        <p:spPr>
          <a:xfrm>
            <a:off x="9949955" y="4761014"/>
            <a:ext cx="1452420" cy="1912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399" hangingPunct="0">
              <a:defRPr/>
            </a:pPr>
            <a:r>
              <a:rPr lang="zh-CN" altLang="en-US" sz="1000" b="1" kern="0" dirty="0">
                <a:solidFill>
                  <a:srgbClr val="FFFFFF"/>
                </a:solidFill>
                <a:effectLst>
                  <a:outerShdw blurRad="38100" dist="38100" dir="2700000" algn="tl">
                    <a:srgbClr val="000000">
                      <a:alpha val="43137"/>
                    </a:srgbClr>
                  </a:outerShdw>
                </a:effectLst>
                <a:latin typeface="微软雅黑" pitchFamily="34" charset="-122"/>
                <a:ea typeface="微软雅黑"/>
                <a:cs typeface="微软雅黑"/>
                <a:sym typeface="微软雅黑"/>
              </a:rPr>
              <a:t>器件错漏反</a:t>
            </a:r>
          </a:p>
        </p:txBody>
      </p:sp>
      <p:sp>
        <p:nvSpPr>
          <p:cNvPr id="274" name="文本框 273"/>
          <p:cNvSpPr txBox="1"/>
          <p:nvPr/>
        </p:nvSpPr>
        <p:spPr>
          <a:xfrm>
            <a:off x="4610297" y="5629576"/>
            <a:ext cx="6792075" cy="418028"/>
          </a:xfrm>
          <a:prstGeom prst="rect">
            <a:avLst/>
          </a:prstGeom>
          <a:noFill/>
        </p:spPr>
        <p:txBody>
          <a:bodyPr wrap="square" rtlCol="0" anchor="ctr">
            <a:spAutoFit/>
          </a:bodyPr>
          <a:lstStyle/>
          <a:p>
            <a:pPr algn="ctr" defTabSz="913399">
              <a:lnSpc>
                <a:spcPct val="150000"/>
              </a:lnSpc>
              <a:defRPr/>
            </a:pPr>
            <a:r>
              <a:rPr lang="zh-CN" altLang="en-US" sz="1599" b="1" kern="0" dirty="0">
                <a:solidFill>
                  <a:srgbClr val="C00000"/>
                </a:solidFill>
                <a:latin typeface="微软雅黑"/>
                <a:ea typeface="微软雅黑"/>
                <a:cs typeface="+mn-ea"/>
                <a:sym typeface="+mn-lt"/>
              </a:rPr>
              <a:t>已在国内</a:t>
            </a:r>
            <a:r>
              <a:rPr lang="en-US" altLang="zh-CN" sz="1599" b="1" kern="0" dirty="0">
                <a:solidFill>
                  <a:srgbClr val="C00000"/>
                </a:solidFill>
                <a:latin typeface="微软雅黑"/>
                <a:ea typeface="微软雅黑"/>
                <a:cs typeface="+mn-ea"/>
                <a:sym typeface="+mn-lt"/>
              </a:rPr>
              <a:t>3C</a:t>
            </a:r>
            <a:r>
              <a:rPr lang="zh-CN" altLang="en-US" sz="1599" b="1" kern="0" dirty="0">
                <a:solidFill>
                  <a:srgbClr val="C00000"/>
                </a:solidFill>
                <a:latin typeface="微软雅黑"/>
                <a:ea typeface="微软雅黑"/>
                <a:cs typeface="+mn-ea"/>
                <a:sym typeface="+mn-lt"/>
              </a:rPr>
              <a:t>和家电头部制造等</a:t>
            </a:r>
            <a:r>
              <a:rPr lang="en-US" altLang="zh-CN" sz="1599" b="1" kern="0" dirty="0">
                <a:solidFill>
                  <a:srgbClr val="C00000"/>
                </a:solidFill>
                <a:latin typeface="微软雅黑"/>
                <a:ea typeface="微软雅黑"/>
                <a:cs typeface="+mn-ea"/>
                <a:sym typeface="+mn-lt"/>
              </a:rPr>
              <a:t>10+</a:t>
            </a:r>
            <a:r>
              <a:rPr lang="zh-CN" altLang="en-US" sz="1599" b="1" kern="0" dirty="0">
                <a:solidFill>
                  <a:srgbClr val="C00000"/>
                </a:solidFill>
                <a:latin typeface="微软雅黑"/>
                <a:ea typeface="微软雅黑"/>
                <a:cs typeface="+mn-ea"/>
                <a:sym typeface="+mn-lt"/>
              </a:rPr>
              <a:t>工厂上线</a:t>
            </a:r>
            <a:endParaRPr lang="en-US" altLang="zh-CN" sz="1599" b="1" kern="0" dirty="0">
              <a:solidFill>
                <a:srgbClr val="C00000"/>
              </a:solidFill>
              <a:latin typeface="微软雅黑"/>
              <a:ea typeface="微软雅黑"/>
              <a:cs typeface="+mn-ea"/>
              <a:sym typeface="+mn-lt"/>
            </a:endParaRPr>
          </a:p>
        </p:txBody>
      </p:sp>
      <p:cxnSp>
        <p:nvCxnSpPr>
          <p:cNvPr id="277" name="直接连接符 276"/>
          <p:cNvCxnSpPr/>
          <p:nvPr/>
        </p:nvCxnSpPr>
        <p:spPr>
          <a:xfrm>
            <a:off x="5189933" y="1649128"/>
            <a:ext cx="844386" cy="0"/>
          </a:xfrm>
          <a:prstGeom prst="line">
            <a:avLst/>
          </a:prstGeom>
          <a:noFill/>
          <a:ln w="12700" cap="flat" cmpd="sng" algn="ctr">
            <a:gradFill flip="none" rotWithShape="1">
              <a:gsLst>
                <a:gs pos="0">
                  <a:srgbClr val="FFFFFF"/>
                </a:gs>
                <a:gs pos="100000">
                  <a:srgbClr val="C00000"/>
                </a:gs>
              </a:gsLst>
              <a:lin ang="0" scaled="1"/>
              <a:tileRect/>
            </a:gradFill>
            <a:prstDash val="solid"/>
            <a:miter lim="800000"/>
          </a:ln>
          <a:effectLst/>
        </p:spPr>
      </p:cxnSp>
      <p:cxnSp>
        <p:nvCxnSpPr>
          <p:cNvPr id="278" name="直接连接符 277"/>
          <p:cNvCxnSpPr/>
          <p:nvPr/>
        </p:nvCxnSpPr>
        <p:spPr>
          <a:xfrm flipH="1">
            <a:off x="9881402" y="1649128"/>
            <a:ext cx="752618" cy="0"/>
          </a:xfrm>
          <a:prstGeom prst="line">
            <a:avLst/>
          </a:prstGeom>
          <a:noFill/>
          <a:ln w="12700" cap="flat" cmpd="sng" algn="ctr">
            <a:gradFill flip="none" rotWithShape="1">
              <a:gsLst>
                <a:gs pos="0">
                  <a:srgbClr val="FFFFFF"/>
                </a:gs>
                <a:gs pos="100000">
                  <a:srgbClr val="C00000"/>
                </a:gs>
              </a:gsLst>
              <a:lin ang="0" scaled="1"/>
              <a:tileRect/>
            </a:gradFill>
            <a:prstDash val="solid"/>
            <a:miter lim="800000"/>
          </a:ln>
          <a:effec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2" name="组合 441"/>
          <p:cNvGrpSpPr/>
          <p:nvPr/>
        </p:nvGrpSpPr>
        <p:grpSpPr>
          <a:xfrm>
            <a:off x="729176" y="1384497"/>
            <a:ext cx="5374650" cy="4655500"/>
            <a:chOff x="1129329" y="1083437"/>
            <a:chExt cx="3815048" cy="3412364"/>
          </a:xfrm>
        </p:grpSpPr>
        <p:grpSp>
          <p:nvGrpSpPr>
            <p:cNvPr id="443" name="组合 442"/>
            <p:cNvGrpSpPr/>
            <p:nvPr/>
          </p:nvGrpSpPr>
          <p:grpSpPr>
            <a:xfrm>
              <a:off x="1129329" y="1656141"/>
              <a:ext cx="3815048" cy="2839660"/>
              <a:chOff x="1129329" y="1656141"/>
              <a:chExt cx="3815048" cy="3537937"/>
            </a:xfrm>
          </p:grpSpPr>
          <p:sp>
            <p:nvSpPr>
              <p:cNvPr id="528" name="矩形"/>
              <p:cNvSpPr/>
              <p:nvPr/>
            </p:nvSpPr>
            <p:spPr>
              <a:xfrm>
                <a:off x="1129329" y="1656141"/>
                <a:ext cx="3815048" cy="798124"/>
              </a:xfrm>
              <a:prstGeom prst="rect">
                <a:avLst/>
              </a:prstGeom>
              <a:gradFill>
                <a:gsLst>
                  <a:gs pos="0">
                    <a:srgbClr val="44546A">
                      <a:lumMod val="20000"/>
                      <a:lumOff val="80000"/>
                      <a:alpha val="40000"/>
                    </a:srgbClr>
                  </a:gs>
                  <a:gs pos="70000">
                    <a:srgbClr val="44546A">
                      <a:lumMod val="20000"/>
                      <a:lumOff val="80000"/>
                      <a:alpha val="40000"/>
                    </a:srgbClr>
                  </a:gs>
                  <a:gs pos="35000">
                    <a:srgbClr val="44546A">
                      <a:lumMod val="20000"/>
                      <a:lumOff val="80000"/>
                      <a:alpha val="0"/>
                    </a:srgbClr>
                  </a:gs>
                  <a:gs pos="100000">
                    <a:srgbClr val="44546A">
                      <a:lumMod val="20000"/>
                      <a:lumOff val="80000"/>
                      <a:alpha val="0"/>
                    </a:srgbClr>
                  </a:gs>
                </a:gsLst>
                <a:lin ang="3600000" scaled="0"/>
              </a:gradFill>
              <a:ln w="3175" cap="flat">
                <a:noFill/>
                <a:miter lim="400000"/>
              </a:ln>
              <a:effectLst>
                <a:reflection blurRad="6350" stA="52000" endA="300" endPos="15000" dir="5400000" sy="-100000" algn="bl" rotWithShape="0"/>
              </a:effectLst>
            </p:spPr>
            <p:txBody>
              <a:bodyPr wrap="square" lIns="34557" tIns="34557" rIns="34557" bIns="34557" numCol="1" anchor="ctr">
                <a:noAutofit/>
              </a:bodyPr>
              <a:lstStyle/>
              <a:p>
                <a:pPr defTabSz="674100">
                  <a:defRPr/>
                </a:pPr>
                <a:endParaRPr sz="3199" kern="0">
                  <a:solidFill>
                    <a:srgbClr val="FFFFFF"/>
                  </a:solidFill>
                  <a:latin typeface="Microsoft YaHei" panose="020B0503020204020204" pitchFamily="34" charset="-122"/>
                  <a:ea typeface="Source Han Sans CN Bold" panose="020B0200000000000000"/>
                  <a:cs typeface="Microsoft YaHei" panose="020B0503020204020204" pitchFamily="34" charset="-122"/>
                </a:endParaRPr>
              </a:p>
            </p:txBody>
          </p:sp>
          <p:sp>
            <p:nvSpPr>
              <p:cNvPr id="529" name="矩形"/>
              <p:cNvSpPr/>
              <p:nvPr/>
            </p:nvSpPr>
            <p:spPr>
              <a:xfrm>
                <a:off x="1129329" y="2531648"/>
                <a:ext cx="3815048" cy="1143409"/>
              </a:xfrm>
              <a:prstGeom prst="rect">
                <a:avLst/>
              </a:prstGeom>
              <a:gradFill>
                <a:gsLst>
                  <a:gs pos="0">
                    <a:srgbClr val="44546A">
                      <a:lumMod val="20000"/>
                      <a:lumOff val="80000"/>
                      <a:alpha val="40000"/>
                    </a:srgbClr>
                  </a:gs>
                  <a:gs pos="70000">
                    <a:srgbClr val="44546A">
                      <a:lumMod val="20000"/>
                      <a:lumOff val="80000"/>
                      <a:alpha val="40000"/>
                    </a:srgbClr>
                  </a:gs>
                  <a:gs pos="35000">
                    <a:srgbClr val="44546A">
                      <a:lumMod val="20000"/>
                      <a:lumOff val="80000"/>
                      <a:alpha val="0"/>
                    </a:srgbClr>
                  </a:gs>
                  <a:gs pos="100000">
                    <a:srgbClr val="44546A">
                      <a:lumMod val="20000"/>
                      <a:lumOff val="80000"/>
                      <a:alpha val="0"/>
                    </a:srgbClr>
                  </a:gs>
                </a:gsLst>
                <a:lin ang="3600000" scaled="0"/>
              </a:gradFill>
              <a:ln w="3175" cap="flat">
                <a:noFill/>
                <a:miter lim="400000"/>
              </a:ln>
              <a:effectLst>
                <a:reflection blurRad="6350" stA="52000" endA="300" endPos="15000" dir="5400000" sy="-100000" algn="bl" rotWithShape="0"/>
              </a:effectLst>
            </p:spPr>
            <p:txBody>
              <a:bodyPr wrap="square" lIns="34557" tIns="34557" rIns="34557" bIns="34557" numCol="1" anchor="ctr">
                <a:noAutofit/>
              </a:bodyPr>
              <a:lstStyle/>
              <a:p>
                <a:pPr defTabSz="674100">
                  <a:defRPr/>
                </a:pPr>
                <a:endParaRPr sz="3199" kern="0">
                  <a:solidFill>
                    <a:srgbClr val="FFFFFF"/>
                  </a:solidFill>
                  <a:latin typeface="Microsoft YaHei" panose="020B0503020204020204" pitchFamily="34" charset="-122"/>
                  <a:ea typeface="Source Han Sans CN Bold" panose="020B0200000000000000"/>
                  <a:cs typeface="Microsoft YaHei" panose="020B0503020204020204" pitchFamily="34" charset="-122"/>
                </a:endParaRPr>
              </a:p>
            </p:txBody>
          </p:sp>
          <p:sp>
            <p:nvSpPr>
              <p:cNvPr id="530" name="矩形"/>
              <p:cNvSpPr/>
              <p:nvPr/>
            </p:nvSpPr>
            <p:spPr>
              <a:xfrm>
                <a:off x="1129329" y="3752440"/>
                <a:ext cx="3815048" cy="1441638"/>
              </a:xfrm>
              <a:prstGeom prst="rect">
                <a:avLst/>
              </a:prstGeom>
              <a:gradFill>
                <a:gsLst>
                  <a:gs pos="0">
                    <a:srgbClr val="44546A">
                      <a:lumMod val="20000"/>
                      <a:lumOff val="80000"/>
                      <a:alpha val="40000"/>
                    </a:srgbClr>
                  </a:gs>
                  <a:gs pos="70000">
                    <a:srgbClr val="44546A">
                      <a:lumMod val="20000"/>
                      <a:lumOff val="80000"/>
                      <a:alpha val="40000"/>
                    </a:srgbClr>
                  </a:gs>
                  <a:gs pos="35000">
                    <a:srgbClr val="44546A">
                      <a:lumMod val="20000"/>
                      <a:lumOff val="80000"/>
                      <a:alpha val="0"/>
                    </a:srgbClr>
                  </a:gs>
                  <a:gs pos="100000">
                    <a:srgbClr val="44546A">
                      <a:lumMod val="20000"/>
                      <a:lumOff val="80000"/>
                      <a:alpha val="0"/>
                    </a:srgbClr>
                  </a:gs>
                </a:gsLst>
                <a:lin ang="3600000" scaled="0"/>
              </a:gradFill>
              <a:ln w="3175" cap="flat">
                <a:noFill/>
                <a:miter lim="400000"/>
              </a:ln>
              <a:effectLst>
                <a:reflection blurRad="6350" stA="52000" endA="300" endPos="15000" dir="5400000" sy="-100000" algn="bl" rotWithShape="0"/>
              </a:effectLst>
            </p:spPr>
            <p:txBody>
              <a:bodyPr wrap="square" lIns="34557" tIns="34557" rIns="34557" bIns="34557" numCol="1" anchor="ctr">
                <a:noAutofit/>
              </a:bodyPr>
              <a:lstStyle/>
              <a:p>
                <a:pPr defTabSz="674100">
                  <a:defRPr/>
                </a:pPr>
                <a:endParaRPr sz="3199" kern="0">
                  <a:solidFill>
                    <a:srgbClr val="FFFFFF"/>
                  </a:solidFill>
                  <a:latin typeface="Microsoft YaHei" panose="020B0503020204020204" pitchFamily="34" charset="-122"/>
                  <a:ea typeface="Source Han Sans CN Bold" panose="020B0200000000000000"/>
                  <a:cs typeface="Microsoft YaHei" panose="020B0503020204020204" pitchFamily="34" charset="-122"/>
                </a:endParaRPr>
              </a:p>
            </p:txBody>
          </p:sp>
        </p:grpSp>
        <p:grpSp>
          <p:nvGrpSpPr>
            <p:cNvPr id="444" name="组合 443"/>
            <p:cNvGrpSpPr/>
            <p:nvPr/>
          </p:nvGrpSpPr>
          <p:grpSpPr>
            <a:xfrm>
              <a:off x="2257769" y="3687744"/>
              <a:ext cx="820326" cy="476378"/>
              <a:chOff x="1962761" y="3870450"/>
              <a:chExt cx="820326" cy="476378"/>
            </a:xfrm>
          </p:grpSpPr>
          <p:sp>
            <p:nvSpPr>
              <p:cNvPr id="524" name="云形 523"/>
              <p:cNvSpPr/>
              <p:nvPr/>
            </p:nvSpPr>
            <p:spPr>
              <a:xfrm>
                <a:off x="1962761" y="3870450"/>
                <a:ext cx="820326" cy="476378"/>
              </a:xfrm>
              <a:prstGeom prst="cloud">
                <a:avLst/>
              </a:prstGeom>
              <a:solidFill>
                <a:sysClr val="window" lastClr="FFFFFF"/>
              </a:solidFill>
              <a:ln w="12700" cap="flat" cmpd="sng" algn="ctr">
                <a:noFill/>
                <a:prstDash val="solid"/>
                <a:miter lim="800000"/>
              </a:ln>
              <a:effectLst>
                <a:outerShdw blurRad="50800" dist="38100" dir="2700000" algn="tl" rotWithShape="0">
                  <a:srgbClr val="44546A">
                    <a:lumMod val="60000"/>
                    <a:lumOff val="40000"/>
                    <a:alpha val="40000"/>
                  </a:srgbClr>
                </a:outerShdw>
              </a:effectLst>
            </p:spPr>
            <p:txBody>
              <a:bodyPr rtlCol="0" anchor="ctr"/>
              <a:lstStyle/>
              <a:p>
                <a:pPr algn="ctr" defTabSz="671561">
                  <a:defRPr/>
                </a:pPr>
                <a:endParaRPr lang="zh-CN" altLang="en-US" sz="1599" kern="0">
                  <a:solidFill>
                    <a:srgbClr val="666666"/>
                  </a:solidFill>
                  <a:latin typeface="Arial" panose="020B0604020202020204" pitchFamily="34" charset="0"/>
                  <a:ea typeface="微软雅黑"/>
                  <a:sym typeface="Arial" panose="020B0604020202020204" pitchFamily="34" charset="0"/>
                </a:endParaRPr>
              </a:p>
            </p:txBody>
          </p:sp>
          <p:pic>
            <p:nvPicPr>
              <p:cNvPr id="525" name="图片 5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0152" y="4076513"/>
                <a:ext cx="237129" cy="189974"/>
              </a:xfrm>
              <a:prstGeom prst="rect">
                <a:avLst/>
              </a:prstGeom>
            </p:spPr>
          </p:pic>
          <p:pic>
            <p:nvPicPr>
              <p:cNvPr id="526" name="500 pro.png" descr="500 pro.png"/>
              <p:cNvPicPr>
                <a:picLocks noChangeAspect="1"/>
              </p:cNvPicPr>
              <p:nvPr/>
            </p:nvPicPr>
            <p:blipFill>
              <a:blip r:embed="rId3"/>
              <a:srcRect t="28788"/>
              <a:stretch>
                <a:fillRect/>
              </a:stretch>
            </p:blipFill>
            <p:spPr>
              <a:xfrm>
                <a:off x="2164635" y="4099425"/>
                <a:ext cx="260413" cy="130555"/>
              </a:xfrm>
              <a:prstGeom prst="rect">
                <a:avLst/>
              </a:prstGeom>
              <a:ln w="12700" cap="flat">
                <a:noFill/>
                <a:miter lim="400000"/>
                <a:headEnd/>
                <a:tailEnd/>
              </a:ln>
              <a:effectLst/>
            </p:spPr>
          </p:pic>
          <p:sp>
            <p:nvSpPr>
              <p:cNvPr id="527" name="文本框 526"/>
              <p:cNvSpPr txBox="1"/>
              <p:nvPr/>
            </p:nvSpPr>
            <p:spPr>
              <a:xfrm>
                <a:off x="2010958" y="3926710"/>
                <a:ext cx="750947" cy="169128"/>
              </a:xfrm>
              <a:prstGeom prst="rect">
                <a:avLst/>
              </a:prstGeom>
              <a:noFill/>
            </p:spPr>
            <p:txBody>
              <a:bodyPr wrap="square" rtlCol="0">
                <a:spAutoFit/>
              </a:bodyPr>
              <a:lstStyle/>
              <a:p>
                <a:pPr algn="ctr" defTabSz="671561">
                  <a:defRPr/>
                </a:pPr>
                <a:r>
                  <a:rPr lang="zh-CN" altLang="en-US" sz="900" b="1" kern="0" dirty="0">
                    <a:solidFill>
                      <a:srgbClr val="C00000"/>
                    </a:solidFill>
                    <a:latin typeface="Arial" panose="020B0604020202020204" pitchFamily="34" charset="0"/>
                    <a:ea typeface="微软雅黑"/>
                    <a:cs typeface="+mn-ea"/>
                    <a:sym typeface="Arial" panose="020B0604020202020204" pitchFamily="34" charset="0"/>
                  </a:rPr>
                  <a:t>边缘节点</a:t>
                </a:r>
              </a:p>
            </p:txBody>
          </p:sp>
        </p:grpSp>
        <p:grpSp>
          <p:nvGrpSpPr>
            <p:cNvPr id="445" name="组合 444"/>
            <p:cNvGrpSpPr/>
            <p:nvPr/>
          </p:nvGrpSpPr>
          <p:grpSpPr>
            <a:xfrm>
              <a:off x="3227091" y="3686338"/>
              <a:ext cx="820326" cy="476378"/>
              <a:chOff x="3131890" y="3870450"/>
              <a:chExt cx="820326" cy="476378"/>
            </a:xfrm>
          </p:grpSpPr>
          <p:sp>
            <p:nvSpPr>
              <p:cNvPr id="518" name="云形 517"/>
              <p:cNvSpPr/>
              <p:nvPr/>
            </p:nvSpPr>
            <p:spPr>
              <a:xfrm>
                <a:off x="3131890" y="3870450"/>
                <a:ext cx="820326" cy="476378"/>
              </a:xfrm>
              <a:prstGeom prst="cloud">
                <a:avLst/>
              </a:prstGeom>
              <a:solidFill>
                <a:sysClr val="window" lastClr="FFFFFF"/>
              </a:solidFill>
              <a:ln w="12700" cap="flat" cmpd="sng" algn="ctr">
                <a:noFill/>
                <a:prstDash val="solid"/>
                <a:miter lim="800000"/>
              </a:ln>
              <a:effectLst>
                <a:outerShdw blurRad="50800" dist="38100" dir="2700000" algn="tl" rotWithShape="0">
                  <a:srgbClr val="44546A">
                    <a:lumMod val="60000"/>
                    <a:lumOff val="40000"/>
                    <a:alpha val="40000"/>
                  </a:srgbClr>
                </a:outerShdw>
              </a:effectLst>
            </p:spPr>
            <p:txBody>
              <a:bodyPr rtlCol="0" anchor="ctr"/>
              <a:lstStyle/>
              <a:p>
                <a:pPr algn="ctr" defTabSz="671561">
                  <a:defRPr/>
                </a:pPr>
                <a:endParaRPr lang="zh-CN" altLang="en-US" sz="1599" kern="0">
                  <a:solidFill>
                    <a:srgbClr val="666666"/>
                  </a:solidFill>
                  <a:latin typeface="Arial" panose="020B0604020202020204" pitchFamily="34" charset="0"/>
                  <a:ea typeface="微软雅黑"/>
                  <a:sym typeface="Arial" panose="020B0604020202020204" pitchFamily="34" charset="0"/>
                </a:endParaRPr>
              </a:p>
            </p:txBody>
          </p:sp>
          <p:sp>
            <p:nvSpPr>
              <p:cNvPr id="519" name="文本框 518"/>
              <p:cNvSpPr txBox="1"/>
              <p:nvPr/>
            </p:nvSpPr>
            <p:spPr>
              <a:xfrm>
                <a:off x="3184689" y="3911570"/>
                <a:ext cx="763400" cy="169128"/>
              </a:xfrm>
              <a:prstGeom prst="rect">
                <a:avLst/>
              </a:prstGeom>
              <a:noFill/>
            </p:spPr>
            <p:txBody>
              <a:bodyPr wrap="square" rtlCol="0">
                <a:spAutoFit/>
              </a:bodyPr>
              <a:lstStyle/>
              <a:p>
                <a:pPr algn="ctr" defTabSz="671561">
                  <a:defRPr/>
                </a:pPr>
                <a:r>
                  <a:rPr lang="zh-CN" altLang="en-US" sz="900" b="1" kern="0" dirty="0">
                    <a:solidFill>
                      <a:srgbClr val="C00000"/>
                    </a:solidFill>
                    <a:latin typeface="Arial" panose="020B0604020202020204" pitchFamily="34" charset="0"/>
                    <a:ea typeface="微软雅黑"/>
                    <a:cs typeface="+mn-ea"/>
                    <a:sym typeface="Arial" panose="020B0604020202020204" pitchFamily="34" charset="0"/>
                  </a:rPr>
                  <a:t>边缘节点</a:t>
                </a:r>
              </a:p>
            </p:txBody>
          </p:sp>
          <p:grpSp>
            <p:nvGrpSpPr>
              <p:cNvPr id="520" name="组合 519"/>
              <p:cNvGrpSpPr/>
              <p:nvPr/>
            </p:nvGrpSpPr>
            <p:grpSpPr>
              <a:xfrm>
                <a:off x="3247320" y="4052042"/>
                <a:ext cx="671367" cy="177937"/>
                <a:chOff x="3266286" y="4064072"/>
                <a:chExt cx="671367" cy="177937"/>
              </a:xfrm>
            </p:grpSpPr>
            <p:pic>
              <p:nvPicPr>
                <p:cNvPr id="521" name="500 pro.png" descr="500 pro.png"/>
                <p:cNvPicPr>
                  <a:picLocks noChangeAspect="1"/>
                </p:cNvPicPr>
                <p:nvPr/>
              </p:nvPicPr>
              <p:blipFill>
                <a:blip r:embed="rId3"/>
                <a:srcRect t="28788"/>
                <a:stretch>
                  <a:fillRect/>
                </a:stretch>
              </p:blipFill>
              <p:spPr>
                <a:xfrm>
                  <a:off x="3487176" y="4078455"/>
                  <a:ext cx="259733" cy="147747"/>
                </a:xfrm>
                <a:prstGeom prst="rect">
                  <a:avLst/>
                </a:prstGeom>
                <a:ln w="12700" cap="flat">
                  <a:noFill/>
                  <a:miter lim="400000"/>
                  <a:headEnd/>
                  <a:tailEnd/>
                </a:ln>
                <a:effectLst/>
              </p:spPr>
            </p:pic>
            <p:pic>
              <p:nvPicPr>
                <p:cNvPr id="522" name="图片 5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9975" y="4068320"/>
                  <a:ext cx="217678" cy="172445"/>
                </a:xfrm>
                <a:prstGeom prst="rect">
                  <a:avLst/>
                </a:prstGeom>
              </p:spPr>
            </p:pic>
            <p:pic>
              <p:nvPicPr>
                <p:cNvPr id="523" name="图片 5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6286" y="4064072"/>
                  <a:ext cx="233133" cy="177937"/>
                </a:xfrm>
                <a:prstGeom prst="rect">
                  <a:avLst/>
                </a:prstGeom>
              </p:spPr>
            </p:pic>
          </p:grpSp>
        </p:grpSp>
        <p:sp>
          <p:nvSpPr>
            <p:cNvPr id="446" name="Freeform 8"/>
            <p:cNvSpPr/>
            <p:nvPr/>
          </p:nvSpPr>
          <p:spPr>
            <a:xfrm>
              <a:off x="2107547" y="2399756"/>
              <a:ext cx="1584205" cy="880634"/>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solidFill>
              <a:srgbClr val="FFFFFF"/>
            </a:solidFill>
            <a:ln w="12700" cap="flat" cmpd="sng" algn="ctr">
              <a:noFill/>
              <a:prstDash val="solid"/>
              <a:miter lim="800000"/>
            </a:ln>
            <a:effectLst>
              <a:outerShdw blurRad="50800" dist="38100" dir="2700000" algn="tl" rotWithShape="0">
                <a:srgbClr val="44546A">
                  <a:lumMod val="60000"/>
                  <a:lumOff val="40000"/>
                  <a:alpha val="40000"/>
                </a:srgbClr>
              </a:outerShdw>
            </a:effectLst>
          </p:spPr>
          <p:txBody>
            <a:bodyPr wrap="square" lIns="31100" tIns="31100" rIns="31100" bIns="31100" numCol="1" anchor="ctr">
              <a:noAutofit/>
            </a:bodyPr>
            <a:lstStyle/>
            <a:p>
              <a:pPr algn="ctr" defTabSz="621416">
                <a:lnSpc>
                  <a:spcPct val="90000"/>
                </a:lnSpc>
                <a:defRPr sz="600" b="1">
                  <a:solidFill>
                    <a:srgbClr val="FFFFFF"/>
                  </a:solidFill>
                  <a:effectLst>
                    <a:outerShdw blurRad="38100" dist="38100" dir="2700000" rotWithShape="0">
                      <a:srgbClr val="000000">
                        <a:alpha val="43137"/>
                      </a:srgbClr>
                    </a:outerShdw>
                  </a:effectLst>
                  <a:latin typeface="微软雅黑"/>
                  <a:ea typeface="微软雅黑"/>
                  <a:cs typeface="微软雅黑"/>
                  <a:sym typeface="微软雅黑"/>
                </a:defRPr>
              </a:pPr>
              <a:endParaRPr sz="700" b="1" kern="0">
                <a:solidFill>
                  <a:srgbClr val="FFFFFF"/>
                </a:solidFill>
                <a:effectLst>
                  <a:outerShdw blurRad="38100" dist="38100" dir="2700000" rotWithShape="0">
                    <a:srgbClr val="000000">
                      <a:alpha val="43137"/>
                    </a:srgbClr>
                  </a:outerShdw>
                </a:effectLst>
                <a:latin typeface="Arial" panose="020B0604020202020204" pitchFamily="34" charset="0"/>
                <a:ea typeface="微软雅黑"/>
                <a:cs typeface="微软雅黑"/>
                <a:sym typeface="Arial" panose="020B0604020202020204" pitchFamily="34" charset="0"/>
              </a:endParaRPr>
            </a:p>
          </p:txBody>
        </p:sp>
        <p:sp>
          <p:nvSpPr>
            <p:cNvPr id="447" name="椭圆 446"/>
            <p:cNvSpPr/>
            <p:nvPr/>
          </p:nvSpPr>
          <p:spPr>
            <a:xfrm>
              <a:off x="4026380" y="1705487"/>
              <a:ext cx="568985" cy="568985"/>
            </a:xfrm>
            <a:prstGeom prst="ellipse">
              <a:avLst/>
            </a:prstGeom>
            <a:gradFill>
              <a:gsLst>
                <a:gs pos="0">
                  <a:srgbClr val="44546A">
                    <a:lumMod val="20000"/>
                    <a:lumOff val="80000"/>
                    <a:alpha val="0"/>
                  </a:srgbClr>
                </a:gs>
                <a:gs pos="100000">
                  <a:srgbClr val="44546A">
                    <a:lumMod val="20000"/>
                    <a:lumOff val="80000"/>
                    <a:alpha val="0"/>
                  </a:srgbClr>
                </a:gs>
                <a:gs pos="28000">
                  <a:srgbClr val="44546A">
                    <a:lumMod val="20000"/>
                    <a:lumOff val="80000"/>
                    <a:alpha val="50000"/>
                  </a:srgbClr>
                </a:gs>
                <a:gs pos="63000">
                  <a:srgbClr val="44546A">
                    <a:lumMod val="20000"/>
                    <a:lumOff val="80000"/>
                    <a:alpha val="30000"/>
                  </a:srgbClr>
                </a:gs>
              </a:gsLst>
              <a:lin ang="2700000" scaled="0"/>
            </a:gradFill>
            <a:ln w="12700" cap="flat" cmpd="sng" algn="ctr">
              <a:gradFill>
                <a:gsLst>
                  <a:gs pos="0">
                    <a:srgbClr val="44546A">
                      <a:lumMod val="20000"/>
                      <a:lumOff val="80000"/>
                      <a:alpha val="53000"/>
                    </a:srgbClr>
                  </a:gs>
                  <a:gs pos="54000">
                    <a:sysClr val="window" lastClr="FFFFFF"/>
                  </a:gs>
                  <a:gs pos="100000">
                    <a:srgbClr val="44546A">
                      <a:lumMod val="40000"/>
                      <a:lumOff val="60000"/>
                      <a:alpha val="34000"/>
                    </a:srgbClr>
                  </a:gs>
                </a:gsLst>
                <a:lin ang="3600000" scaled="0"/>
              </a:gradFill>
              <a:prstDash val="solid"/>
              <a:miter lim="800000"/>
            </a:ln>
            <a:effectLst/>
          </p:spPr>
          <p:txBody>
            <a:bodyPr rot="0" spcFirstLastPara="0" vertOverflow="overflow" horzOverflow="overflow" vert="horz" wrap="square" lIns="91404" tIns="45702" rIns="91404" bIns="45702" numCol="1" spcCol="0" rtlCol="0" fromWordArt="0" anchor="ctr" anchorCtr="0" forceAA="0" compatLnSpc="1">
              <a:noAutofit/>
            </a:bodyPr>
            <a:lstStyle/>
            <a:p>
              <a:pPr algn="ctr" defTabSz="914034">
                <a:defRPr/>
              </a:pPr>
              <a:endParaRPr lang="zh-CN" altLang="en-US" sz="2799" kern="0">
                <a:solidFill>
                  <a:prstClr val="white"/>
                </a:solidFill>
                <a:latin typeface="Calibri"/>
                <a:ea typeface="等线" panose="02010600030101010101" pitchFamily="2" charset="-122"/>
              </a:endParaRPr>
            </a:p>
          </p:txBody>
        </p:sp>
        <p:sp>
          <p:nvSpPr>
            <p:cNvPr id="448" name="矩形 447"/>
            <p:cNvSpPr/>
            <p:nvPr/>
          </p:nvSpPr>
          <p:spPr>
            <a:xfrm>
              <a:off x="1319964" y="1083437"/>
              <a:ext cx="3200025" cy="428458"/>
            </a:xfrm>
            <a:prstGeom prst="rect">
              <a:avLst/>
            </a:prstGeom>
          </p:spPr>
          <p:txBody>
            <a:bodyPr wrap="square">
              <a:spAutoFit/>
            </a:bodyPr>
            <a:lstStyle/>
            <a:p>
              <a:pPr algn="ctr" defTabSz="671561">
                <a:defRPr/>
              </a:pPr>
              <a:r>
                <a:rPr lang="zh-CN" altLang="en-US" sz="1599" b="1" kern="0" dirty="0">
                  <a:solidFill>
                    <a:srgbClr val="C00000"/>
                  </a:solidFill>
                  <a:latin typeface="Microsoft YaHei" panose="020B0503020204020204" pitchFamily="34" charset="-122"/>
                  <a:ea typeface="微软雅黑"/>
                  <a:cs typeface="Microsoft YaHei" panose="020B0503020204020204" pitchFamily="34" charset="-122"/>
                </a:rPr>
                <a:t>助力中国移动打造人工智能基础底座</a:t>
              </a:r>
              <a:endParaRPr lang="en-US" altLang="zh-CN" sz="1599" b="1" kern="0" dirty="0">
                <a:solidFill>
                  <a:srgbClr val="C00000"/>
                </a:solidFill>
                <a:latin typeface="Microsoft YaHei" panose="020B0503020204020204" pitchFamily="34" charset="-122"/>
                <a:ea typeface="微软雅黑"/>
                <a:cs typeface="Microsoft YaHei" panose="020B0503020204020204" pitchFamily="34" charset="-122"/>
              </a:endParaRPr>
            </a:p>
            <a:p>
              <a:pPr algn="ctr" defTabSz="671561">
                <a:defRPr/>
              </a:pPr>
              <a:r>
                <a:rPr lang="zh-CN" altLang="en-US" sz="1599" b="1" kern="0" dirty="0">
                  <a:solidFill>
                    <a:srgbClr val="C00000"/>
                  </a:solidFill>
                  <a:latin typeface="Microsoft YaHei" panose="020B0503020204020204" pitchFamily="34" charset="-122"/>
                  <a:ea typeface="微软雅黑"/>
                  <a:cs typeface="Microsoft YaHei" panose="020B0503020204020204" pitchFamily="34" charset="-122"/>
                </a:rPr>
                <a:t>支撑东西部</a:t>
              </a:r>
              <a:r>
                <a:rPr lang="en-US" altLang="zh-CN" sz="1599" b="1" kern="0" dirty="0">
                  <a:solidFill>
                    <a:srgbClr val="C00000"/>
                  </a:solidFill>
                  <a:latin typeface="Microsoft YaHei" panose="020B0503020204020204" pitchFamily="34" charset="-122"/>
                  <a:ea typeface="微软雅黑"/>
                  <a:cs typeface="Microsoft YaHei" panose="020B0503020204020204" pitchFamily="34" charset="-122"/>
                </a:rPr>
                <a:t>AI</a:t>
              </a:r>
              <a:r>
                <a:rPr lang="zh-CN" altLang="en-US" sz="1599" b="1" kern="0" dirty="0">
                  <a:solidFill>
                    <a:srgbClr val="C00000"/>
                  </a:solidFill>
                  <a:latin typeface="Microsoft YaHei" panose="020B0503020204020204" pitchFamily="34" charset="-122"/>
                  <a:ea typeface="微软雅黑"/>
                  <a:cs typeface="Microsoft YaHei" panose="020B0503020204020204" pitchFamily="34" charset="-122"/>
                </a:rPr>
                <a:t>产业发展</a:t>
              </a:r>
            </a:p>
          </p:txBody>
        </p:sp>
        <p:sp>
          <p:nvSpPr>
            <p:cNvPr id="449" name="Freeform 8"/>
            <p:cNvSpPr/>
            <p:nvPr/>
          </p:nvSpPr>
          <p:spPr>
            <a:xfrm>
              <a:off x="2260596" y="1675455"/>
              <a:ext cx="1191821" cy="606329"/>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solidFill>
              <a:srgbClr val="FFFFFF"/>
            </a:solidFill>
            <a:ln w="12700" cap="flat" cmpd="sng" algn="ctr">
              <a:noFill/>
              <a:prstDash val="solid"/>
              <a:miter lim="800000"/>
            </a:ln>
            <a:effectLst>
              <a:outerShdw blurRad="50800" dist="38100" dir="2700000" algn="tl" rotWithShape="0">
                <a:srgbClr val="44546A">
                  <a:lumMod val="40000"/>
                  <a:lumOff val="60000"/>
                  <a:alpha val="40000"/>
                </a:srgbClr>
              </a:outerShdw>
            </a:effectLst>
          </p:spPr>
          <p:txBody>
            <a:bodyPr wrap="square" lIns="31100" tIns="31100" rIns="31100" bIns="31100" numCol="1" anchor="ctr">
              <a:noAutofit/>
            </a:bodyPr>
            <a:lstStyle/>
            <a:p>
              <a:pPr algn="ctr" defTabSz="621416">
                <a:lnSpc>
                  <a:spcPct val="90000"/>
                </a:lnSpc>
                <a:defRPr sz="600" b="1">
                  <a:solidFill>
                    <a:srgbClr val="FFFFFF"/>
                  </a:solidFill>
                  <a:effectLst>
                    <a:outerShdw blurRad="38100" dist="38100" dir="2700000" rotWithShape="0">
                      <a:srgbClr val="000000">
                        <a:alpha val="43137"/>
                      </a:srgbClr>
                    </a:outerShdw>
                  </a:effectLst>
                  <a:latin typeface="微软雅黑"/>
                  <a:ea typeface="微软雅黑"/>
                  <a:cs typeface="微软雅黑"/>
                  <a:sym typeface="微软雅黑"/>
                </a:defRPr>
              </a:pPr>
              <a:endParaRPr sz="700" b="1" kern="0">
                <a:solidFill>
                  <a:srgbClr val="FFFFFF"/>
                </a:solidFill>
                <a:effectLst>
                  <a:outerShdw blurRad="38100" dist="38100" dir="2700000" rotWithShape="0">
                    <a:srgbClr val="000000">
                      <a:alpha val="43137"/>
                    </a:srgbClr>
                  </a:outerShdw>
                </a:effectLst>
                <a:latin typeface="Arial" panose="020B0604020202020204" pitchFamily="34" charset="0"/>
                <a:ea typeface="微软雅黑"/>
                <a:cs typeface="微软雅黑"/>
                <a:sym typeface="Arial" panose="020B0604020202020204" pitchFamily="34" charset="0"/>
              </a:endParaRPr>
            </a:p>
          </p:txBody>
        </p:sp>
        <p:sp>
          <p:nvSpPr>
            <p:cNvPr id="450" name="文本框 449"/>
            <p:cNvSpPr txBox="1"/>
            <p:nvPr/>
          </p:nvSpPr>
          <p:spPr>
            <a:xfrm>
              <a:off x="2883808" y="2318746"/>
              <a:ext cx="543413" cy="248055"/>
            </a:xfrm>
            <a:prstGeom prst="rect">
              <a:avLst/>
            </a:prstGeom>
            <a:noFill/>
          </p:spPr>
          <p:txBody>
            <a:bodyPr wrap="square" rtlCol="0">
              <a:spAutoFit/>
            </a:bodyPr>
            <a:lstStyle/>
            <a:p>
              <a:pPr algn="ctr" defTabSz="671561">
                <a:defRPr/>
              </a:pPr>
              <a:r>
                <a:rPr lang="zh-CN" altLang="en-US" sz="800" kern="0" dirty="0">
                  <a:solidFill>
                    <a:prstClr val="white">
                      <a:lumMod val="50000"/>
                    </a:prstClr>
                  </a:solidFill>
                  <a:latin typeface="Arial" panose="020B0604020202020204" pitchFamily="34" charset="0"/>
                  <a:ea typeface="微软雅黑"/>
                  <a:cs typeface="+mn-ea"/>
                  <a:sym typeface="Arial" panose="020B0604020202020204" pitchFamily="34" charset="0"/>
                </a:rPr>
                <a:t>预训练大模型、算法</a:t>
              </a:r>
            </a:p>
          </p:txBody>
        </p:sp>
        <p:grpSp>
          <p:nvGrpSpPr>
            <p:cNvPr id="451" name="组合 450"/>
            <p:cNvGrpSpPr/>
            <p:nvPr/>
          </p:nvGrpSpPr>
          <p:grpSpPr>
            <a:xfrm>
              <a:off x="2603636" y="2657472"/>
              <a:ext cx="647205" cy="431034"/>
              <a:chOff x="2652432" y="3189390"/>
              <a:chExt cx="1029218" cy="656919"/>
            </a:xfrm>
          </p:grpSpPr>
          <p:pic>
            <p:nvPicPr>
              <p:cNvPr id="516" name="Picture 2" descr="C:\Users\d00412088\AppData\Roaming\eSpace_Desktop\UserData\d00412088\imagefiles\originalImgfiles\3D10BA70-66D1-43CD-B545-072BC063C5D7.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819" r="41321"/>
              <a:stretch>
                <a:fillRect/>
              </a:stretch>
            </p:blipFill>
            <p:spPr bwMode="auto">
              <a:xfrm>
                <a:off x="2652432" y="3189390"/>
                <a:ext cx="368098" cy="656919"/>
              </a:xfrm>
              <a:prstGeom prst="rect">
                <a:avLst/>
              </a:prstGeom>
              <a:noFill/>
              <a:extLst>
                <a:ext uri="{909E8E84-426E-40DD-AFC4-6F175D3DCCD1}">
                  <a14:hiddenFill xmlns:a14="http://schemas.microsoft.com/office/drawing/2010/main">
                    <a:solidFill>
                      <a:srgbClr val="FFFFFF"/>
                    </a:solidFill>
                  </a14:hiddenFill>
                </a:ext>
              </a:extLst>
            </p:spPr>
          </p:pic>
          <p:pic>
            <p:nvPicPr>
              <p:cNvPr id="517" name="图片 5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07696" y="3359524"/>
                <a:ext cx="573954" cy="425651"/>
              </a:xfrm>
              <a:prstGeom prst="rect">
                <a:avLst/>
              </a:prstGeom>
            </p:spPr>
          </p:pic>
        </p:grpSp>
        <p:sp>
          <p:nvSpPr>
            <p:cNvPr id="452" name="文本框 451"/>
            <p:cNvSpPr txBox="1"/>
            <p:nvPr/>
          </p:nvSpPr>
          <p:spPr>
            <a:xfrm>
              <a:off x="1787573" y="2794610"/>
              <a:ext cx="659115" cy="157853"/>
            </a:xfrm>
            <a:prstGeom prst="rect">
              <a:avLst/>
            </a:prstGeom>
            <a:noFill/>
          </p:spPr>
          <p:txBody>
            <a:bodyPr wrap="square" rtlCol="0">
              <a:spAutoFit/>
            </a:bodyPr>
            <a:lstStyle/>
            <a:p>
              <a:pPr algn="ctr" defTabSz="671561">
                <a:defRPr/>
              </a:pPr>
              <a:r>
                <a:rPr lang="zh-CN" altLang="en-US" sz="800" kern="0" dirty="0">
                  <a:solidFill>
                    <a:prstClr val="white">
                      <a:lumMod val="50000"/>
                    </a:prstClr>
                  </a:solidFill>
                  <a:latin typeface="Arial" panose="020B0604020202020204" pitchFamily="34" charset="0"/>
                  <a:ea typeface="微软雅黑"/>
                  <a:cs typeface="+mn-ea"/>
                  <a:sym typeface="Arial" panose="020B0604020202020204" pitchFamily="34" charset="0"/>
                </a:rPr>
                <a:t>生态共享</a:t>
              </a:r>
            </a:p>
          </p:txBody>
        </p:sp>
        <p:sp>
          <p:nvSpPr>
            <p:cNvPr id="453" name="文本框 452"/>
            <p:cNvSpPr txBox="1"/>
            <p:nvPr/>
          </p:nvSpPr>
          <p:spPr>
            <a:xfrm>
              <a:off x="1854246" y="3676102"/>
              <a:ext cx="462114" cy="157853"/>
            </a:xfrm>
            <a:prstGeom prst="rect">
              <a:avLst/>
            </a:prstGeom>
            <a:noFill/>
          </p:spPr>
          <p:txBody>
            <a:bodyPr wrap="square" rtlCol="0">
              <a:spAutoFit/>
            </a:bodyPr>
            <a:lstStyle/>
            <a:p>
              <a:pPr algn="ctr" defTabSz="671561">
                <a:defRPr/>
              </a:pPr>
              <a:r>
                <a:rPr lang="zh-CN" altLang="en-US" sz="800" kern="0" dirty="0">
                  <a:solidFill>
                    <a:prstClr val="white">
                      <a:lumMod val="50000"/>
                    </a:prstClr>
                  </a:solidFill>
                  <a:latin typeface="Arial" panose="020B0604020202020204" pitchFamily="34" charset="0"/>
                  <a:ea typeface="微软雅黑"/>
                  <a:cs typeface="+mn-ea"/>
                  <a:sym typeface="Arial" panose="020B0604020202020204" pitchFamily="34" charset="0"/>
                </a:rPr>
                <a:t>边缘推理</a:t>
              </a:r>
            </a:p>
          </p:txBody>
        </p:sp>
        <p:grpSp>
          <p:nvGrpSpPr>
            <p:cNvPr id="454" name="组合 453"/>
            <p:cNvGrpSpPr/>
            <p:nvPr/>
          </p:nvGrpSpPr>
          <p:grpSpPr>
            <a:xfrm>
              <a:off x="4192892" y="2696539"/>
              <a:ext cx="615617" cy="320581"/>
              <a:chOff x="4192892" y="2696539"/>
              <a:chExt cx="615617" cy="320581"/>
            </a:xfrm>
          </p:grpSpPr>
          <p:sp>
            <p:nvSpPr>
              <p:cNvPr id="514" name="Freeform 8"/>
              <p:cNvSpPr/>
              <p:nvPr/>
            </p:nvSpPr>
            <p:spPr>
              <a:xfrm>
                <a:off x="4192892" y="2696539"/>
                <a:ext cx="615617" cy="318536"/>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solidFill>
                <a:sysClr val="window" lastClr="FFFFFF"/>
              </a:solidFill>
              <a:ln w="12700" cap="flat">
                <a:noFill/>
                <a:prstDash val="solid"/>
                <a:round/>
              </a:ln>
              <a:effectLst>
                <a:outerShdw blurRad="50800" dist="38100" dir="2700000" algn="tl" rotWithShape="0">
                  <a:srgbClr val="44546A">
                    <a:lumMod val="60000"/>
                    <a:lumOff val="40000"/>
                    <a:alpha val="40000"/>
                  </a:srgbClr>
                </a:outerShdw>
              </a:effectLst>
            </p:spPr>
            <p:txBody>
              <a:bodyPr wrap="square" lIns="31100" tIns="31100" rIns="31100" bIns="31100" numCol="1" anchor="ctr">
                <a:noAutofit/>
              </a:bodyPr>
              <a:lstStyle/>
              <a:p>
                <a:pPr algn="ctr" defTabSz="621416">
                  <a:lnSpc>
                    <a:spcPct val="90000"/>
                  </a:lnSpc>
                  <a:defRPr sz="600" b="1">
                    <a:solidFill>
                      <a:srgbClr val="FFFFFF"/>
                    </a:solidFill>
                    <a:effectLst>
                      <a:outerShdw blurRad="38100" dist="38100" dir="2700000" rotWithShape="0">
                        <a:srgbClr val="000000">
                          <a:alpha val="43137"/>
                        </a:srgbClr>
                      </a:outerShdw>
                    </a:effectLst>
                    <a:latin typeface="微软雅黑"/>
                    <a:ea typeface="微软雅黑"/>
                    <a:cs typeface="微软雅黑"/>
                    <a:sym typeface="微软雅黑"/>
                  </a:defRPr>
                </a:pPr>
                <a:endParaRPr sz="700" b="1" kern="0">
                  <a:solidFill>
                    <a:srgbClr val="666666">
                      <a:lumMod val="50000"/>
                    </a:srgbClr>
                  </a:solidFill>
                  <a:effectLst>
                    <a:outerShdw blurRad="38100" dist="38100" dir="2700000" rotWithShape="0">
                      <a:srgbClr val="000000">
                        <a:alpha val="43137"/>
                      </a:srgbClr>
                    </a:outerShdw>
                  </a:effectLst>
                  <a:latin typeface="Arial" panose="020B0604020202020204" pitchFamily="34" charset="0"/>
                  <a:ea typeface="微软雅黑"/>
                  <a:cs typeface="微软雅黑"/>
                  <a:sym typeface="Arial" panose="020B0604020202020204" pitchFamily="34" charset="0"/>
                </a:endParaRPr>
              </a:p>
            </p:txBody>
          </p:sp>
          <p:sp>
            <p:nvSpPr>
              <p:cNvPr id="515" name="矩形 514"/>
              <p:cNvSpPr/>
              <p:nvPr/>
            </p:nvSpPr>
            <p:spPr>
              <a:xfrm>
                <a:off x="4203133" y="2746515"/>
                <a:ext cx="563243" cy="270605"/>
              </a:xfrm>
              <a:prstGeom prst="rect">
                <a:avLst/>
              </a:prstGeom>
            </p:spPr>
            <p:txBody>
              <a:bodyPr wrap="none">
                <a:spAutoFit/>
              </a:bodyPr>
              <a:lstStyle/>
              <a:p>
                <a:pPr algn="ctr" defTabSz="671561">
                  <a:defRPr/>
                </a:pPr>
                <a:r>
                  <a:rPr lang="zh-CN" altLang="en-US" sz="900" b="1" kern="0" dirty="0">
                    <a:solidFill>
                      <a:srgbClr val="666666">
                        <a:lumMod val="50000"/>
                      </a:srgbClr>
                    </a:solidFill>
                    <a:latin typeface="Arial" panose="020B0604020202020204" pitchFamily="34" charset="0"/>
                    <a:ea typeface="微软雅黑"/>
                    <a:cs typeface="+mn-ea"/>
                    <a:sym typeface="Arial" panose="020B0604020202020204" pitchFamily="34" charset="0"/>
                  </a:rPr>
                  <a:t>运营商</a:t>
                </a:r>
                <a:endParaRPr lang="en-US" altLang="zh-CN" sz="900" b="1" kern="0" dirty="0">
                  <a:solidFill>
                    <a:srgbClr val="666666">
                      <a:lumMod val="50000"/>
                    </a:srgbClr>
                  </a:solidFill>
                  <a:latin typeface="Arial" panose="020B0604020202020204" pitchFamily="34" charset="0"/>
                  <a:ea typeface="微软雅黑"/>
                  <a:cs typeface="+mn-ea"/>
                  <a:sym typeface="Arial" panose="020B0604020202020204" pitchFamily="34" charset="0"/>
                </a:endParaRPr>
              </a:p>
              <a:p>
                <a:pPr algn="ctr" defTabSz="671561">
                  <a:defRPr/>
                </a:pPr>
                <a:r>
                  <a:rPr lang="en-US" altLang="zh-CN" sz="900" b="1" kern="0" dirty="0">
                    <a:solidFill>
                      <a:srgbClr val="666666">
                        <a:lumMod val="50000"/>
                      </a:srgbClr>
                    </a:solidFill>
                    <a:latin typeface="Arial" panose="020B0604020202020204" pitchFamily="34" charset="0"/>
                    <a:ea typeface="微软雅黑"/>
                    <a:cs typeface="+mn-ea"/>
                    <a:sym typeface="Arial" panose="020B0604020202020204" pitchFamily="34" charset="0"/>
                  </a:rPr>
                  <a:t>2B</a:t>
                </a:r>
                <a:r>
                  <a:rPr lang="zh-CN" altLang="en-US" sz="900" b="1" kern="0" dirty="0">
                    <a:solidFill>
                      <a:srgbClr val="666666">
                        <a:lumMod val="50000"/>
                      </a:srgbClr>
                    </a:solidFill>
                    <a:latin typeface="Arial" panose="020B0604020202020204" pitchFamily="34" charset="0"/>
                    <a:ea typeface="微软雅黑"/>
                    <a:cs typeface="+mn-ea"/>
                    <a:sym typeface="Arial" panose="020B0604020202020204" pitchFamily="34" charset="0"/>
                  </a:rPr>
                  <a:t>业务平台</a:t>
                </a:r>
                <a:endParaRPr lang="zh-CN" altLang="en-US" sz="900" b="1" kern="0" dirty="0">
                  <a:solidFill>
                    <a:srgbClr val="666666">
                      <a:lumMod val="50000"/>
                    </a:srgbClr>
                  </a:solidFill>
                  <a:latin typeface="Arial" panose="020B0604020202020204" pitchFamily="34" charset="0"/>
                  <a:ea typeface="微软雅黑"/>
                  <a:sym typeface="Arial" panose="020B0604020202020204" pitchFamily="34" charset="0"/>
                </a:endParaRPr>
              </a:p>
            </p:txBody>
          </p:sp>
        </p:grpSp>
        <p:sp>
          <p:nvSpPr>
            <p:cNvPr id="455" name="文本框 454"/>
            <p:cNvSpPr txBox="1"/>
            <p:nvPr/>
          </p:nvSpPr>
          <p:spPr>
            <a:xfrm>
              <a:off x="3553453" y="2794610"/>
              <a:ext cx="547575" cy="157853"/>
            </a:xfrm>
            <a:prstGeom prst="rect">
              <a:avLst/>
            </a:prstGeom>
            <a:noFill/>
          </p:spPr>
          <p:txBody>
            <a:bodyPr wrap="square" rtlCol="0">
              <a:spAutoFit/>
            </a:bodyPr>
            <a:lstStyle/>
            <a:p>
              <a:pPr algn="ctr" defTabSz="671561">
                <a:defRPr/>
              </a:pPr>
              <a:r>
                <a:rPr lang="zh-CN" altLang="en-US" sz="800" kern="0" dirty="0">
                  <a:solidFill>
                    <a:prstClr val="white">
                      <a:lumMod val="50000"/>
                    </a:prstClr>
                  </a:solidFill>
                  <a:latin typeface="Arial" panose="020B0604020202020204" pitchFamily="34" charset="0"/>
                  <a:ea typeface="微软雅黑"/>
                  <a:cs typeface="+mn-ea"/>
                  <a:sym typeface="Arial" panose="020B0604020202020204" pitchFamily="34" charset="0"/>
                </a:rPr>
                <a:t>提供</a:t>
              </a:r>
              <a:r>
                <a:rPr lang="en-US" altLang="zh-CN" sz="800" kern="0" dirty="0">
                  <a:solidFill>
                    <a:prstClr val="white">
                      <a:lumMod val="50000"/>
                    </a:prstClr>
                  </a:solidFill>
                  <a:latin typeface="Arial" panose="020B0604020202020204" pitchFamily="34" charset="0"/>
                  <a:ea typeface="微软雅黑"/>
                  <a:cs typeface="+mn-ea"/>
                  <a:sym typeface="Arial" panose="020B0604020202020204" pitchFamily="34" charset="0"/>
                </a:rPr>
                <a:t>AI</a:t>
              </a:r>
              <a:r>
                <a:rPr lang="zh-CN" altLang="en-US" sz="800" kern="0" dirty="0">
                  <a:solidFill>
                    <a:prstClr val="white">
                      <a:lumMod val="50000"/>
                    </a:prstClr>
                  </a:solidFill>
                  <a:latin typeface="Arial" panose="020B0604020202020204" pitchFamily="34" charset="0"/>
                  <a:ea typeface="微软雅黑"/>
                  <a:cs typeface="+mn-ea"/>
                  <a:sym typeface="Arial" panose="020B0604020202020204" pitchFamily="34" charset="0"/>
                </a:rPr>
                <a:t>资源</a:t>
              </a:r>
            </a:p>
          </p:txBody>
        </p:sp>
        <p:sp>
          <p:nvSpPr>
            <p:cNvPr id="456" name="文本框 455"/>
            <p:cNvSpPr txBox="1"/>
            <p:nvPr/>
          </p:nvSpPr>
          <p:spPr>
            <a:xfrm>
              <a:off x="2736156" y="2562863"/>
              <a:ext cx="382168" cy="118390"/>
            </a:xfrm>
            <a:prstGeom prst="rect">
              <a:avLst/>
            </a:prstGeom>
            <a:noFill/>
          </p:spPr>
          <p:txBody>
            <a:bodyPr wrap="none" lIns="0" tIns="0" rIns="0" bIns="0" rtlCol="0">
              <a:spAutoFit/>
            </a:bodyPr>
            <a:lstStyle>
              <a:defPPr>
                <a:defRPr lang="en-US"/>
              </a:defPPr>
              <a:lvl1pPr algn="ctr">
                <a:defRPr kumimoji="1" sz="1200" b="1">
                  <a:solidFill>
                    <a:srgbClr val="000000"/>
                  </a:solidFill>
                  <a:latin typeface="Microsoft YaHei" panose="020B0503020204020204" pitchFamily="34" charset="-122"/>
                  <a:ea typeface="Microsoft YaHei" panose="020B0503020204020204" pitchFamily="34" charset="-122"/>
                </a:defRPr>
              </a:lvl1pPr>
            </a:lstStyle>
            <a:p>
              <a:pPr defTabSz="671561">
                <a:defRPr/>
              </a:pPr>
              <a:r>
                <a:rPr lang="zh-CN" altLang="en-US" sz="1050" kern="0" dirty="0">
                  <a:latin typeface="Arial" panose="020B0604020202020204" pitchFamily="34" charset="0"/>
                  <a:ea typeface="微软雅黑" pitchFamily="34" charset="-122"/>
                  <a:sym typeface="Arial" panose="020B0604020202020204" pitchFamily="34" charset="0"/>
                </a:rPr>
                <a:t>训推一体</a:t>
              </a:r>
            </a:p>
          </p:txBody>
        </p:sp>
        <p:sp>
          <p:nvSpPr>
            <p:cNvPr id="457" name="平行四边形 456"/>
            <p:cNvSpPr/>
            <p:nvPr/>
          </p:nvSpPr>
          <p:spPr>
            <a:xfrm>
              <a:off x="1154064" y="1691244"/>
              <a:ext cx="687858" cy="175177"/>
            </a:xfrm>
            <a:prstGeom prst="parallelogram">
              <a:avLst>
                <a:gd name="adj" fmla="val 0"/>
              </a:avLst>
            </a:prstGeom>
            <a:solidFill>
              <a:srgbClr val="C00000"/>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noAutofit/>
            </a:bodyPr>
            <a:lstStyle/>
            <a:p>
              <a:pPr algn="ctr" defTabSz="671561">
                <a:lnSpc>
                  <a:spcPct val="120000"/>
                </a:lnSpc>
                <a:defRPr/>
              </a:pPr>
              <a:r>
                <a:rPr kumimoji="1" lang="zh-CN" altLang="en-US" sz="1100" b="1" kern="0" dirty="0">
                  <a:solidFill>
                    <a:srgbClr val="FFFFFF"/>
                  </a:solidFill>
                  <a:latin typeface="Arial" panose="020B0604020202020204" pitchFamily="34" charset="0"/>
                  <a:ea typeface="微软雅黑"/>
                  <a:sym typeface="Arial" panose="020B0604020202020204" pitchFamily="34" charset="0"/>
                </a:rPr>
                <a:t>西部枢纽</a:t>
              </a:r>
            </a:p>
          </p:txBody>
        </p:sp>
        <p:sp>
          <p:nvSpPr>
            <p:cNvPr id="458" name="平行四边形 457"/>
            <p:cNvSpPr/>
            <p:nvPr/>
          </p:nvSpPr>
          <p:spPr>
            <a:xfrm>
              <a:off x="1154064" y="2388226"/>
              <a:ext cx="687858" cy="175177"/>
            </a:xfrm>
            <a:prstGeom prst="parallelogram">
              <a:avLst>
                <a:gd name="adj" fmla="val 0"/>
              </a:avLst>
            </a:prstGeom>
            <a:solidFill>
              <a:srgbClr val="C00000"/>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noAutofit/>
            </a:bodyPr>
            <a:lstStyle/>
            <a:p>
              <a:pPr algn="ctr" defTabSz="671561">
                <a:lnSpc>
                  <a:spcPct val="120000"/>
                </a:lnSpc>
                <a:defRPr/>
              </a:pPr>
              <a:r>
                <a:rPr kumimoji="1" lang="zh-CN" altLang="en-US" sz="1100" b="1" kern="0" dirty="0">
                  <a:solidFill>
                    <a:srgbClr val="FFFFFF"/>
                  </a:solidFill>
                  <a:latin typeface="Arial" panose="020B0604020202020204" pitchFamily="34" charset="0"/>
                  <a:ea typeface="微软雅黑"/>
                  <a:sym typeface="Arial" panose="020B0604020202020204" pitchFamily="34" charset="0"/>
                </a:rPr>
                <a:t>中东部</a:t>
              </a:r>
            </a:p>
          </p:txBody>
        </p:sp>
        <p:grpSp>
          <p:nvGrpSpPr>
            <p:cNvPr id="459" name="组合 458"/>
            <p:cNvGrpSpPr/>
            <p:nvPr/>
          </p:nvGrpSpPr>
          <p:grpSpPr>
            <a:xfrm>
              <a:off x="2286135" y="1720766"/>
              <a:ext cx="581589" cy="331224"/>
              <a:chOff x="3080944" y="1586372"/>
              <a:chExt cx="852477" cy="517443"/>
            </a:xfrm>
          </p:grpSpPr>
          <p:grpSp>
            <p:nvGrpSpPr>
              <p:cNvPr id="509" name="组合 508"/>
              <p:cNvGrpSpPr/>
              <p:nvPr/>
            </p:nvGrpSpPr>
            <p:grpSpPr>
              <a:xfrm>
                <a:off x="3080944" y="1858893"/>
                <a:ext cx="852477" cy="244922"/>
                <a:chOff x="9666873" y="4404131"/>
                <a:chExt cx="1214437" cy="1016000"/>
              </a:xfrm>
            </p:grpSpPr>
            <p:sp>
              <p:nvSpPr>
                <p:cNvPr id="511" name="Freeform 167"/>
                <p:cNvSpPr/>
                <p:nvPr/>
              </p:nvSpPr>
              <p:spPr bwMode="auto">
                <a:xfrm>
                  <a:off x="9719261" y="4753381"/>
                  <a:ext cx="1106487" cy="666750"/>
                </a:xfrm>
                <a:custGeom>
                  <a:avLst/>
                  <a:gdLst/>
                  <a:ahLst/>
                  <a:cxnLst>
                    <a:cxn ang="0">
                      <a:pos x="295" y="1"/>
                    </a:cxn>
                    <a:cxn ang="0">
                      <a:pos x="295" y="85"/>
                    </a:cxn>
                    <a:cxn ang="0">
                      <a:pos x="252" y="145"/>
                    </a:cxn>
                    <a:cxn ang="0">
                      <a:pos x="44" y="145"/>
                    </a:cxn>
                    <a:cxn ang="0">
                      <a:pos x="1" y="84"/>
                    </a:cxn>
                    <a:cxn ang="0">
                      <a:pos x="1" y="0"/>
                    </a:cxn>
                    <a:cxn ang="0">
                      <a:pos x="44" y="61"/>
                    </a:cxn>
                    <a:cxn ang="0">
                      <a:pos x="253" y="61"/>
                    </a:cxn>
                    <a:cxn ang="0">
                      <a:pos x="295" y="1"/>
                    </a:cxn>
                  </a:cxnLst>
                  <a:rect l="0" t="0" r="r" b="b"/>
                  <a:pathLst>
                    <a:path w="295" h="178">
                      <a:moveTo>
                        <a:pt x="295" y="1"/>
                      </a:moveTo>
                      <a:cubicBezTo>
                        <a:pt x="295" y="85"/>
                        <a:pt x="295" y="85"/>
                        <a:pt x="295" y="85"/>
                      </a:cubicBezTo>
                      <a:cubicBezTo>
                        <a:pt x="295" y="106"/>
                        <a:pt x="281" y="128"/>
                        <a:pt x="252" y="145"/>
                      </a:cubicBezTo>
                      <a:cubicBezTo>
                        <a:pt x="195" y="178"/>
                        <a:pt x="102" y="178"/>
                        <a:pt x="44" y="145"/>
                      </a:cubicBezTo>
                      <a:cubicBezTo>
                        <a:pt x="15" y="128"/>
                        <a:pt x="0" y="106"/>
                        <a:pt x="1" y="84"/>
                      </a:cubicBezTo>
                      <a:cubicBezTo>
                        <a:pt x="1" y="0"/>
                        <a:pt x="1" y="0"/>
                        <a:pt x="1" y="0"/>
                      </a:cubicBezTo>
                      <a:cubicBezTo>
                        <a:pt x="1" y="22"/>
                        <a:pt x="15" y="44"/>
                        <a:pt x="44" y="61"/>
                      </a:cubicBezTo>
                      <a:cubicBezTo>
                        <a:pt x="102" y="94"/>
                        <a:pt x="195" y="94"/>
                        <a:pt x="253" y="61"/>
                      </a:cubicBezTo>
                      <a:cubicBezTo>
                        <a:pt x="281" y="44"/>
                        <a:pt x="295" y="23"/>
                        <a:pt x="295" y="1"/>
                      </a:cubicBezTo>
                      <a:close/>
                    </a:path>
                  </a:pathLst>
                </a:custGeom>
                <a:solidFill>
                  <a:srgbClr val="E0E0E0"/>
                </a:solidFill>
                <a:ln w="9525">
                  <a:noFill/>
                  <a:round/>
                </a:ln>
              </p:spPr>
              <p:txBody>
                <a:bodyPr vert="horz" wrap="square" lIns="67178" tIns="33589" rIns="67178" bIns="33589" numCol="1" anchor="t" anchorCtr="0" compatLnSpc="1"/>
                <a:lstStyle/>
                <a:p>
                  <a:pPr defTabSz="671561">
                    <a:defRPr/>
                  </a:pPr>
                  <a:endParaRPr lang="zh-CN" altLang="en-US" sz="1599" kern="0">
                    <a:solidFill>
                      <a:srgbClr val="DDDDDD"/>
                    </a:solidFill>
                    <a:latin typeface="Arial" panose="020B0604020202020204" pitchFamily="34" charset="0"/>
                    <a:ea typeface="微软雅黑"/>
                    <a:cs typeface="+mn-ea"/>
                    <a:sym typeface="Arial" panose="020B0604020202020204" pitchFamily="34" charset="0"/>
                  </a:endParaRPr>
                </a:p>
              </p:txBody>
            </p:sp>
            <p:sp>
              <p:nvSpPr>
                <p:cNvPr id="512" name="Freeform 168"/>
                <p:cNvSpPr/>
                <p:nvPr/>
              </p:nvSpPr>
              <p:spPr bwMode="auto">
                <a:xfrm>
                  <a:off x="9666873" y="4404131"/>
                  <a:ext cx="1214437" cy="701675"/>
                </a:xfrm>
                <a:custGeom>
                  <a:avLst/>
                  <a:gdLst/>
                  <a:ahLst/>
                  <a:cxnLst>
                    <a:cxn ang="0">
                      <a:pos x="266" y="33"/>
                    </a:cxn>
                    <a:cxn ang="0">
                      <a:pos x="267" y="154"/>
                    </a:cxn>
                    <a:cxn ang="0">
                      <a:pos x="58" y="154"/>
                    </a:cxn>
                    <a:cxn ang="0">
                      <a:pos x="58" y="33"/>
                    </a:cxn>
                    <a:cxn ang="0">
                      <a:pos x="266" y="33"/>
                    </a:cxn>
                  </a:cxnLst>
                  <a:rect l="0" t="0" r="r" b="b"/>
                  <a:pathLst>
                    <a:path w="324" h="187">
                      <a:moveTo>
                        <a:pt x="266" y="33"/>
                      </a:moveTo>
                      <a:cubicBezTo>
                        <a:pt x="324" y="66"/>
                        <a:pt x="324" y="120"/>
                        <a:pt x="267" y="154"/>
                      </a:cubicBezTo>
                      <a:cubicBezTo>
                        <a:pt x="209" y="187"/>
                        <a:pt x="116" y="187"/>
                        <a:pt x="58" y="154"/>
                      </a:cubicBezTo>
                      <a:cubicBezTo>
                        <a:pt x="1" y="120"/>
                        <a:pt x="0" y="66"/>
                        <a:pt x="58" y="33"/>
                      </a:cubicBezTo>
                      <a:cubicBezTo>
                        <a:pt x="115" y="0"/>
                        <a:pt x="208" y="0"/>
                        <a:pt x="266" y="33"/>
                      </a:cubicBezTo>
                      <a:close/>
                    </a:path>
                  </a:pathLst>
                </a:custGeom>
                <a:solidFill>
                  <a:srgbClr val="DDDDDD"/>
                </a:solidFill>
                <a:ln w="19050">
                  <a:solidFill>
                    <a:srgbClr val="FFFFFF"/>
                  </a:solidFill>
                  <a:round/>
                </a:ln>
              </p:spPr>
              <p:txBody>
                <a:bodyPr vert="horz" wrap="square" lIns="67178" tIns="33589" rIns="67178" bIns="33589" numCol="1" anchor="t" anchorCtr="0" compatLnSpc="1"/>
                <a:lstStyle/>
                <a:p>
                  <a:pPr defTabSz="671561">
                    <a:defRPr/>
                  </a:pPr>
                  <a:endParaRPr lang="zh-CN" altLang="en-US" sz="1599" kern="0">
                    <a:solidFill>
                      <a:srgbClr val="1D1D1A"/>
                    </a:solidFill>
                    <a:latin typeface="Arial" panose="020B0604020202020204" pitchFamily="34" charset="0"/>
                    <a:ea typeface="微软雅黑"/>
                    <a:cs typeface="+mn-ea"/>
                    <a:sym typeface="Arial" panose="020B0604020202020204" pitchFamily="34" charset="0"/>
                  </a:endParaRPr>
                </a:p>
              </p:txBody>
            </p:sp>
            <p:sp>
              <p:nvSpPr>
                <p:cNvPr id="513" name="Freeform 169"/>
                <p:cNvSpPr/>
                <p:nvPr/>
              </p:nvSpPr>
              <p:spPr bwMode="auto">
                <a:xfrm>
                  <a:off x="9775518" y="4472975"/>
                  <a:ext cx="1000321" cy="550846"/>
                </a:xfrm>
                <a:custGeom>
                  <a:avLst/>
                  <a:gdLst/>
                  <a:ahLst/>
                  <a:cxnLst>
                    <a:cxn ang="0">
                      <a:pos x="123" y="121"/>
                    </a:cxn>
                    <a:cxn ang="0">
                      <a:pos x="31" y="99"/>
                    </a:cxn>
                    <a:cxn ang="0">
                      <a:pos x="0" y="60"/>
                    </a:cxn>
                    <a:cxn ang="0">
                      <a:pos x="30" y="22"/>
                    </a:cxn>
                    <a:cxn ang="0">
                      <a:pos x="122" y="0"/>
                    </a:cxn>
                    <a:cxn ang="0">
                      <a:pos x="214" y="22"/>
                    </a:cxn>
                    <a:cxn ang="0">
                      <a:pos x="245" y="61"/>
                    </a:cxn>
                    <a:cxn ang="0">
                      <a:pos x="214" y="99"/>
                    </a:cxn>
                    <a:cxn ang="0">
                      <a:pos x="123" y="121"/>
                    </a:cxn>
                  </a:cxnLst>
                  <a:rect l="0" t="0" r="r" b="b"/>
                  <a:pathLst>
                    <a:path w="245" h="121">
                      <a:moveTo>
                        <a:pt x="123" y="121"/>
                      </a:moveTo>
                      <a:cubicBezTo>
                        <a:pt x="88" y="121"/>
                        <a:pt x="55" y="113"/>
                        <a:pt x="31" y="99"/>
                      </a:cubicBezTo>
                      <a:cubicBezTo>
                        <a:pt x="11" y="88"/>
                        <a:pt x="0" y="74"/>
                        <a:pt x="0" y="60"/>
                      </a:cubicBezTo>
                      <a:cubicBezTo>
                        <a:pt x="0" y="47"/>
                        <a:pt x="11" y="33"/>
                        <a:pt x="30" y="22"/>
                      </a:cubicBezTo>
                      <a:cubicBezTo>
                        <a:pt x="54" y="8"/>
                        <a:pt x="87" y="0"/>
                        <a:pt x="122" y="0"/>
                      </a:cubicBezTo>
                      <a:cubicBezTo>
                        <a:pt x="156" y="0"/>
                        <a:pt x="190" y="8"/>
                        <a:pt x="214" y="22"/>
                      </a:cubicBezTo>
                      <a:cubicBezTo>
                        <a:pt x="233" y="33"/>
                        <a:pt x="245" y="47"/>
                        <a:pt x="245" y="61"/>
                      </a:cubicBezTo>
                      <a:cubicBezTo>
                        <a:pt x="245" y="74"/>
                        <a:pt x="234" y="88"/>
                        <a:pt x="214" y="99"/>
                      </a:cubicBezTo>
                      <a:cubicBezTo>
                        <a:pt x="191" y="113"/>
                        <a:pt x="157" y="121"/>
                        <a:pt x="123" y="121"/>
                      </a:cubicBezTo>
                      <a:close/>
                    </a:path>
                  </a:pathLst>
                </a:custGeom>
                <a:solidFill>
                  <a:srgbClr val="FFFFFF"/>
                </a:solidFill>
                <a:ln w="9525">
                  <a:noFill/>
                  <a:round/>
                </a:ln>
              </p:spPr>
              <p:txBody>
                <a:bodyPr vert="horz" wrap="square" lIns="67178" tIns="33589" rIns="67178" bIns="33589" numCol="1" anchor="t" anchorCtr="0" compatLnSpc="1"/>
                <a:lstStyle/>
                <a:p>
                  <a:pPr defTabSz="671561">
                    <a:defRPr/>
                  </a:pPr>
                  <a:endParaRPr lang="zh-CN" altLang="en-US" sz="1599" kern="0">
                    <a:solidFill>
                      <a:srgbClr val="1D1D1A"/>
                    </a:solidFill>
                    <a:latin typeface="Arial" panose="020B0604020202020204" pitchFamily="34" charset="0"/>
                    <a:ea typeface="微软雅黑"/>
                    <a:cs typeface="+mn-ea"/>
                    <a:sym typeface="Arial" panose="020B0604020202020204" pitchFamily="34" charset="0"/>
                  </a:endParaRPr>
                </a:p>
              </p:txBody>
            </p:sp>
          </p:grpSp>
          <p:pic>
            <p:nvPicPr>
              <p:cNvPr id="510" name="图片 509"/>
              <p:cNvPicPr>
                <a:picLocks noChangeAspect="1"/>
              </p:cNvPicPr>
              <p:nvPr/>
            </p:nvPicPr>
            <p:blipFill>
              <a:blip r:embed="rId8" cstate="print"/>
              <a:stretch>
                <a:fillRect/>
              </a:stretch>
            </p:blipFill>
            <p:spPr>
              <a:xfrm>
                <a:off x="3151149" y="1586372"/>
                <a:ext cx="712066" cy="481268"/>
              </a:xfrm>
              <a:prstGeom prst="rect">
                <a:avLst/>
              </a:prstGeom>
            </p:spPr>
          </p:pic>
        </p:grpSp>
        <p:grpSp>
          <p:nvGrpSpPr>
            <p:cNvPr id="460" name="组合 459"/>
            <p:cNvGrpSpPr/>
            <p:nvPr/>
          </p:nvGrpSpPr>
          <p:grpSpPr>
            <a:xfrm>
              <a:off x="2882097" y="1714730"/>
              <a:ext cx="630158" cy="325773"/>
              <a:chOff x="5392292" y="1765971"/>
              <a:chExt cx="1343051" cy="568136"/>
            </a:xfrm>
          </p:grpSpPr>
          <p:sp>
            <p:nvSpPr>
              <p:cNvPr id="504" name="Freeform 29"/>
              <p:cNvSpPr/>
              <p:nvPr/>
            </p:nvSpPr>
            <p:spPr bwMode="auto">
              <a:xfrm>
                <a:off x="5392292" y="1765971"/>
                <a:ext cx="269144" cy="568136"/>
              </a:xfrm>
              <a:prstGeom prst="rect">
                <a:avLst/>
              </a:prstGeom>
              <a:solidFill>
                <a:sysClr val="window" lastClr="FFFFFF"/>
              </a:solidFill>
              <a:ln w="12700" cap="flat" cmpd="sng" algn="ctr">
                <a:noFill/>
                <a:prstDash val="solid"/>
                <a:miter lim="800000"/>
              </a:ln>
              <a:effectLst>
                <a:outerShdw blurRad="38100" dist="25400" dir="2700000" algn="tl" rotWithShape="0">
                  <a:srgbClr val="44546A">
                    <a:lumMod val="60000"/>
                    <a:lumOff val="40000"/>
                    <a:alpha val="40000"/>
                  </a:srgbClr>
                </a:outerShdw>
              </a:effectLst>
            </p:spPr>
            <p:txBody>
              <a:bodyPr rot="0" spcFirstLastPara="0" vertOverflow="overflow" horzOverflow="overflow" vert="horz" wrap="square" lIns="50377" tIns="25189" rIns="50377" bIns="25189" numCol="1" spcCol="0" rtlCol="0" fromWordArt="0" anchor="ctr" anchorCtr="0" forceAA="0" compatLnSpc="1">
                <a:noAutofit/>
              </a:bodyPr>
              <a:lstStyle/>
              <a:p>
                <a:pPr algn="ctr" defTabSz="503988">
                  <a:defRPr/>
                </a:pPr>
                <a:r>
                  <a:rPr lang="zh-CN" altLang="en-US" sz="900" kern="0" dirty="0">
                    <a:solidFill>
                      <a:srgbClr val="1D1D1A"/>
                    </a:solidFill>
                    <a:latin typeface="Arial" panose="020B0604020202020204" pitchFamily="34" charset="0"/>
                    <a:ea typeface="微软雅黑"/>
                    <a:sym typeface="Arial" panose="020B0604020202020204" pitchFamily="34" charset="0"/>
                  </a:rPr>
                  <a:t>大模型</a:t>
                </a:r>
              </a:p>
            </p:txBody>
          </p:sp>
          <p:sp>
            <p:nvSpPr>
              <p:cNvPr id="505" name="Freeform 29"/>
              <p:cNvSpPr/>
              <p:nvPr/>
            </p:nvSpPr>
            <p:spPr bwMode="auto">
              <a:xfrm>
                <a:off x="5929246" y="1765971"/>
                <a:ext cx="269144" cy="568136"/>
              </a:xfrm>
              <a:prstGeom prst="rect">
                <a:avLst/>
              </a:prstGeom>
              <a:solidFill>
                <a:sysClr val="window" lastClr="FFFFFF"/>
              </a:solidFill>
              <a:ln w="12700" cap="flat" cmpd="sng" algn="ctr">
                <a:noFill/>
                <a:prstDash val="solid"/>
                <a:miter lim="800000"/>
              </a:ln>
              <a:effectLst>
                <a:outerShdw blurRad="38100" dist="25400" dir="2700000" algn="tl" rotWithShape="0">
                  <a:srgbClr val="44546A">
                    <a:lumMod val="60000"/>
                    <a:lumOff val="40000"/>
                    <a:alpha val="40000"/>
                  </a:srgbClr>
                </a:outerShdw>
              </a:effectLst>
            </p:spPr>
            <p:txBody>
              <a:bodyPr rot="0" spcFirstLastPara="0" vertOverflow="overflow" horzOverflow="overflow" vert="horz" wrap="square" lIns="50377" tIns="25189" rIns="50377" bIns="25189" numCol="1" spcCol="0" rtlCol="0" fromWordArt="0" anchor="ctr" anchorCtr="0" forceAA="0" compatLnSpc="1">
                <a:noAutofit/>
              </a:bodyPr>
              <a:lstStyle/>
              <a:p>
                <a:pPr algn="ctr" defTabSz="503988">
                  <a:defRPr/>
                </a:pPr>
                <a:r>
                  <a:rPr lang="zh-CN" altLang="en-US" sz="900" kern="0" dirty="0">
                    <a:solidFill>
                      <a:srgbClr val="1D1D1A"/>
                    </a:solidFill>
                    <a:latin typeface="Arial" panose="020B0604020202020204" pitchFamily="34" charset="0"/>
                    <a:ea typeface="微软雅黑"/>
                    <a:sym typeface="Arial" panose="020B0604020202020204" pitchFamily="34" charset="0"/>
                  </a:rPr>
                  <a:t>数据集</a:t>
                </a:r>
              </a:p>
            </p:txBody>
          </p:sp>
          <p:sp>
            <p:nvSpPr>
              <p:cNvPr id="506" name="矩形 505"/>
              <p:cNvSpPr/>
              <p:nvPr/>
            </p:nvSpPr>
            <p:spPr>
              <a:xfrm>
                <a:off x="5598740" y="1892727"/>
                <a:ext cx="393197" cy="314617"/>
              </a:xfrm>
              <a:prstGeom prst="rect">
                <a:avLst/>
              </a:prstGeom>
            </p:spPr>
            <p:txBody>
              <a:bodyPr wrap="none" anchor="ctr">
                <a:spAutoFit/>
              </a:bodyPr>
              <a:lstStyle/>
              <a:p>
                <a:pPr algn="ctr" defTabSz="671561">
                  <a:defRPr/>
                </a:pPr>
                <a:r>
                  <a:rPr lang="en-US" altLang="zh-CN" sz="1000" b="1" kern="0" dirty="0">
                    <a:solidFill>
                      <a:srgbClr val="002060"/>
                    </a:solidFill>
                    <a:latin typeface="Arial" panose="020B0604020202020204" pitchFamily="34" charset="0"/>
                    <a:ea typeface="微软雅黑"/>
                    <a:sym typeface="Arial" panose="020B0604020202020204" pitchFamily="34" charset="0"/>
                  </a:rPr>
                  <a:t>+</a:t>
                </a:r>
                <a:endParaRPr lang="zh-CN" altLang="en-US" sz="1000" b="1" kern="0" dirty="0">
                  <a:solidFill>
                    <a:srgbClr val="002060"/>
                  </a:solidFill>
                  <a:latin typeface="Arial" panose="020B0604020202020204" pitchFamily="34" charset="0"/>
                  <a:ea typeface="微软雅黑"/>
                  <a:sym typeface="Arial" panose="020B0604020202020204" pitchFamily="34" charset="0"/>
                </a:endParaRPr>
              </a:p>
            </p:txBody>
          </p:sp>
          <p:sp>
            <p:nvSpPr>
              <p:cNvPr id="507" name="Freeform 29"/>
              <p:cNvSpPr/>
              <p:nvPr/>
            </p:nvSpPr>
            <p:spPr bwMode="auto">
              <a:xfrm>
                <a:off x="6466199" y="1765971"/>
                <a:ext cx="269144" cy="568136"/>
              </a:xfrm>
              <a:prstGeom prst="rect">
                <a:avLst/>
              </a:prstGeom>
              <a:solidFill>
                <a:sysClr val="window" lastClr="FFFFFF"/>
              </a:solidFill>
              <a:ln w="12700" cap="flat" cmpd="sng" algn="ctr">
                <a:noFill/>
                <a:prstDash val="solid"/>
                <a:miter lim="800000"/>
              </a:ln>
              <a:effectLst>
                <a:outerShdw blurRad="38100" dist="25400" dir="2700000" algn="tl" rotWithShape="0">
                  <a:srgbClr val="44546A">
                    <a:lumMod val="60000"/>
                    <a:lumOff val="40000"/>
                    <a:alpha val="40000"/>
                  </a:srgbClr>
                </a:outerShdw>
              </a:effectLst>
            </p:spPr>
            <p:txBody>
              <a:bodyPr rot="0" spcFirstLastPara="0" vertOverflow="overflow" horzOverflow="overflow" vert="horz" wrap="square" lIns="50377" tIns="25189" rIns="50377" bIns="25189" numCol="1" spcCol="0" rtlCol="0" fromWordArt="0" anchor="ctr" anchorCtr="0" forceAA="0" compatLnSpc="1">
                <a:noAutofit/>
              </a:bodyPr>
              <a:lstStyle/>
              <a:p>
                <a:pPr algn="ctr" defTabSz="503988">
                  <a:defRPr/>
                </a:pPr>
                <a:r>
                  <a:rPr lang="zh-CN" altLang="en-US" sz="900" kern="0" dirty="0">
                    <a:solidFill>
                      <a:srgbClr val="1D1D1A"/>
                    </a:solidFill>
                    <a:latin typeface="Arial" panose="020B0604020202020204" pitchFamily="34" charset="0"/>
                    <a:ea typeface="微软雅黑"/>
                    <a:sym typeface="Arial" panose="020B0604020202020204" pitchFamily="34" charset="0"/>
                  </a:rPr>
                  <a:t>算法仓</a:t>
                </a:r>
              </a:p>
            </p:txBody>
          </p:sp>
          <p:sp>
            <p:nvSpPr>
              <p:cNvPr id="508" name="矩形 507"/>
              <p:cNvSpPr/>
              <p:nvPr/>
            </p:nvSpPr>
            <p:spPr>
              <a:xfrm>
                <a:off x="6135695" y="1892727"/>
                <a:ext cx="393197" cy="314617"/>
              </a:xfrm>
              <a:prstGeom prst="rect">
                <a:avLst/>
              </a:prstGeom>
            </p:spPr>
            <p:txBody>
              <a:bodyPr wrap="none" anchor="ctr">
                <a:spAutoFit/>
              </a:bodyPr>
              <a:lstStyle/>
              <a:p>
                <a:pPr algn="ctr" defTabSz="671561">
                  <a:defRPr/>
                </a:pPr>
                <a:r>
                  <a:rPr lang="en-US" altLang="zh-CN" sz="1000" b="1" kern="0" dirty="0">
                    <a:solidFill>
                      <a:srgbClr val="002060"/>
                    </a:solidFill>
                    <a:latin typeface="Arial" panose="020B0604020202020204" pitchFamily="34" charset="0"/>
                    <a:ea typeface="微软雅黑"/>
                    <a:sym typeface="Arial" panose="020B0604020202020204" pitchFamily="34" charset="0"/>
                  </a:rPr>
                  <a:t>+</a:t>
                </a:r>
                <a:endParaRPr lang="zh-CN" altLang="en-US" sz="1000" b="1" kern="0" dirty="0">
                  <a:solidFill>
                    <a:srgbClr val="002060"/>
                  </a:solidFill>
                  <a:latin typeface="Arial" panose="020B0604020202020204" pitchFamily="34" charset="0"/>
                  <a:ea typeface="微软雅黑"/>
                  <a:sym typeface="Arial" panose="020B0604020202020204" pitchFamily="34" charset="0"/>
                </a:endParaRPr>
              </a:p>
            </p:txBody>
          </p:sp>
        </p:grpSp>
        <p:sp>
          <p:nvSpPr>
            <p:cNvPr id="461" name="文本框 460"/>
            <p:cNvSpPr txBox="1"/>
            <p:nvPr/>
          </p:nvSpPr>
          <p:spPr>
            <a:xfrm>
              <a:off x="3975177" y="1891946"/>
              <a:ext cx="46" cy="118390"/>
            </a:xfrm>
            <a:prstGeom prst="rect">
              <a:avLst/>
            </a:prstGeom>
            <a:noFill/>
          </p:spPr>
          <p:txBody>
            <a:bodyPr wrap="none" lIns="0" tIns="0" rIns="0" bIns="0" rtlCol="0">
              <a:spAutoFit/>
            </a:bodyPr>
            <a:lstStyle/>
            <a:p>
              <a:pPr defTabSz="671561">
                <a:defRPr/>
              </a:pPr>
              <a:endParaRPr lang="zh-CN" altLang="en-US" sz="1050" b="1" kern="0" dirty="0">
                <a:solidFill>
                  <a:srgbClr val="C00000"/>
                </a:solidFill>
                <a:latin typeface="Arial" panose="020B0604020202020204" pitchFamily="34" charset="0"/>
                <a:ea typeface="微软雅黑"/>
                <a:cs typeface="+mn-ea"/>
                <a:sym typeface="Arial" panose="020B0604020202020204" pitchFamily="34" charset="0"/>
              </a:endParaRPr>
            </a:p>
          </p:txBody>
        </p:sp>
        <p:sp>
          <p:nvSpPr>
            <p:cNvPr id="462" name="矩形 461"/>
            <p:cNvSpPr/>
            <p:nvPr/>
          </p:nvSpPr>
          <p:spPr>
            <a:xfrm>
              <a:off x="2534842" y="3086923"/>
              <a:ext cx="676983" cy="180403"/>
            </a:xfrm>
            <a:prstGeom prst="rect">
              <a:avLst/>
            </a:prstGeom>
          </p:spPr>
          <p:txBody>
            <a:bodyPr wrap="none">
              <a:spAutoFit/>
            </a:bodyPr>
            <a:lstStyle/>
            <a:p>
              <a:pPr algn="ctr" defTabSz="671561">
                <a:defRPr/>
              </a:pPr>
              <a:r>
                <a:rPr lang="zh-CN" altLang="en-US" sz="1000" b="1" kern="0" dirty="0">
                  <a:solidFill>
                    <a:srgbClr val="002060"/>
                  </a:solidFill>
                  <a:latin typeface="Arial" panose="020B0604020202020204" pitchFamily="34" charset="0"/>
                  <a:ea typeface="微软雅黑"/>
                  <a:cs typeface="+mn-ea"/>
                  <a:sym typeface="Arial" panose="020B0604020202020204" pitchFamily="34" charset="0"/>
                  <a:hlinkClick r:id="" action="ppaction://noaction"/>
                </a:rPr>
                <a:t>训推一体平台</a:t>
              </a:r>
              <a:endParaRPr lang="zh-CN" altLang="en-US" sz="1000" kern="0" dirty="0">
                <a:solidFill>
                  <a:srgbClr val="002060"/>
                </a:solidFill>
                <a:latin typeface="Arial" panose="020B0604020202020204" pitchFamily="34" charset="0"/>
                <a:ea typeface="微软雅黑"/>
                <a:sym typeface="Arial" panose="020B0604020202020204" pitchFamily="34" charset="0"/>
              </a:endParaRPr>
            </a:p>
          </p:txBody>
        </p:sp>
        <p:sp>
          <p:nvSpPr>
            <p:cNvPr id="463" name="文本框 462"/>
            <p:cNvSpPr txBox="1"/>
            <p:nvPr/>
          </p:nvSpPr>
          <p:spPr>
            <a:xfrm rot="1807071">
              <a:off x="3317753" y="3338657"/>
              <a:ext cx="467450" cy="157853"/>
            </a:xfrm>
            <a:prstGeom prst="rect">
              <a:avLst/>
            </a:prstGeom>
            <a:noFill/>
          </p:spPr>
          <p:txBody>
            <a:bodyPr wrap="square" rtlCol="0">
              <a:spAutoFit/>
            </a:bodyPr>
            <a:lstStyle/>
            <a:p>
              <a:pPr algn="ctr" defTabSz="671561">
                <a:defRPr/>
              </a:pPr>
              <a:r>
                <a:rPr lang="zh-CN" altLang="en-US" sz="800" kern="0" dirty="0">
                  <a:solidFill>
                    <a:prstClr val="white">
                      <a:lumMod val="50000"/>
                    </a:prstClr>
                  </a:solidFill>
                  <a:latin typeface="Arial" panose="020B0604020202020204" pitchFamily="34" charset="0"/>
                  <a:ea typeface="微软雅黑"/>
                  <a:cs typeface="+mn-ea"/>
                  <a:sym typeface="Arial" panose="020B0604020202020204" pitchFamily="34" charset="0"/>
                </a:rPr>
                <a:t>级联</a:t>
              </a:r>
            </a:p>
          </p:txBody>
        </p:sp>
        <p:sp>
          <p:nvSpPr>
            <p:cNvPr id="464" name="文本框 463"/>
            <p:cNvSpPr txBox="1"/>
            <p:nvPr/>
          </p:nvSpPr>
          <p:spPr>
            <a:xfrm>
              <a:off x="2265747" y="3398847"/>
              <a:ext cx="404358" cy="248055"/>
            </a:xfrm>
            <a:prstGeom prst="rect">
              <a:avLst/>
            </a:prstGeom>
            <a:noFill/>
          </p:spPr>
          <p:txBody>
            <a:bodyPr wrap="square" rtlCol="0">
              <a:spAutoFit/>
            </a:bodyPr>
            <a:lstStyle/>
            <a:p>
              <a:pPr algn="ctr" defTabSz="671561">
                <a:defRPr/>
              </a:pPr>
              <a:r>
                <a:rPr lang="zh-CN" altLang="en-US" sz="800" kern="0" dirty="0">
                  <a:solidFill>
                    <a:prstClr val="white">
                      <a:lumMod val="50000"/>
                    </a:prstClr>
                  </a:solidFill>
                  <a:latin typeface="Arial" panose="020B0604020202020204" pitchFamily="34" charset="0"/>
                  <a:ea typeface="微软雅黑"/>
                  <a:cs typeface="+mn-ea"/>
                  <a:sym typeface="Arial" panose="020B0604020202020204" pitchFamily="34" charset="0"/>
                </a:rPr>
                <a:t>模型迭</a:t>
              </a:r>
              <a:endParaRPr lang="en-US" altLang="zh-CN" sz="800" kern="0" dirty="0">
                <a:solidFill>
                  <a:prstClr val="white">
                    <a:lumMod val="50000"/>
                  </a:prstClr>
                </a:solidFill>
                <a:latin typeface="Arial" panose="020B0604020202020204" pitchFamily="34" charset="0"/>
                <a:ea typeface="微软雅黑"/>
                <a:cs typeface="+mn-ea"/>
                <a:sym typeface="Arial" panose="020B0604020202020204" pitchFamily="34" charset="0"/>
              </a:endParaRPr>
            </a:p>
            <a:p>
              <a:pPr algn="ctr" defTabSz="671561">
                <a:defRPr/>
              </a:pPr>
              <a:r>
                <a:rPr lang="zh-CN" altLang="en-US" sz="800" kern="0" dirty="0">
                  <a:solidFill>
                    <a:prstClr val="white">
                      <a:lumMod val="50000"/>
                    </a:prstClr>
                  </a:solidFill>
                  <a:latin typeface="Arial" panose="020B0604020202020204" pitchFamily="34" charset="0"/>
                  <a:ea typeface="微软雅黑"/>
                  <a:cs typeface="+mn-ea"/>
                  <a:sym typeface="Arial" panose="020B0604020202020204" pitchFamily="34" charset="0"/>
                </a:rPr>
                <a:t>代更新</a:t>
              </a:r>
            </a:p>
          </p:txBody>
        </p:sp>
        <p:sp>
          <p:nvSpPr>
            <p:cNvPr id="465" name="平行四边形 464"/>
            <p:cNvSpPr/>
            <p:nvPr/>
          </p:nvSpPr>
          <p:spPr>
            <a:xfrm>
              <a:off x="1154064" y="3366713"/>
              <a:ext cx="687858" cy="175177"/>
            </a:xfrm>
            <a:prstGeom prst="parallelogram">
              <a:avLst>
                <a:gd name="adj" fmla="val 0"/>
              </a:avLst>
            </a:prstGeom>
            <a:solidFill>
              <a:srgbClr val="C00000"/>
            </a:solidFill>
            <a:ln w="12700" cap="flat" cmpd="sng" algn="ctr">
              <a:no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noAutofit/>
            </a:bodyPr>
            <a:lstStyle/>
            <a:p>
              <a:pPr algn="ctr" defTabSz="671561">
                <a:defRPr/>
              </a:pPr>
              <a:r>
                <a:rPr kumimoji="1" lang="zh-CN" altLang="en-US" sz="1100" b="1" kern="0" dirty="0">
                  <a:solidFill>
                    <a:srgbClr val="FFFFFF"/>
                  </a:solidFill>
                  <a:latin typeface="Arial" panose="020B0604020202020204" pitchFamily="34" charset="0"/>
                  <a:ea typeface="微软雅黑"/>
                  <a:sym typeface="Arial" panose="020B0604020202020204" pitchFamily="34" charset="0"/>
                </a:rPr>
                <a:t>地市边缘</a:t>
              </a:r>
            </a:p>
          </p:txBody>
        </p:sp>
        <p:sp>
          <p:nvSpPr>
            <p:cNvPr id="466" name="矩形 465"/>
            <p:cNvSpPr/>
            <p:nvPr/>
          </p:nvSpPr>
          <p:spPr>
            <a:xfrm>
              <a:off x="2602394" y="2086685"/>
              <a:ext cx="494998" cy="180403"/>
            </a:xfrm>
            <a:prstGeom prst="rect">
              <a:avLst/>
            </a:prstGeom>
          </p:spPr>
          <p:txBody>
            <a:bodyPr wrap="none">
              <a:spAutoFit/>
            </a:bodyPr>
            <a:lstStyle/>
            <a:p>
              <a:pPr algn="ctr" defTabSz="671561">
                <a:defRPr/>
              </a:pPr>
              <a:r>
                <a:rPr lang="zh-CN" altLang="en-US" sz="1000" b="1" kern="0" dirty="0">
                  <a:solidFill>
                    <a:srgbClr val="002060"/>
                  </a:solidFill>
                  <a:latin typeface="Arial" panose="020B0604020202020204" pitchFamily="34" charset="0"/>
                  <a:ea typeface="微软雅黑"/>
                  <a:cs typeface="+mn-ea"/>
                  <a:sym typeface="Arial" panose="020B0604020202020204" pitchFamily="34" charset="0"/>
                  <a:hlinkClick r:id="" action="ppaction://noaction"/>
                </a:rPr>
                <a:t>训练集群</a:t>
              </a:r>
              <a:endParaRPr lang="zh-CN" altLang="en-US" sz="1000" kern="0" dirty="0">
                <a:solidFill>
                  <a:srgbClr val="002060"/>
                </a:solidFill>
                <a:latin typeface="Arial" panose="020B0604020202020204" pitchFamily="34" charset="0"/>
                <a:ea typeface="微软雅黑"/>
                <a:sym typeface="Arial" panose="020B0604020202020204" pitchFamily="34" charset="0"/>
              </a:endParaRPr>
            </a:p>
          </p:txBody>
        </p:sp>
        <p:grpSp>
          <p:nvGrpSpPr>
            <p:cNvPr id="467" name="组合 466"/>
            <p:cNvGrpSpPr/>
            <p:nvPr/>
          </p:nvGrpSpPr>
          <p:grpSpPr>
            <a:xfrm>
              <a:off x="4335480" y="1745430"/>
              <a:ext cx="272607" cy="165252"/>
              <a:chOff x="6936827" y="5845395"/>
              <a:chExt cx="1412527" cy="859834"/>
            </a:xfrm>
          </p:grpSpPr>
          <p:sp>
            <p:nvSpPr>
              <p:cNvPr id="493" name="Freeform 8"/>
              <p:cNvSpPr/>
              <p:nvPr/>
            </p:nvSpPr>
            <p:spPr bwMode="auto">
              <a:xfrm>
                <a:off x="6936827" y="5845395"/>
                <a:ext cx="1412527" cy="859834"/>
              </a:xfrm>
              <a:custGeom>
                <a:avLst/>
                <a:gdLst/>
                <a:ahLst/>
                <a:cxnLst>
                  <a:cxn ang="0">
                    <a:pos x="5492" y="1876"/>
                  </a:cxn>
                  <a:cxn ang="0">
                    <a:pos x="5426" y="1682"/>
                  </a:cxn>
                  <a:cxn ang="0">
                    <a:pos x="5326" y="1506"/>
                  </a:cxn>
                  <a:cxn ang="0">
                    <a:pos x="5198" y="1350"/>
                  </a:cxn>
                  <a:cxn ang="0">
                    <a:pos x="5046" y="1220"/>
                  </a:cxn>
                  <a:cxn ang="0">
                    <a:pos x="4874" y="1116"/>
                  </a:cxn>
                  <a:cxn ang="0">
                    <a:pos x="4682" y="1042"/>
                  </a:cxn>
                  <a:cxn ang="0">
                    <a:pos x="4476" y="1004"/>
                  </a:cxn>
                  <a:cxn ang="0">
                    <a:pos x="4302" y="1002"/>
                  </a:cxn>
                  <a:cxn ang="0">
                    <a:pos x="4184" y="898"/>
                  </a:cxn>
                  <a:cxn ang="0">
                    <a:pos x="4060" y="694"/>
                  </a:cxn>
                  <a:cxn ang="0">
                    <a:pos x="3908" y="512"/>
                  </a:cxn>
                  <a:cxn ang="0">
                    <a:pos x="3732" y="352"/>
                  </a:cxn>
                  <a:cxn ang="0">
                    <a:pos x="3534" y="218"/>
                  </a:cxn>
                  <a:cxn ang="0">
                    <a:pos x="3316" y="114"/>
                  </a:cxn>
                  <a:cxn ang="0">
                    <a:pos x="3084" y="42"/>
                  </a:cxn>
                  <a:cxn ang="0">
                    <a:pos x="2838" y="4"/>
                  </a:cxn>
                  <a:cxn ang="0">
                    <a:pos x="2630" y="2"/>
                  </a:cxn>
                  <a:cxn ang="0">
                    <a:pos x="2318" y="46"/>
                  </a:cxn>
                  <a:cxn ang="0">
                    <a:pos x="2026" y="146"/>
                  </a:cxn>
                  <a:cxn ang="0">
                    <a:pos x="1764" y="296"/>
                  </a:cxn>
                  <a:cxn ang="0">
                    <a:pos x="1532" y="490"/>
                  </a:cxn>
                  <a:cxn ang="0">
                    <a:pos x="1340" y="724"/>
                  </a:cxn>
                  <a:cxn ang="0">
                    <a:pos x="1194" y="988"/>
                  </a:cxn>
                  <a:cxn ang="0">
                    <a:pos x="1096" y="1280"/>
                  </a:cxn>
                  <a:cxn ang="0">
                    <a:pos x="1058" y="1514"/>
                  </a:cxn>
                  <a:cxn ang="0">
                    <a:pos x="908" y="1500"/>
                  </a:cxn>
                  <a:cxn ang="0">
                    <a:pos x="770" y="1510"/>
                  </a:cxn>
                  <a:cxn ang="0">
                    <a:pos x="596" y="1556"/>
                  </a:cxn>
                  <a:cxn ang="0">
                    <a:pos x="436" y="1632"/>
                  </a:cxn>
                  <a:cxn ang="0">
                    <a:pos x="296" y="1736"/>
                  </a:cxn>
                  <a:cxn ang="0">
                    <a:pos x="180" y="1864"/>
                  </a:cxn>
                  <a:cxn ang="0">
                    <a:pos x="90" y="2014"/>
                  </a:cxn>
                  <a:cxn ang="0">
                    <a:pos x="28" y="2182"/>
                  </a:cxn>
                  <a:cxn ang="0">
                    <a:pos x="0" y="2362"/>
                  </a:cxn>
                  <a:cxn ang="0">
                    <a:pos x="4" y="2500"/>
                  </a:cxn>
                  <a:cxn ang="0">
                    <a:pos x="40" y="2678"/>
                  </a:cxn>
                  <a:cxn ang="0">
                    <a:pos x="110" y="2840"/>
                  </a:cxn>
                  <a:cxn ang="0">
                    <a:pos x="206" y="2986"/>
                  </a:cxn>
                  <a:cxn ang="0">
                    <a:pos x="330" y="3108"/>
                  </a:cxn>
                  <a:cxn ang="0">
                    <a:pos x="474" y="3206"/>
                  </a:cxn>
                  <a:cxn ang="0">
                    <a:pos x="638" y="3276"/>
                  </a:cxn>
                  <a:cxn ang="0">
                    <a:pos x="814" y="3312"/>
                  </a:cxn>
                  <a:cxn ang="0">
                    <a:pos x="5486" y="3316"/>
                  </a:cxn>
                  <a:cxn ang="0">
                    <a:pos x="5620" y="3302"/>
                  </a:cxn>
                  <a:cxn ang="0">
                    <a:pos x="5746" y="3264"/>
                  </a:cxn>
                  <a:cxn ang="0">
                    <a:pos x="5860" y="3202"/>
                  </a:cxn>
                  <a:cxn ang="0">
                    <a:pos x="5958" y="3120"/>
                  </a:cxn>
                  <a:cxn ang="0">
                    <a:pos x="6040" y="3022"/>
                  </a:cxn>
                  <a:cxn ang="0">
                    <a:pos x="6102" y="2908"/>
                  </a:cxn>
                  <a:cxn ang="0">
                    <a:pos x="6140" y="2782"/>
                  </a:cxn>
                  <a:cxn ang="0">
                    <a:pos x="6154" y="2646"/>
                  </a:cxn>
                  <a:cxn ang="0">
                    <a:pos x="6146" y="2548"/>
                  </a:cxn>
                  <a:cxn ang="0">
                    <a:pos x="6116" y="2422"/>
                  </a:cxn>
                  <a:cxn ang="0">
                    <a:pos x="6062" y="2308"/>
                  </a:cxn>
                  <a:cxn ang="0">
                    <a:pos x="5988" y="2206"/>
                  </a:cxn>
                  <a:cxn ang="0">
                    <a:pos x="5898" y="2120"/>
                  </a:cxn>
                  <a:cxn ang="0">
                    <a:pos x="5792" y="2054"/>
                  </a:cxn>
                  <a:cxn ang="0">
                    <a:pos x="5674" y="2006"/>
                  </a:cxn>
                  <a:cxn ang="0">
                    <a:pos x="5546" y="1982"/>
                  </a:cxn>
                </a:cxnLst>
                <a:rect l="0" t="0" r="r" b="b"/>
                <a:pathLst>
                  <a:path w="6154" h="3316">
                    <a:moveTo>
                      <a:pt x="5512" y="1980"/>
                    </a:moveTo>
                    <a:lnTo>
                      <a:pt x="5512" y="1980"/>
                    </a:lnTo>
                    <a:lnTo>
                      <a:pt x="5504" y="1928"/>
                    </a:lnTo>
                    <a:lnTo>
                      <a:pt x="5492" y="1876"/>
                    </a:lnTo>
                    <a:lnTo>
                      <a:pt x="5478" y="1826"/>
                    </a:lnTo>
                    <a:lnTo>
                      <a:pt x="5462" y="1778"/>
                    </a:lnTo>
                    <a:lnTo>
                      <a:pt x="5446" y="1730"/>
                    </a:lnTo>
                    <a:lnTo>
                      <a:pt x="5426" y="1682"/>
                    </a:lnTo>
                    <a:lnTo>
                      <a:pt x="5404" y="1636"/>
                    </a:lnTo>
                    <a:lnTo>
                      <a:pt x="5380" y="1592"/>
                    </a:lnTo>
                    <a:lnTo>
                      <a:pt x="5354" y="1548"/>
                    </a:lnTo>
                    <a:lnTo>
                      <a:pt x="5326" y="1506"/>
                    </a:lnTo>
                    <a:lnTo>
                      <a:pt x="5296" y="1466"/>
                    </a:lnTo>
                    <a:lnTo>
                      <a:pt x="5266" y="1426"/>
                    </a:lnTo>
                    <a:lnTo>
                      <a:pt x="5234" y="1388"/>
                    </a:lnTo>
                    <a:lnTo>
                      <a:pt x="5198" y="1350"/>
                    </a:lnTo>
                    <a:lnTo>
                      <a:pt x="5162" y="1316"/>
                    </a:lnTo>
                    <a:lnTo>
                      <a:pt x="5126" y="1282"/>
                    </a:lnTo>
                    <a:lnTo>
                      <a:pt x="5086" y="1250"/>
                    </a:lnTo>
                    <a:lnTo>
                      <a:pt x="5046" y="1220"/>
                    </a:lnTo>
                    <a:lnTo>
                      <a:pt x="5006" y="1190"/>
                    </a:lnTo>
                    <a:lnTo>
                      <a:pt x="4962" y="1164"/>
                    </a:lnTo>
                    <a:lnTo>
                      <a:pt x="4918" y="1138"/>
                    </a:lnTo>
                    <a:lnTo>
                      <a:pt x="4874" y="1116"/>
                    </a:lnTo>
                    <a:lnTo>
                      <a:pt x="4826" y="1094"/>
                    </a:lnTo>
                    <a:lnTo>
                      <a:pt x="4780" y="1074"/>
                    </a:lnTo>
                    <a:lnTo>
                      <a:pt x="4732" y="1058"/>
                    </a:lnTo>
                    <a:lnTo>
                      <a:pt x="4682" y="1042"/>
                    </a:lnTo>
                    <a:lnTo>
                      <a:pt x="4632" y="1030"/>
                    </a:lnTo>
                    <a:lnTo>
                      <a:pt x="4580" y="1020"/>
                    </a:lnTo>
                    <a:lnTo>
                      <a:pt x="4528" y="1010"/>
                    </a:lnTo>
                    <a:lnTo>
                      <a:pt x="4476" y="1004"/>
                    </a:lnTo>
                    <a:lnTo>
                      <a:pt x="4422" y="1002"/>
                    </a:lnTo>
                    <a:lnTo>
                      <a:pt x="4368" y="1000"/>
                    </a:lnTo>
                    <a:lnTo>
                      <a:pt x="4368" y="1000"/>
                    </a:lnTo>
                    <a:lnTo>
                      <a:pt x="4302" y="1002"/>
                    </a:lnTo>
                    <a:lnTo>
                      <a:pt x="4236" y="1008"/>
                    </a:lnTo>
                    <a:lnTo>
                      <a:pt x="4236" y="1008"/>
                    </a:lnTo>
                    <a:lnTo>
                      <a:pt x="4212" y="952"/>
                    </a:lnTo>
                    <a:lnTo>
                      <a:pt x="4184" y="898"/>
                    </a:lnTo>
                    <a:lnTo>
                      <a:pt x="4156" y="846"/>
                    </a:lnTo>
                    <a:lnTo>
                      <a:pt x="4126" y="794"/>
                    </a:lnTo>
                    <a:lnTo>
                      <a:pt x="4094" y="744"/>
                    </a:lnTo>
                    <a:lnTo>
                      <a:pt x="4060" y="694"/>
                    </a:lnTo>
                    <a:lnTo>
                      <a:pt x="4024" y="646"/>
                    </a:lnTo>
                    <a:lnTo>
                      <a:pt x="3988" y="600"/>
                    </a:lnTo>
                    <a:lnTo>
                      <a:pt x="3948" y="554"/>
                    </a:lnTo>
                    <a:lnTo>
                      <a:pt x="3908" y="512"/>
                    </a:lnTo>
                    <a:lnTo>
                      <a:pt x="3866" y="470"/>
                    </a:lnTo>
                    <a:lnTo>
                      <a:pt x="3822" y="428"/>
                    </a:lnTo>
                    <a:lnTo>
                      <a:pt x="3778" y="390"/>
                    </a:lnTo>
                    <a:lnTo>
                      <a:pt x="3732" y="352"/>
                    </a:lnTo>
                    <a:lnTo>
                      <a:pt x="3684" y="316"/>
                    </a:lnTo>
                    <a:lnTo>
                      <a:pt x="3636" y="282"/>
                    </a:lnTo>
                    <a:lnTo>
                      <a:pt x="3586" y="248"/>
                    </a:lnTo>
                    <a:lnTo>
                      <a:pt x="3534" y="218"/>
                    </a:lnTo>
                    <a:lnTo>
                      <a:pt x="3482" y="190"/>
                    </a:lnTo>
                    <a:lnTo>
                      <a:pt x="3428" y="162"/>
                    </a:lnTo>
                    <a:lnTo>
                      <a:pt x="3372" y="138"/>
                    </a:lnTo>
                    <a:lnTo>
                      <a:pt x="3316" y="114"/>
                    </a:lnTo>
                    <a:lnTo>
                      <a:pt x="3260" y="92"/>
                    </a:lnTo>
                    <a:lnTo>
                      <a:pt x="3202" y="74"/>
                    </a:lnTo>
                    <a:lnTo>
                      <a:pt x="3144" y="56"/>
                    </a:lnTo>
                    <a:lnTo>
                      <a:pt x="3084" y="42"/>
                    </a:lnTo>
                    <a:lnTo>
                      <a:pt x="3024" y="30"/>
                    </a:lnTo>
                    <a:lnTo>
                      <a:pt x="2962" y="18"/>
                    </a:lnTo>
                    <a:lnTo>
                      <a:pt x="2900" y="10"/>
                    </a:lnTo>
                    <a:lnTo>
                      <a:pt x="2838" y="4"/>
                    </a:lnTo>
                    <a:lnTo>
                      <a:pt x="2774" y="0"/>
                    </a:lnTo>
                    <a:lnTo>
                      <a:pt x="2710" y="0"/>
                    </a:lnTo>
                    <a:lnTo>
                      <a:pt x="2710" y="0"/>
                    </a:lnTo>
                    <a:lnTo>
                      <a:pt x="2630" y="2"/>
                    </a:lnTo>
                    <a:lnTo>
                      <a:pt x="2550" y="8"/>
                    </a:lnTo>
                    <a:lnTo>
                      <a:pt x="2472" y="16"/>
                    </a:lnTo>
                    <a:lnTo>
                      <a:pt x="2394" y="30"/>
                    </a:lnTo>
                    <a:lnTo>
                      <a:pt x="2318" y="46"/>
                    </a:lnTo>
                    <a:lnTo>
                      <a:pt x="2242" y="66"/>
                    </a:lnTo>
                    <a:lnTo>
                      <a:pt x="2168" y="90"/>
                    </a:lnTo>
                    <a:lnTo>
                      <a:pt x="2096" y="116"/>
                    </a:lnTo>
                    <a:lnTo>
                      <a:pt x="2026" y="146"/>
                    </a:lnTo>
                    <a:lnTo>
                      <a:pt x="1958" y="180"/>
                    </a:lnTo>
                    <a:lnTo>
                      <a:pt x="1892" y="216"/>
                    </a:lnTo>
                    <a:lnTo>
                      <a:pt x="1826" y="256"/>
                    </a:lnTo>
                    <a:lnTo>
                      <a:pt x="1764" y="296"/>
                    </a:lnTo>
                    <a:lnTo>
                      <a:pt x="1702" y="342"/>
                    </a:lnTo>
                    <a:lnTo>
                      <a:pt x="1644" y="388"/>
                    </a:lnTo>
                    <a:lnTo>
                      <a:pt x="1586" y="438"/>
                    </a:lnTo>
                    <a:lnTo>
                      <a:pt x="1532" y="490"/>
                    </a:lnTo>
                    <a:lnTo>
                      <a:pt x="1480" y="546"/>
                    </a:lnTo>
                    <a:lnTo>
                      <a:pt x="1432" y="602"/>
                    </a:lnTo>
                    <a:lnTo>
                      <a:pt x="1386" y="662"/>
                    </a:lnTo>
                    <a:lnTo>
                      <a:pt x="1340" y="724"/>
                    </a:lnTo>
                    <a:lnTo>
                      <a:pt x="1300" y="786"/>
                    </a:lnTo>
                    <a:lnTo>
                      <a:pt x="1262" y="852"/>
                    </a:lnTo>
                    <a:lnTo>
                      <a:pt x="1226" y="920"/>
                    </a:lnTo>
                    <a:lnTo>
                      <a:pt x="1194" y="988"/>
                    </a:lnTo>
                    <a:lnTo>
                      <a:pt x="1164" y="1058"/>
                    </a:lnTo>
                    <a:lnTo>
                      <a:pt x="1138" y="1132"/>
                    </a:lnTo>
                    <a:lnTo>
                      <a:pt x="1116" y="1204"/>
                    </a:lnTo>
                    <a:lnTo>
                      <a:pt x="1096" y="1280"/>
                    </a:lnTo>
                    <a:lnTo>
                      <a:pt x="1080" y="1356"/>
                    </a:lnTo>
                    <a:lnTo>
                      <a:pt x="1068" y="1434"/>
                    </a:lnTo>
                    <a:lnTo>
                      <a:pt x="1058" y="1514"/>
                    </a:lnTo>
                    <a:lnTo>
                      <a:pt x="1058" y="1514"/>
                    </a:lnTo>
                    <a:lnTo>
                      <a:pt x="1022" y="1508"/>
                    </a:lnTo>
                    <a:lnTo>
                      <a:pt x="984" y="1504"/>
                    </a:lnTo>
                    <a:lnTo>
                      <a:pt x="946" y="1500"/>
                    </a:lnTo>
                    <a:lnTo>
                      <a:pt x="908" y="1500"/>
                    </a:lnTo>
                    <a:lnTo>
                      <a:pt x="908" y="1500"/>
                    </a:lnTo>
                    <a:lnTo>
                      <a:pt x="860" y="1502"/>
                    </a:lnTo>
                    <a:lnTo>
                      <a:pt x="814" y="1504"/>
                    </a:lnTo>
                    <a:lnTo>
                      <a:pt x="770" y="1510"/>
                    </a:lnTo>
                    <a:lnTo>
                      <a:pt x="724" y="1518"/>
                    </a:lnTo>
                    <a:lnTo>
                      <a:pt x="680" y="1528"/>
                    </a:lnTo>
                    <a:lnTo>
                      <a:pt x="638" y="1540"/>
                    </a:lnTo>
                    <a:lnTo>
                      <a:pt x="596" y="1556"/>
                    </a:lnTo>
                    <a:lnTo>
                      <a:pt x="554" y="1572"/>
                    </a:lnTo>
                    <a:lnTo>
                      <a:pt x="514" y="1590"/>
                    </a:lnTo>
                    <a:lnTo>
                      <a:pt x="474" y="1610"/>
                    </a:lnTo>
                    <a:lnTo>
                      <a:pt x="436" y="1632"/>
                    </a:lnTo>
                    <a:lnTo>
                      <a:pt x="400" y="1656"/>
                    </a:lnTo>
                    <a:lnTo>
                      <a:pt x="364" y="1680"/>
                    </a:lnTo>
                    <a:lnTo>
                      <a:pt x="330" y="1708"/>
                    </a:lnTo>
                    <a:lnTo>
                      <a:pt x="296" y="1736"/>
                    </a:lnTo>
                    <a:lnTo>
                      <a:pt x="266" y="1766"/>
                    </a:lnTo>
                    <a:lnTo>
                      <a:pt x="236" y="1798"/>
                    </a:lnTo>
                    <a:lnTo>
                      <a:pt x="206" y="1830"/>
                    </a:lnTo>
                    <a:lnTo>
                      <a:pt x="180" y="1864"/>
                    </a:lnTo>
                    <a:lnTo>
                      <a:pt x="154" y="1900"/>
                    </a:lnTo>
                    <a:lnTo>
                      <a:pt x="130" y="1938"/>
                    </a:lnTo>
                    <a:lnTo>
                      <a:pt x="110" y="1976"/>
                    </a:lnTo>
                    <a:lnTo>
                      <a:pt x="90" y="2014"/>
                    </a:lnTo>
                    <a:lnTo>
                      <a:pt x="70" y="2054"/>
                    </a:lnTo>
                    <a:lnTo>
                      <a:pt x="54" y="2096"/>
                    </a:lnTo>
                    <a:lnTo>
                      <a:pt x="40" y="2138"/>
                    </a:lnTo>
                    <a:lnTo>
                      <a:pt x="28" y="2182"/>
                    </a:lnTo>
                    <a:lnTo>
                      <a:pt x="18" y="2224"/>
                    </a:lnTo>
                    <a:lnTo>
                      <a:pt x="10" y="2270"/>
                    </a:lnTo>
                    <a:lnTo>
                      <a:pt x="4" y="2316"/>
                    </a:lnTo>
                    <a:lnTo>
                      <a:pt x="0" y="2362"/>
                    </a:lnTo>
                    <a:lnTo>
                      <a:pt x="0" y="2408"/>
                    </a:lnTo>
                    <a:lnTo>
                      <a:pt x="0" y="2408"/>
                    </a:lnTo>
                    <a:lnTo>
                      <a:pt x="0" y="2454"/>
                    </a:lnTo>
                    <a:lnTo>
                      <a:pt x="4" y="2500"/>
                    </a:lnTo>
                    <a:lnTo>
                      <a:pt x="10" y="2546"/>
                    </a:lnTo>
                    <a:lnTo>
                      <a:pt x="18" y="2590"/>
                    </a:lnTo>
                    <a:lnTo>
                      <a:pt x="28" y="2634"/>
                    </a:lnTo>
                    <a:lnTo>
                      <a:pt x="40" y="2678"/>
                    </a:lnTo>
                    <a:lnTo>
                      <a:pt x="54" y="2720"/>
                    </a:lnTo>
                    <a:lnTo>
                      <a:pt x="70" y="2762"/>
                    </a:lnTo>
                    <a:lnTo>
                      <a:pt x="90" y="2802"/>
                    </a:lnTo>
                    <a:lnTo>
                      <a:pt x="110" y="2840"/>
                    </a:lnTo>
                    <a:lnTo>
                      <a:pt x="130" y="2878"/>
                    </a:lnTo>
                    <a:lnTo>
                      <a:pt x="154" y="2916"/>
                    </a:lnTo>
                    <a:lnTo>
                      <a:pt x="180" y="2952"/>
                    </a:lnTo>
                    <a:lnTo>
                      <a:pt x="206" y="2986"/>
                    </a:lnTo>
                    <a:lnTo>
                      <a:pt x="236" y="3018"/>
                    </a:lnTo>
                    <a:lnTo>
                      <a:pt x="266" y="3050"/>
                    </a:lnTo>
                    <a:lnTo>
                      <a:pt x="296" y="3080"/>
                    </a:lnTo>
                    <a:lnTo>
                      <a:pt x="330" y="3108"/>
                    </a:lnTo>
                    <a:lnTo>
                      <a:pt x="364" y="3136"/>
                    </a:lnTo>
                    <a:lnTo>
                      <a:pt x="400" y="3160"/>
                    </a:lnTo>
                    <a:lnTo>
                      <a:pt x="436" y="3184"/>
                    </a:lnTo>
                    <a:lnTo>
                      <a:pt x="474" y="3206"/>
                    </a:lnTo>
                    <a:lnTo>
                      <a:pt x="514" y="3226"/>
                    </a:lnTo>
                    <a:lnTo>
                      <a:pt x="554" y="3244"/>
                    </a:lnTo>
                    <a:lnTo>
                      <a:pt x="596" y="3260"/>
                    </a:lnTo>
                    <a:lnTo>
                      <a:pt x="638" y="3276"/>
                    </a:lnTo>
                    <a:lnTo>
                      <a:pt x="680" y="3288"/>
                    </a:lnTo>
                    <a:lnTo>
                      <a:pt x="724" y="3298"/>
                    </a:lnTo>
                    <a:lnTo>
                      <a:pt x="770" y="3306"/>
                    </a:lnTo>
                    <a:lnTo>
                      <a:pt x="814" y="3312"/>
                    </a:lnTo>
                    <a:lnTo>
                      <a:pt x="860" y="3314"/>
                    </a:lnTo>
                    <a:lnTo>
                      <a:pt x="908" y="3316"/>
                    </a:lnTo>
                    <a:lnTo>
                      <a:pt x="5486" y="3316"/>
                    </a:lnTo>
                    <a:lnTo>
                      <a:pt x="5486" y="3316"/>
                    </a:lnTo>
                    <a:lnTo>
                      <a:pt x="5520" y="3316"/>
                    </a:lnTo>
                    <a:lnTo>
                      <a:pt x="5554" y="3312"/>
                    </a:lnTo>
                    <a:lnTo>
                      <a:pt x="5588" y="3308"/>
                    </a:lnTo>
                    <a:lnTo>
                      <a:pt x="5620" y="3302"/>
                    </a:lnTo>
                    <a:lnTo>
                      <a:pt x="5652" y="3294"/>
                    </a:lnTo>
                    <a:lnTo>
                      <a:pt x="5684" y="3286"/>
                    </a:lnTo>
                    <a:lnTo>
                      <a:pt x="5716" y="3276"/>
                    </a:lnTo>
                    <a:lnTo>
                      <a:pt x="5746" y="3264"/>
                    </a:lnTo>
                    <a:lnTo>
                      <a:pt x="5776" y="3250"/>
                    </a:lnTo>
                    <a:lnTo>
                      <a:pt x="5804" y="3236"/>
                    </a:lnTo>
                    <a:lnTo>
                      <a:pt x="5832" y="3220"/>
                    </a:lnTo>
                    <a:lnTo>
                      <a:pt x="5860" y="3202"/>
                    </a:lnTo>
                    <a:lnTo>
                      <a:pt x="5886" y="3184"/>
                    </a:lnTo>
                    <a:lnTo>
                      <a:pt x="5910" y="3164"/>
                    </a:lnTo>
                    <a:lnTo>
                      <a:pt x="5934" y="3142"/>
                    </a:lnTo>
                    <a:lnTo>
                      <a:pt x="5958" y="3120"/>
                    </a:lnTo>
                    <a:lnTo>
                      <a:pt x="5980" y="3096"/>
                    </a:lnTo>
                    <a:lnTo>
                      <a:pt x="6002" y="3072"/>
                    </a:lnTo>
                    <a:lnTo>
                      <a:pt x="6022" y="3048"/>
                    </a:lnTo>
                    <a:lnTo>
                      <a:pt x="6040" y="3022"/>
                    </a:lnTo>
                    <a:lnTo>
                      <a:pt x="6058" y="2994"/>
                    </a:lnTo>
                    <a:lnTo>
                      <a:pt x="6074" y="2966"/>
                    </a:lnTo>
                    <a:lnTo>
                      <a:pt x="6088" y="2938"/>
                    </a:lnTo>
                    <a:lnTo>
                      <a:pt x="6102" y="2908"/>
                    </a:lnTo>
                    <a:lnTo>
                      <a:pt x="6114" y="2878"/>
                    </a:lnTo>
                    <a:lnTo>
                      <a:pt x="6124" y="2846"/>
                    </a:lnTo>
                    <a:lnTo>
                      <a:pt x="6134" y="2814"/>
                    </a:lnTo>
                    <a:lnTo>
                      <a:pt x="6140" y="2782"/>
                    </a:lnTo>
                    <a:lnTo>
                      <a:pt x="6146" y="2748"/>
                    </a:lnTo>
                    <a:lnTo>
                      <a:pt x="6150" y="2716"/>
                    </a:lnTo>
                    <a:lnTo>
                      <a:pt x="6154" y="2682"/>
                    </a:lnTo>
                    <a:lnTo>
                      <a:pt x="6154" y="2646"/>
                    </a:lnTo>
                    <a:lnTo>
                      <a:pt x="6154" y="2646"/>
                    </a:lnTo>
                    <a:lnTo>
                      <a:pt x="6154" y="2614"/>
                    </a:lnTo>
                    <a:lnTo>
                      <a:pt x="6150" y="2580"/>
                    </a:lnTo>
                    <a:lnTo>
                      <a:pt x="6146" y="2548"/>
                    </a:lnTo>
                    <a:lnTo>
                      <a:pt x="6142" y="2516"/>
                    </a:lnTo>
                    <a:lnTo>
                      <a:pt x="6134" y="2484"/>
                    </a:lnTo>
                    <a:lnTo>
                      <a:pt x="6126" y="2452"/>
                    </a:lnTo>
                    <a:lnTo>
                      <a:pt x="6116" y="2422"/>
                    </a:lnTo>
                    <a:lnTo>
                      <a:pt x="6104" y="2392"/>
                    </a:lnTo>
                    <a:lnTo>
                      <a:pt x="6092" y="2364"/>
                    </a:lnTo>
                    <a:lnTo>
                      <a:pt x="6078" y="2336"/>
                    </a:lnTo>
                    <a:lnTo>
                      <a:pt x="6062" y="2308"/>
                    </a:lnTo>
                    <a:lnTo>
                      <a:pt x="6046" y="2282"/>
                    </a:lnTo>
                    <a:lnTo>
                      <a:pt x="6028" y="2256"/>
                    </a:lnTo>
                    <a:lnTo>
                      <a:pt x="6008" y="2230"/>
                    </a:lnTo>
                    <a:lnTo>
                      <a:pt x="5988" y="2206"/>
                    </a:lnTo>
                    <a:lnTo>
                      <a:pt x="5968" y="2184"/>
                    </a:lnTo>
                    <a:lnTo>
                      <a:pt x="5946" y="2162"/>
                    </a:lnTo>
                    <a:lnTo>
                      <a:pt x="5922" y="2140"/>
                    </a:lnTo>
                    <a:lnTo>
                      <a:pt x="5898" y="2120"/>
                    </a:lnTo>
                    <a:lnTo>
                      <a:pt x="5872" y="2102"/>
                    </a:lnTo>
                    <a:lnTo>
                      <a:pt x="5846" y="2084"/>
                    </a:lnTo>
                    <a:lnTo>
                      <a:pt x="5820" y="2068"/>
                    </a:lnTo>
                    <a:lnTo>
                      <a:pt x="5792" y="2054"/>
                    </a:lnTo>
                    <a:lnTo>
                      <a:pt x="5764" y="2040"/>
                    </a:lnTo>
                    <a:lnTo>
                      <a:pt x="5734" y="2026"/>
                    </a:lnTo>
                    <a:lnTo>
                      <a:pt x="5704" y="2016"/>
                    </a:lnTo>
                    <a:lnTo>
                      <a:pt x="5674" y="2006"/>
                    </a:lnTo>
                    <a:lnTo>
                      <a:pt x="5642" y="1998"/>
                    </a:lnTo>
                    <a:lnTo>
                      <a:pt x="5612" y="1990"/>
                    </a:lnTo>
                    <a:lnTo>
                      <a:pt x="5578" y="1986"/>
                    </a:lnTo>
                    <a:lnTo>
                      <a:pt x="5546" y="1982"/>
                    </a:lnTo>
                    <a:lnTo>
                      <a:pt x="5512" y="1980"/>
                    </a:lnTo>
                    <a:lnTo>
                      <a:pt x="5512" y="1980"/>
                    </a:lnTo>
                    <a:close/>
                  </a:path>
                </a:pathLst>
              </a:custGeom>
              <a:solidFill>
                <a:srgbClr val="44546A">
                  <a:lumMod val="40000"/>
                  <a:lumOff val="60000"/>
                </a:srgbClr>
              </a:solidFill>
              <a:ln w="9525" cap="flat" cmpd="sng" algn="ctr">
                <a:noFill/>
                <a:prstDash val="solid"/>
                <a:round/>
                <a:headEnd type="none" w="med" len="med"/>
                <a:tailEnd type="none" w="med" len="med"/>
              </a:ln>
              <a:effectLst/>
              <a:scene3d>
                <a:camera prst="orthographicFront"/>
                <a:lightRig rig="flat" dir="t"/>
              </a:scene3d>
            </p:spPr>
            <p:txBody>
              <a:bodyPr lIns="86614" tIns="17323" rIns="0" bIns="17323"/>
              <a:ls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a:lstStyle>
              <a:p>
                <a:pPr algn="ctr" defTabSz="586505">
                  <a:buClr>
                    <a:srgbClr val="CC9900"/>
                  </a:buClr>
                  <a:defRPr/>
                </a:pPr>
                <a:endParaRPr lang="zh-CN" altLang="en-US" sz="1000" dirty="0">
                  <a:gradFill flip="none" rotWithShape="1">
                    <a:gsLst>
                      <a:gs pos="0">
                        <a:srgbClr val="00B0F0"/>
                      </a:gs>
                      <a:gs pos="100000">
                        <a:srgbClr val="00FFFF"/>
                      </a:gs>
                    </a:gsLst>
                    <a:lin ang="16200000" scaled="1"/>
                    <a:tileRect/>
                  </a:gradFill>
                  <a:latin typeface="Arial" panose="020B0604020202020204" pitchFamily="34" charset="0"/>
                  <a:ea typeface="等线" panose="02010600030101010101" pitchFamily="2" charset="-122"/>
                  <a:sym typeface="Arial" panose="020B0604020202020204" pitchFamily="34" charset="0"/>
                </a:endParaRPr>
              </a:p>
            </p:txBody>
          </p:sp>
          <p:grpSp>
            <p:nvGrpSpPr>
              <p:cNvPr id="494" name="组合 78"/>
              <p:cNvGrpSpPr/>
              <p:nvPr/>
            </p:nvGrpSpPr>
            <p:grpSpPr>
              <a:xfrm>
                <a:off x="7224437" y="5951196"/>
                <a:ext cx="795812" cy="696984"/>
                <a:chOff x="5015889" y="913121"/>
                <a:chExt cx="998551" cy="874546"/>
              </a:xfrm>
            </p:grpSpPr>
            <p:pic>
              <p:nvPicPr>
                <p:cNvPr id="495" name="图片 494"/>
                <p:cNvPicPr>
                  <a:picLocks noChangeAspect="1"/>
                </p:cNvPicPr>
                <p:nvPr/>
              </p:nvPicPr>
              <p:blipFill>
                <a:blip r:embed="rId9" cstate="email"/>
                <a:stretch>
                  <a:fillRect/>
                </a:stretch>
              </p:blipFill>
              <p:spPr>
                <a:xfrm>
                  <a:off x="5015889" y="1420273"/>
                  <a:ext cx="216166" cy="216165"/>
                </a:xfrm>
                <a:prstGeom prst="rect">
                  <a:avLst/>
                </a:prstGeom>
              </p:spPr>
            </p:pic>
            <p:pic>
              <p:nvPicPr>
                <p:cNvPr id="496" name="图片 495"/>
                <p:cNvPicPr>
                  <a:picLocks noChangeAspect="1"/>
                </p:cNvPicPr>
                <p:nvPr/>
              </p:nvPicPr>
              <p:blipFill>
                <a:blip r:embed="rId10" cstate="email"/>
                <a:stretch>
                  <a:fillRect/>
                </a:stretch>
              </p:blipFill>
              <p:spPr>
                <a:xfrm>
                  <a:off x="5694799" y="1420273"/>
                  <a:ext cx="319641" cy="319640"/>
                </a:xfrm>
                <a:prstGeom prst="rect">
                  <a:avLst/>
                </a:prstGeom>
              </p:spPr>
            </p:pic>
            <p:grpSp>
              <p:nvGrpSpPr>
                <p:cNvPr id="497" name="组合 69"/>
                <p:cNvGrpSpPr/>
                <p:nvPr/>
              </p:nvGrpSpPr>
              <p:grpSpPr>
                <a:xfrm>
                  <a:off x="5393338" y="913121"/>
                  <a:ext cx="232184" cy="232184"/>
                  <a:chOff x="18018557" y="4557560"/>
                  <a:chExt cx="1119581" cy="1119581"/>
                </a:xfrm>
              </p:grpSpPr>
              <p:pic>
                <p:nvPicPr>
                  <p:cNvPr id="502" name="图片 501"/>
                  <p:cNvPicPr>
                    <a:picLocks noChangeAspect="1"/>
                  </p:cNvPicPr>
                  <p:nvPr/>
                </p:nvPicPr>
                <p:blipFill>
                  <a:blip r:embed="rId11" cstate="email"/>
                  <a:stretch>
                    <a:fillRect/>
                  </a:stretch>
                </p:blipFill>
                <p:spPr>
                  <a:xfrm>
                    <a:off x="18300164" y="4738291"/>
                    <a:ext cx="491793" cy="491793"/>
                  </a:xfrm>
                  <a:prstGeom prst="rect">
                    <a:avLst/>
                  </a:prstGeom>
                </p:spPr>
              </p:pic>
              <p:pic>
                <p:nvPicPr>
                  <p:cNvPr id="503" name="图片 502"/>
                  <p:cNvPicPr>
                    <a:picLocks noChangeAspect="1"/>
                  </p:cNvPicPr>
                  <p:nvPr/>
                </p:nvPicPr>
                <p:blipFill>
                  <a:blip r:embed="rId12" cstate="email"/>
                  <a:stretch>
                    <a:fillRect/>
                  </a:stretch>
                </p:blipFill>
                <p:spPr>
                  <a:xfrm>
                    <a:off x="18018557" y="4557560"/>
                    <a:ext cx="1119581" cy="1119581"/>
                  </a:xfrm>
                  <a:prstGeom prst="rect">
                    <a:avLst/>
                  </a:prstGeom>
                </p:spPr>
              </p:pic>
            </p:grpSp>
            <p:sp>
              <p:nvSpPr>
                <p:cNvPr id="498" name="空心弧 497"/>
                <p:cNvSpPr/>
                <p:nvPr/>
              </p:nvSpPr>
              <p:spPr>
                <a:xfrm>
                  <a:off x="5118553" y="1031584"/>
                  <a:ext cx="752139" cy="752138"/>
                </a:xfrm>
                <a:prstGeom prst="blockArc">
                  <a:avLst>
                    <a:gd name="adj1" fmla="val 10920299"/>
                    <a:gd name="adj2" fmla="val 14851530"/>
                    <a:gd name="adj3" fmla="val 0"/>
                  </a:avLst>
                </a:prstGeom>
                <a:solidFill>
                  <a:srgbClr val="C7000A"/>
                </a:solidFill>
                <a:ln w="12700" cap="flat" cmpd="sng" algn="ctr">
                  <a:solidFill>
                    <a:srgbClr val="FFFFFF"/>
                  </a:solidFill>
                  <a:prstDash val="solid"/>
                  <a:miter lim="800000"/>
                </a:ln>
                <a:effectLst/>
              </p:spPr>
              <p:txBody>
                <a:bodyPr rtlCol="0" anchor="ctr"/>
                <a:lstStyle/>
                <a:p>
                  <a:pPr algn="ctr" defTabSz="439879">
                    <a:defRPr/>
                  </a:pPr>
                  <a:endParaRPr lang="zh-CN" altLang="en-US" sz="500" kern="0">
                    <a:solidFill>
                      <a:srgbClr val="1D1D1A"/>
                    </a:solidFill>
                    <a:latin typeface="Arial" panose="020B0604020202020204" pitchFamily="34" charset="0"/>
                    <a:ea typeface="微软雅黑"/>
                    <a:sym typeface="Arial" panose="020B0604020202020204" pitchFamily="34" charset="0"/>
                  </a:endParaRPr>
                </a:p>
              </p:txBody>
            </p:sp>
            <p:sp>
              <p:nvSpPr>
                <p:cNvPr id="499" name="空心弧 498"/>
                <p:cNvSpPr/>
                <p:nvPr/>
              </p:nvSpPr>
              <p:spPr>
                <a:xfrm>
                  <a:off x="5118553" y="1033158"/>
                  <a:ext cx="752139" cy="752138"/>
                </a:xfrm>
                <a:prstGeom prst="blockArc">
                  <a:avLst>
                    <a:gd name="adj1" fmla="val 18022881"/>
                    <a:gd name="adj2" fmla="val 169390"/>
                    <a:gd name="adj3" fmla="val 0"/>
                  </a:avLst>
                </a:prstGeom>
                <a:solidFill>
                  <a:srgbClr val="C7000A"/>
                </a:solidFill>
                <a:ln w="12700" cap="flat" cmpd="sng" algn="ctr">
                  <a:solidFill>
                    <a:srgbClr val="FFFFFF"/>
                  </a:solidFill>
                  <a:prstDash val="solid"/>
                  <a:miter lim="800000"/>
                </a:ln>
                <a:effectLst/>
              </p:spPr>
              <p:txBody>
                <a:bodyPr rtlCol="0" anchor="ctr"/>
                <a:lstStyle/>
                <a:p>
                  <a:pPr algn="ctr" defTabSz="439879">
                    <a:defRPr/>
                  </a:pPr>
                  <a:endParaRPr lang="zh-CN" altLang="en-US" sz="500" kern="0">
                    <a:solidFill>
                      <a:srgbClr val="1D1D1A"/>
                    </a:solidFill>
                    <a:latin typeface="Arial" panose="020B0604020202020204" pitchFamily="34" charset="0"/>
                    <a:ea typeface="微软雅黑"/>
                    <a:sym typeface="Arial" panose="020B0604020202020204" pitchFamily="34" charset="0"/>
                  </a:endParaRPr>
                </a:p>
              </p:txBody>
            </p:sp>
            <p:sp>
              <p:nvSpPr>
                <p:cNvPr id="500" name="空心弧 499"/>
                <p:cNvSpPr/>
                <p:nvPr/>
              </p:nvSpPr>
              <p:spPr>
                <a:xfrm>
                  <a:off x="5118553" y="1035529"/>
                  <a:ext cx="752139" cy="752138"/>
                </a:xfrm>
                <a:prstGeom prst="blockArc">
                  <a:avLst>
                    <a:gd name="adj1" fmla="val 2667821"/>
                    <a:gd name="adj2" fmla="val 8713967"/>
                    <a:gd name="adj3" fmla="val 0"/>
                  </a:avLst>
                </a:prstGeom>
                <a:solidFill>
                  <a:srgbClr val="C7000A"/>
                </a:solidFill>
                <a:ln w="12700" cap="flat" cmpd="sng" algn="ctr">
                  <a:solidFill>
                    <a:srgbClr val="FFFFFF"/>
                  </a:solidFill>
                  <a:prstDash val="solid"/>
                  <a:miter lim="800000"/>
                </a:ln>
                <a:effectLst/>
              </p:spPr>
              <p:txBody>
                <a:bodyPr rtlCol="0" anchor="ctr"/>
                <a:lstStyle/>
                <a:p>
                  <a:pPr algn="ctr" defTabSz="439879">
                    <a:defRPr/>
                  </a:pPr>
                  <a:endParaRPr lang="zh-CN" altLang="en-US" sz="500" kern="0">
                    <a:solidFill>
                      <a:srgbClr val="1D1D1A"/>
                    </a:solidFill>
                    <a:latin typeface="Arial" panose="020B0604020202020204" pitchFamily="34" charset="0"/>
                    <a:ea typeface="微软雅黑"/>
                    <a:sym typeface="Arial" panose="020B0604020202020204" pitchFamily="34" charset="0"/>
                  </a:endParaRPr>
                </a:p>
              </p:txBody>
            </p:sp>
            <p:pic>
              <p:nvPicPr>
                <p:cNvPr id="501" name="图片 500"/>
                <p:cNvPicPr>
                  <a:picLocks noChangeAspect="1"/>
                </p:cNvPicPr>
                <p:nvPr/>
              </p:nvPicPr>
              <p:blipFill>
                <a:blip r:embed="rId13" cstate="email"/>
                <a:stretch>
                  <a:fillRect/>
                </a:stretch>
              </p:blipFill>
              <p:spPr>
                <a:xfrm>
                  <a:off x="5362774" y="1284061"/>
                  <a:ext cx="288979" cy="288979"/>
                </a:xfrm>
                <a:prstGeom prst="rect">
                  <a:avLst/>
                </a:prstGeom>
              </p:spPr>
            </p:pic>
          </p:grpSp>
        </p:grpSp>
        <p:grpSp>
          <p:nvGrpSpPr>
            <p:cNvPr id="468" name="组合 467"/>
            <p:cNvGrpSpPr/>
            <p:nvPr/>
          </p:nvGrpSpPr>
          <p:grpSpPr>
            <a:xfrm>
              <a:off x="1212633" y="2719349"/>
              <a:ext cx="637763" cy="318536"/>
              <a:chOff x="1212633" y="2719349"/>
              <a:chExt cx="637763" cy="318536"/>
            </a:xfrm>
          </p:grpSpPr>
          <p:sp>
            <p:nvSpPr>
              <p:cNvPr id="491" name="Freeform 8"/>
              <p:cNvSpPr/>
              <p:nvPr/>
            </p:nvSpPr>
            <p:spPr>
              <a:xfrm>
                <a:off x="1234779" y="2719349"/>
                <a:ext cx="615617" cy="318536"/>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solidFill>
                <a:sysClr val="window" lastClr="FFFFFF"/>
              </a:solidFill>
              <a:ln w="12700" cap="flat">
                <a:noFill/>
                <a:prstDash val="solid"/>
                <a:round/>
              </a:ln>
              <a:effectLst>
                <a:outerShdw blurRad="50800" dist="38100" dir="2700000" algn="tl" rotWithShape="0">
                  <a:srgbClr val="44546A">
                    <a:lumMod val="60000"/>
                    <a:lumOff val="40000"/>
                    <a:alpha val="40000"/>
                  </a:srgbClr>
                </a:outerShdw>
              </a:effectLst>
            </p:spPr>
            <p:txBody>
              <a:bodyPr wrap="square" lIns="31100" tIns="31100" rIns="31100" bIns="31100" numCol="1" anchor="ctr">
                <a:noAutofit/>
              </a:bodyPr>
              <a:lstStyle/>
              <a:p>
                <a:pPr algn="ctr" defTabSz="621416">
                  <a:lnSpc>
                    <a:spcPct val="90000"/>
                  </a:lnSpc>
                  <a:defRPr sz="600" b="1">
                    <a:solidFill>
                      <a:srgbClr val="FFFFFF"/>
                    </a:solidFill>
                    <a:effectLst>
                      <a:outerShdw blurRad="38100" dist="38100" dir="2700000" rotWithShape="0">
                        <a:srgbClr val="000000">
                          <a:alpha val="43137"/>
                        </a:srgbClr>
                      </a:outerShdw>
                    </a:effectLst>
                    <a:latin typeface="微软雅黑"/>
                    <a:ea typeface="微软雅黑"/>
                    <a:cs typeface="微软雅黑"/>
                    <a:sym typeface="微软雅黑"/>
                  </a:defRPr>
                </a:pPr>
                <a:endParaRPr sz="700" b="1" kern="0">
                  <a:solidFill>
                    <a:srgbClr val="666666">
                      <a:lumMod val="50000"/>
                    </a:srgbClr>
                  </a:solidFill>
                  <a:effectLst>
                    <a:outerShdw blurRad="38100" dist="38100" dir="2700000" rotWithShape="0">
                      <a:srgbClr val="000000">
                        <a:alpha val="43137"/>
                      </a:srgbClr>
                    </a:outerShdw>
                  </a:effectLst>
                  <a:latin typeface="Arial" panose="020B0604020202020204" pitchFamily="34" charset="0"/>
                  <a:ea typeface="微软雅黑"/>
                  <a:cs typeface="微软雅黑"/>
                  <a:sym typeface="Arial" panose="020B0604020202020204" pitchFamily="34" charset="0"/>
                </a:endParaRPr>
              </a:p>
            </p:txBody>
          </p:sp>
          <p:sp>
            <p:nvSpPr>
              <p:cNvPr id="492" name="矩形 491"/>
              <p:cNvSpPr/>
              <p:nvPr/>
            </p:nvSpPr>
            <p:spPr>
              <a:xfrm>
                <a:off x="1212633" y="2766394"/>
                <a:ext cx="607752" cy="270605"/>
              </a:xfrm>
              <a:prstGeom prst="rect">
                <a:avLst/>
              </a:prstGeom>
            </p:spPr>
            <p:txBody>
              <a:bodyPr wrap="square">
                <a:spAutoFit/>
              </a:bodyPr>
              <a:lstStyle/>
              <a:p>
                <a:pPr algn="ctr" defTabSz="671561">
                  <a:defRPr/>
                </a:pPr>
                <a:r>
                  <a:rPr lang="zh-CN" altLang="en-US" sz="900" b="1" kern="0" dirty="0">
                    <a:solidFill>
                      <a:srgbClr val="666666">
                        <a:lumMod val="50000"/>
                      </a:srgbClr>
                    </a:solidFill>
                    <a:latin typeface="Arial" panose="020B0604020202020204" pitchFamily="34" charset="0"/>
                    <a:ea typeface="微软雅黑"/>
                    <a:cs typeface="+mn-ea"/>
                    <a:sym typeface="Arial" panose="020B0604020202020204" pitchFamily="34" charset="0"/>
                  </a:rPr>
                  <a:t>政府人工智能计算中心</a:t>
                </a:r>
                <a:endParaRPr lang="zh-CN" altLang="en-US" sz="900" kern="0" dirty="0">
                  <a:solidFill>
                    <a:srgbClr val="666666">
                      <a:lumMod val="50000"/>
                    </a:srgbClr>
                  </a:solidFill>
                  <a:latin typeface="Arial" panose="020B0604020202020204" pitchFamily="34" charset="0"/>
                  <a:ea typeface="微软雅黑"/>
                  <a:sym typeface="Arial" panose="020B0604020202020204" pitchFamily="34" charset="0"/>
                </a:endParaRPr>
              </a:p>
            </p:txBody>
          </p:sp>
        </p:grpSp>
        <p:sp>
          <p:nvSpPr>
            <p:cNvPr id="469" name="矩形 468"/>
            <p:cNvSpPr/>
            <p:nvPr/>
          </p:nvSpPr>
          <p:spPr>
            <a:xfrm>
              <a:off x="4095024" y="1801091"/>
              <a:ext cx="426291" cy="315706"/>
            </a:xfrm>
            <a:prstGeom prst="rect">
              <a:avLst/>
            </a:prstGeom>
            <a:ln>
              <a:noFill/>
            </a:ln>
          </p:spPr>
          <p:txBody>
            <a:bodyPr wrap="square">
              <a:spAutoFit/>
            </a:bodyPr>
            <a:lstStyle/>
            <a:p>
              <a:pPr algn="ctr" defTabSz="335781" fontAlgn="base">
                <a:spcBef>
                  <a:spcPct val="0"/>
                </a:spcBef>
                <a:spcAft>
                  <a:spcPct val="0"/>
                </a:spcAft>
                <a:defRPr/>
              </a:pPr>
              <a:r>
                <a:rPr lang="zh-CN" altLang="en-US" sz="1100" b="1" kern="0" dirty="0">
                  <a:solidFill>
                    <a:srgbClr val="000000"/>
                  </a:solidFill>
                  <a:latin typeface="Arial" panose="020B0604020202020204" pitchFamily="34" charset="0"/>
                  <a:ea typeface="微软雅黑"/>
                  <a:cs typeface="Arial" panose="020B0604020202020204" pitchFamily="34" charset="0"/>
                  <a:sym typeface="Arial" panose="020B0604020202020204" pitchFamily="34" charset="0"/>
                </a:rPr>
                <a:t>算网大脑</a:t>
              </a:r>
              <a:endParaRPr lang="en-US" altLang="zh-CN" sz="1100" b="1" kern="0" dirty="0">
                <a:solidFill>
                  <a:srgbClr val="000000"/>
                </a:solidFill>
                <a:latin typeface="Arial" panose="020B0604020202020204" pitchFamily="34" charset="0"/>
                <a:ea typeface="微软雅黑"/>
                <a:cs typeface="Arial" panose="020B0604020202020204" pitchFamily="34" charset="0"/>
                <a:sym typeface="Arial" panose="020B0604020202020204" pitchFamily="34" charset="0"/>
              </a:endParaRPr>
            </a:p>
          </p:txBody>
        </p:sp>
        <p:sp>
          <p:nvSpPr>
            <p:cNvPr id="470" name="五边形 220"/>
            <p:cNvSpPr/>
            <p:nvPr/>
          </p:nvSpPr>
          <p:spPr>
            <a:xfrm rot="10800000">
              <a:off x="3492737" y="2083553"/>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sp>
          <p:nvSpPr>
            <p:cNvPr id="471" name="五边形 220"/>
            <p:cNvSpPr/>
            <p:nvPr/>
          </p:nvSpPr>
          <p:spPr>
            <a:xfrm rot="8100000">
              <a:off x="3420063" y="2502144"/>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grpSp>
          <p:nvGrpSpPr>
            <p:cNvPr id="472" name="组合 471"/>
            <p:cNvGrpSpPr/>
            <p:nvPr/>
          </p:nvGrpSpPr>
          <p:grpSpPr>
            <a:xfrm>
              <a:off x="2804132" y="2306655"/>
              <a:ext cx="155929" cy="273873"/>
              <a:chOff x="2395407" y="2247249"/>
              <a:chExt cx="155929" cy="736895"/>
            </a:xfrm>
          </p:grpSpPr>
          <p:sp>
            <p:nvSpPr>
              <p:cNvPr id="489" name="五边形 220"/>
              <p:cNvSpPr/>
              <p:nvPr/>
            </p:nvSpPr>
            <p:spPr>
              <a:xfrm rot="5400000">
                <a:off x="2049820" y="2592836"/>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sp>
            <p:nvSpPr>
              <p:cNvPr id="490" name="五边形 220"/>
              <p:cNvSpPr/>
              <p:nvPr/>
            </p:nvSpPr>
            <p:spPr>
              <a:xfrm rot="16200000">
                <a:off x="2160030" y="2592837"/>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grpSp>
        <p:sp>
          <p:nvSpPr>
            <p:cNvPr id="473" name="五边形 220"/>
            <p:cNvSpPr/>
            <p:nvPr/>
          </p:nvSpPr>
          <p:spPr>
            <a:xfrm>
              <a:off x="3413970" y="2939726"/>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sp>
          <p:nvSpPr>
            <p:cNvPr id="474" name="五边形 220"/>
            <p:cNvSpPr/>
            <p:nvPr/>
          </p:nvSpPr>
          <p:spPr>
            <a:xfrm>
              <a:off x="1651446" y="2939726"/>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grpSp>
          <p:nvGrpSpPr>
            <p:cNvPr id="475" name="组合 474"/>
            <p:cNvGrpSpPr/>
            <p:nvPr/>
          </p:nvGrpSpPr>
          <p:grpSpPr>
            <a:xfrm>
              <a:off x="2613865" y="3279688"/>
              <a:ext cx="155929" cy="443448"/>
              <a:chOff x="2395407" y="2247249"/>
              <a:chExt cx="155929" cy="736895"/>
            </a:xfrm>
          </p:grpSpPr>
          <p:sp>
            <p:nvSpPr>
              <p:cNvPr id="487" name="五边形 220"/>
              <p:cNvSpPr/>
              <p:nvPr/>
            </p:nvSpPr>
            <p:spPr>
              <a:xfrm rot="5400000">
                <a:off x="2049820" y="2592836"/>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sp>
            <p:nvSpPr>
              <p:cNvPr id="488" name="五边形 220"/>
              <p:cNvSpPr/>
              <p:nvPr/>
            </p:nvSpPr>
            <p:spPr>
              <a:xfrm rot="16200000">
                <a:off x="2160030" y="2592837"/>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grpSp>
        <p:grpSp>
          <p:nvGrpSpPr>
            <p:cNvPr id="476" name="组合 475"/>
            <p:cNvGrpSpPr/>
            <p:nvPr/>
          </p:nvGrpSpPr>
          <p:grpSpPr>
            <a:xfrm rot="18000000">
              <a:off x="3303874" y="3203281"/>
              <a:ext cx="155929" cy="562615"/>
              <a:chOff x="2395407" y="2247249"/>
              <a:chExt cx="155929" cy="736895"/>
            </a:xfrm>
          </p:grpSpPr>
          <p:sp>
            <p:nvSpPr>
              <p:cNvPr id="485" name="五边形 220"/>
              <p:cNvSpPr/>
              <p:nvPr/>
            </p:nvSpPr>
            <p:spPr>
              <a:xfrm rot="5400000">
                <a:off x="2049820" y="2592836"/>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sp>
            <p:nvSpPr>
              <p:cNvPr id="486" name="五边形 220"/>
              <p:cNvSpPr/>
              <p:nvPr/>
            </p:nvSpPr>
            <p:spPr>
              <a:xfrm rot="16200000">
                <a:off x="2160030" y="2592837"/>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grpSp>
        <p:grpSp>
          <p:nvGrpSpPr>
            <p:cNvPr id="477" name="组合 476"/>
            <p:cNvGrpSpPr/>
            <p:nvPr/>
          </p:nvGrpSpPr>
          <p:grpSpPr>
            <a:xfrm rot="16200000">
              <a:off x="4107171" y="3783685"/>
              <a:ext cx="155929" cy="239022"/>
              <a:chOff x="2395407" y="2247249"/>
              <a:chExt cx="155929" cy="736895"/>
            </a:xfrm>
          </p:grpSpPr>
          <p:sp>
            <p:nvSpPr>
              <p:cNvPr id="483" name="五边形 220"/>
              <p:cNvSpPr/>
              <p:nvPr/>
            </p:nvSpPr>
            <p:spPr>
              <a:xfrm rot="5400000">
                <a:off x="2049820" y="2592836"/>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sp>
            <p:nvSpPr>
              <p:cNvPr id="484" name="五边形 220"/>
              <p:cNvSpPr/>
              <p:nvPr/>
            </p:nvSpPr>
            <p:spPr>
              <a:xfrm rot="16200000">
                <a:off x="2160030" y="2592837"/>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grpSp>
        <p:sp>
          <p:nvSpPr>
            <p:cNvPr id="478" name="Freeform 133"/>
            <p:cNvSpPr>
              <a:spLocks noEditPoints="1"/>
            </p:cNvSpPr>
            <p:nvPr/>
          </p:nvSpPr>
          <p:spPr bwMode="auto">
            <a:xfrm flipH="1">
              <a:off x="4375358" y="3767115"/>
              <a:ext cx="338430" cy="266021"/>
            </a:xfrm>
            <a:custGeom>
              <a:avLst/>
              <a:gdLst>
                <a:gd name="T0" fmla="*/ 2147483646 w 1550"/>
                <a:gd name="T1" fmla="*/ 2147483646 h 1207"/>
                <a:gd name="T2" fmla="*/ 2147483646 w 1550"/>
                <a:gd name="T3" fmla="*/ 2147483646 h 1207"/>
                <a:gd name="T4" fmla="*/ 2147483646 w 1550"/>
                <a:gd name="T5" fmla="*/ 2147483646 h 1207"/>
                <a:gd name="T6" fmla="*/ 2147483646 w 1550"/>
                <a:gd name="T7" fmla="*/ 2147483646 h 1207"/>
                <a:gd name="T8" fmla="*/ 2147483646 w 1550"/>
                <a:gd name="T9" fmla="*/ 2147483646 h 1207"/>
                <a:gd name="T10" fmla="*/ 2147483646 w 1550"/>
                <a:gd name="T11" fmla="*/ 2147483646 h 1207"/>
                <a:gd name="T12" fmla="*/ 2147483646 w 1550"/>
                <a:gd name="T13" fmla="*/ 2147483646 h 1207"/>
                <a:gd name="T14" fmla="*/ 2147483646 w 1550"/>
                <a:gd name="T15" fmla="*/ 2147483646 h 1207"/>
                <a:gd name="T16" fmla="*/ 2147483646 w 1550"/>
                <a:gd name="T17" fmla="*/ 2147483646 h 1207"/>
                <a:gd name="T18" fmla="*/ 2147483646 w 1550"/>
                <a:gd name="T19" fmla="*/ 2147483646 h 1207"/>
                <a:gd name="T20" fmla="*/ 2147483646 w 1550"/>
                <a:gd name="T21" fmla="*/ 2147483646 h 1207"/>
                <a:gd name="T22" fmla="*/ 2147483646 w 1550"/>
                <a:gd name="T23" fmla="*/ 2147483646 h 1207"/>
                <a:gd name="T24" fmla="*/ 2147483646 w 1550"/>
                <a:gd name="T25" fmla="*/ 2147483646 h 1207"/>
                <a:gd name="T26" fmla="*/ 2147483646 w 1550"/>
                <a:gd name="T27" fmla="*/ 2147483646 h 1207"/>
                <a:gd name="T28" fmla="*/ 2147483646 w 1550"/>
                <a:gd name="T29" fmla="*/ 2147483646 h 1207"/>
                <a:gd name="T30" fmla="*/ 2147483646 w 1550"/>
                <a:gd name="T31" fmla="*/ 2147483646 h 1207"/>
                <a:gd name="T32" fmla="*/ 2147483646 w 1550"/>
                <a:gd name="T33" fmla="*/ 2147483646 h 1207"/>
                <a:gd name="T34" fmla="*/ 2147483646 w 1550"/>
                <a:gd name="T35" fmla="*/ 2147483646 h 1207"/>
                <a:gd name="T36" fmla="*/ 2147483646 w 1550"/>
                <a:gd name="T37" fmla="*/ 2147483646 h 1207"/>
                <a:gd name="T38" fmla="*/ 2147483646 w 1550"/>
                <a:gd name="T39" fmla="*/ 2147483646 h 1207"/>
                <a:gd name="T40" fmla="*/ 2147483646 w 1550"/>
                <a:gd name="T41" fmla="*/ 2147483646 h 1207"/>
                <a:gd name="T42" fmla="*/ 2147483646 w 1550"/>
                <a:gd name="T43" fmla="*/ 2147483646 h 1207"/>
                <a:gd name="T44" fmla="*/ 2147483646 w 1550"/>
                <a:gd name="T45" fmla="*/ 2147483646 h 1207"/>
                <a:gd name="T46" fmla="*/ 2147483646 w 1550"/>
                <a:gd name="T47" fmla="*/ 2147483646 h 1207"/>
                <a:gd name="T48" fmla="*/ 2147483646 w 1550"/>
                <a:gd name="T49" fmla="*/ 2147483646 h 1207"/>
                <a:gd name="T50" fmla="*/ 2147483646 w 1550"/>
                <a:gd name="T51" fmla="*/ 2147483646 h 1207"/>
                <a:gd name="T52" fmla="*/ 2147483646 w 1550"/>
                <a:gd name="T53" fmla="*/ 2147483646 h 1207"/>
                <a:gd name="T54" fmla="*/ 2147483646 w 1550"/>
                <a:gd name="T55" fmla="*/ 2147483646 h 1207"/>
                <a:gd name="T56" fmla="*/ 2147483646 w 1550"/>
                <a:gd name="T57" fmla="*/ 2147483646 h 1207"/>
                <a:gd name="T58" fmla="*/ 2147483646 w 1550"/>
                <a:gd name="T59" fmla="*/ 2147483646 h 1207"/>
                <a:gd name="T60" fmla="*/ 2147483646 w 1550"/>
                <a:gd name="T61" fmla="*/ 2147483646 h 1207"/>
                <a:gd name="T62" fmla="*/ 2147483646 w 1550"/>
                <a:gd name="T63" fmla="*/ 2147483646 h 1207"/>
                <a:gd name="T64" fmla="*/ 2147483646 w 1550"/>
                <a:gd name="T65" fmla="*/ 2147483646 h 1207"/>
                <a:gd name="T66" fmla="*/ 2147483646 w 1550"/>
                <a:gd name="T67" fmla="*/ 2147483646 h 1207"/>
                <a:gd name="T68" fmla="*/ 2147483646 w 1550"/>
                <a:gd name="T69" fmla="*/ 2147483646 h 1207"/>
                <a:gd name="T70" fmla="*/ 2147483646 w 1550"/>
                <a:gd name="T71" fmla="*/ 2147483646 h 1207"/>
                <a:gd name="T72" fmla="*/ 2147483646 w 1550"/>
                <a:gd name="T73" fmla="*/ 2147483646 h 1207"/>
                <a:gd name="T74" fmla="*/ 2147483646 w 1550"/>
                <a:gd name="T75" fmla="*/ 2147483646 h 1207"/>
                <a:gd name="T76" fmla="*/ 2147483646 w 1550"/>
                <a:gd name="T77" fmla="*/ 2147483646 h 1207"/>
                <a:gd name="T78" fmla="*/ 2147483646 w 1550"/>
                <a:gd name="T79" fmla="*/ 2147483646 h 1207"/>
                <a:gd name="T80" fmla="*/ 2147483646 w 1550"/>
                <a:gd name="T81" fmla="*/ 2147483646 h 1207"/>
                <a:gd name="T82" fmla="*/ 2147483646 w 1550"/>
                <a:gd name="T83" fmla="*/ 2147483646 h 1207"/>
                <a:gd name="T84" fmla="*/ 2147483646 w 1550"/>
                <a:gd name="T85" fmla="*/ 2147483646 h 1207"/>
                <a:gd name="T86" fmla="*/ 2147483646 w 1550"/>
                <a:gd name="T87" fmla="*/ 2147483646 h 1207"/>
                <a:gd name="T88" fmla="*/ 2147483646 w 1550"/>
                <a:gd name="T89" fmla="*/ 2147483646 h 1207"/>
                <a:gd name="T90" fmla="*/ 2147483646 w 1550"/>
                <a:gd name="T91" fmla="*/ 2147483646 h 1207"/>
                <a:gd name="T92" fmla="*/ 2147483646 w 1550"/>
                <a:gd name="T93" fmla="*/ 2147483646 h 1207"/>
                <a:gd name="T94" fmla="*/ 2147483646 w 1550"/>
                <a:gd name="T95" fmla="*/ 2147483646 h 1207"/>
                <a:gd name="T96" fmla="*/ 2147483646 w 1550"/>
                <a:gd name="T97" fmla="*/ 2147483646 h 1207"/>
                <a:gd name="T98" fmla="*/ 2147483646 w 1550"/>
                <a:gd name="T99" fmla="*/ 2147483646 h 1207"/>
                <a:gd name="T100" fmla="*/ 2147483646 w 1550"/>
                <a:gd name="T101" fmla="*/ 2147483646 h 1207"/>
                <a:gd name="T102" fmla="*/ 2147483646 w 1550"/>
                <a:gd name="T103" fmla="*/ 2147483646 h 1207"/>
                <a:gd name="T104" fmla="*/ 2147483646 w 1550"/>
                <a:gd name="T105" fmla="*/ 2147483646 h 12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
                <a:gd name="T160" fmla="*/ 0 h 1207"/>
                <a:gd name="T161" fmla="*/ 1550 w 1550"/>
                <a:gd name="T162" fmla="*/ 1207 h 12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 h="1207">
                  <a:moveTo>
                    <a:pt x="314" y="546"/>
                  </a:moveTo>
                  <a:lnTo>
                    <a:pt x="314" y="546"/>
                  </a:lnTo>
                  <a:cubicBezTo>
                    <a:pt x="299" y="448"/>
                    <a:pt x="320" y="392"/>
                    <a:pt x="334" y="368"/>
                  </a:cubicBezTo>
                  <a:cubicBezTo>
                    <a:pt x="374" y="381"/>
                    <a:pt x="416" y="399"/>
                    <a:pt x="459" y="424"/>
                  </a:cubicBezTo>
                  <a:cubicBezTo>
                    <a:pt x="460" y="425"/>
                    <a:pt x="461" y="426"/>
                    <a:pt x="462" y="427"/>
                  </a:cubicBezTo>
                  <a:cubicBezTo>
                    <a:pt x="450" y="463"/>
                    <a:pt x="435" y="530"/>
                    <a:pt x="459" y="604"/>
                  </a:cubicBezTo>
                  <a:cubicBezTo>
                    <a:pt x="483" y="676"/>
                    <a:pt x="522" y="704"/>
                    <a:pt x="550" y="716"/>
                  </a:cubicBezTo>
                  <a:cubicBezTo>
                    <a:pt x="563" y="721"/>
                    <a:pt x="577" y="724"/>
                    <a:pt x="591" y="724"/>
                  </a:cubicBezTo>
                  <a:cubicBezTo>
                    <a:pt x="609" y="724"/>
                    <a:pt x="628" y="719"/>
                    <a:pt x="645" y="710"/>
                  </a:cubicBezTo>
                  <a:cubicBezTo>
                    <a:pt x="677" y="693"/>
                    <a:pt x="699" y="660"/>
                    <a:pt x="707" y="618"/>
                  </a:cubicBezTo>
                  <a:cubicBezTo>
                    <a:pt x="715" y="625"/>
                    <a:pt x="724" y="632"/>
                    <a:pt x="733" y="638"/>
                  </a:cubicBezTo>
                  <a:cubicBezTo>
                    <a:pt x="737" y="814"/>
                    <a:pt x="653" y="849"/>
                    <a:pt x="586" y="859"/>
                  </a:cubicBezTo>
                  <a:cubicBezTo>
                    <a:pt x="543" y="859"/>
                    <a:pt x="503" y="846"/>
                    <a:pt x="465" y="819"/>
                  </a:cubicBezTo>
                  <a:cubicBezTo>
                    <a:pt x="380" y="758"/>
                    <a:pt x="328" y="638"/>
                    <a:pt x="314" y="546"/>
                  </a:cubicBezTo>
                  <a:close/>
                  <a:moveTo>
                    <a:pt x="72" y="385"/>
                  </a:moveTo>
                  <a:lnTo>
                    <a:pt x="72" y="385"/>
                  </a:lnTo>
                  <a:cubicBezTo>
                    <a:pt x="74" y="364"/>
                    <a:pt x="84" y="352"/>
                    <a:pt x="93" y="348"/>
                  </a:cubicBezTo>
                  <a:cubicBezTo>
                    <a:pt x="106" y="346"/>
                    <a:pt x="175" y="335"/>
                    <a:pt x="267" y="352"/>
                  </a:cubicBezTo>
                  <a:cubicBezTo>
                    <a:pt x="249" y="391"/>
                    <a:pt x="233" y="456"/>
                    <a:pt x="248" y="556"/>
                  </a:cubicBezTo>
                  <a:cubicBezTo>
                    <a:pt x="251" y="575"/>
                    <a:pt x="256" y="596"/>
                    <a:pt x="262" y="618"/>
                  </a:cubicBezTo>
                  <a:cubicBezTo>
                    <a:pt x="78" y="499"/>
                    <a:pt x="70" y="411"/>
                    <a:pt x="72" y="385"/>
                  </a:cubicBezTo>
                  <a:close/>
                  <a:moveTo>
                    <a:pt x="614" y="651"/>
                  </a:moveTo>
                  <a:lnTo>
                    <a:pt x="614" y="651"/>
                  </a:lnTo>
                  <a:cubicBezTo>
                    <a:pt x="605" y="656"/>
                    <a:pt x="591" y="660"/>
                    <a:pt x="575" y="654"/>
                  </a:cubicBezTo>
                  <a:cubicBezTo>
                    <a:pt x="554" y="645"/>
                    <a:pt x="535" y="620"/>
                    <a:pt x="523" y="583"/>
                  </a:cubicBezTo>
                  <a:cubicBezTo>
                    <a:pt x="508" y="537"/>
                    <a:pt x="513" y="494"/>
                    <a:pt x="520" y="466"/>
                  </a:cubicBezTo>
                  <a:cubicBezTo>
                    <a:pt x="561" y="495"/>
                    <a:pt x="597" y="526"/>
                    <a:pt x="633" y="557"/>
                  </a:cubicBezTo>
                  <a:cubicBezTo>
                    <a:pt x="636" y="560"/>
                    <a:pt x="639" y="562"/>
                    <a:pt x="642" y="564"/>
                  </a:cubicBezTo>
                  <a:cubicBezTo>
                    <a:pt x="645" y="581"/>
                    <a:pt x="645" y="634"/>
                    <a:pt x="614" y="651"/>
                  </a:cubicBezTo>
                  <a:close/>
                  <a:moveTo>
                    <a:pt x="932" y="111"/>
                  </a:moveTo>
                  <a:lnTo>
                    <a:pt x="932" y="111"/>
                  </a:lnTo>
                  <a:cubicBezTo>
                    <a:pt x="1089" y="71"/>
                    <a:pt x="1194" y="99"/>
                    <a:pt x="1298" y="210"/>
                  </a:cubicBezTo>
                  <a:cubicBezTo>
                    <a:pt x="1398" y="318"/>
                    <a:pt x="1385" y="489"/>
                    <a:pt x="1377" y="548"/>
                  </a:cubicBezTo>
                  <a:cubicBezTo>
                    <a:pt x="1364" y="551"/>
                    <a:pt x="1344" y="556"/>
                    <a:pt x="1321" y="561"/>
                  </a:cubicBezTo>
                  <a:cubicBezTo>
                    <a:pt x="1321" y="561"/>
                    <a:pt x="1321" y="561"/>
                    <a:pt x="1321" y="561"/>
                  </a:cubicBezTo>
                  <a:cubicBezTo>
                    <a:pt x="1225" y="583"/>
                    <a:pt x="1060" y="619"/>
                    <a:pt x="945" y="637"/>
                  </a:cubicBezTo>
                  <a:cubicBezTo>
                    <a:pt x="847" y="652"/>
                    <a:pt x="772" y="588"/>
                    <a:pt x="676" y="506"/>
                  </a:cubicBezTo>
                  <a:cubicBezTo>
                    <a:pt x="624" y="462"/>
                    <a:pt x="564" y="411"/>
                    <a:pt x="493" y="367"/>
                  </a:cubicBezTo>
                  <a:cubicBezTo>
                    <a:pt x="425" y="326"/>
                    <a:pt x="357" y="302"/>
                    <a:pt x="297" y="290"/>
                  </a:cubicBezTo>
                  <a:cubicBezTo>
                    <a:pt x="510" y="229"/>
                    <a:pt x="827" y="139"/>
                    <a:pt x="932" y="111"/>
                  </a:cubicBezTo>
                  <a:close/>
                  <a:moveTo>
                    <a:pt x="1188" y="724"/>
                  </a:moveTo>
                  <a:lnTo>
                    <a:pt x="1188" y="724"/>
                  </a:lnTo>
                  <a:cubicBezTo>
                    <a:pt x="1180" y="726"/>
                    <a:pt x="1170" y="729"/>
                    <a:pt x="1158" y="731"/>
                  </a:cubicBezTo>
                  <a:lnTo>
                    <a:pt x="946" y="785"/>
                  </a:lnTo>
                  <a:cubicBezTo>
                    <a:pt x="875" y="802"/>
                    <a:pt x="812" y="817"/>
                    <a:pt x="757" y="829"/>
                  </a:cubicBezTo>
                  <a:cubicBezTo>
                    <a:pt x="782" y="790"/>
                    <a:pt x="796" y="739"/>
                    <a:pt x="799" y="678"/>
                  </a:cubicBezTo>
                  <a:cubicBezTo>
                    <a:pt x="835" y="695"/>
                    <a:pt x="873" y="706"/>
                    <a:pt x="915" y="706"/>
                  </a:cubicBezTo>
                  <a:cubicBezTo>
                    <a:pt x="928" y="706"/>
                    <a:pt x="941" y="705"/>
                    <a:pt x="956" y="703"/>
                  </a:cubicBezTo>
                  <a:cubicBezTo>
                    <a:pt x="1053" y="687"/>
                    <a:pt x="1186" y="659"/>
                    <a:pt x="1283" y="638"/>
                  </a:cubicBezTo>
                  <a:cubicBezTo>
                    <a:pt x="1269" y="674"/>
                    <a:pt x="1241" y="712"/>
                    <a:pt x="1188" y="724"/>
                  </a:cubicBezTo>
                  <a:close/>
                  <a:moveTo>
                    <a:pt x="1517" y="864"/>
                  </a:moveTo>
                  <a:lnTo>
                    <a:pt x="1517" y="864"/>
                  </a:lnTo>
                  <a:cubicBezTo>
                    <a:pt x="1498" y="864"/>
                    <a:pt x="1483" y="879"/>
                    <a:pt x="1483" y="897"/>
                  </a:cubicBezTo>
                  <a:lnTo>
                    <a:pt x="1483" y="939"/>
                  </a:lnTo>
                  <a:lnTo>
                    <a:pt x="1096" y="939"/>
                  </a:lnTo>
                  <a:cubicBezTo>
                    <a:pt x="1088" y="939"/>
                    <a:pt x="1080" y="936"/>
                    <a:pt x="1064" y="910"/>
                  </a:cubicBezTo>
                  <a:lnTo>
                    <a:pt x="1021" y="834"/>
                  </a:lnTo>
                  <a:lnTo>
                    <a:pt x="1174" y="796"/>
                  </a:lnTo>
                  <a:cubicBezTo>
                    <a:pt x="1185" y="793"/>
                    <a:pt x="1195" y="791"/>
                    <a:pt x="1203" y="789"/>
                  </a:cubicBezTo>
                  <a:cubicBezTo>
                    <a:pt x="1282" y="771"/>
                    <a:pt x="1338" y="710"/>
                    <a:pt x="1358" y="621"/>
                  </a:cubicBezTo>
                  <a:cubicBezTo>
                    <a:pt x="1392" y="613"/>
                    <a:pt x="1414" y="608"/>
                    <a:pt x="1414" y="608"/>
                  </a:cubicBezTo>
                  <a:cubicBezTo>
                    <a:pt x="1427" y="605"/>
                    <a:pt x="1437" y="595"/>
                    <a:pt x="1439" y="582"/>
                  </a:cubicBezTo>
                  <a:cubicBezTo>
                    <a:pt x="1441" y="572"/>
                    <a:pt x="1492" y="321"/>
                    <a:pt x="1346" y="165"/>
                  </a:cubicBezTo>
                  <a:cubicBezTo>
                    <a:pt x="1227" y="37"/>
                    <a:pt x="1094" y="0"/>
                    <a:pt x="916" y="47"/>
                  </a:cubicBezTo>
                  <a:cubicBezTo>
                    <a:pt x="751" y="90"/>
                    <a:pt x="81" y="282"/>
                    <a:pt x="74" y="284"/>
                  </a:cubicBezTo>
                  <a:cubicBezTo>
                    <a:pt x="74" y="284"/>
                    <a:pt x="74" y="284"/>
                    <a:pt x="74" y="284"/>
                  </a:cubicBezTo>
                  <a:cubicBezTo>
                    <a:pt x="73" y="285"/>
                    <a:pt x="73" y="285"/>
                    <a:pt x="73" y="285"/>
                  </a:cubicBezTo>
                  <a:cubicBezTo>
                    <a:pt x="72" y="285"/>
                    <a:pt x="71" y="286"/>
                    <a:pt x="69" y="286"/>
                  </a:cubicBezTo>
                  <a:cubicBezTo>
                    <a:pt x="69" y="286"/>
                    <a:pt x="68" y="287"/>
                    <a:pt x="68" y="287"/>
                  </a:cubicBezTo>
                  <a:cubicBezTo>
                    <a:pt x="34" y="300"/>
                    <a:pt x="10" y="336"/>
                    <a:pt x="6" y="379"/>
                  </a:cubicBezTo>
                  <a:cubicBezTo>
                    <a:pt x="0" y="441"/>
                    <a:pt x="31" y="569"/>
                    <a:pt x="301" y="719"/>
                  </a:cubicBezTo>
                  <a:cubicBezTo>
                    <a:pt x="330" y="778"/>
                    <a:pt x="371" y="834"/>
                    <a:pt x="427" y="874"/>
                  </a:cubicBezTo>
                  <a:cubicBezTo>
                    <a:pt x="475" y="908"/>
                    <a:pt x="529" y="926"/>
                    <a:pt x="585" y="926"/>
                  </a:cubicBezTo>
                  <a:cubicBezTo>
                    <a:pt x="585" y="926"/>
                    <a:pt x="585" y="926"/>
                    <a:pt x="586" y="926"/>
                  </a:cubicBezTo>
                  <a:cubicBezTo>
                    <a:pt x="586" y="926"/>
                    <a:pt x="586" y="926"/>
                    <a:pt x="587" y="926"/>
                  </a:cubicBezTo>
                  <a:cubicBezTo>
                    <a:pt x="588" y="926"/>
                    <a:pt x="590" y="926"/>
                    <a:pt x="591" y="926"/>
                  </a:cubicBezTo>
                  <a:cubicBezTo>
                    <a:pt x="592" y="926"/>
                    <a:pt x="592" y="926"/>
                    <a:pt x="592" y="926"/>
                  </a:cubicBezTo>
                  <a:cubicBezTo>
                    <a:pt x="606" y="925"/>
                    <a:pt x="620" y="924"/>
                    <a:pt x="634" y="922"/>
                  </a:cubicBezTo>
                  <a:cubicBezTo>
                    <a:pt x="683" y="913"/>
                    <a:pt x="742" y="901"/>
                    <a:pt x="811" y="885"/>
                  </a:cubicBezTo>
                  <a:cubicBezTo>
                    <a:pt x="811" y="885"/>
                    <a:pt x="811" y="886"/>
                    <a:pt x="811" y="886"/>
                  </a:cubicBezTo>
                  <a:lnTo>
                    <a:pt x="881" y="1032"/>
                  </a:lnTo>
                  <a:cubicBezTo>
                    <a:pt x="882" y="1032"/>
                    <a:pt x="882" y="1033"/>
                    <a:pt x="882" y="1033"/>
                  </a:cubicBezTo>
                  <a:cubicBezTo>
                    <a:pt x="911" y="1085"/>
                    <a:pt x="950" y="1137"/>
                    <a:pt x="1026" y="1137"/>
                  </a:cubicBezTo>
                  <a:lnTo>
                    <a:pt x="1068" y="1137"/>
                  </a:lnTo>
                  <a:cubicBezTo>
                    <a:pt x="1081" y="1155"/>
                    <a:pt x="1101" y="1167"/>
                    <a:pt x="1125" y="1167"/>
                  </a:cubicBezTo>
                  <a:cubicBezTo>
                    <a:pt x="1163" y="1167"/>
                    <a:pt x="1194" y="1136"/>
                    <a:pt x="1194" y="1098"/>
                  </a:cubicBezTo>
                  <a:cubicBezTo>
                    <a:pt x="1194" y="1059"/>
                    <a:pt x="1163" y="1028"/>
                    <a:pt x="1125" y="1028"/>
                  </a:cubicBezTo>
                  <a:cubicBezTo>
                    <a:pt x="1096" y="1028"/>
                    <a:pt x="1071" y="1046"/>
                    <a:pt x="1061" y="1071"/>
                  </a:cubicBezTo>
                  <a:lnTo>
                    <a:pt x="1026" y="1071"/>
                  </a:lnTo>
                  <a:cubicBezTo>
                    <a:pt x="992" y="1071"/>
                    <a:pt x="970" y="1053"/>
                    <a:pt x="941" y="1002"/>
                  </a:cubicBezTo>
                  <a:lnTo>
                    <a:pt x="877" y="870"/>
                  </a:lnTo>
                  <a:cubicBezTo>
                    <a:pt x="902" y="864"/>
                    <a:pt x="927" y="858"/>
                    <a:pt x="954" y="851"/>
                  </a:cubicBezTo>
                  <a:lnTo>
                    <a:pt x="1007" y="943"/>
                  </a:lnTo>
                  <a:cubicBezTo>
                    <a:pt x="1019" y="963"/>
                    <a:pt x="1044" y="1005"/>
                    <a:pt x="1096" y="1005"/>
                  </a:cubicBezTo>
                  <a:lnTo>
                    <a:pt x="1483" y="1005"/>
                  </a:lnTo>
                  <a:lnTo>
                    <a:pt x="1483" y="1071"/>
                  </a:lnTo>
                  <a:lnTo>
                    <a:pt x="1403" y="1071"/>
                  </a:lnTo>
                  <a:cubicBezTo>
                    <a:pt x="1393" y="1045"/>
                    <a:pt x="1368" y="1027"/>
                    <a:pt x="1339" y="1027"/>
                  </a:cubicBezTo>
                  <a:cubicBezTo>
                    <a:pt x="1300" y="1027"/>
                    <a:pt x="1269" y="1059"/>
                    <a:pt x="1269" y="1097"/>
                  </a:cubicBezTo>
                  <a:cubicBezTo>
                    <a:pt x="1269" y="1135"/>
                    <a:pt x="1300" y="1166"/>
                    <a:pt x="1339" y="1166"/>
                  </a:cubicBezTo>
                  <a:cubicBezTo>
                    <a:pt x="1362" y="1166"/>
                    <a:pt x="1382" y="1155"/>
                    <a:pt x="1395" y="1137"/>
                  </a:cubicBezTo>
                  <a:lnTo>
                    <a:pt x="1483" y="1137"/>
                  </a:lnTo>
                  <a:lnTo>
                    <a:pt x="1483" y="1174"/>
                  </a:lnTo>
                  <a:cubicBezTo>
                    <a:pt x="1483" y="1192"/>
                    <a:pt x="1498" y="1207"/>
                    <a:pt x="1517" y="1207"/>
                  </a:cubicBezTo>
                  <a:cubicBezTo>
                    <a:pt x="1535" y="1207"/>
                    <a:pt x="1550" y="1192"/>
                    <a:pt x="1550" y="1174"/>
                  </a:cubicBezTo>
                  <a:lnTo>
                    <a:pt x="1550" y="897"/>
                  </a:lnTo>
                  <a:cubicBezTo>
                    <a:pt x="1550" y="879"/>
                    <a:pt x="1535" y="864"/>
                    <a:pt x="1517" y="864"/>
                  </a:cubicBezTo>
                  <a:close/>
                </a:path>
              </a:pathLst>
            </a:custGeom>
            <a:solidFill>
              <a:srgbClr val="C00000"/>
            </a:solidFill>
            <a:ln>
              <a:noFill/>
            </a:ln>
          </p:spPr>
          <p:txBody>
            <a:bodyPr lIns="75257" tIns="37627" rIns="75257" bIns="37627"/>
            <a:lstStyle/>
            <a:p>
              <a:pPr defTabSz="671561">
                <a:defRPr/>
              </a:pPr>
              <a:endParaRPr lang="zh-CN" altLang="en-US" sz="1799" kern="0" dirty="0">
                <a:solidFill>
                  <a:srgbClr val="1D1D1A"/>
                </a:solidFill>
                <a:latin typeface="Arial" panose="020B0604020202020204" pitchFamily="34" charset="0"/>
                <a:ea typeface="微软雅黑"/>
                <a:cs typeface="+mn-ea"/>
                <a:sym typeface="Arial" panose="020B0604020202020204" pitchFamily="34" charset="0"/>
              </a:endParaRPr>
            </a:p>
          </p:txBody>
        </p:sp>
        <p:grpSp>
          <p:nvGrpSpPr>
            <p:cNvPr id="479" name="组合 478"/>
            <p:cNvGrpSpPr/>
            <p:nvPr/>
          </p:nvGrpSpPr>
          <p:grpSpPr>
            <a:xfrm rot="16200000">
              <a:off x="2004085" y="3783685"/>
              <a:ext cx="155929" cy="239022"/>
              <a:chOff x="2395407" y="2247249"/>
              <a:chExt cx="155929" cy="736895"/>
            </a:xfrm>
          </p:grpSpPr>
          <p:sp>
            <p:nvSpPr>
              <p:cNvPr id="481" name="五边形 220"/>
              <p:cNvSpPr/>
              <p:nvPr/>
            </p:nvSpPr>
            <p:spPr>
              <a:xfrm rot="5400000">
                <a:off x="2049820" y="2592836"/>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sp>
            <p:nvSpPr>
              <p:cNvPr id="482" name="五边形 220"/>
              <p:cNvSpPr/>
              <p:nvPr/>
            </p:nvSpPr>
            <p:spPr>
              <a:xfrm rot="16200000">
                <a:off x="2160030" y="2592837"/>
                <a:ext cx="736894" cy="45719"/>
              </a:xfrm>
              <a:prstGeom prst="homePlate">
                <a:avLst>
                  <a:gd name="adj" fmla="val 42494"/>
                </a:avLst>
              </a:prstGeom>
              <a:gradFill>
                <a:gsLst>
                  <a:gs pos="100000">
                    <a:srgbClr val="FF0000">
                      <a:alpha val="70000"/>
                    </a:srgbClr>
                  </a:gs>
                  <a:gs pos="0">
                    <a:srgbClr val="5B9BD5">
                      <a:lumMod val="20000"/>
                      <a:lumOff val="80000"/>
                      <a:alpha val="0"/>
                    </a:srgbClr>
                  </a:gs>
                </a:gsLst>
                <a:lin ang="0" scaled="0"/>
              </a:gradFill>
              <a:ln w="15875" cap="flat" cmpd="sng" algn="ctr">
                <a:noFill/>
                <a:prstDash val="solid"/>
                <a:miter lim="800000"/>
              </a:ln>
              <a:effectLst/>
            </p:spPr>
            <p:txBody>
              <a:bodyPr rtlCol="0" anchor="ctr"/>
              <a:lstStyle/>
              <a:p>
                <a:pPr algn="ctr" defTabSz="914034">
                  <a:defRPr/>
                </a:pPr>
                <a:endParaRPr lang="en-US" altLang="zh-CN" sz="1999" b="1" kern="0" dirty="0">
                  <a:solidFill>
                    <a:srgbClr val="1D1D1A"/>
                  </a:solidFill>
                  <a:latin typeface="微软雅黑" pitchFamily="34" charset="-122"/>
                  <a:ea typeface="等线" panose="02010600030101010101" pitchFamily="2" charset="-122"/>
                  <a:sym typeface="Arial" panose="020B0604020202020204" pitchFamily="34" charset="0"/>
                </a:endParaRPr>
              </a:p>
            </p:txBody>
          </p:sp>
        </p:grpSp>
        <p:sp>
          <p:nvSpPr>
            <p:cNvPr id="480" name="Freeform 133"/>
            <p:cNvSpPr>
              <a:spLocks noEditPoints="1"/>
            </p:cNvSpPr>
            <p:nvPr/>
          </p:nvSpPr>
          <p:spPr bwMode="auto">
            <a:xfrm flipH="1">
              <a:off x="1560393" y="3767115"/>
              <a:ext cx="338430" cy="266021"/>
            </a:xfrm>
            <a:custGeom>
              <a:avLst/>
              <a:gdLst>
                <a:gd name="T0" fmla="*/ 2147483646 w 1550"/>
                <a:gd name="T1" fmla="*/ 2147483646 h 1207"/>
                <a:gd name="T2" fmla="*/ 2147483646 w 1550"/>
                <a:gd name="T3" fmla="*/ 2147483646 h 1207"/>
                <a:gd name="T4" fmla="*/ 2147483646 w 1550"/>
                <a:gd name="T5" fmla="*/ 2147483646 h 1207"/>
                <a:gd name="T6" fmla="*/ 2147483646 w 1550"/>
                <a:gd name="T7" fmla="*/ 2147483646 h 1207"/>
                <a:gd name="T8" fmla="*/ 2147483646 w 1550"/>
                <a:gd name="T9" fmla="*/ 2147483646 h 1207"/>
                <a:gd name="T10" fmla="*/ 2147483646 w 1550"/>
                <a:gd name="T11" fmla="*/ 2147483646 h 1207"/>
                <a:gd name="T12" fmla="*/ 2147483646 w 1550"/>
                <a:gd name="T13" fmla="*/ 2147483646 h 1207"/>
                <a:gd name="T14" fmla="*/ 2147483646 w 1550"/>
                <a:gd name="T15" fmla="*/ 2147483646 h 1207"/>
                <a:gd name="T16" fmla="*/ 2147483646 w 1550"/>
                <a:gd name="T17" fmla="*/ 2147483646 h 1207"/>
                <a:gd name="T18" fmla="*/ 2147483646 w 1550"/>
                <a:gd name="T19" fmla="*/ 2147483646 h 1207"/>
                <a:gd name="T20" fmla="*/ 2147483646 w 1550"/>
                <a:gd name="T21" fmla="*/ 2147483646 h 1207"/>
                <a:gd name="T22" fmla="*/ 2147483646 w 1550"/>
                <a:gd name="T23" fmla="*/ 2147483646 h 1207"/>
                <a:gd name="T24" fmla="*/ 2147483646 w 1550"/>
                <a:gd name="T25" fmla="*/ 2147483646 h 1207"/>
                <a:gd name="T26" fmla="*/ 2147483646 w 1550"/>
                <a:gd name="T27" fmla="*/ 2147483646 h 1207"/>
                <a:gd name="T28" fmla="*/ 2147483646 w 1550"/>
                <a:gd name="T29" fmla="*/ 2147483646 h 1207"/>
                <a:gd name="T30" fmla="*/ 2147483646 w 1550"/>
                <a:gd name="T31" fmla="*/ 2147483646 h 1207"/>
                <a:gd name="T32" fmla="*/ 2147483646 w 1550"/>
                <a:gd name="T33" fmla="*/ 2147483646 h 1207"/>
                <a:gd name="T34" fmla="*/ 2147483646 w 1550"/>
                <a:gd name="T35" fmla="*/ 2147483646 h 1207"/>
                <a:gd name="T36" fmla="*/ 2147483646 w 1550"/>
                <a:gd name="T37" fmla="*/ 2147483646 h 1207"/>
                <a:gd name="T38" fmla="*/ 2147483646 w 1550"/>
                <a:gd name="T39" fmla="*/ 2147483646 h 1207"/>
                <a:gd name="T40" fmla="*/ 2147483646 w 1550"/>
                <a:gd name="T41" fmla="*/ 2147483646 h 1207"/>
                <a:gd name="T42" fmla="*/ 2147483646 w 1550"/>
                <a:gd name="T43" fmla="*/ 2147483646 h 1207"/>
                <a:gd name="T44" fmla="*/ 2147483646 w 1550"/>
                <a:gd name="T45" fmla="*/ 2147483646 h 1207"/>
                <a:gd name="T46" fmla="*/ 2147483646 w 1550"/>
                <a:gd name="T47" fmla="*/ 2147483646 h 1207"/>
                <a:gd name="T48" fmla="*/ 2147483646 w 1550"/>
                <a:gd name="T49" fmla="*/ 2147483646 h 1207"/>
                <a:gd name="T50" fmla="*/ 2147483646 w 1550"/>
                <a:gd name="T51" fmla="*/ 2147483646 h 1207"/>
                <a:gd name="T52" fmla="*/ 2147483646 w 1550"/>
                <a:gd name="T53" fmla="*/ 2147483646 h 1207"/>
                <a:gd name="T54" fmla="*/ 2147483646 w 1550"/>
                <a:gd name="T55" fmla="*/ 2147483646 h 1207"/>
                <a:gd name="T56" fmla="*/ 2147483646 w 1550"/>
                <a:gd name="T57" fmla="*/ 2147483646 h 1207"/>
                <a:gd name="T58" fmla="*/ 2147483646 w 1550"/>
                <a:gd name="T59" fmla="*/ 2147483646 h 1207"/>
                <a:gd name="T60" fmla="*/ 2147483646 w 1550"/>
                <a:gd name="T61" fmla="*/ 2147483646 h 1207"/>
                <a:gd name="T62" fmla="*/ 2147483646 w 1550"/>
                <a:gd name="T63" fmla="*/ 2147483646 h 1207"/>
                <a:gd name="T64" fmla="*/ 2147483646 w 1550"/>
                <a:gd name="T65" fmla="*/ 2147483646 h 1207"/>
                <a:gd name="T66" fmla="*/ 2147483646 w 1550"/>
                <a:gd name="T67" fmla="*/ 2147483646 h 1207"/>
                <a:gd name="T68" fmla="*/ 2147483646 w 1550"/>
                <a:gd name="T69" fmla="*/ 2147483646 h 1207"/>
                <a:gd name="T70" fmla="*/ 2147483646 w 1550"/>
                <a:gd name="T71" fmla="*/ 2147483646 h 1207"/>
                <a:gd name="T72" fmla="*/ 2147483646 w 1550"/>
                <a:gd name="T73" fmla="*/ 2147483646 h 1207"/>
                <a:gd name="T74" fmla="*/ 2147483646 w 1550"/>
                <a:gd name="T75" fmla="*/ 2147483646 h 1207"/>
                <a:gd name="T76" fmla="*/ 2147483646 w 1550"/>
                <a:gd name="T77" fmla="*/ 2147483646 h 1207"/>
                <a:gd name="T78" fmla="*/ 2147483646 w 1550"/>
                <a:gd name="T79" fmla="*/ 2147483646 h 1207"/>
                <a:gd name="T80" fmla="*/ 2147483646 w 1550"/>
                <a:gd name="T81" fmla="*/ 2147483646 h 1207"/>
                <a:gd name="T82" fmla="*/ 2147483646 w 1550"/>
                <a:gd name="T83" fmla="*/ 2147483646 h 1207"/>
                <a:gd name="T84" fmla="*/ 2147483646 w 1550"/>
                <a:gd name="T85" fmla="*/ 2147483646 h 1207"/>
                <a:gd name="T86" fmla="*/ 2147483646 w 1550"/>
                <a:gd name="T87" fmla="*/ 2147483646 h 1207"/>
                <a:gd name="T88" fmla="*/ 2147483646 w 1550"/>
                <a:gd name="T89" fmla="*/ 2147483646 h 1207"/>
                <a:gd name="T90" fmla="*/ 2147483646 w 1550"/>
                <a:gd name="T91" fmla="*/ 2147483646 h 1207"/>
                <a:gd name="T92" fmla="*/ 2147483646 w 1550"/>
                <a:gd name="T93" fmla="*/ 2147483646 h 1207"/>
                <a:gd name="T94" fmla="*/ 2147483646 w 1550"/>
                <a:gd name="T95" fmla="*/ 2147483646 h 1207"/>
                <a:gd name="T96" fmla="*/ 2147483646 w 1550"/>
                <a:gd name="T97" fmla="*/ 2147483646 h 1207"/>
                <a:gd name="T98" fmla="*/ 2147483646 w 1550"/>
                <a:gd name="T99" fmla="*/ 2147483646 h 1207"/>
                <a:gd name="T100" fmla="*/ 2147483646 w 1550"/>
                <a:gd name="T101" fmla="*/ 2147483646 h 1207"/>
                <a:gd name="T102" fmla="*/ 2147483646 w 1550"/>
                <a:gd name="T103" fmla="*/ 2147483646 h 1207"/>
                <a:gd name="T104" fmla="*/ 2147483646 w 1550"/>
                <a:gd name="T105" fmla="*/ 2147483646 h 12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550"/>
                <a:gd name="T160" fmla="*/ 0 h 1207"/>
                <a:gd name="T161" fmla="*/ 1550 w 1550"/>
                <a:gd name="T162" fmla="*/ 1207 h 12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550" h="1207">
                  <a:moveTo>
                    <a:pt x="314" y="546"/>
                  </a:moveTo>
                  <a:lnTo>
                    <a:pt x="314" y="546"/>
                  </a:lnTo>
                  <a:cubicBezTo>
                    <a:pt x="299" y="448"/>
                    <a:pt x="320" y="392"/>
                    <a:pt x="334" y="368"/>
                  </a:cubicBezTo>
                  <a:cubicBezTo>
                    <a:pt x="374" y="381"/>
                    <a:pt x="416" y="399"/>
                    <a:pt x="459" y="424"/>
                  </a:cubicBezTo>
                  <a:cubicBezTo>
                    <a:pt x="460" y="425"/>
                    <a:pt x="461" y="426"/>
                    <a:pt x="462" y="427"/>
                  </a:cubicBezTo>
                  <a:cubicBezTo>
                    <a:pt x="450" y="463"/>
                    <a:pt x="435" y="530"/>
                    <a:pt x="459" y="604"/>
                  </a:cubicBezTo>
                  <a:cubicBezTo>
                    <a:pt x="483" y="676"/>
                    <a:pt x="522" y="704"/>
                    <a:pt x="550" y="716"/>
                  </a:cubicBezTo>
                  <a:cubicBezTo>
                    <a:pt x="563" y="721"/>
                    <a:pt x="577" y="724"/>
                    <a:pt x="591" y="724"/>
                  </a:cubicBezTo>
                  <a:cubicBezTo>
                    <a:pt x="609" y="724"/>
                    <a:pt x="628" y="719"/>
                    <a:pt x="645" y="710"/>
                  </a:cubicBezTo>
                  <a:cubicBezTo>
                    <a:pt x="677" y="693"/>
                    <a:pt x="699" y="660"/>
                    <a:pt x="707" y="618"/>
                  </a:cubicBezTo>
                  <a:cubicBezTo>
                    <a:pt x="715" y="625"/>
                    <a:pt x="724" y="632"/>
                    <a:pt x="733" y="638"/>
                  </a:cubicBezTo>
                  <a:cubicBezTo>
                    <a:pt x="737" y="814"/>
                    <a:pt x="653" y="849"/>
                    <a:pt x="586" y="859"/>
                  </a:cubicBezTo>
                  <a:cubicBezTo>
                    <a:pt x="543" y="859"/>
                    <a:pt x="503" y="846"/>
                    <a:pt x="465" y="819"/>
                  </a:cubicBezTo>
                  <a:cubicBezTo>
                    <a:pt x="380" y="758"/>
                    <a:pt x="328" y="638"/>
                    <a:pt x="314" y="546"/>
                  </a:cubicBezTo>
                  <a:close/>
                  <a:moveTo>
                    <a:pt x="72" y="385"/>
                  </a:moveTo>
                  <a:lnTo>
                    <a:pt x="72" y="385"/>
                  </a:lnTo>
                  <a:cubicBezTo>
                    <a:pt x="74" y="364"/>
                    <a:pt x="84" y="352"/>
                    <a:pt x="93" y="348"/>
                  </a:cubicBezTo>
                  <a:cubicBezTo>
                    <a:pt x="106" y="346"/>
                    <a:pt x="175" y="335"/>
                    <a:pt x="267" y="352"/>
                  </a:cubicBezTo>
                  <a:cubicBezTo>
                    <a:pt x="249" y="391"/>
                    <a:pt x="233" y="456"/>
                    <a:pt x="248" y="556"/>
                  </a:cubicBezTo>
                  <a:cubicBezTo>
                    <a:pt x="251" y="575"/>
                    <a:pt x="256" y="596"/>
                    <a:pt x="262" y="618"/>
                  </a:cubicBezTo>
                  <a:cubicBezTo>
                    <a:pt x="78" y="499"/>
                    <a:pt x="70" y="411"/>
                    <a:pt x="72" y="385"/>
                  </a:cubicBezTo>
                  <a:close/>
                  <a:moveTo>
                    <a:pt x="614" y="651"/>
                  </a:moveTo>
                  <a:lnTo>
                    <a:pt x="614" y="651"/>
                  </a:lnTo>
                  <a:cubicBezTo>
                    <a:pt x="605" y="656"/>
                    <a:pt x="591" y="660"/>
                    <a:pt x="575" y="654"/>
                  </a:cubicBezTo>
                  <a:cubicBezTo>
                    <a:pt x="554" y="645"/>
                    <a:pt x="535" y="620"/>
                    <a:pt x="523" y="583"/>
                  </a:cubicBezTo>
                  <a:cubicBezTo>
                    <a:pt x="508" y="537"/>
                    <a:pt x="513" y="494"/>
                    <a:pt x="520" y="466"/>
                  </a:cubicBezTo>
                  <a:cubicBezTo>
                    <a:pt x="561" y="495"/>
                    <a:pt x="597" y="526"/>
                    <a:pt x="633" y="557"/>
                  </a:cubicBezTo>
                  <a:cubicBezTo>
                    <a:pt x="636" y="560"/>
                    <a:pt x="639" y="562"/>
                    <a:pt x="642" y="564"/>
                  </a:cubicBezTo>
                  <a:cubicBezTo>
                    <a:pt x="645" y="581"/>
                    <a:pt x="645" y="634"/>
                    <a:pt x="614" y="651"/>
                  </a:cubicBezTo>
                  <a:close/>
                  <a:moveTo>
                    <a:pt x="932" y="111"/>
                  </a:moveTo>
                  <a:lnTo>
                    <a:pt x="932" y="111"/>
                  </a:lnTo>
                  <a:cubicBezTo>
                    <a:pt x="1089" y="71"/>
                    <a:pt x="1194" y="99"/>
                    <a:pt x="1298" y="210"/>
                  </a:cubicBezTo>
                  <a:cubicBezTo>
                    <a:pt x="1398" y="318"/>
                    <a:pt x="1385" y="489"/>
                    <a:pt x="1377" y="548"/>
                  </a:cubicBezTo>
                  <a:cubicBezTo>
                    <a:pt x="1364" y="551"/>
                    <a:pt x="1344" y="556"/>
                    <a:pt x="1321" y="561"/>
                  </a:cubicBezTo>
                  <a:cubicBezTo>
                    <a:pt x="1321" y="561"/>
                    <a:pt x="1321" y="561"/>
                    <a:pt x="1321" y="561"/>
                  </a:cubicBezTo>
                  <a:cubicBezTo>
                    <a:pt x="1225" y="583"/>
                    <a:pt x="1060" y="619"/>
                    <a:pt x="945" y="637"/>
                  </a:cubicBezTo>
                  <a:cubicBezTo>
                    <a:pt x="847" y="652"/>
                    <a:pt x="772" y="588"/>
                    <a:pt x="676" y="506"/>
                  </a:cubicBezTo>
                  <a:cubicBezTo>
                    <a:pt x="624" y="462"/>
                    <a:pt x="564" y="411"/>
                    <a:pt x="493" y="367"/>
                  </a:cubicBezTo>
                  <a:cubicBezTo>
                    <a:pt x="425" y="326"/>
                    <a:pt x="357" y="302"/>
                    <a:pt x="297" y="290"/>
                  </a:cubicBezTo>
                  <a:cubicBezTo>
                    <a:pt x="510" y="229"/>
                    <a:pt x="827" y="139"/>
                    <a:pt x="932" y="111"/>
                  </a:cubicBezTo>
                  <a:close/>
                  <a:moveTo>
                    <a:pt x="1188" y="724"/>
                  </a:moveTo>
                  <a:lnTo>
                    <a:pt x="1188" y="724"/>
                  </a:lnTo>
                  <a:cubicBezTo>
                    <a:pt x="1180" y="726"/>
                    <a:pt x="1170" y="729"/>
                    <a:pt x="1158" y="731"/>
                  </a:cubicBezTo>
                  <a:lnTo>
                    <a:pt x="946" y="785"/>
                  </a:lnTo>
                  <a:cubicBezTo>
                    <a:pt x="875" y="802"/>
                    <a:pt x="812" y="817"/>
                    <a:pt x="757" y="829"/>
                  </a:cubicBezTo>
                  <a:cubicBezTo>
                    <a:pt x="782" y="790"/>
                    <a:pt x="796" y="739"/>
                    <a:pt x="799" y="678"/>
                  </a:cubicBezTo>
                  <a:cubicBezTo>
                    <a:pt x="835" y="695"/>
                    <a:pt x="873" y="706"/>
                    <a:pt x="915" y="706"/>
                  </a:cubicBezTo>
                  <a:cubicBezTo>
                    <a:pt x="928" y="706"/>
                    <a:pt x="941" y="705"/>
                    <a:pt x="956" y="703"/>
                  </a:cubicBezTo>
                  <a:cubicBezTo>
                    <a:pt x="1053" y="687"/>
                    <a:pt x="1186" y="659"/>
                    <a:pt x="1283" y="638"/>
                  </a:cubicBezTo>
                  <a:cubicBezTo>
                    <a:pt x="1269" y="674"/>
                    <a:pt x="1241" y="712"/>
                    <a:pt x="1188" y="724"/>
                  </a:cubicBezTo>
                  <a:close/>
                  <a:moveTo>
                    <a:pt x="1517" y="864"/>
                  </a:moveTo>
                  <a:lnTo>
                    <a:pt x="1517" y="864"/>
                  </a:lnTo>
                  <a:cubicBezTo>
                    <a:pt x="1498" y="864"/>
                    <a:pt x="1483" y="879"/>
                    <a:pt x="1483" y="897"/>
                  </a:cubicBezTo>
                  <a:lnTo>
                    <a:pt x="1483" y="939"/>
                  </a:lnTo>
                  <a:lnTo>
                    <a:pt x="1096" y="939"/>
                  </a:lnTo>
                  <a:cubicBezTo>
                    <a:pt x="1088" y="939"/>
                    <a:pt x="1080" y="936"/>
                    <a:pt x="1064" y="910"/>
                  </a:cubicBezTo>
                  <a:lnTo>
                    <a:pt x="1021" y="834"/>
                  </a:lnTo>
                  <a:lnTo>
                    <a:pt x="1174" y="796"/>
                  </a:lnTo>
                  <a:cubicBezTo>
                    <a:pt x="1185" y="793"/>
                    <a:pt x="1195" y="791"/>
                    <a:pt x="1203" y="789"/>
                  </a:cubicBezTo>
                  <a:cubicBezTo>
                    <a:pt x="1282" y="771"/>
                    <a:pt x="1338" y="710"/>
                    <a:pt x="1358" y="621"/>
                  </a:cubicBezTo>
                  <a:cubicBezTo>
                    <a:pt x="1392" y="613"/>
                    <a:pt x="1414" y="608"/>
                    <a:pt x="1414" y="608"/>
                  </a:cubicBezTo>
                  <a:cubicBezTo>
                    <a:pt x="1427" y="605"/>
                    <a:pt x="1437" y="595"/>
                    <a:pt x="1439" y="582"/>
                  </a:cubicBezTo>
                  <a:cubicBezTo>
                    <a:pt x="1441" y="572"/>
                    <a:pt x="1492" y="321"/>
                    <a:pt x="1346" y="165"/>
                  </a:cubicBezTo>
                  <a:cubicBezTo>
                    <a:pt x="1227" y="37"/>
                    <a:pt x="1094" y="0"/>
                    <a:pt x="916" y="47"/>
                  </a:cubicBezTo>
                  <a:cubicBezTo>
                    <a:pt x="751" y="90"/>
                    <a:pt x="81" y="282"/>
                    <a:pt x="74" y="284"/>
                  </a:cubicBezTo>
                  <a:cubicBezTo>
                    <a:pt x="74" y="284"/>
                    <a:pt x="74" y="284"/>
                    <a:pt x="74" y="284"/>
                  </a:cubicBezTo>
                  <a:cubicBezTo>
                    <a:pt x="73" y="285"/>
                    <a:pt x="73" y="285"/>
                    <a:pt x="73" y="285"/>
                  </a:cubicBezTo>
                  <a:cubicBezTo>
                    <a:pt x="72" y="285"/>
                    <a:pt x="71" y="286"/>
                    <a:pt x="69" y="286"/>
                  </a:cubicBezTo>
                  <a:cubicBezTo>
                    <a:pt x="69" y="286"/>
                    <a:pt x="68" y="287"/>
                    <a:pt x="68" y="287"/>
                  </a:cubicBezTo>
                  <a:cubicBezTo>
                    <a:pt x="34" y="300"/>
                    <a:pt x="10" y="336"/>
                    <a:pt x="6" y="379"/>
                  </a:cubicBezTo>
                  <a:cubicBezTo>
                    <a:pt x="0" y="441"/>
                    <a:pt x="31" y="569"/>
                    <a:pt x="301" y="719"/>
                  </a:cubicBezTo>
                  <a:cubicBezTo>
                    <a:pt x="330" y="778"/>
                    <a:pt x="371" y="834"/>
                    <a:pt x="427" y="874"/>
                  </a:cubicBezTo>
                  <a:cubicBezTo>
                    <a:pt x="475" y="908"/>
                    <a:pt x="529" y="926"/>
                    <a:pt x="585" y="926"/>
                  </a:cubicBezTo>
                  <a:cubicBezTo>
                    <a:pt x="585" y="926"/>
                    <a:pt x="585" y="926"/>
                    <a:pt x="586" y="926"/>
                  </a:cubicBezTo>
                  <a:cubicBezTo>
                    <a:pt x="586" y="926"/>
                    <a:pt x="586" y="926"/>
                    <a:pt x="587" y="926"/>
                  </a:cubicBezTo>
                  <a:cubicBezTo>
                    <a:pt x="588" y="926"/>
                    <a:pt x="590" y="926"/>
                    <a:pt x="591" y="926"/>
                  </a:cubicBezTo>
                  <a:cubicBezTo>
                    <a:pt x="592" y="926"/>
                    <a:pt x="592" y="926"/>
                    <a:pt x="592" y="926"/>
                  </a:cubicBezTo>
                  <a:cubicBezTo>
                    <a:pt x="606" y="925"/>
                    <a:pt x="620" y="924"/>
                    <a:pt x="634" y="922"/>
                  </a:cubicBezTo>
                  <a:cubicBezTo>
                    <a:pt x="683" y="913"/>
                    <a:pt x="742" y="901"/>
                    <a:pt x="811" y="885"/>
                  </a:cubicBezTo>
                  <a:cubicBezTo>
                    <a:pt x="811" y="885"/>
                    <a:pt x="811" y="886"/>
                    <a:pt x="811" y="886"/>
                  </a:cubicBezTo>
                  <a:lnTo>
                    <a:pt x="881" y="1032"/>
                  </a:lnTo>
                  <a:cubicBezTo>
                    <a:pt x="882" y="1032"/>
                    <a:pt x="882" y="1033"/>
                    <a:pt x="882" y="1033"/>
                  </a:cubicBezTo>
                  <a:cubicBezTo>
                    <a:pt x="911" y="1085"/>
                    <a:pt x="950" y="1137"/>
                    <a:pt x="1026" y="1137"/>
                  </a:cubicBezTo>
                  <a:lnTo>
                    <a:pt x="1068" y="1137"/>
                  </a:lnTo>
                  <a:cubicBezTo>
                    <a:pt x="1081" y="1155"/>
                    <a:pt x="1101" y="1167"/>
                    <a:pt x="1125" y="1167"/>
                  </a:cubicBezTo>
                  <a:cubicBezTo>
                    <a:pt x="1163" y="1167"/>
                    <a:pt x="1194" y="1136"/>
                    <a:pt x="1194" y="1098"/>
                  </a:cubicBezTo>
                  <a:cubicBezTo>
                    <a:pt x="1194" y="1059"/>
                    <a:pt x="1163" y="1028"/>
                    <a:pt x="1125" y="1028"/>
                  </a:cubicBezTo>
                  <a:cubicBezTo>
                    <a:pt x="1096" y="1028"/>
                    <a:pt x="1071" y="1046"/>
                    <a:pt x="1061" y="1071"/>
                  </a:cubicBezTo>
                  <a:lnTo>
                    <a:pt x="1026" y="1071"/>
                  </a:lnTo>
                  <a:cubicBezTo>
                    <a:pt x="992" y="1071"/>
                    <a:pt x="970" y="1053"/>
                    <a:pt x="941" y="1002"/>
                  </a:cubicBezTo>
                  <a:lnTo>
                    <a:pt x="877" y="870"/>
                  </a:lnTo>
                  <a:cubicBezTo>
                    <a:pt x="902" y="864"/>
                    <a:pt x="927" y="858"/>
                    <a:pt x="954" y="851"/>
                  </a:cubicBezTo>
                  <a:lnTo>
                    <a:pt x="1007" y="943"/>
                  </a:lnTo>
                  <a:cubicBezTo>
                    <a:pt x="1019" y="963"/>
                    <a:pt x="1044" y="1005"/>
                    <a:pt x="1096" y="1005"/>
                  </a:cubicBezTo>
                  <a:lnTo>
                    <a:pt x="1483" y="1005"/>
                  </a:lnTo>
                  <a:lnTo>
                    <a:pt x="1483" y="1071"/>
                  </a:lnTo>
                  <a:lnTo>
                    <a:pt x="1403" y="1071"/>
                  </a:lnTo>
                  <a:cubicBezTo>
                    <a:pt x="1393" y="1045"/>
                    <a:pt x="1368" y="1027"/>
                    <a:pt x="1339" y="1027"/>
                  </a:cubicBezTo>
                  <a:cubicBezTo>
                    <a:pt x="1300" y="1027"/>
                    <a:pt x="1269" y="1059"/>
                    <a:pt x="1269" y="1097"/>
                  </a:cubicBezTo>
                  <a:cubicBezTo>
                    <a:pt x="1269" y="1135"/>
                    <a:pt x="1300" y="1166"/>
                    <a:pt x="1339" y="1166"/>
                  </a:cubicBezTo>
                  <a:cubicBezTo>
                    <a:pt x="1362" y="1166"/>
                    <a:pt x="1382" y="1155"/>
                    <a:pt x="1395" y="1137"/>
                  </a:cubicBezTo>
                  <a:lnTo>
                    <a:pt x="1483" y="1137"/>
                  </a:lnTo>
                  <a:lnTo>
                    <a:pt x="1483" y="1174"/>
                  </a:lnTo>
                  <a:cubicBezTo>
                    <a:pt x="1483" y="1192"/>
                    <a:pt x="1498" y="1207"/>
                    <a:pt x="1517" y="1207"/>
                  </a:cubicBezTo>
                  <a:cubicBezTo>
                    <a:pt x="1535" y="1207"/>
                    <a:pt x="1550" y="1192"/>
                    <a:pt x="1550" y="1174"/>
                  </a:cubicBezTo>
                  <a:lnTo>
                    <a:pt x="1550" y="897"/>
                  </a:lnTo>
                  <a:cubicBezTo>
                    <a:pt x="1550" y="879"/>
                    <a:pt x="1535" y="864"/>
                    <a:pt x="1517" y="864"/>
                  </a:cubicBezTo>
                  <a:close/>
                </a:path>
              </a:pathLst>
            </a:custGeom>
            <a:solidFill>
              <a:srgbClr val="C00000"/>
            </a:solidFill>
            <a:ln>
              <a:noFill/>
            </a:ln>
          </p:spPr>
          <p:txBody>
            <a:bodyPr lIns="75257" tIns="37627" rIns="75257" bIns="37627"/>
            <a:lstStyle/>
            <a:p>
              <a:pPr defTabSz="671561">
                <a:defRPr/>
              </a:pPr>
              <a:endParaRPr lang="zh-CN" altLang="en-US" sz="1799" kern="0" dirty="0">
                <a:solidFill>
                  <a:srgbClr val="1D1D1A"/>
                </a:solidFill>
                <a:latin typeface="Arial" panose="020B0604020202020204" pitchFamily="34" charset="0"/>
                <a:ea typeface="微软雅黑"/>
                <a:cs typeface="+mn-ea"/>
                <a:sym typeface="Arial" panose="020B0604020202020204" pitchFamily="34" charset="0"/>
              </a:endParaRPr>
            </a:p>
          </p:txBody>
        </p:sp>
      </p:grpSp>
      <p:sp>
        <p:nvSpPr>
          <p:cNvPr id="532" name="矩形"/>
          <p:cNvSpPr/>
          <p:nvPr/>
        </p:nvSpPr>
        <p:spPr>
          <a:xfrm>
            <a:off x="6543278" y="2135085"/>
            <a:ext cx="5497184" cy="3768501"/>
          </a:xfrm>
          <a:prstGeom prst="rect">
            <a:avLst/>
          </a:prstGeom>
          <a:gradFill>
            <a:gsLst>
              <a:gs pos="0">
                <a:srgbClr val="44546A">
                  <a:lumMod val="20000"/>
                  <a:lumOff val="80000"/>
                  <a:alpha val="40000"/>
                </a:srgbClr>
              </a:gs>
              <a:gs pos="70000">
                <a:srgbClr val="44546A">
                  <a:lumMod val="20000"/>
                  <a:lumOff val="80000"/>
                  <a:alpha val="40000"/>
                </a:srgbClr>
              </a:gs>
              <a:gs pos="35000">
                <a:srgbClr val="44546A">
                  <a:lumMod val="20000"/>
                  <a:lumOff val="80000"/>
                  <a:alpha val="0"/>
                </a:srgbClr>
              </a:gs>
              <a:gs pos="100000">
                <a:srgbClr val="44546A">
                  <a:lumMod val="20000"/>
                  <a:lumOff val="80000"/>
                  <a:alpha val="0"/>
                </a:srgbClr>
              </a:gs>
            </a:gsLst>
            <a:lin ang="3600000" scaled="0"/>
          </a:gradFill>
          <a:ln w="3175" cap="flat">
            <a:noFill/>
            <a:miter lim="400000"/>
          </a:ln>
          <a:effectLst>
            <a:reflection blurRad="6350" stA="52000" endA="300" endPos="15000" dir="5400000" sy="-100000" algn="bl" rotWithShape="0"/>
          </a:effectLst>
        </p:spPr>
        <p:txBody>
          <a:bodyPr wrap="square" lIns="34557" tIns="34557" rIns="34557" bIns="34557" numCol="1" anchor="ctr">
            <a:noAutofit/>
          </a:bodyPr>
          <a:lstStyle/>
          <a:p>
            <a:pPr defTabSz="674100">
              <a:defRPr/>
            </a:pPr>
            <a:endParaRPr sz="3599" kern="0">
              <a:solidFill>
                <a:srgbClr val="FFFFFF"/>
              </a:solidFill>
              <a:latin typeface="Microsoft YaHei" panose="020B0503020204020204" pitchFamily="34" charset="-122"/>
              <a:ea typeface="Source Han Sans CN Bold" panose="020B0200000000000000"/>
              <a:cs typeface="Microsoft YaHei" panose="020B0503020204020204" pitchFamily="34" charset="-122"/>
            </a:endParaRPr>
          </a:p>
        </p:txBody>
      </p:sp>
      <p:cxnSp>
        <p:nvCxnSpPr>
          <p:cNvPr id="533" name="直接连接符 532"/>
          <p:cNvCxnSpPr/>
          <p:nvPr/>
        </p:nvCxnSpPr>
        <p:spPr>
          <a:xfrm>
            <a:off x="7321461" y="1842721"/>
            <a:ext cx="0" cy="4564437"/>
          </a:xfrm>
          <a:prstGeom prst="line">
            <a:avLst/>
          </a:prstGeom>
          <a:noFill/>
          <a:ln w="12700" cap="flat" cmpd="sng" algn="ctr">
            <a:gradFill>
              <a:gsLst>
                <a:gs pos="0">
                  <a:srgbClr val="44546A">
                    <a:lumMod val="20000"/>
                    <a:lumOff val="80000"/>
                    <a:alpha val="0"/>
                  </a:srgbClr>
                </a:gs>
                <a:gs pos="70000">
                  <a:srgbClr val="C00000">
                    <a:alpha val="50000"/>
                  </a:srgbClr>
                </a:gs>
                <a:gs pos="30000">
                  <a:srgbClr val="C00000">
                    <a:alpha val="50000"/>
                  </a:srgbClr>
                </a:gs>
                <a:gs pos="100000">
                  <a:srgbClr val="44546A">
                    <a:lumMod val="20000"/>
                    <a:lumOff val="80000"/>
                    <a:alpha val="0"/>
                  </a:srgbClr>
                </a:gs>
              </a:gsLst>
              <a:lin ang="5400000" scaled="0"/>
            </a:gradFill>
            <a:prstDash val="solid"/>
            <a:miter lim="800000"/>
          </a:ln>
          <a:effectLst/>
        </p:spPr>
      </p:cxnSp>
      <p:sp>
        <p:nvSpPr>
          <p:cNvPr id="534" name="矩形 68"/>
          <p:cNvSpPr/>
          <p:nvPr/>
        </p:nvSpPr>
        <p:spPr>
          <a:xfrm>
            <a:off x="7009623" y="1489292"/>
            <a:ext cx="4564493" cy="199144"/>
          </a:xfrm>
          <a:prstGeom prst="rect">
            <a:avLst/>
          </a:prstGeom>
          <a:noFill/>
          <a:ln w="12700" cap="flat">
            <a:noFill/>
            <a:miter lim="400000"/>
          </a:ln>
          <a:effectLst/>
        </p:spPr>
        <p:txBody>
          <a:bodyPr wrap="square" lIns="0" tIns="0" rIns="0" bIns="0" numCol="1" anchor="t">
            <a:spAutoFit/>
          </a:bodyPr>
          <a:lstStyle/>
          <a:p>
            <a:pPr algn="ctr" defTabSz="524935" hangingPunct="0">
              <a:lnSpc>
                <a:spcPts val="1469"/>
              </a:lnSpc>
              <a:defRPr/>
            </a:pPr>
            <a:r>
              <a:rPr lang="zh-CN" altLang="en-US" sz="1599" b="1" kern="0" dirty="0">
                <a:solidFill>
                  <a:srgbClr val="C00000"/>
                </a:solidFill>
                <a:latin typeface="微软雅黑" pitchFamily="34" charset="-122"/>
                <a:ea typeface="微软雅黑"/>
                <a:cs typeface="微软雅黑"/>
              </a:rPr>
              <a:t>华为在中国移动</a:t>
            </a:r>
            <a:r>
              <a:rPr lang="en-US" altLang="zh-CN" sz="1599" b="1" kern="0" dirty="0">
                <a:solidFill>
                  <a:srgbClr val="C00000"/>
                </a:solidFill>
                <a:latin typeface="微软雅黑" pitchFamily="34" charset="-122"/>
                <a:ea typeface="微软雅黑"/>
                <a:cs typeface="微软雅黑"/>
              </a:rPr>
              <a:t>AI</a:t>
            </a:r>
            <a:r>
              <a:rPr lang="zh-CN" altLang="en-US" sz="1599" b="1" kern="0" dirty="0">
                <a:solidFill>
                  <a:srgbClr val="C00000"/>
                </a:solidFill>
                <a:latin typeface="微软雅黑" pitchFamily="34" charset="-122"/>
                <a:ea typeface="微软雅黑"/>
                <a:cs typeface="微软雅黑"/>
              </a:rPr>
              <a:t>算力建设取得初步成效</a:t>
            </a:r>
            <a:endParaRPr lang="en-US" altLang="zh-CN" sz="1599" b="1" kern="0" dirty="0">
              <a:solidFill>
                <a:srgbClr val="C00000"/>
              </a:solidFill>
              <a:latin typeface="微软雅黑" pitchFamily="34" charset="-122"/>
              <a:ea typeface="微软雅黑"/>
              <a:cs typeface="微软雅黑"/>
            </a:endParaRPr>
          </a:p>
        </p:txBody>
      </p:sp>
      <p:sp>
        <p:nvSpPr>
          <p:cNvPr id="535" name="矩形 534"/>
          <p:cNvSpPr/>
          <p:nvPr/>
        </p:nvSpPr>
        <p:spPr>
          <a:xfrm>
            <a:off x="7663438" y="2479643"/>
            <a:ext cx="3408031" cy="548334"/>
          </a:xfrm>
          <a:prstGeom prst="rect">
            <a:avLst/>
          </a:prstGeom>
        </p:spPr>
        <p:txBody>
          <a:bodyPr wrap="square">
            <a:spAutoFit/>
          </a:bodyPr>
          <a:lstStyle/>
          <a:p>
            <a:pPr marL="136470" indent="-136470" defTabSz="894992">
              <a:lnSpc>
                <a:spcPct val="150000"/>
              </a:lnSpc>
              <a:buFont typeface="Arial" panose="020B0604020202020204" pitchFamily="34" charset="0"/>
              <a:buChar char="•"/>
              <a:defRPr/>
            </a:pPr>
            <a:r>
              <a:rPr lang="zh-CN" altLang="en-US" sz="1050" kern="0" dirty="0">
                <a:solidFill>
                  <a:prstClr val="black"/>
                </a:solidFill>
                <a:latin typeface="微软雅黑" pitchFamily="34" charset="-122"/>
                <a:ea typeface="微软雅黑"/>
              </a:rPr>
              <a:t>浙江移动、上海移动、河北移动、广西移动、贵州移动等相继发布算力网络创新架构、产品及应用成果</a:t>
            </a:r>
            <a:endParaRPr lang="en-US" altLang="zh-CN" sz="1050" kern="0" dirty="0">
              <a:solidFill>
                <a:prstClr val="black"/>
              </a:solidFill>
              <a:latin typeface="微软雅黑" pitchFamily="34" charset="-122"/>
              <a:ea typeface="微软雅黑"/>
            </a:endParaRPr>
          </a:p>
        </p:txBody>
      </p:sp>
      <p:grpSp>
        <p:nvGrpSpPr>
          <p:cNvPr id="536" name="组合 535"/>
          <p:cNvGrpSpPr/>
          <p:nvPr/>
        </p:nvGrpSpPr>
        <p:grpSpPr>
          <a:xfrm>
            <a:off x="6733489" y="2497320"/>
            <a:ext cx="642693" cy="461485"/>
            <a:chOff x="9589428" y="1804105"/>
            <a:chExt cx="446029" cy="329497"/>
          </a:xfrm>
        </p:grpSpPr>
        <p:sp>
          <p:nvSpPr>
            <p:cNvPr id="559" name="椭圆 558"/>
            <p:cNvSpPr/>
            <p:nvPr/>
          </p:nvSpPr>
          <p:spPr>
            <a:xfrm>
              <a:off x="9961198" y="1937841"/>
              <a:ext cx="74259" cy="71083"/>
            </a:xfrm>
            <a:prstGeom prst="ellipse">
              <a:avLst/>
            </a:prstGeom>
            <a:solidFill>
              <a:sysClr val="window" lastClr="FFFFFF"/>
            </a:solidFill>
            <a:ln w="12700" cap="flat" cmpd="sng" algn="ctr">
              <a:gradFill>
                <a:gsLst>
                  <a:gs pos="0">
                    <a:srgbClr val="5B9BD5">
                      <a:lumMod val="5000"/>
                      <a:lumOff val="95000"/>
                    </a:srgbClr>
                  </a:gs>
                  <a:gs pos="70000">
                    <a:srgbClr val="C00000"/>
                  </a:gs>
                  <a:gs pos="100000">
                    <a:srgbClr val="FF0000">
                      <a:alpha val="50000"/>
                    </a:srgbClr>
                  </a:gs>
                </a:gsLst>
                <a:lin ang="3600000" scaled="0"/>
              </a:gradFill>
              <a:prstDash val="solid"/>
              <a:miter lim="800000"/>
            </a:ln>
            <a:effectLst/>
          </p:spPr>
          <p:txBody>
            <a:bodyPr rtlCol="0" anchor="ctr"/>
            <a:lstStyle/>
            <a:p>
              <a:pPr algn="ctr" defTabSz="914034">
                <a:defRPr/>
              </a:pPr>
              <a:endParaRPr lang="zh-CN" altLang="en-US" sz="3199" kern="0">
                <a:solidFill>
                  <a:prstClr val="white"/>
                </a:solidFill>
                <a:latin typeface="Calibri"/>
                <a:ea typeface="等线" panose="02010600030101010101" pitchFamily="2" charset="-122"/>
              </a:endParaRPr>
            </a:p>
          </p:txBody>
        </p:sp>
        <p:sp>
          <p:nvSpPr>
            <p:cNvPr id="560" name="矩形 559"/>
            <p:cNvSpPr/>
            <p:nvPr/>
          </p:nvSpPr>
          <p:spPr>
            <a:xfrm>
              <a:off x="9589428" y="1804105"/>
              <a:ext cx="440622" cy="329497"/>
            </a:xfrm>
            <a:prstGeom prst="rect">
              <a:avLst/>
            </a:prstGeom>
          </p:spPr>
          <p:txBody>
            <a:bodyPr wrap="square">
              <a:spAutoFit/>
            </a:bodyPr>
            <a:lstStyle/>
            <a:p>
              <a:pPr algn="ctr" defTabSz="894992">
                <a:defRPr/>
              </a:pPr>
              <a:r>
                <a:rPr lang="zh-CN" altLang="en-US" sz="1200" b="1" kern="0" dirty="0">
                  <a:solidFill>
                    <a:prstClr val="black"/>
                  </a:solidFill>
                  <a:latin typeface="微软雅黑" pitchFamily="34" charset="-122"/>
                  <a:ea typeface="微软雅黑"/>
                </a:rPr>
                <a:t>发布活动</a:t>
              </a:r>
            </a:p>
          </p:txBody>
        </p:sp>
      </p:grpSp>
      <p:grpSp>
        <p:nvGrpSpPr>
          <p:cNvPr id="537" name="组合 536"/>
          <p:cNvGrpSpPr/>
          <p:nvPr/>
        </p:nvGrpSpPr>
        <p:grpSpPr>
          <a:xfrm>
            <a:off x="6732363" y="3560356"/>
            <a:ext cx="643820" cy="461485"/>
            <a:chOff x="9588646" y="2889119"/>
            <a:chExt cx="446811" cy="329497"/>
          </a:xfrm>
        </p:grpSpPr>
        <p:sp>
          <p:nvSpPr>
            <p:cNvPr id="557" name="椭圆 556"/>
            <p:cNvSpPr/>
            <p:nvPr/>
          </p:nvSpPr>
          <p:spPr>
            <a:xfrm>
              <a:off x="9961198" y="3022855"/>
              <a:ext cx="74259" cy="71083"/>
            </a:xfrm>
            <a:prstGeom prst="ellipse">
              <a:avLst/>
            </a:prstGeom>
            <a:solidFill>
              <a:sysClr val="window" lastClr="FFFFFF"/>
            </a:solidFill>
            <a:ln w="12700" cap="flat" cmpd="sng" algn="ctr">
              <a:gradFill>
                <a:gsLst>
                  <a:gs pos="0">
                    <a:srgbClr val="5B9BD5">
                      <a:lumMod val="5000"/>
                      <a:lumOff val="95000"/>
                    </a:srgbClr>
                  </a:gs>
                  <a:gs pos="70000">
                    <a:srgbClr val="C00000"/>
                  </a:gs>
                  <a:gs pos="100000">
                    <a:srgbClr val="FF0000">
                      <a:alpha val="50000"/>
                    </a:srgbClr>
                  </a:gs>
                </a:gsLst>
                <a:lin ang="3600000" scaled="0"/>
              </a:gradFill>
              <a:prstDash val="solid"/>
              <a:miter lim="800000"/>
            </a:ln>
            <a:effectLst/>
          </p:spPr>
          <p:txBody>
            <a:bodyPr rtlCol="0" anchor="ctr"/>
            <a:lstStyle/>
            <a:p>
              <a:pPr algn="ctr" defTabSz="914034">
                <a:defRPr/>
              </a:pPr>
              <a:endParaRPr lang="zh-CN" altLang="en-US" sz="3199" kern="0">
                <a:solidFill>
                  <a:prstClr val="white"/>
                </a:solidFill>
                <a:latin typeface="Calibri"/>
                <a:ea typeface="等线" panose="02010600030101010101" pitchFamily="2" charset="-122"/>
              </a:endParaRPr>
            </a:p>
          </p:txBody>
        </p:sp>
        <p:sp>
          <p:nvSpPr>
            <p:cNvPr id="558" name="矩形 557"/>
            <p:cNvSpPr/>
            <p:nvPr/>
          </p:nvSpPr>
          <p:spPr>
            <a:xfrm>
              <a:off x="9588646" y="2889119"/>
              <a:ext cx="440622" cy="329497"/>
            </a:xfrm>
            <a:prstGeom prst="rect">
              <a:avLst/>
            </a:prstGeom>
          </p:spPr>
          <p:txBody>
            <a:bodyPr wrap="square">
              <a:spAutoFit/>
            </a:bodyPr>
            <a:lstStyle/>
            <a:p>
              <a:pPr algn="ctr" defTabSz="894992">
                <a:defRPr/>
              </a:pPr>
              <a:r>
                <a:rPr lang="zh-CN" altLang="en-US" sz="1200" b="1" kern="0" dirty="0">
                  <a:solidFill>
                    <a:prstClr val="black"/>
                  </a:solidFill>
                  <a:latin typeface="微软雅黑" pitchFamily="34" charset="-122"/>
                  <a:ea typeface="微软雅黑"/>
                </a:rPr>
                <a:t>成果展示</a:t>
              </a:r>
            </a:p>
          </p:txBody>
        </p:sp>
      </p:grpSp>
      <p:grpSp>
        <p:nvGrpSpPr>
          <p:cNvPr id="538" name="组合 537"/>
          <p:cNvGrpSpPr/>
          <p:nvPr/>
        </p:nvGrpSpPr>
        <p:grpSpPr>
          <a:xfrm>
            <a:off x="7741055" y="4859541"/>
            <a:ext cx="1314659" cy="695155"/>
            <a:chOff x="10288679" y="3717091"/>
            <a:chExt cx="912374" cy="496337"/>
          </a:xfrm>
        </p:grpSpPr>
        <p:sp>
          <p:nvSpPr>
            <p:cNvPr id="554" name="Text Box 15"/>
            <p:cNvSpPr txBox="1"/>
            <p:nvPr/>
          </p:nvSpPr>
          <p:spPr bwMode="auto">
            <a:xfrm>
              <a:off x="10478066" y="3847046"/>
              <a:ext cx="533601" cy="232061"/>
            </a:xfrm>
            <a:prstGeom prst="rect">
              <a:avLst/>
            </a:prstGeom>
            <a:noFill/>
            <a:ln>
              <a:noFill/>
            </a:ln>
            <a:effectLst/>
          </p:spPr>
          <p:txBody>
            <a:bodyPr wrap="none" lIns="8597" tIns="8597" rIns="8597" bIns="8597" anchor="ctr">
              <a:spAutoFit/>
            </a:bodyPr>
            <a:lstStyle>
              <a:lvl1pPr defTabSz="484505">
                <a:defRPr sz="500">
                  <a:solidFill>
                    <a:srgbClr val="FFFFFF"/>
                  </a:solidFill>
                  <a:latin typeface="Helvetica Neue" charset="0"/>
                  <a:ea typeface="Helvetica Neue" charset="0"/>
                  <a:cs typeface="Helvetica Neue" charset="0"/>
                  <a:sym typeface="Helvetica Neue" charset="0"/>
                </a:defRPr>
              </a:lvl1pPr>
              <a:lvl2pPr marL="742950" indent="-285750" defTabSz="484505">
                <a:defRPr sz="500">
                  <a:solidFill>
                    <a:srgbClr val="FFFFFF"/>
                  </a:solidFill>
                  <a:latin typeface="Helvetica Neue" charset="0"/>
                  <a:ea typeface="Helvetica Neue" charset="0"/>
                  <a:cs typeface="Helvetica Neue" charset="0"/>
                  <a:sym typeface="Helvetica Neue" charset="0"/>
                </a:defRPr>
              </a:lvl2pPr>
              <a:lvl3pPr marL="1143000" indent="-228600" defTabSz="484505">
                <a:defRPr sz="500">
                  <a:solidFill>
                    <a:srgbClr val="FFFFFF"/>
                  </a:solidFill>
                  <a:latin typeface="Helvetica Neue" charset="0"/>
                  <a:ea typeface="Helvetica Neue" charset="0"/>
                  <a:cs typeface="Helvetica Neue" charset="0"/>
                  <a:sym typeface="Helvetica Neue" charset="0"/>
                </a:defRPr>
              </a:lvl3pPr>
              <a:lvl4pPr marL="1600200" indent="-228600" defTabSz="484505">
                <a:defRPr sz="500">
                  <a:solidFill>
                    <a:srgbClr val="FFFFFF"/>
                  </a:solidFill>
                  <a:latin typeface="Helvetica Neue" charset="0"/>
                  <a:ea typeface="Helvetica Neue" charset="0"/>
                  <a:cs typeface="Helvetica Neue" charset="0"/>
                  <a:sym typeface="Helvetica Neue" charset="0"/>
                </a:defRPr>
              </a:lvl4pPr>
              <a:lvl5pPr marL="2057400" indent="-228600" defTabSz="484505">
                <a:defRPr sz="500">
                  <a:solidFill>
                    <a:srgbClr val="FFFFFF"/>
                  </a:solidFill>
                  <a:latin typeface="Helvetica Neue" charset="0"/>
                  <a:ea typeface="Helvetica Neue" charset="0"/>
                  <a:cs typeface="Helvetica Neue" charset="0"/>
                  <a:sym typeface="Helvetica Neue" charset="0"/>
                </a:defRPr>
              </a:lvl5pPr>
              <a:lvl6pPr marL="2514600" indent="-228600" defTabSz="484505" eaLnBrk="0" fontAlgn="base" hangingPunct="0">
                <a:spcBef>
                  <a:spcPct val="0"/>
                </a:spcBef>
                <a:spcAft>
                  <a:spcPct val="0"/>
                </a:spcAft>
                <a:defRPr sz="500">
                  <a:solidFill>
                    <a:srgbClr val="FFFFFF"/>
                  </a:solidFill>
                  <a:latin typeface="Helvetica Neue" charset="0"/>
                  <a:ea typeface="Helvetica Neue" charset="0"/>
                  <a:cs typeface="Helvetica Neue" charset="0"/>
                  <a:sym typeface="Helvetica Neue" charset="0"/>
                </a:defRPr>
              </a:lvl6pPr>
              <a:lvl7pPr marL="2971800" indent="-228600" defTabSz="484505" eaLnBrk="0" fontAlgn="base" hangingPunct="0">
                <a:spcBef>
                  <a:spcPct val="0"/>
                </a:spcBef>
                <a:spcAft>
                  <a:spcPct val="0"/>
                </a:spcAft>
                <a:defRPr sz="500">
                  <a:solidFill>
                    <a:srgbClr val="FFFFFF"/>
                  </a:solidFill>
                  <a:latin typeface="Helvetica Neue" charset="0"/>
                  <a:ea typeface="Helvetica Neue" charset="0"/>
                  <a:cs typeface="Helvetica Neue" charset="0"/>
                  <a:sym typeface="Helvetica Neue" charset="0"/>
                </a:defRPr>
              </a:lvl7pPr>
              <a:lvl8pPr marL="3429000" indent="-228600" defTabSz="484505" eaLnBrk="0" fontAlgn="base" hangingPunct="0">
                <a:spcBef>
                  <a:spcPct val="0"/>
                </a:spcBef>
                <a:spcAft>
                  <a:spcPct val="0"/>
                </a:spcAft>
                <a:defRPr sz="500">
                  <a:solidFill>
                    <a:srgbClr val="FFFFFF"/>
                  </a:solidFill>
                  <a:latin typeface="Helvetica Neue" charset="0"/>
                  <a:ea typeface="Helvetica Neue" charset="0"/>
                  <a:cs typeface="Helvetica Neue" charset="0"/>
                  <a:sym typeface="Helvetica Neue" charset="0"/>
                </a:defRPr>
              </a:lvl8pPr>
              <a:lvl9pPr marL="3886200" indent="-228600" defTabSz="484505" eaLnBrk="0" fontAlgn="base" hangingPunct="0">
                <a:spcBef>
                  <a:spcPct val="0"/>
                </a:spcBef>
                <a:spcAft>
                  <a:spcPct val="0"/>
                </a:spcAft>
                <a:defRPr sz="500">
                  <a:solidFill>
                    <a:srgbClr val="FFFFFF"/>
                  </a:solidFill>
                  <a:latin typeface="Helvetica Neue" charset="0"/>
                  <a:ea typeface="Helvetica Neue" charset="0"/>
                  <a:cs typeface="Helvetica Neue" charset="0"/>
                  <a:sym typeface="Helvetica Neue" charset="0"/>
                </a:defRPr>
              </a:lvl9pPr>
            </a:lstStyle>
            <a:p>
              <a:pPr algn="ctr" defTabSz="484311">
                <a:defRPr/>
              </a:pPr>
              <a:r>
                <a:rPr lang="zh-CN" altLang="zh-CN" sz="1999" b="1" kern="0" dirty="0">
                  <a:solidFill>
                    <a:prstClr val="black"/>
                  </a:solidFill>
                  <a:latin typeface="微软雅黑" pitchFamily="34" charset="-122"/>
                  <a:ea typeface="微软雅黑" pitchFamily="34" charset="-122"/>
                  <a:sym typeface="Huawei Font" charset="0"/>
                </a:rPr>
                <a:t>30%+</a:t>
              </a:r>
            </a:p>
          </p:txBody>
        </p:sp>
        <p:sp>
          <p:nvSpPr>
            <p:cNvPr id="555" name="Text Box 17"/>
            <p:cNvSpPr txBox="1"/>
            <p:nvPr/>
          </p:nvSpPr>
          <p:spPr bwMode="auto">
            <a:xfrm>
              <a:off x="10288679" y="4086755"/>
              <a:ext cx="912374" cy="126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484505">
                <a:lnSpc>
                  <a:spcPct val="90000"/>
                </a:lnSpc>
                <a:spcBef>
                  <a:spcPts val="1000"/>
                </a:spcBef>
                <a:buFont typeface="Arial" panose="020B0604020202020204" pitchFamily="34" charset="0"/>
                <a:buChar char="•"/>
                <a:defRPr sz="2800">
                  <a:solidFill>
                    <a:schemeClr val="tx1"/>
                  </a:solidFill>
                  <a:latin typeface="Huawei Sans" panose="020C0503030203020204" pitchFamily="34" charset="0"/>
                  <a:ea typeface="方正兰亭黑简体" panose="02000000000000000000" pitchFamily="2" charset="-122"/>
                </a:defRPr>
              </a:lvl1pPr>
              <a:lvl2pPr marL="742950" indent="-285750" defTabSz="484505">
                <a:lnSpc>
                  <a:spcPct val="90000"/>
                </a:lnSpc>
                <a:spcBef>
                  <a:spcPts val="500"/>
                </a:spcBef>
                <a:buFont typeface="Arial" panose="020B0604020202020204" pitchFamily="34" charset="0"/>
                <a:buChar char="•"/>
                <a:defRPr sz="2400">
                  <a:solidFill>
                    <a:schemeClr val="tx1"/>
                  </a:solidFill>
                  <a:latin typeface="Huawei Sans" panose="020C0503030203020204" pitchFamily="34" charset="0"/>
                  <a:ea typeface="方正兰亭黑简体" panose="02000000000000000000" pitchFamily="2" charset="-122"/>
                </a:defRPr>
              </a:lvl2pPr>
              <a:lvl3pPr marL="1143000" indent="-228600" defTabSz="484505">
                <a:lnSpc>
                  <a:spcPct val="90000"/>
                </a:lnSpc>
                <a:spcBef>
                  <a:spcPts val="500"/>
                </a:spcBef>
                <a:buFont typeface="Arial" panose="020B0604020202020204" pitchFamily="34" charset="0"/>
                <a:buChar char="•"/>
                <a:defRPr sz="2000">
                  <a:solidFill>
                    <a:schemeClr val="tx1"/>
                  </a:solidFill>
                  <a:latin typeface="Huawei Sans" panose="020C0503030203020204" pitchFamily="34" charset="0"/>
                  <a:ea typeface="方正兰亭黑简体" panose="02000000000000000000" pitchFamily="2" charset="-122"/>
                </a:defRPr>
              </a:lvl3pPr>
              <a:lvl4pPr marL="1600200" indent="-228600" defTabSz="484505">
                <a:lnSpc>
                  <a:spcPct val="90000"/>
                </a:lnSpc>
                <a:spcBef>
                  <a:spcPts val="500"/>
                </a:spcBef>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4pPr>
              <a:lvl5pPr marL="2057400" indent="-228600" defTabSz="484505">
                <a:lnSpc>
                  <a:spcPct val="90000"/>
                </a:lnSpc>
                <a:spcBef>
                  <a:spcPts val="500"/>
                </a:spcBef>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5pPr>
              <a:lvl6pPr marL="25146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6pPr>
              <a:lvl7pPr marL="29718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7pPr>
              <a:lvl8pPr marL="34290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8pPr>
              <a:lvl9pPr marL="38862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9pPr>
            </a:lstStyle>
            <a:p>
              <a:pPr algn="ctr" defTabSz="484311">
                <a:lnSpc>
                  <a:spcPct val="120000"/>
                </a:lnSpc>
                <a:spcBef>
                  <a:spcPct val="0"/>
                </a:spcBef>
                <a:buNone/>
                <a:defRPr/>
              </a:pPr>
              <a:r>
                <a:rPr lang="zh-CN" altLang="zh-CN" sz="1050" kern="0" dirty="0">
                  <a:solidFill>
                    <a:prstClr val="white">
                      <a:lumMod val="50000"/>
                    </a:prstClr>
                  </a:solidFill>
                  <a:latin typeface="微软雅黑" pitchFamily="34" charset="-122"/>
                  <a:ea typeface="微软雅黑" pitchFamily="34" charset="-122"/>
                  <a:sym typeface="FZLanTingHeiS-R-GB" panose="02000000000000000000" pitchFamily="2" charset="-122"/>
                </a:rPr>
                <a:t>AI进入核心业务系统</a:t>
              </a:r>
            </a:p>
          </p:txBody>
        </p:sp>
        <p:sp>
          <p:nvSpPr>
            <p:cNvPr id="556" name="Text Box 17"/>
            <p:cNvSpPr txBox="1"/>
            <p:nvPr/>
          </p:nvSpPr>
          <p:spPr bwMode="auto">
            <a:xfrm>
              <a:off x="10395042" y="3717091"/>
              <a:ext cx="699648" cy="126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484505">
                <a:lnSpc>
                  <a:spcPct val="90000"/>
                </a:lnSpc>
                <a:spcBef>
                  <a:spcPts val="1000"/>
                </a:spcBef>
                <a:buFont typeface="Arial" panose="020B0604020202020204" pitchFamily="34" charset="0"/>
                <a:buChar char="•"/>
                <a:defRPr sz="2800">
                  <a:solidFill>
                    <a:schemeClr val="tx1"/>
                  </a:solidFill>
                  <a:latin typeface="Huawei Sans" panose="020C0503030203020204" pitchFamily="34" charset="0"/>
                  <a:ea typeface="方正兰亭黑简体" panose="02000000000000000000" pitchFamily="2" charset="-122"/>
                </a:defRPr>
              </a:lvl1pPr>
              <a:lvl2pPr marL="742950" indent="-285750" defTabSz="484505">
                <a:lnSpc>
                  <a:spcPct val="90000"/>
                </a:lnSpc>
                <a:spcBef>
                  <a:spcPts val="500"/>
                </a:spcBef>
                <a:buFont typeface="Arial" panose="020B0604020202020204" pitchFamily="34" charset="0"/>
                <a:buChar char="•"/>
                <a:defRPr sz="2400">
                  <a:solidFill>
                    <a:schemeClr val="tx1"/>
                  </a:solidFill>
                  <a:latin typeface="Huawei Sans" panose="020C0503030203020204" pitchFamily="34" charset="0"/>
                  <a:ea typeface="方正兰亭黑简体" panose="02000000000000000000" pitchFamily="2" charset="-122"/>
                </a:defRPr>
              </a:lvl2pPr>
              <a:lvl3pPr marL="1143000" indent="-228600" defTabSz="484505">
                <a:lnSpc>
                  <a:spcPct val="90000"/>
                </a:lnSpc>
                <a:spcBef>
                  <a:spcPts val="500"/>
                </a:spcBef>
                <a:buFont typeface="Arial" panose="020B0604020202020204" pitchFamily="34" charset="0"/>
                <a:buChar char="•"/>
                <a:defRPr sz="2000">
                  <a:solidFill>
                    <a:schemeClr val="tx1"/>
                  </a:solidFill>
                  <a:latin typeface="Huawei Sans" panose="020C0503030203020204" pitchFamily="34" charset="0"/>
                  <a:ea typeface="方正兰亭黑简体" panose="02000000000000000000" pitchFamily="2" charset="-122"/>
                </a:defRPr>
              </a:lvl3pPr>
              <a:lvl4pPr marL="1600200" indent="-228600" defTabSz="484505">
                <a:lnSpc>
                  <a:spcPct val="90000"/>
                </a:lnSpc>
                <a:spcBef>
                  <a:spcPts val="500"/>
                </a:spcBef>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4pPr>
              <a:lvl5pPr marL="2057400" indent="-228600" defTabSz="484505">
                <a:lnSpc>
                  <a:spcPct val="90000"/>
                </a:lnSpc>
                <a:spcBef>
                  <a:spcPts val="500"/>
                </a:spcBef>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5pPr>
              <a:lvl6pPr marL="25146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6pPr>
              <a:lvl7pPr marL="29718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7pPr>
              <a:lvl8pPr marL="34290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8pPr>
              <a:lvl9pPr marL="38862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9pPr>
            </a:lstStyle>
            <a:p>
              <a:pPr algn="ctr" defTabSz="484311">
                <a:lnSpc>
                  <a:spcPct val="120000"/>
                </a:lnSpc>
                <a:spcBef>
                  <a:spcPct val="0"/>
                </a:spcBef>
                <a:buNone/>
                <a:defRPr/>
              </a:pPr>
              <a:r>
                <a:rPr lang="en-US" altLang="zh-CN" sz="1050" kern="0" dirty="0">
                  <a:solidFill>
                    <a:prstClr val="white">
                      <a:lumMod val="50000"/>
                    </a:prstClr>
                  </a:solidFill>
                  <a:latin typeface="微软雅黑" pitchFamily="34" charset="-122"/>
                  <a:ea typeface="微软雅黑" pitchFamily="34" charset="-122"/>
                  <a:sym typeface="FZLanTingHeiS-R-GB" panose="02000000000000000000" pitchFamily="2" charset="-122"/>
                </a:rPr>
                <a:t>10+</a:t>
              </a:r>
              <a:r>
                <a:rPr lang="zh-CN" altLang="en-US" sz="1050" kern="0" dirty="0">
                  <a:solidFill>
                    <a:prstClr val="white">
                      <a:lumMod val="50000"/>
                    </a:prstClr>
                  </a:solidFill>
                  <a:latin typeface="微软雅黑" pitchFamily="34" charset="-122"/>
                  <a:ea typeface="微软雅黑" pitchFamily="34" charset="-122"/>
                  <a:sym typeface="FZLanTingHeiS-R-GB" panose="02000000000000000000" pitchFamily="2" charset="-122"/>
                </a:rPr>
                <a:t>年行业积累</a:t>
              </a:r>
              <a:endParaRPr lang="zh-CN" altLang="zh-CN" sz="1050" kern="0" dirty="0">
                <a:solidFill>
                  <a:prstClr val="white">
                    <a:lumMod val="50000"/>
                  </a:prstClr>
                </a:solidFill>
                <a:latin typeface="微软雅黑" pitchFamily="34" charset="-122"/>
                <a:ea typeface="微软雅黑" pitchFamily="34" charset="-122"/>
                <a:sym typeface="FZLanTingHeiS-R-GB" panose="02000000000000000000" pitchFamily="2" charset="-122"/>
              </a:endParaRPr>
            </a:p>
          </p:txBody>
        </p:sp>
      </p:grpSp>
      <p:grpSp>
        <p:nvGrpSpPr>
          <p:cNvPr id="539" name="组合 538"/>
          <p:cNvGrpSpPr/>
          <p:nvPr/>
        </p:nvGrpSpPr>
        <p:grpSpPr>
          <a:xfrm>
            <a:off x="9422880" y="4854489"/>
            <a:ext cx="1201838" cy="700207"/>
            <a:chOff x="11654543" y="3713484"/>
            <a:chExt cx="834076" cy="499944"/>
          </a:xfrm>
        </p:grpSpPr>
        <p:sp>
          <p:nvSpPr>
            <p:cNvPr id="551" name="Text Box 16"/>
            <p:cNvSpPr txBox="1"/>
            <p:nvPr/>
          </p:nvSpPr>
          <p:spPr bwMode="auto">
            <a:xfrm>
              <a:off x="11872616" y="3847047"/>
              <a:ext cx="397930" cy="232061"/>
            </a:xfrm>
            <a:prstGeom prst="rect">
              <a:avLst/>
            </a:prstGeom>
            <a:noFill/>
            <a:ln>
              <a:noFill/>
            </a:ln>
            <a:effectLst/>
          </p:spPr>
          <p:txBody>
            <a:bodyPr wrap="none" lIns="8597" tIns="8597" rIns="8597" bIns="8597" anchor="ctr">
              <a:spAutoFit/>
            </a:bodyPr>
            <a:lstStyle>
              <a:lvl1pPr defTabSz="484505">
                <a:defRPr sz="500">
                  <a:solidFill>
                    <a:srgbClr val="FFFFFF"/>
                  </a:solidFill>
                  <a:latin typeface="Helvetica Neue" charset="0"/>
                  <a:ea typeface="Helvetica Neue" charset="0"/>
                  <a:cs typeface="Helvetica Neue" charset="0"/>
                  <a:sym typeface="Helvetica Neue" charset="0"/>
                </a:defRPr>
              </a:lvl1pPr>
              <a:lvl2pPr marL="742950" indent="-285750" defTabSz="484505">
                <a:defRPr sz="500">
                  <a:solidFill>
                    <a:srgbClr val="FFFFFF"/>
                  </a:solidFill>
                  <a:latin typeface="Helvetica Neue" charset="0"/>
                  <a:ea typeface="Helvetica Neue" charset="0"/>
                  <a:cs typeface="Helvetica Neue" charset="0"/>
                  <a:sym typeface="Helvetica Neue" charset="0"/>
                </a:defRPr>
              </a:lvl2pPr>
              <a:lvl3pPr marL="1143000" indent="-228600" defTabSz="484505">
                <a:defRPr sz="500">
                  <a:solidFill>
                    <a:srgbClr val="FFFFFF"/>
                  </a:solidFill>
                  <a:latin typeface="Helvetica Neue" charset="0"/>
                  <a:ea typeface="Helvetica Neue" charset="0"/>
                  <a:cs typeface="Helvetica Neue" charset="0"/>
                  <a:sym typeface="Helvetica Neue" charset="0"/>
                </a:defRPr>
              </a:lvl3pPr>
              <a:lvl4pPr marL="1600200" indent="-228600" defTabSz="484505">
                <a:defRPr sz="500">
                  <a:solidFill>
                    <a:srgbClr val="FFFFFF"/>
                  </a:solidFill>
                  <a:latin typeface="Helvetica Neue" charset="0"/>
                  <a:ea typeface="Helvetica Neue" charset="0"/>
                  <a:cs typeface="Helvetica Neue" charset="0"/>
                  <a:sym typeface="Helvetica Neue" charset="0"/>
                </a:defRPr>
              </a:lvl4pPr>
              <a:lvl5pPr marL="2057400" indent="-228600" defTabSz="484505">
                <a:defRPr sz="500">
                  <a:solidFill>
                    <a:srgbClr val="FFFFFF"/>
                  </a:solidFill>
                  <a:latin typeface="Helvetica Neue" charset="0"/>
                  <a:ea typeface="Helvetica Neue" charset="0"/>
                  <a:cs typeface="Helvetica Neue" charset="0"/>
                  <a:sym typeface="Helvetica Neue" charset="0"/>
                </a:defRPr>
              </a:lvl5pPr>
              <a:lvl6pPr marL="2514600" indent="-228600" defTabSz="484505" eaLnBrk="0" fontAlgn="base" hangingPunct="0">
                <a:spcBef>
                  <a:spcPct val="0"/>
                </a:spcBef>
                <a:spcAft>
                  <a:spcPct val="0"/>
                </a:spcAft>
                <a:defRPr sz="500">
                  <a:solidFill>
                    <a:srgbClr val="FFFFFF"/>
                  </a:solidFill>
                  <a:latin typeface="Helvetica Neue" charset="0"/>
                  <a:ea typeface="Helvetica Neue" charset="0"/>
                  <a:cs typeface="Helvetica Neue" charset="0"/>
                  <a:sym typeface="Helvetica Neue" charset="0"/>
                </a:defRPr>
              </a:lvl6pPr>
              <a:lvl7pPr marL="2971800" indent="-228600" defTabSz="484505" eaLnBrk="0" fontAlgn="base" hangingPunct="0">
                <a:spcBef>
                  <a:spcPct val="0"/>
                </a:spcBef>
                <a:spcAft>
                  <a:spcPct val="0"/>
                </a:spcAft>
                <a:defRPr sz="500">
                  <a:solidFill>
                    <a:srgbClr val="FFFFFF"/>
                  </a:solidFill>
                  <a:latin typeface="Helvetica Neue" charset="0"/>
                  <a:ea typeface="Helvetica Neue" charset="0"/>
                  <a:cs typeface="Helvetica Neue" charset="0"/>
                  <a:sym typeface="Helvetica Neue" charset="0"/>
                </a:defRPr>
              </a:lvl7pPr>
              <a:lvl8pPr marL="3429000" indent="-228600" defTabSz="484505" eaLnBrk="0" fontAlgn="base" hangingPunct="0">
                <a:spcBef>
                  <a:spcPct val="0"/>
                </a:spcBef>
                <a:spcAft>
                  <a:spcPct val="0"/>
                </a:spcAft>
                <a:defRPr sz="500">
                  <a:solidFill>
                    <a:srgbClr val="FFFFFF"/>
                  </a:solidFill>
                  <a:latin typeface="Helvetica Neue" charset="0"/>
                  <a:ea typeface="Helvetica Neue" charset="0"/>
                  <a:cs typeface="Helvetica Neue" charset="0"/>
                  <a:sym typeface="Helvetica Neue" charset="0"/>
                </a:defRPr>
              </a:lvl8pPr>
              <a:lvl9pPr marL="3886200" indent="-228600" defTabSz="484505" eaLnBrk="0" fontAlgn="base" hangingPunct="0">
                <a:spcBef>
                  <a:spcPct val="0"/>
                </a:spcBef>
                <a:spcAft>
                  <a:spcPct val="0"/>
                </a:spcAft>
                <a:defRPr sz="500">
                  <a:solidFill>
                    <a:srgbClr val="FFFFFF"/>
                  </a:solidFill>
                  <a:latin typeface="Helvetica Neue" charset="0"/>
                  <a:ea typeface="Helvetica Neue" charset="0"/>
                  <a:cs typeface="Helvetica Neue" charset="0"/>
                  <a:sym typeface="Helvetica Neue" charset="0"/>
                </a:defRPr>
              </a:lvl9pPr>
            </a:lstStyle>
            <a:p>
              <a:pPr algn="ctr" defTabSz="484311">
                <a:defRPr/>
              </a:pPr>
              <a:r>
                <a:rPr lang="zh-CN" altLang="zh-CN" sz="1999" b="1" kern="0" dirty="0">
                  <a:solidFill>
                    <a:prstClr val="black"/>
                  </a:solidFill>
                  <a:latin typeface="微软雅黑" pitchFamily="34" charset="-122"/>
                  <a:ea typeface="微软雅黑" pitchFamily="34" charset="-122"/>
                  <a:sym typeface="Huawei Font" charset="0"/>
                </a:rPr>
                <a:t>18%</a:t>
              </a:r>
            </a:p>
          </p:txBody>
        </p:sp>
        <p:sp>
          <p:nvSpPr>
            <p:cNvPr id="552" name="Text Box 18"/>
            <p:cNvSpPr txBox="1"/>
            <p:nvPr/>
          </p:nvSpPr>
          <p:spPr bwMode="auto">
            <a:xfrm>
              <a:off x="11654543" y="4086755"/>
              <a:ext cx="834076" cy="126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484505">
                <a:lnSpc>
                  <a:spcPct val="90000"/>
                </a:lnSpc>
                <a:spcBef>
                  <a:spcPts val="1000"/>
                </a:spcBef>
                <a:buFont typeface="Arial" panose="020B0604020202020204" pitchFamily="34" charset="0"/>
                <a:buChar char="•"/>
                <a:defRPr sz="2800">
                  <a:solidFill>
                    <a:schemeClr val="tx1"/>
                  </a:solidFill>
                  <a:latin typeface="Huawei Sans" panose="020C0503030203020204" pitchFamily="34" charset="0"/>
                  <a:ea typeface="方正兰亭黑简体" panose="02000000000000000000" pitchFamily="2" charset="-122"/>
                </a:defRPr>
              </a:lvl1pPr>
              <a:lvl2pPr marL="742950" indent="-285750" defTabSz="484505">
                <a:lnSpc>
                  <a:spcPct val="90000"/>
                </a:lnSpc>
                <a:spcBef>
                  <a:spcPts val="500"/>
                </a:spcBef>
                <a:buFont typeface="Arial" panose="020B0604020202020204" pitchFamily="34" charset="0"/>
                <a:buChar char="•"/>
                <a:defRPr sz="2400">
                  <a:solidFill>
                    <a:schemeClr val="tx1"/>
                  </a:solidFill>
                  <a:latin typeface="Huawei Sans" panose="020C0503030203020204" pitchFamily="34" charset="0"/>
                  <a:ea typeface="方正兰亭黑简体" panose="02000000000000000000" pitchFamily="2" charset="-122"/>
                </a:defRPr>
              </a:lvl2pPr>
              <a:lvl3pPr marL="1143000" indent="-228600" defTabSz="484505">
                <a:lnSpc>
                  <a:spcPct val="90000"/>
                </a:lnSpc>
                <a:spcBef>
                  <a:spcPts val="500"/>
                </a:spcBef>
                <a:buFont typeface="Arial" panose="020B0604020202020204" pitchFamily="34" charset="0"/>
                <a:buChar char="•"/>
                <a:defRPr sz="2000">
                  <a:solidFill>
                    <a:schemeClr val="tx1"/>
                  </a:solidFill>
                  <a:latin typeface="Huawei Sans" panose="020C0503030203020204" pitchFamily="34" charset="0"/>
                  <a:ea typeface="方正兰亭黑简体" panose="02000000000000000000" pitchFamily="2" charset="-122"/>
                </a:defRPr>
              </a:lvl3pPr>
              <a:lvl4pPr marL="1600200" indent="-228600" defTabSz="484505">
                <a:lnSpc>
                  <a:spcPct val="90000"/>
                </a:lnSpc>
                <a:spcBef>
                  <a:spcPts val="500"/>
                </a:spcBef>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4pPr>
              <a:lvl5pPr marL="2057400" indent="-228600" defTabSz="484505">
                <a:lnSpc>
                  <a:spcPct val="90000"/>
                </a:lnSpc>
                <a:spcBef>
                  <a:spcPts val="500"/>
                </a:spcBef>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5pPr>
              <a:lvl6pPr marL="25146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6pPr>
              <a:lvl7pPr marL="29718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7pPr>
              <a:lvl8pPr marL="34290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8pPr>
              <a:lvl9pPr marL="38862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9pPr>
            </a:lstStyle>
            <a:p>
              <a:pPr algn="ctr" defTabSz="484311">
                <a:lnSpc>
                  <a:spcPct val="120000"/>
                </a:lnSpc>
                <a:spcBef>
                  <a:spcPct val="0"/>
                </a:spcBef>
                <a:buNone/>
                <a:defRPr/>
              </a:pPr>
              <a:r>
                <a:rPr lang="zh-CN" altLang="zh-CN" sz="1050" kern="0" dirty="0">
                  <a:solidFill>
                    <a:prstClr val="white">
                      <a:lumMod val="50000"/>
                    </a:prstClr>
                  </a:solidFill>
                  <a:latin typeface="微软雅黑" pitchFamily="34" charset="-122"/>
                  <a:ea typeface="微软雅黑" pitchFamily="34" charset="-122"/>
                  <a:sym typeface="FZLanTingHeiS-R-GB" panose="02000000000000000000" pitchFamily="2" charset="-122"/>
                </a:rPr>
                <a:t>平均盈利能力提升</a:t>
              </a:r>
            </a:p>
          </p:txBody>
        </p:sp>
        <p:sp>
          <p:nvSpPr>
            <p:cNvPr id="553" name="Text Box 17"/>
            <p:cNvSpPr txBox="1"/>
            <p:nvPr/>
          </p:nvSpPr>
          <p:spPr bwMode="auto">
            <a:xfrm>
              <a:off x="11687009" y="3713484"/>
              <a:ext cx="769144" cy="1266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0" tIns="0" rIns="0" bIns="0">
              <a:spAutoFit/>
            </a:bodyPr>
            <a:lstStyle>
              <a:lvl1pPr defTabSz="484505">
                <a:lnSpc>
                  <a:spcPct val="90000"/>
                </a:lnSpc>
                <a:spcBef>
                  <a:spcPts val="1000"/>
                </a:spcBef>
                <a:buFont typeface="Arial" panose="020B0604020202020204" pitchFamily="34" charset="0"/>
                <a:buChar char="•"/>
                <a:defRPr sz="2800">
                  <a:solidFill>
                    <a:schemeClr val="tx1"/>
                  </a:solidFill>
                  <a:latin typeface="Huawei Sans" panose="020C0503030203020204" pitchFamily="34" charset="0"/>
                  <a:ea typeface="方正兰亭黑简体" panose="02000000000000000000" pitchFamily="2" charset="-122"/>
                </a:defRPr>
              </a:lvl1pPr>
              <a:lvl2pPr marL="742950" indent="-285750" defTabSz="484505">
                <a:lnSpc>
                  <a:spcPct val="90000"/>
                </a:lnSpc>
                <a:spcBef>
                  <a:spcPts val="500"/>
                </a:spcBef>
                <a:buFont typeface="Arial" panose="020B0604020202020204" pitchFamily="34" charset="0"/>
                <a:buChar char="•"/>
                <a:defRPr sz="2400">
                  <a:solidFill>
                    <a:schemeClr val="tx1"/>
                  </a:solidFill>
                  <a:latin typeface="Huawei Sans" panose="020C0503030203020204" pitchFamily="34" charset="0"/>
                  <a:ea typeface="方正兰亭黑简体" panose="02000000000000000000" pitchFamily="2" charset="-122"/>
                </a:defRPr>
              </a:lvl2pPr>
              <a:lvl3pPr marL="1143000" indent="-228600" defTabSz="484505">
                <a:lnSpc>
                  <a:spcPct val="90000"/>
                </a:lnSpc>
                <a:spcBef>
                  <a:spcPts val="500"/>
                </a:spcBef>
                <a:buFont typeface="Arial" panose="020B0604020202020204" pitchFamily="34" charset="0"/>
                <a:buChar char="•"/>
                <a:defRPr sz="2000">
                  <a:solidFill>
                    <a:schemeClr val="tx1"/>
                  </a:solidFill>
                  <a:latin typeface="Huawei Sans" panose="020C0503030203020204" pitchFamily="34" charset="0"/>
                  <a:ea typeface="方正兰亭黑简体" panose="02000000000000000000" pitchFamily="2" charset="-122"/>
                </a:defRPr>
              </a:lvl3pPr>
              <a:lvl4pPr marL="1600200" indent="-228600" defTabSz="484505">
                <a:lnSpc>
                  <a:spcPct val="90000"/>
                </a:lnSpc>
                <a:spcBef>
                  <a:spcPts val="500"/>
                </a:spcBef>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4pPr>
              <a:lvl5pPr marL="2057400" indent="-228600" defTabSz="484505">
                <a:lnSpc>
                  <a:spcPct val="90000"/>
                </a:lnSpc>
                <a:spcBef>
                  <a:spcPts val="500"/>
                </a:spcBef>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5pPr>
              <a:lvl6pPr marL="25146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6pPr>
              <a:lvl7pPr marL="29718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7pPr>
              <a:lvl8pPr marL="34290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8pPr>
              <a:lvl9pPr marL="3886200" indent="-228600" defTabSz="484505" eaLnBrk="0" fontAlgn="base" hangingPunct="0">
                <a:lnSpc>
                  <a:spcPct val="90000"/>
                </a:lnSpc>
                <a:spcBef>
                  <a:spcPts val="500"/>
                </a:spcBef>
                <a:spcAft>
                  <a:spcPct val="0"/>
                </a:spcAft>
                <a:buFont typeface="Arial" panose="020B0604020202020204" pitchFamily="34" charset="0"/>
                <a:buChar char="•"/>
                <a:defRPr>
                  <a:solidFill>
                    <a:schemeClr val="tx1"/>
                  </a:solidFill>
                  <a:latin typeface="Huawei Sans" panose="020C0503030203020204" pitchFamily="34" charset="0"/>
                  <a:ea typeface="方正兰亭黑简体" panose="02000000000000000000" pitchFamily="2" charset="-122"/>
                </a:defRPr>
              </a:lvl9pPr>
            </a:lstStyle>
            <a:p>
              <a:pPr algn="ctr" defTabSz="484311">
                <a:lnSpc>
                  <a:spcPct val="120000"/>
                </a:lnSpc>
                <a:spcBef>
                  <a:spcPct val="0"/>
                </a:spcBef>
                <a:buNone/>
                <a:defRPr/>
              </a:pPr>
              <a:r>
                <a:rPr lang="zh-CN" altLang="en-US" sz="1050" kern="0" dirty="0">
                  <a:solidFill>
                    <a:prstClr val="white">
                      <a:lumMod val="50000"/>
                    </a:prstClr>
                  </a:solidFill>
                  <a:latin typeface="微软雅黑" pitchFamily="34" charset="-122"/>
                  <a:ea typeface="微软雅黑" pitchFamily="34" charset="-122"/>
                  <a:sym typeface="FZLanTingHeiS-R-GB" panose="02000000000000000000" pitchFamily="2" charset="-122"/>
                </a:rPr>
                <a:t>项目实践</a:t>
              </a:r>
              <a:r>
                <a:rPr lang="en-US" altLang="zh-CN" sz="1050" kern="0" dirty="0">
                  <a:solidFill>
                    <a:prstClr val="white">
                      <a:lumMod val="50000"/>
                    </a:prstClr>
                  </a:solidFill>
                  <a:latin typeface="微软雅黑" pitchFamily="34" charset="-122"/>
                  <a:ea typeface="微软雅黑" pitchFamily="34" charset="-122"/>
                  <a:sym typeface="FZLanTingHeiS-R-GB" panose="02000000000000000000" pitchFamily="2" charset="-122"/>
                </a:rPr>
                <a:t>600+</a:t>
              </a:r>
              <a:endParaRPr lang="zh-CN" altLang="zh-CN" sz="1050" kern="0" dirty="0">
                <a:solidFill>
                  <a:prstClr val="white">
                    <a:lumMod val="50000"/>
                  </a:prstClr>
                </a:solidFill>
                <a:latin typeface="微软雅黑" pitchFamily="34" charset="-122"/>
                <a:ea typeface="微软雅黑" pitchFamily="34" charset="-122"/>
                <a:sym typeface="FZLanTingHeiS-R-GB" panose="02000000000000000000" pitchFamily="2" charset="-122"/>
              </a:endParaRPr>
            </a:p>
          </p:txBody>
        </p:sp>
      </p:grpSp>
      <p:grpSp>
        <p:nvGrpSpPr>
          <p:cNvPr id="540" name="组合 539"/>
          <p:cNvGrpSpPr/>
          <p:nvPr/>
        </p:nvGrpSpPr>
        <p:grpSpPr>
          <a:xfrm>
            <a:off x="6686560" y="4835237"/>
            <a:ext cx="689622" cy="461485"/>
            <a:chOff x="9556859" y="4020087"/>
            <a:chExt cx="478598" cy="329497"/>
          </a:xfrm>
        </p:grpSpPr>
        <p:sp>
          <p:nvSpPr>
            <p:cNvPr id="549" name="椭圆 548"/>
            <p:cNvSpPr/>
            <p:nvPr/>
          </p:nvSpPr>
          <p:spPr>
            <a:xfrm>
              <a:off x="9961198" y="4153823"/>
              <a:ext cx="74259" cy="71083"/>
            </a:xfrm>
            <a:prstGeom prst="ellipse">
              <a:avLst/>
            </a:prstGeom>
            <a:solidFill>
              <a:sysClr val="window" lastClr="FFFFFF"/>
            </a:solidFill>
            <a:ln w="12700" cap="flat" cmpd="sng" algn="ctr">
              <a:gradFill>
                <a:gsLst>
                  <a:gs pos="0">
                    <a:srgbClr val="5B9BD5">
                      <a:lumMod val="5000"/>
                      <a:lumOff val="95000"/>
                    </a:srgbClr>
                  </a:gs>
                  <a:gs pos="70000">
                    <a:srgbClr val="C00000"/>
                  </a:gs>
                  <a:gs pos="100000">
                    <a:srgbClr val="FF0000">
                      <a:alpha val="50000"/>
                    </a:srgbClr>
                  </a:gs>
                </a:gsLst>
                <a:lin ang="3600000" scaled="0"/>
              </a:gradFill>
              <a:prstDash val="solid"/>
              <a:miter lim="800000"/>
            </a:ln>
            <a:effectLst/>
          </p:spPr>
          <p:txBody>
            <a:bodyPr rtlCol="0" anchor="ctr"/>
            <a:lstStyle/>
            <a:p>
              <a:pPr algn="ctr" defTabSz="914034">
                <a:defRPr/>
              </a:pPr>
              <a:endParaRPr lang="zh-CN" altLang="en-US" sz="3199" kern="0">
                <a:solidFill>
                  <a:prstClr val="white"/>
                </a:solidFill>
                <a:latin typeface="Calibri"/>
                <a:ea typeface="等线" panose="02010600030101010101" pitchFamily="2" charset="-122"/>
              </a:endParaRPr>
            </a:p>
          </p:txBody>
        </p:sp>
        <p:sp>
          <p:nvSpPr>
            <p:cNvPr id="550" name="矩形 549"/>
            <p:cNvSpPr/>
            <p:nvPr/>
          </p:nvSpPr>
          <p:spPr>
            <a:xfrm>
              <a:off x="9556859" y="4020087"/>
              <a:ext cx="440622" cy="329497"/>
            </a:xfrm>
            <a:prstGeom prst="rect">
              <a:avLst/>
            </a:prstGeom>
          </p:spPr>
          <p:txBody>
            <a:bodyPr wrap="square">
              <a:spAutoFit/>
            </a:bodyPr>
            <a:lstStyle/>
            <a:p>
              <a:pPr algn="ctr" defTabSz="894992">
                <a:defRPr/>
              </a:pPr>
              <a:r>
                <a:rPr lang="zh-CN" altLang="en-US" sz="1200" b="1" kern="0" dirty="0">
                  <a:solidFill>
                    <a:prstClr val="black"/>
                  </a:solidFill>
                  <a:latin typeface="微软雅黑" pitchFamily="34" charset="-122"/>
                  <a:ea typeface="微软雅黑"/>
                </a:rPr>
                <a:t>价值成效</a:t>
              </a:r>
            </a:p>
          </p:txBody>
        </p:sp>
      </p:grpSp>
      <p:grpSp>
        <p:nvGrpSpPr>
          <p:cNvPr id="541" name="组合 540"/>
          <p:cNvGrpSpPr/>
          <p:nvPr/>
        </p:nvGrpSpPr>
        <p:grpSpPr>
          <a:xfrm>
            <a:off x="7717641" y="3508458"/>
            <a:ext cx="1380287" cy="1022405"/>
            <a:chOff x="10272430" y="2981691"/>
            <a:chExt cx="957920" cy="708238"/>
          </a:xfrm>
        </p:grpSpPr>
        <p:sp>
          <p:nvSpPr>
            <p:cNvPr id="546" name="矩形 545"/>
            <p:cNvSpPr/>
            <p:nvPr/>
          </p:nvSpPr>
          <p:spPr>
            <a:xfrm>
              <a:off x="10272430" y="2981691"/>
              <a:ext cx="957920" cy="212009"/>
            </a:xfrm>
            <a:prstGeom prst="rect">
              <a:avLst/>
            </a:prstGeom>
          </p:spPr>
          <p:txBody>
            <a:bodyPr wrap="square">
              <a:spAutoFit/>
            </a:bodyPr>
            <a:lstStyle/>
            <a:p>
              <a:pPr algn="ctr" defTabSz="894992">
                <a:lnSpc>
                  <a:spcPct val="150000"/>
                </a:lnSpc>
                <a:defRPr/>
              </a:pPr>
              <a:r>
                <a:rPr lang="zh-CN" altLang="en-US" sz="1050" b="1" kern="0" dirty="0">
                  <a:solidFill>
                    <a:prstClr val="black"/>
                  </a:solidFill>
                  <a:latin typeface="微软雅黑" pitchFamily="34" charset="-122"/>
                  <a:ea typeface="微软雅黑"/>
                </a:rPr>
                <a:t>浙江移动“杭小忆”</a:t>
              </a:r>
              <a:endParaRPr lang="en-US" altLang="zh-CN" sz="1050" b="1" kern="0" dirty="0">
                <a:solidFill>
                  <a:prstClr val="black"/>
                </a:solidFill>
                <a:latin typeface="微软雅黑" pitchFamily="34" charset="-122"/>
                <a:ea typeface="微软雅黑"/>
              </a:endParaRPr>
            </a:p>
          </p:txBody>
        </p:sp>
        <p:pic>
          <p:nvPicPr>
            <p:cNvPr id="547" name="图片 546"/>
            <p:cNvPicPr>
              <a:picLocks noChangeAspect="1"/>
            </p:cNvPicPr>
            <p:nvPr/>
          </p:nvPicPr>
          <p:blipFill>
            <a:blip r:embed="rId14"/>
            <a:stretch>
              <a:fillRect/>
            </a:stretch>
          </p:blipFill>
          <p:spPr>
            <a:xfrm>
              <a:off x="10281671" y="3236336"/>
              <a:ext cx="939437" cy="453593"/>
            </a:xfrm>
            <a:prstGeom prst="rect">
              <a:avLst/>
            </a:prstGeom>
            <a:effectLst>
              <a:outerShdw blurRad="50800" dist="38100" dir="2700000" algn="tl" rotWithShape="0">
                <a:srgbClr val="44546A">
                  <a:lumMod val="60000"/>
                  <a:lumOff val="40000"/>
                  <a:alpha val="40000"/>
                </a:srgbClr>
              </a:outerShdw>
            </a:effectLst>
          </p:spPr>
        </p:pic>
        <p:cxnSp>
          <p:nvCxnSpPr>
            <p:cNvPr id="548" name="直接连接符 547"/>
            <p:cNvCxnSpPr/>
            <p:nvPr/>
          </p:nvCxnSpPr>
          <p:spPr>
            <a:xfrm>
              <a:off x="10321990" y="3199885"/>
              <a:ext cx="832012" cy="0"/>
            </a:xfrm>
            <a:prstGeom prst="line">
              <a:avLst/>
            </a:prstGeom>
            <a:noFill/>
            <a:ln w="9525" cap="flat" cmpd="sng" algn="ctr">
              <a:gradFill>
                <a:gsLst>
                  <a:gs pos="0">
                    <a:srgbClr val="44546A">
                      <a:lumMod val="20000"/>
                      <a:lumOff val="80000"/>
                      <a:alpha val="0"/>
                    </a:srgbClr>
                  </a:gs>
                  <a:gs pos="50000">
                    <a:srgbClr val="C00000">
                      <a:alpha val="50000"/>
                    </a:srgbClr>
                  </a:gs>
                  <a:gs pos="100000">
                    <a:srgbClr val="44546A">
                      <a:lumMod val="20000"/>
                      <a:lumOff val="80000"/>
                      <a:alpha val="0"/>
                    </a:srgbClr>
                  </a:gs>
                </a:gsLst>
                <a:lin ang="0" scaled="0"/>
              </a:gradFill>
              <a:prstDash val="solid"/>
              <a:miter lim="800000"/>
            </a:ln>
            <a:effectLst/>
          </p:spPr>
        </p:cxnSp>
      </p:grpSp>
      <p:grpSp>
        <p:nvGrpSpPr>
          <p:cNvPr id="542" name="组合 541"/>
          <p:cNvGrpSpPr/>
          <p:nvPr/>
        </p:nvGrpSpPr>
        <p:grpSpPr>
          <a:xfrm>
            <a:off x="9279929" y="3511024"/>
            <a:ext cx="1503063" cy="306054"/>
            <a:chOff x="11356659" y="2981691"/>
            <a:chExt cx="1043126" cy="218521"/>
          </a:xfrm>
        </p:grpSpPr>
        <p:sp>
          <p:nvSpPr>
            <p:cNvPr id="544" name="矩形 543"/>
            <p:cNvSpPr/>
            <p:nvPr/>
          </p:nvSpPr>
          <p:spPr>
            <a:xfrm>
              <a:off x="11356659" y="2981691"/>
              <a:ext cx="1043126" cy="218521"/>
            </a:xfrm>
            <a:prstGeom prst="rect">
              <a:avLst/>
            </a:prstGeom>
          </p:spPr>
          <p:txBody>
            <a:bodyPr wrap="square">
              <a:spAutoFit/>
            </a:bodyPr>
            <a:lstStyle/>
            <a:p>
              <a:pPr algn="ctr" defTabSz="894992">
                <a:lnSpc>
                  <a:spcPct val="150000"/>
                </a:lnSpc>
                <a:defRPr/>
              </a:pPr>
              <a:r>
                <a:rPr lang="zh-CN" altLang="en-US" sz="1050" b="1" kern="0" dirty="0">
                  <a:solidFill>
                    <a:prstClr val="black"/>
                  </a:solidFill>
                  <a:latin typeface="微软雅黑" pitchFamily="34" charset="-122"/>
                  <a:ea typeface="微软雅黑"/>
                </a:rPr>
                <a:t>云南移动“</a:t>
              </a:r>
              <a:r>
                <a:rPr lang="en-US" altLang="zh-CN" sz="1050" b="1" kern="0" dirty="0">
                  <a:solidFill>
                    <a:prstClr val="black"/>
                  </a:solidFill>
                  <a:latin typeface="微软雅黑" pitchFamily="34" charset="-122"/>
                  <a:ea typeface="微软雅黑"/>
                </a:rPr>
                <a:t>AI</a:t>
              </a:r>
              <a:r>
                <a:rPr lang="zh-CN" altLang="en-US" sz="1050" b="1" kern="0" dirty="0">
                  <a:solidFill>
                    <a:prstClr val="black"/>
                  </a:solidFill>
                  <a:latin typeface="微软雅黑" pitchFamily="34" charset="-122"/>
                  <a:ea typeface="微软雅黑"/>
                </a:rPr>
                <a:t>搜星”</a:t>
              </a:r>
              <a:endParaRPr lang="en-US" altLang="zh-CN" sz="1050" b="1" kern="0" dirty="0">
                <a:solidFill>
                  <a:prstClr val="black"/>
                </a:solidFill>
                <a:latin typeface="微软雅黑" pitchFamily="34" charset="-122"/>
                <a:ea typeface="微软雅黑"/>
              </a:endParaRPr>
            </a:p>
          </p:txBody>
        </p:sp>
        <p:cxnSp>
          <p:nvCxnSpPr>
            <p:cNvPr id="545" name="直接连接符 544"/>
            <p:cNvCxnSpPr/>
            <p:nvPr/>
          </p:nvCxnSpPr>
          <p:spPr>
            <a:xfrm>
              <a:off x="11474842" y="3199885"/>
              <a:ext cx="832012" cy="0"/>
            </a:xfrm>
            <a:prstGeom prst="line">
              <a:avLst/>
            </a:prstGeom>
            <a:noFill/>
            <a:ln w="9525" cap="flat" cmpd="sng" algn="ctr">
              <a:gradFill>
                <a:gsLst>
                  <a:gs pos="0">
                    <a:srgbClr val="44546A">
                      <a:lumMod val="20000"/>
                      <a:lumOff val="80000"/>
                      <a:alpha val="0"/>
                    </a:srgbClr>
                  </a:gs>
                  <a:gs pos="50000">
                    <a:srgbClr val="C00000">
                      <a:alpha val="50000"/>
                    </a:srgbClr>
                  </a:gs>
                  <a:gs pos="100000">
                    <a:srgbClr val="44546A">
                      <a:lumMod val="20000"/>
                      <a:lumOff val="80000"/>
                      <a:alpha val="0"/>
                    </a:srgbClr>
                  </a:gs>
                </a:gsLst>
                <a:lin ang="0" scaled="0"/>
              </a:gradFill>
              <a:prstDash val="solid"/>
              <a:miter lim="800000"/>
            </a:ln>
            <a:effectLst/>
          </p:spPr>
        </p:cxnSp>
      </p:grpSp>
      <p:pic>
        <p:nvPicPr>
          <p:cNvPr id="543" name="图片 542"/>
          <p:cNvPicPr>
            <a:picLocks noChangeAspect="1"/>
          </p:cNvPicPr>
          <p:nvPr/>
        </p:nvPicPr>
        <p:blipFill>
          <a:blip r:embed="rId15"/>
          <a:stretch>
            <a:fillRect/>
          </a:stretch>
        </p:blipFill>
        <p:spPr>
          <a:xfrm>
            <a:off x="9395177" y="3853806"/>
            <a:ext cx="1257244" cy="667075"/>
          </a:xfrm>
          <a:prstGeom prst="rect">
            <a:avLst/>
          </a:prstGeom>
        </p:spPr>
      </p:pic>
      <p:sp>
        <p:nvSpPr>
          <p:cNvPr id="562" name="标题 1"/>
          <p:cNvSpPr txBox="1"/>
          <p:nvPr/>
        </p:nvSpPr>
        <p:spPr>
          <a:xfrm>
            <a:off x="1442755" y="481539"/>
            <a:ext cx="9516620" cy="442805"/>
          </a:xfrm>
          <a:prstGeom prst="rect">
            <a:avLst/>
          </a:prstGeom>
        </p:spPr>
        <p:txBody>
          <a:bodyPr/>
          <a:lstStyle>
            <a:lvl1pPr algn="l" defTabSz="1186815" rtl="0" eaLnBrk="1" latinLnBrk="0" hangingPunct="1">
              <a:lnSpc>
                <a:spcPct val="90000"/>
              </a:lnSpc>
              <a:spcBef>
                <a:spcPct val="0"/>
              </a:spcBef>
              <a:buNone/>
              <a:defRPr sz="5710" kern="1200">
                <a:solidFill>
                  <a:schemeClr val="tx1"/>
                </a:solidFill>
                <a:latin typeface="+mj-lt"/>
                <a:ea typeface="+mj-ea"/>
                <a:cs typeface="+mj-cs"/>
              </a:defRPr>
            </a:lvl1pPr>
          </a:lstStyle>
          <a:p>
            <a:pPr marL="0" lvl="1" algn="ctr" defTabSz="1187610" fontAlgn="base">
              <a:lnSpc>
                <a:spcPct val="90000"/>
              </a:lnSpc>
              <a:spcBef>
                <a:spcPts val="1299"/>
              </a:spcBef>
              <a:spcAft>
                <a:spcPct val="0"/>
              </a:spcAft>
              <a:defRPr/>
            </a:pPr>
            <a:r>
              <a:rPr kumimoji="1" lang="en-US" altLang="zh-CN" sz="2599" b="1" dirty="0">
                <a:solidFill>
                  <a:srgbClr val="000000"/>
                </a:solidFill>
                <a:latin typeface="微软雅黑"/>
                <a:ea typeface="微软雅黑"/>
              </a:rPr>
              <a:t>5</a:t>
            </a:r>
            <a:r>
              <a:rPr kumimoji="1" lang="zh-CN" altLang="en-US" sz="2599" b="1" dirty="0">
                <a:solidFill>
                  <a:srgbClr val="000000"/>
                </a:solidFill>
                <a:latin typeface="微软雅黑"/>
                <a:ea typeface="微软雅黑"/>
              </a:rPr>
              <a:t>、昇思</a:t>
            </a:r>
            <a:r>
              <a:rPr kumimoji="1" lang="en-US" altLang="zh-CN" sz="2599" b="1" dirty="0" err="1">
                <a:solidFill>
                  <a:srgbClr val="000000"/>
                </a:solidFill>
                <a:latin typeface="微软雅黑"/>
                <a:ea typeface="微软雅黑"/>
              </a:rPr>
              <a:t>MindSpore</a:t>
            </a:r>
            <a:r>
              <a:rPr lang="zh-CN" altLang="en-US" sz="2599" b="1" dirty="0">
                <a:solidFill>
                  <a:srgbClr val="1D1D1A"/>
                </a:solidFill>
                <a:latin typeface="微软雅黑"/>
                <a:ea typeface="微软雅黑"/>
                <a:cs typeface="Source Han Sans CN Bold" charset="-122"/>
              </a:rPr>
              <a:t>助力运营商布局先进安全的</a:t>
            </a:r>
            <a:r>
              <a:rPr lang="en-US" altLang="zh-CN" sz="2599" b="1" dirty="0">
                <a:solidFill>
                  <a:srgbClr val="1D1D1A"/>
                </a:solidFill>
                <a:latin typeface="微软雅黑"/>
                <a:ea typeface="微软雅黑"/>
                <a:cs typeface="Source Han Sans CN Bold" charset="-122"/>
              </a:rPr>
              <a:t>AI</a:t>
            </a:r>
            <a:r>
              <a:rPr lang="zh-CN" altLang="en-US" sz="2599" b="1" dirty="0">
                <a:solidFill>
                  <a:srgbClr val="1D1D1A"/>
                </a:solidFill>
                <a:latin typeface="微软雅黑"/>
                <a:ea typeface="微软雅黑"/>
                <a:cs typeface="Source Han Sans CN Bold" charset="-122"/>
              </a:rPr>
              <a:t>算力基础设施</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p:cNvSpPr>
            <a:spLocks noGrp="1"/>
          </p:cNvSpPr>
          <p:nvPr>
            <p:ph type="subTitle" idx="1"/>
          </p:nvPr>
        </p:nvSpPr>
        <p:spPr>
          <a:xfrm>
            <a:off x="765578" y="110539"/>
            <a:ext cx="10732254" cy="456031"/>
          </a:xfrm>
        </p:spPr>
        <p:txBody>
          <a:bodyPr>
            <a:normAutofit fontScale="77500" lnSpcReduction="20000"/>
          </a:bodyPr>
          <a:lstStyle/>
          <a:p>
            <a:pPr algn="ctr"/>
            <a:r>
              <a:rPr kumimoji="1" lang="en-US" altLang="zh-CN" sz="2599" b="1" dirty="0">
                <a:solidFill>
                  <a:srgbClr val="000000"/>
                </a:solidFill>
                <a:latin typeface="微软雅黑" pitchFamily="34" charset="-122"/>
                <a:ea typeface="微软雅黑" pitchFamily="34" charset="-122"/>
                <a:cs typeface="+mj-cs"/>
              </a:rPr>
              <a:t>6</a:t>
            </a:r>
            <a:r>
              <a:rPr kumimoji="1" lang="zh-CN" altLang="en-US" sz="2599" b="1" dirty="0">
                <a:solidFill>
                  <a:srgbClr val="000000"/>
                </a:solidFill>
                <a:latin typeface="微软雅黑" pitchFamily="34" charset="-122"/>
                <a:ea typeface="微软雅黑" pitchFamily="34" charset="-122"/>
                <a:cs typeface="+mj-cs"/>
              </a:rPr>
              <a:t>、昇思</a:t>
            </a:r>
            <a:r>
              <a:rPr kumimoji="1" lang="en-US" altLang="zh-CN" sz="2599" b="1" dirty="0">
                <a:solidFill>
                  <a:srgbClr val="000000"/>
                </a:solidFill>
                <a:latin typeface="微软雅黑" pitchFamily="34" charset="-122"/>
                <a:ea typeface="微软雅黑" pitchFamily="34" charset="-122"/>
                <a:cs typeface="+mj-cs"/>
              </a:rPr>
              <a:t>MindSpore</a:t>
            </a:r>
            <a:r>
              <a:rPr kumimoji="1" lang="zh-CN" altLang="en-US" sz="2599" b="1" dirty="0">
                <a:solidFill>
                  <a:srgbClr val="000000"/>
                </a:solidFill>
                <a:latin typeface="微软雅黑" pitchFamily="34" charset="-122"/>
                <a:ea typeface="微软雅黑" pitchFamily="34" charset="-122"/>
                <a:cs typeface="+mj-cs"/>
              </a:rPr>
              <a:t>全场景</a:t>
            </a:r>
            <a:r>
              <a:rPr kumimoji="1" lang="en-US" altLang="zh-CN" sz="2599" b="1" dirty="0">
                <a:solidFill>
                  <a:srgbClr val="000000"/>
                </a:solidFill>
                <a:latin typeface="微软雅黑" pitchFamily="34" charset="-122"/>
                <a:ea typeface="微软雅黑" pitchFamily="34" charset="-122"/>
                <a:cs typeface="+mj-cs"/>
              </a:rPr>
              <a:t>AI</a:t>
            </a:r>
            <a:r>
              <a:rPr kumimoji="1" lang="zh-CN" altLang="en-US" sz="2599" b="1" dirty="0">
                <a:solidFill>
                  <a:srgbClr val="000000"/>
                </a:solidFill>
                <a:latin typeface="微软雅黑" pitchFamily="34" charset="-122"/>
                <a:ea typeface="微软雅黑" pitchFamily="34" charset="-122"/>
                <a:cs typeface="+mj-cs"/>
              </a:rPr>
              <a:t>框架支撑旗舰手机、手表、大屏、汽车等华为产品规模商用</a:t>
            </a:r>
            <a:endParaRPr lang="zh-CN" altLang="en-US" sz="2599" dirty="0"/>
          </a:p>
        </p:txBody>
      </p:sp>
      <p:pic>
        <p:nvPicPr>
          <p:cNvPr id="13" name="图片 12"/>
          <p:cNvPicPr>
            <a:picLocks noChangeAspect="1"/>
          </p:cNvPicPr>
          <p:nvPr/>
        </p:nvPicPr>
        <p:blipFill>
          <a:blip r:embed="rId3"/>
          <a:stretch>
            <a:fillRect/>
          </a:stretch>
        </p:blipFill>
        <p:spPr>
          <a:xfrm>
            <a:off x="1078036" y="1896722"/>
            <a:ext cx="2139228" cy="4584790"/>
          </a:xfrm>
          <a:prstGeom prst="rect">
            <a:avLst/>
          </a:prstGeom>
        </p:spPr>
      </p:pic>
      <p:sp>
        <p:nvSpPr>
          <p:cNvPr id="22" name="矩形 21"/>
          <p:cNvSpPr/>
          <p:nvPr/>
        </p:nvSpPr>
        <p:spPr>
          <a:xfrm>
            <a:off x="7627954" y="7172217"/>
            <a:ext cx="365520" cy="369044"/>
          </a:xfrm>
          <a:prstGeom prst="rect">
            <a:avLst/>
          </a:prstGeom>
        </p:spPr>
        <p:txBody>
          <a:bodyPr wrap="none">
            <a:spAutoFit/>
          </a:bodyPr>
          <a:lstStyle/>
          <a:p>
            <a:pPr defTabSz="914034">
              <a:defRPr/>
            </a:pPr>
            <a:r>
              <a:rPr lang="en-US" altLang="zh-CN" sz="1799" b="1" spc="300" dirty="0">
                <a:solidFill>
                  <a:srgbClr val="666666"/>
                </a:solidFill>
                <a:latin typeface="微软雅黑"/>
                <a:ea typeface="微软雅黑"/>
                <a:cs typeface="+mn-ea"/>
              </a:rPr>
              <a:t>1</a:t>
            </a:r>
            <a:endParaRPr lang="zh-CN" altLang="en-US" sz="1799" b="1" spc="300" dirty="0">
              <a:solidFill>
                <a:srgbClr val="666666"/>
              </a:solidFill>
              <a:latin typeface="微软雅黑"/>
              <a:ea typeface="微软雅黑"/>
              <a:cs typeface="+mn-ea"/>
            </a:endParaRPr>
          </a:p>
        </p:txBody>
      </p:sp>
      <p:sp>
        <p:nvSpPr>
          <p:cNvPr id="29" name="矩形 28"/>
          <p:cNvSpPr/>
          <p:nvPr/>
        </p:nvSpPr>
        <p:spPr>
          <a:xfrm>
            <a:off x="1729730" y="1489328"/>
            <a:ext cx="722993" cy="369188"/>
          </a:xfrm>
          <a:prstGeom prst="rect">
            <a:avLst/>
          </a:prstGeom>
        </p:spPr>
        <p:txBody>
          <a:bodyPr wrap="none">
            <a:spAutoFit/>
          </a:bodyPr>
          <a:lstStyle/>
          <a:p>
            <a:pPr defTabSz="914034">
              <a:defRPr/>
            </a:pPr>
            <a:r>
              <a:rPr lang="zh-CN" altLang="en-US" sz="1799" b="1" spc="300" dirty="0">
                <a:solidFill>
                  <a:srgbClr val="666666"/>
                </a:solidFill>
                <a:latin typeface="微软雅黑"/>
                <a:ea typeface="微软雅黑"/>
                <a:cs typeface="+mn-ea"/>
              </a:rPr>
              <a:t>手机</a:t>
            </a:r>
          </a:p>
        </p:txBody>
      </p:sp>
      <p:pic>
        <p:nvPicPr>
          <p:cNvPr id="37" name="Picture 2" descr="https://n.sinaimg.cn/news/transform/64/w550h314/20210602/1e87-kquziik586344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2318" y="1967511"/>
            <a:ext cx="3527459" cy="1849934"/>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7250845" y="1479407"/>
            <a:ext cx="722993" cy="369188"/>
          </a:xfrm>
          <a:prstGeom prst="rect">
            <a:avLst/>
          </a:prstGeom>
        </p:spPr>
        <p:txBody>
          <a:bodyPr wrap="none">
            <a:spAutoFit/>
          </a:bodyPr>
          <a:lstStyle/>
          <a:p>
            <a:pPr defTabSz="914034">
              <a:defRPr/>
            </a:pPr>
            <a:r>
              <a:rPr lang="zh-CN" altLang="en-US" sz="1799" b="1" spc="300" dirty="0">
                <a:solidFill>
                  <a:srgbClr val="666666"/>
                </a:solidFill>
                <a:latin typeface="微软雅黑"/>
                <a:ea typeface="微软雅黑"/>
                <a:cs typeface="+mn-ea"/>
              </a:rPr>
              <a:t>手表</a:t>
            </a:r>
          </a:p>
        </p:txBody>
      </p:sp>
      <p:sp>
        <p:nvSpPr>
          <p:cNvPr id="4" name="矩形 3"/>
          <p:cNvSpPr/>
          <p:nvPr/>
        </p:nvSpPr>
        <p:spPr>
          <a:xfrm>
            <a:off x="9464863" y="2559664"/>
            <a:ext cx="2565633" cy="738376"/>
          </a:xfrm>
          <a:prstGeom prst="rect">
            <a:avLst/>
          </a:prstGeom>
        </p:spPr>
        <p:txBody>
          <a:bodyPr wrap="square">
            <a:spAutoFit/>
          </a:bodyPr>
          <a:lstStyle/>
          <a:p>
            <a:pPr defTabSz="914034">
              <a:defRPr/>
            </a:pPr>
            <a:r>
              <a:rPr lang="zh-CN" altLang="en-US" sz="1399" dirty="0">
                <a:solidFill>
                  <a:srgbClr val="1D1D1A"/>
                </a:solidFill>
                <a:latin typeface="微软雅黑"/>
                <a:ea typeface="微软雅黑"/>
              </a:rPr>
              <a:t>助力</a:t>
            </a:r>
            <a:r>
              <a:rPr lang="en-US" altLang="zh-CN" sz="1399" dirty="0">
                <a:solidFill>
                  <a:srgbClr val="1D1D1A"/>
                </a:solidFill>
                <a:latin typeface="微软雅黑"/>
                <a:ea typeface="微软雅黑"/>
              </a:rPr>
              <a:t>Watch 3</a:t>
            </a:r>
            <a:r>
              <a:rPr lang="zh-CN" altLang="en-US" sz="1399" b="1" dirty="0">
                <a:solidFill>
                  <a:srgbClr val="CFAB67"/>
                </a:solidFill>
                <a:latin typeface="微软雅黑"/>
                <a:ea typeface="微软雅黑"/>
              </a:rPr>
              <a:t>抬腕亮屏</a:t>
            </a:r>
            <a:r>
              <a:rPr lang="zh-CN" altLang="en-US" sz="1399" dirty="0">
                <a:solidFill>
                  <a:srgbClr val="1D1D1A"/>
                </a:solidFill>
                <a:latin typeface="微软雅黑"/>
                <a:ea typeface="微软雅黑"/>
              </a:rPr>
              <a:t>智慧化，实现误亮屏减少</a:t>
            </a:r>
            <a:r>
              <a:rPr lang="en-US" altLang="zh-CN" sz="1399" dirty="0">
                <a:solidFill>
                  <a:srgbClr val="1D1D1A"/>
                </a:solidFill>
                <a:latin typeface="微软雅黑"/>
                <a:ea typeface="微软雅黑"/>
              </a:rPr>
              <a:t>50%</a:t>
            </a:r>
            <a:r>
              <a:rPr lang="zh-CN" altLang="en-US" sz="1399" dirty="0">
                <a:solidFill>
                  <a:srgbClr val="1D1D1A"/>
                </a:solidFill>
                <a:latin typeface="微软雅黑"/>
                <a:ea typeface="微软雅黑"/>
              </a:rPr>
              <a:t>，超长续航模式下续航提升</a:t>
            </a:r>
            <a:r>
              <a:rPr lang="en-US" altLang="zh-CN" sz="1399" dirty="0">
                <a:solidFill>
                  <a:srgbClr val="1D1D1A"/>
                </a:solidFill>
                <a:latin typeface="微软雅黑"/>
                <a:ea typeface="微软雅黑"/>
              </a:rPr>
              <a:t>1.2</a:t>
            </a:r>
            <a:r>
              <a:rPr lang="zh-CN" altLang="en-US" sz="1399" dirty="0">
                <a:solidFill>
                  <a:srgbClr val="1D1D1A"/>
                </a:solidFill>
                <a:latin typeface="微软雅黑"/>
                <a:ea typeface="微软雅黑"/>
              </a:rPr>
              <a:t>天</a:t>
            </a:r>
          </a:p>
        </p:txBody>
      </p:sp>
      <p:pic>
        <p:nvPicPr>
          <p:cNvPr id="7" name="图片 6"/>
          <p:cNvPicPr>
            <a:picLocks noChangeAspect="1"/>
          </p:cNvPicPr>
          <p:nvPr/>
        </p:nvPicPr>
        <p:blipFill>
          <a:blip r:embed="rId5"/>
          <a:stretch>
            <a:fillRect/>
          </a:stretch>
        </p:blipFill>
        <p:spPr>
          <a:xfrm>
            <a:off x="5832316" y="4454889"/>
            <a:ext cx="3527460" cy="1897555"/>
          </a:xfrm>
          <a:prstGeom prst="rect">
            <a:avLst/>
          </a:prstGeom>
        </p:spPr>
      </p:pic>
      <p:sp>
        <p:nvSpPr>
          <p:cNvPr id="41" name="矩形 40"/>
          <p:cNvSpPr/>
          <p:nvPr/>
        </p:nvSpPr>
        <p:spPr>
          <a:xfrm>
            <a:off x="6975751" y="3989858"/>
            <a:ext cx="1261391" cy="369188"/>
          </a:xfrm>
          <a:prstGeom prst="rect">
            <a:avLst/>
          </a:prstGeom>
        </p:spPr>
        <p:txBody>
          <a:bodyPr wrap="none">
            <a:spAutoFit/>
          </a:bodyPr>
          <a:lstStyle/>
          <a:p>
            <a:pPr defTabSz="914034">
              <a:defRPr/>
            </a:pPr>
            <a:r>
              <a:rPr lang="zh-CN" altLang="en-US" sz="1799" b="1" spc="300" dirty="0">
                <a:solidFill>
                  <a:srgbClr val="666666"/>
                </a:solidFill>
                <a:latin typeface="微软雅黑"/>
                <a:ea typeface="微软雅黑"/>
                <a:cs typeface="+mn-ea"/>
              </a:rPr>
              <a:t>家庭存储</a:t>
            </a:r>
          </a:p>
        </p:txBody>
      </p:sp>
      <p:cxnSp>
        <p:nvCxnSpPr>
          <p:cNvPr id="42" name="直接连接符 41"/>
          <p:cNvCxnSpPr/>
          <p:nvPr/>
        </p:nvCxnSpPr>
        <p:spPr>
          <a:xfrm>
            <a:off x="1371308" y="1858117"/>
            <a:ext cx="1510820" cy="0"/>
          </a:xfrm>
          <a:prstGeom prst="line">
            <a:avLst/>
          </a:prstGeom>
          <a:ln w="12700">
            <a:solidFill>
              <a:srgbClr val="C7000B"/>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6840636" y="1858117"/>
            <a:ext cx="1510820" cy="0"/>
          </a:xfrm>
          <a:prstGeom prst="line">
            <a:avLst/>
          </a:prstGeom>
          <a:ln w="12700">
            <a:solidFill>
              <a:srgbClr val="C7000B"/>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851037" y="4390993"/>
            <a:ext cx="1510820" cy="0"/>
          </a:xfrm>
          <a:prstGeom prst="line">
            <a:avLst/>
          </a:prstGeom>
          <a:ln w="12700">
            <a:solidFill>
              <a:srgbClr val="C7000B"/>
            </a:solidFill>
          </a:ln>
        </p:spPr>
        <p:style>
          <a:lnRef idx="1">
            <a:schemeClr val="accent1"/>
          </a:lnRef>
          <a:fillRef idx="0">
            <a:schemeClr val="accent1"/>
          </a:fillRef>
          <a:effectRef idx="0">
            <a:schemeClr val="accent1"/>
          </a:effectRef>
          <a:fontRef idx="minor">
            <a:schemeClr val="tx1"/>
          </a:fontRef>
        </p:style>
      </p:cxnSp>
      <p:sp>
        <p:nvSpPr>
          <p:cNvPr id="45" name="文本框 17"/>
          <p:cNvSpPr txBox="1">
            <a:spLocks noChangeArrowheads="1"/>
          </p:cNvSpPr>
          <p:nvPr/>
        </p:nvSpPr>
        <p:spPr bwMode="auto">
          <a:xfrm>
            <a:off x="3217265" y="3858635"/>
            <a:ext cx="2293093" cy="786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1828800">
              <a:defRPr sz="3200" b="1">
                <a:solidFill>
                  <a:srgbClr val="FFFFFF"/>
                </a:solidFill>
                <a:latin typeface="Helvetica Neue" charset="0"/>
                <a:ea typeface="Helvetica Neue" charset="0"/>
                <a:cs typeface="Helvetica Neue" charset="0"/>
                <a:sym typeface="Helvetica Neue" charset="0"/>
              </a:defRPr>
            </a:lvl1pPr>
            <a:lvl2pPr marL="742950" indent="-285750" defTabSz="1828800">
              <a:defRPr sz="3200" b="1">
                <a:solidFill>
                  <a:srgbClr val="FFFFFF"/>
                </a:solidFill>
                <a:latin typeface="Helvetica Neue" charset="0"/>
                <a:ea typeface="Helvetica Neue" charset="0"/>
                <a:cs typeface="Helvetica Neue" charset="0"/>
                <a:sym typeface="Helvetica Neue" charset="0"/>
              </a:defRPr>
            </a:lvl2pPr>
            <a:lvl3pPr marL="1143000" indent="-228600" defTabSz="1828800">
              <a:defRPr sz="3200" b="1">
                <a:solidFill>
                  <a:srgbClr val="FFFFFF"/>
                </a:solidFill>
                <a:latin typeface="Helvetica Neue" charset="0"/>
                <a:ea typeface="Helvetica Neue" charset="0"/>
                <a:cs typeface="Helvetica Neue" charset="0"/>
                <a:sym typeface="Helvetica Neue" charset="0"/>
              </a:defRPr>
            </a:lvl3pPr>
            <a:lvl4pPr marL="1600200" indent="-228600" defTabSz="1828800">
              <a:defRPr sz="3200" b="1">
                <a:solidFill>
                  <a:srgbClr val="FFFFFF"/>
                </a:solidFill>
                <a:latin typeface="Helvetica Neue" charset="0"/>
                <a:ea typeface="Helvetica Neue" charset="0"/>
                <a:cs typeface="Helvetica Neue" charset="0"/>
                <a:sym typeface="Helvetica Neue" charset="0"/>
              </a:defRPr>
            </a:lvl4pPr>
            <a:lvl5pPr marL="2057400" indent="-228600" defTabSz="1828800">
              <a:defRPr sz="3200" b="1">
                <a:solidFill>
                  <a:srgbClr val="FFFFFF"/>
                </a:solidFill>
                <a:latin typeface="Helvetica Neue" charset="0"/>
                <a:ea typeface="Helvetica Neue" charset="0"/>
                <a:cs typeface="Helvetica Neue" charset="0"/>
                <a:sym typeface="Helvetica Neue" charset="0"/>
              </a:defRPr>
            </a:lvl5pPr>
            <a:lvl6pPr marL="2514600" indent="-228600" defTabSz="1828800" eaLnBrk="0" fontAlgn="base" hangingPunct="0">
              <a:spcBef>
                <a:spcPct val="0"/>
              </a:spcBef>
              <a:spcAft>
                <a:spcPct val="0"/>
              </a:spcAft>
              <a:defRPr sz="3200" b="1">
                <a:solidFill>
                  <a:srgbClr val="FFFFFF"/>
                </a:solidFill>
                <a:latin typeface="Helvetica Neue" charset="0"/>
                <a:ea typeface="Helvetica Neue" charset="0"/>
                <a:cs typeface="Helvetica Neue" charset="0"/>
                <a:sym typeface="Helvetica Neue" charset="0"/>
              </a:defRPr>
            </a:lvl6pPr>
            <a:lvl7pPr marL="2971800" indent="-228600" defTabSz="1828800" eaLnBrk="0" fontAlgn="base" hangingPunct="0">
              <a:spcBef>
                <a:spcPct val="0"/>
              </a:spcBef>
              <a:spcAft>
                <a:spcPct val="0"/>
              </a:spcAft>
              <a:defRPr sz="3200" b="1">
                <a:solidFill>
                  <a:srgbClr val="FFFFFF"/>
                </a:solidFill>
                <a:latin typeface="Helvetica Neue" charset="0"/>
                <a:ea typeface="Helvetica Neue" charset="0"/>
                <a:cs typeface="Helvetica Neue" charset="0"/>
                <a:sym typeface="Helvetica Neue" charset="0"/>
              </a:defRPr>
            </a:lvl7pPr>
            <a:lvl8pPr marL="3429000" indent="-228600" defTabSz="1828800" eaLnBrk="0" fontAlgn="base" hangingPunct="0">
              <a:spcBef>
                <a:spcPct val="0"/>
              </a:spcBef>
              <a:spcAft>
                <a:spcPct val="0"/>
              </a:spcAft>
              <a:defRPr sz="3200" b="1">
                <a:solidFill>
                  <a:srgbClr val="FFFFFF"/>
                </a:solidFill>
                <a:latin typeface="Helvetica Neue" charset="0"/>
                <a:ea typeface="Helvetica Neue" charset="0"/>
                <a:cs typeface="Helvetica Neue" charset="0"/>
                <a:sym typeface="Helvetica Neue" charset="0"/>
              </a:defRPr>
            </a:lvl8pPr>
            <a:lvl9pPr marL="3886200" indent="-228600" defTabSz="1828800" eaLnBrk="0" fontAlgn="base" hangingPunct="0">
              <a:spcBef>
                <a:spcPct val="0"/>
              </a:spcBef>
              <a:spcAft>
                <a:spcPct val="0"/>
              </a:spcAft>
              <a:defRPr sz="3200" b="1">
                <a:solidFill>
                  <a:srgbClr val="FFFFFF"/>
                </a:solidFill>
                <a:latin typeface="Helvetica Neue" charset="0"/>
                <a:ea typeface="Helvetica Neue" charset="0"/>
                <a:cs typeface="Helvetica Neue" charset="0"/>
                <a:sym typeface="Helvetica Neue" charset="0"/>
              </a:defRPr>
            </a:lvl9pPr>
          </a:lstStyle>
          <a:p>
            <a:pPr defTabSz="1828068">
              <a:lnSpc>
                <a:spcPct val="110000"/>
              </a:lnSpc>
              <a:defRPr/>
            </a:pPr>
            <a:r>
              <a:rPr lang="zh-CN" altLang="en-US" sz="1399" b="0" dirty="0">
                <a:solidFill>
                  <a:srgbClr val="1D1D1A"/>
                </a:solidFill>
                <a:latin typeface="微软雅黑" pitchFamily="34" charset="-122"/>
                <a:ea typeface="微软雅黑" pitchFamily="34" charset="-122"/>
              </a:rPr>
              <a:t>支撑零剪辑基础用户使用</a:t>
            </a:r>
            <a:r>
              <a:rPr lang="zh-CN" altLang="en-US" sz="1399" dirty="0">
                <a:solidFill>
                  <a:srgbClr val="CFAB67"/>
                </a:solidFill>
                <a:latin typeface="微软雅黑" pitchFamily="34" charset="-122"/>
                <a:ea typeface="微软雅黑" pitchFamily="34" charset="-122"/>
              </a:rPr>
              <a:t>花瓣剪辑</a:t>
            </a:r>
            <a:r>
              <a:rPr lang="zh-CN" altLang="en-US" sz="1399" b="0" dirty="0">
                <a:solidFill>
                  <a:srgbClr val="1D1D1A"/>
                </a:solidFill>
                <a:latin typeface="微软雅黑" pitchFamily="34" charset="-122"/>
                <a:ea typeface="微软雅黑" pitchFamily="34" charset="-122"/>
              </a:rPr>
              <a:t>在任意端侧设备轻松创作高质量视频</a:t>
            </a:r>
          </a:p>
        </p:txBody>
      </p:sp>
      <p:sp>
        <p:nvSpPr>
          <p:cNvPr id="10" name="矩形 9"/>
          <p:cNvSpPr/>
          <p:nvPr/>
        </p:nvSpPr>
        <p:spPr>
          <a:xfrm>
            <a:off x="9464863" y="2226393"/>
            <a:ext cx="2318960" cy="338422"/>
          </a:xfrm>
          <a:prstGeom prst="rect">
            <a:avLst/>
          </a:prstGeom>
        </p:spPr>
        <p:txBody>
          <a:bodyPr wrap="none">
            <a:spAutoFit/>
          </a:bodyPr>
          <a:lstStyle/>
          <a:p>
            <a:pPr marL="285636" indent="-285636" defTabSz="914034">
              <a:buClr>
                <a:srgbClr val="C7000B"/>
              </a:buClr>
              <a:buFont typeface="Wingdings" panose="05000000000000000000" pitchFamily="2" charset="2"/>
              <a:buChar char="l"/>
              <a:defRPr/>
            </a:pPr>
            <a:r>
              <a:rPr lang="zh-CN" altLang="en-US" sz="1599" dirty="0">
                <a:solidFill>
                  <a:srgbClr val="1D1D1A"/>
                </a:solidFill>
                <a:latin typeface="微软雅黑"/>
                <a:ea typeface="微软雅黑"/>
              </a:rPr>
              <a:t>“模型即代码”技术</a:t>
            </a:r>
            <a:endParaRPr lang="en-US" altLang="zh-CN" sz="1599" dirty="0">
              <a:solidFill>
                <a:srgbClr val="1D1D1A"/>
              </a:solidFill>
              <a:latin typeface="微软雅黑"/>
              <a:ea typeface="微软雅黑"/>
            </a:endParaRPr>
          </a:p>
        </p:txBody>
      </p:sp>
      <p:sp>
        <p:nvSpPr>
          <p:cNvPr id="11" name="矩形 10"/>
          <p:cNvSpPr/>
          <p:nvPr/>
        </p:nvSpPr>
        <p:spPr>
          <a:xfrm>
            <a:off x="9464863" y="4642911"/>
            <a:ext cx="2318960" cy="338422"/>
          </a:xfrm>
          <a:prstGeom prst="rect">
            <a:avLst/>
          </a:prstGeom>
        </p:spPr>
        <p:txBody>
          <a:bodyPr wrap="none">
            <a:spAutoFit/>
          </a:bodyPr>
          <a:lstStyle/>
          <a:p>
            <a:pPr marL="285636" indent="-285636" defTabSz="914034">
              <a:buClr>
                <a:srgbClr val="C7000B"/>
              </a:buClr>
              <a:buFont typeface="Wingdings" panose="05000000000000000000" pitchFamily="2" charset="2"/>
              <a:buChar char="l"/>
              <a:defRPr/>
            </a:pPr>
            <a:r>
              <a:rPr lang="zh-CN" altLang="en-US" sz="1599" dirty="0">
                <a:solidFill>
                  <a:srgbClr val="1D1D1A"/>
                </a:solidFill>
                <a:latin typeface="微软雅黑"/>
                <a:ea typeface="微软雅黑"/>
              </a:rPr>
              <a:t>高精度动态量化技术</a:t>
            </a:r>
            <a:endParaRPr lang="zh-CN" altLang="en-US" sz="1599" dirty="0">
              <a:solidFill>
                <a:srgbClr val="1D1D1A"/>
              </a:solidFill>
              <a:latin typeface="Huawei Sans" panose="020B0604020202020204"/>
              <a:ea typeface="微软雅黑"/>
            </a:endParaRPr>
          </a:p>
        </p:txBody>
      </p:sp>
      <p:sp>
        <p:nvSpPr>
          <p:cNvPr id="12" name="矩形 11"/>
          <p:cNvSpPr/>
          <p:nvPr/>
        </p:nvSpPr>
        <p:spPr>
          <a:xfrm>
            <a:off x="3217265" y="3461142"/>
            <a:ext cx="2113855" cy="338422"/>
          </a:xfrm>
          <a:prstGeom prst="rect">
            <a:avLst/>
          </a:prstGeom>
        </p:spPr>
        <p:txBody>
          <a:bodyPr wrap="none">
            <a:spAutoFit/>
          </a:bodyPr>
          <a:lstStyle/>
          <a:p>
            <a:pPr marL="285636" indent="-285636" defTabSz="914034">
              <a:buClr>
                <a:srgbClr val="C7000B"/>
              </a:buClr>
              <a:buFont typeface="Wingdings" panose="05000000000000000000" pitchFamily="2" charset="2"/>
              <a:buChar char="l"/>
              <a:defRPr/>
            </a:pPr>
            <a:r>
              <a:rPr lang="zh-CN" altLang="en-US" sz="1599" dirty="0">
                <a:solidFill>
                  <a:srgbClr val="1D1D1A"/>
                </a:solidFill>
                <a:latin typeface="微软雅黑" pitchFamily="34" charset="-122"/>
                <a:ea typeface="微软雅黑" pitchFamily="34" charset="-122"/>
              </a:rPr>
              <a:t>异构并行推理技术</a:t>
            </a:r>
            <a:endParaRPr lang="zh-CN" altLang="en-US" sz="1599" dirty="0">
              <a:solidFill>
                <a:srgbClr val="1D1D1A"/>
              </a:solidFill>
              <a:latin typeface="Huawei Sans" panose="020B0604020202020204"/>
              <a:ea typeface="微软雅黑"/>
            </a:endParaRPr>
          </a:p>
        </p:txBody>
      </p:sp>
      <p:sp>
        <p:nvSpPr>
          <p:cNvPr id="46" name="矩形 45"/>
          <p:cNvSpPr/>
          <p:nvPr/>
        </p:nvSpPr>
        <p:spPr>
          <a:xfrm>
            <a:off x="9464862" y="4985324"/>
            <a:ext cx="2565633" cy="953734"/>
          </a:xfrm>
          <a:prstGeom prst="rect">
            <a:avLst/>
          </a:prstGeom>
        </p:spPr>
        <p:txBody>
          <a:bodyPr wrap="square">
            <a:spAutoFit/>
          </a:bodyPr>
          <a:lstStyle/>
          <a:p>
            <a:pPr defTabSz="914034">
              <a:defRPr/>
            </a:pPr>
            <a:r>
              <a:rPr lang="zh-CN" altLang="en-US" sz="1399" dirty="0">
                <a:solidFill>
                  <a:srgbClr val="1D1D1A"/>
                </a:solidFill>
                <a:latin typeface="微软雅黑"/>
                <a:ea typeface="微软雅黑"/>
              </a:rPr>
              <a:t>助力华为家庭智能存储实现</a:t>
            </a:r>
            <a:r>
              <a:rPr lang="en-US" altLang="zh-CN" sz="1399" dirty="0">
                <a:solidFill>
                  <a:srgbClr val="1D1D1A"/>
                </a:solidFill>
                <a:latin typeface="微软雅黑"/>
                <a:ea typeface="微软雅黑"/>
              </a:rPr>
              <a:t>AI</a:t>
            </a:r>
            <a:r>
              <a:rPr lang="zh-CN" altLang="en-US" sz="1399" dirty="0">
                <a:solidFill>
                  <a:srgbClr val="1D1D1A"/>
                </a:solidFill>
                <a:latin typeface="微软雅黑"/>
                <a:ea typeface="微软雅黑"/>
              </a:rPr>
              <a:t>相册</a:t>
            </a:r>
            <a:r>
              <a:rPr lang="zh-CN" altLang="en-US" sz="1399" b="1" dirty="0">
                <a:solidFill>
                  <a:srgbClr val="CFAB67"/>
                </a:solidFill>
                <a:latin typeface="微软雅黑"/>
                <a:ea typeface="微软雅黑"/>
              </a:rPr>
              <a:t>智慧搜图</a:t>
            </a:r>
            <a:r>
              <a:rPr lang="zh-CN" altLang="en-US" sz="1399" dirty="0">
                <a:solidFill>
                  <a:srgbClr val="1D1D1A"/>
                </a:solidFill>
                <a:latin typeface="微软雅黑"/>
                <a:ea typeface="微软雅黑"/>
              </a:rPr>
              <a:t>功能，面对百万级海量文件、照片、视频实现秒级搜索</a:t>
            </a:r>
            <a:r>
              <a:rPr lang="en-US" altLang="zh-CN" sz="1399" dirty="0">
                <a:solidFill>
                  <a:srgbClr val="1D1D1A"/>
                </a:solidFill>
                <a:latin typeface="微软雅黑"/>
                <a:ea typeface="微软雅黑"/>
              </a:rPr>
              <a:t>(&lt;3</a:t>
            </a:r>
            <a:r>
              <a:rPr lang="zh-CN" altLang="en-US" sz="1399" dirty="0">
                <a:solidFill>
                  <a:srgbClr val="1D1D1A"/>
                </a:solidFill>
                <a:latin typeface="微软雅黑"/>
                <a:ea typeface="微软雅黑"/>
              </a:rPr>
              <a:t>秒</a:t>
            </a:r>
            <a:r>
              <a:rPr lang="en-US" altLang="zh-CN" sz="1399" dirty="0">
                <a:solidFill>
                  <a:srgbClr val="1D1D1A"/>
                </a:solidFill>
                <a:latin typeface="微软雅黑"/>
                <a:ea typeface="微软雅黑"/>
              </a:rPr>
              <a:t>)</a:t>
            </a:r>
            <a:r>
              <a:rPr lang="zh-CN" altLang="en-US" sz="1399" dirty="0">
                <a:solidFill>
                  <a:srgbClr val="1D1D1A"/>
                </a:solidFill>
                <a:latin typeface="微软雅黑"/>
                <a:ea typeface="微软雅黑"/>
              </a:rPr>
              <a:t>。</a:t>
            </a:r>
          </a:p>
        </p:txBody>
      </p:sp>
      <p:sp>
        <p:nvSpPr>
          <p:cNvPr id="47" name="矩形 46"/>
          <p:cNvSpPr/>
          <p:nvPr/>
        </p:nvSpPr>
        <p:spPr>
          <a:xfrm>
            <a:off x="1142746" y="1010988"/>
            <a:ext cx="10099982" cy="338422"/>
          </a:xfrm>
          <a:prstGeom prst="rect">
            <a:avLst/>
          </a:prstGeom>
          <a:solidFill>
            <a:schemeClr val="tx2">
              <a:lumMod val="95000"/>
            </a:schemeClr>
          </a:solidFill>
        </p:spPr>
        <p:txBody>
          <a:bodyPr wrap="square">
            <a:spAutoFit/>
          </a:bodyPr>
          <a:lstStyle/>
          <a:p>
            <a:pPr defTabSz="914034">
              <a:defRPr/>
            </a:pPr>
            <a:r>
              <a:rPr lang="zh-CN" altLang="en-US" sz="1599" dirty="0">
                <a:solidFill>
                  <a:srgbClr val="C00000"/>
                </a:solidFill>
                <a:latin typeface="微软雅黑" pitchFamily="34" charset="-122"/>
                <a:ea typeface="微软雅黑" pitchFamily="34" charset="-122"/>
              </a:rPr>
              <a:t>昇思</a:t>
            </a:r>
            <a:r>
              <a:rPr lang="en-US" altLang="zh-CN" sz="1599" dirty="0">
                <a:solidFill>
                  <a:srgbClr val="C00000"/>
                </a:solidFill>
                <a:latin typeface="微软雅黑" pitchFamily="34" charset="-122"/>
                <a:ea typeface="微软雅黑" pitchFamily="34" charset="-122"/>
              </a:rPr>
              <a:t>MindSpore</a:t>
            </a:r>
            <a:r>
              <a:rPr lang="zh-CN" altLang="en-US" sz="1599" dirty="0">
                <a:solidFill>
                  <a:srgbClr val="C00000"/>
                </a:solidFill>
                <a:latin typeface="微软雅黑" pitchFamily="34" charset="-122"/>
                <a:ea typeface="微软雅黑" pitchFamily="34" charset="-122"/>
              </a:rPr>
              <a:t>提供模型小型化、端侧推理</a:t>
            </a:r>
            <a:r>
              <a:rPr lang="en-US" altLang="zh-CN" sz="1599" dirty="0">
                <a:solidFill>
                  <a:srgbClr val="C00000"/>
                </a:solidFill>
                <a:latin typeface="微软雅黑" pitchFamily="34" charset="-122"/>
                <a:ea typeface="微软雅黑" pitchFamily="34" charset="-122"/>
              </a:rPr>
              <a:t>/</a:t>
            </a:r>
            <a:r>
              <a:rPr lang="zh-CN" altLang="en-US" sz="1599" dirty="0">
                <a:solidFill>
                  <a:srgbClr val="C00000"/>
                </a:solidFill>
                <a:latin typeface="微软雅黑" pitchFamily="34" charset="-122"/>
                <a:ea typeface="微软雅黑" pitchFamily="34" charset="-122"/>
              </a:rPr>
              <a:t>训练、模型安全等关键技术，支撑华为</a:t>
            </a:r>
            <a:r>
              <a:rPr lang="en-US" altLang="zh-CN" sz="1599" dirty="0">
                <a:solidFill>
                  <a:srgbClr val="C00000"/>
                </a:solidFill>
                <a:latin typeface="微软雅黑" pitchFamily="34" charset="-122"/>
                <a:ea typeface="微软雅黑" pitchFamily="34" charset="-122"/>
              </a:rPr>
              <a:t>1+8+N</a:t>
            </a:r>
            <a:r>
              <a:rPr lang="zh-CN" altLang="en-US" sz="1599" dirty="0">
                <a:solidFill>
                  <a:srgbClr val="C00000"/>
                </a:solidFill>
                <a:latin typeface="微软雅黑" pitchFamily="34" charset="-122"/>
                <a:ea typeface="微软雅黑" pitchFamily="34" charset="-122"/>
              </a:rPr>
              <a:t>旗舰产品商用发布</a:t>
            </a:r>
            <a:endParaRPr lang="zh-CN" altLang="en-US" sz="1599" dirty="0">
              <a:solidFill>
                <a:srgbClr val="C00000"/>
              </a:solidFill>
              <a:latin typeface="Huawei Sans" panose="020B0604020202020204"/>
              <a:ea typeface="微软雅黑"/>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latin typeface="+mn-lt"/>
                <a:ea typeface="+mn-ea"/>
                <a:cs typeface="+mn-ea"/>
                <a:sym typeface="+mn-lt"/>
              </a:rPr>
              <a:t>以下哪些是</a:t>
            </a:r>
            <a:r>
              <a:rPr lang="en-US" altLang="zh-CN" dirty="0" err="1">
                <a:latin typeface="+mn-lt"/>
                <a:ea typeface="+mn-ea"/>
                <a:cs typeface="+mn-ea"/>
                <a:sym typeface="+mn-lt"/>
              </a:rPr>
              <a:t>MindSpore</a:t>
            </a:r>
            <a:r>
              <a:rPr lang="zh-CN" altLang="en-US" dirty="0">
                <a:latin typeface="+mn-lt"/>
                <a:ea typeface="+mn-ea"/>
                <a:cs typeface="+mn-ea"/>
                <a:sym typeface="+mn-lt"/>
              </a:rPr>
              <a:t>的关键特性？（多选）</a:t>
            </a:r>
            <a:endParaRPr lang="en-US" altLang="zh-CN" dirty="0">
              <a:latin typeface="+mn-lt"/>
              <a:ea typeface="+mn-ea"/>
              <a:cs typeface="+mn-ea"/>
              <a:sym typeface="+mn-lt"/>
            </a:endParaRPr>
          </a:p>
          <a:p>
            <a:pPr lvl="1"/>
            <a:r>
              <a:rPr lang="zh-CN" altLang="en-US" dirty="0">
                <a:latin typeface="+mn-lt"/>
                <a:ea typeface="+mn-ea"/>
                <a:cs typeface="+mn-ea"/>
                <a:sym typeface="+mn-lt"/>
              </a:rPr>
              <a:t>原生支持大模型</a:t>
            </a:r>
            <a:endParaRPr lang="en-US" altLang="zh-CN" dirty="0">
              <a:latin typeface="+mn-lt"/>
              <a:ea typeface="+mn-ea"/>
              <a:cs typeface="+mn-ea"/>
              <a:sym typeface="+mn-lt"/>
            </a:endParaRPr>
          </a:p>
          <a:p>
            <a:pPr lvl="1"/>
            <a:r>
              <a:rPr lang="zh-CN" altLang="en-US" dirty="0">
                <a:latin typeface="+mn-lt"/>
                <a:ea typeface="+mn-ea"/>
                <a:cs typeface="+mn-ea"/>
                <a:sym typeface="+mn-lt"/>
              </a:rPr>
              <a:t>全栈协同加速</a:t>
            </a:r>
            <a:endParaRPr lang="en-US" altLang="zh-CN" dirty="0">
              <a:latin typeface="+mn-lt"/>
              <a:ea typeface="+mn-ea"/>
              <a:cs typeface="+mn-ea"/>
              <a:sym typeface="+mn-lt"/>
            </a:endParaRPr>
          </a:p>
          <a:p>
            <a:pPr lvl="1"/>
            <a:r>
              <a:rPr lang="zh-CN" altLang="en-US" dirty="0">
                <a:latin typeface="+mn-lt"/>
                <a:ea typeface="+mn-ea"/>
                <a:cs typeface="+mn-ea"/>
                <a:sym typeface="+mn-lt"/>
              </a:rPr>
              <a:t>动静态图结合</a:t>
            </a:r>
            <a:endParaRPr lang="en-US" altLang="zh-CN" dirty="0">
              <a:latin typeface="+mn-lt"/>
              <a:ea typeface="+mn-ea"/>
              <a:cs typeface="+mn-ea"/>
              <a:sym typeface="+mn-lt"/>
            </a:endParaRPr>
          </a:p>
          <a:p>
            <a:pPr lvl="1"/>
            <a:r>
              <a:rPr lang="zh-CN" altLang="en-US" dirty="0">
                <a:latin typeface="+mn-lt"/>
                <a:ea typeface="+mn-ea"/>
                <a:cs typeface="+mn-ea"/>
                <a:sym typeface="+mn-lt"/>
              </a:rPr>
              <a:t>全场景部署协同</a:t>
            </a:r>
            <a:endParaRPr lang="en-US" altLang="zh-CN" dirty="0">
              <a:latin typeface="+mn-lt"/>
              <a:ea typeface="+mn-ea"/>
              <a:cs typeface="+mn-ea"/>
              <a:sym typeface="+mn-lt"/>
            </a:endParaRPr>
          </a:p>
          <a:p>
            <a:endParaRPr lang="zh-CN" altLang="en-US" dirty="0">
              <a:latin typeface="+mn-lt"/>
              <a:ea typeface="+mn-ea"/>
              <a:cs typeface="+mn-ea"/>
              <a:sym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latin typeface="+mn-lt"/>
                <a:ea typeface="+mn-ea"/>
                <a:cs typeface="+mn-ea"/>
                <a:sym typeface="+mn-lt"/>
              </a:rPr>
              <a:t>本章主要介绍了华为全栈全场景</a:t>
            </a:r>
            <a:r>
              <a:rPr lang="en-US" altLang="zh-CN" dirty="0">
                <a:latin typeface="+mn-lt"/>
                <a:ea typeface="+mn-ea"/>
                <a:cs typeface="+mn-ea"/>
                <a:sym typeface="+mn-lt"/>
              </a:rPr>
              <a:t>AI</a:t>
            </a:r>
            <a:r>
              <a:rPr lang="zh-CN" altLang="en-US" dirty="0">
                <a:latin typeface="+mn-lt"/>
                <a:ea typeface="+mn-ea"/>
                <a:cs typeface="+mn-ea"/>
                <a:sym typeface="+mn-lt"/>
              </a:rPr>
              <a:t>解决方案中</a:t>
            </a:r>
            <a:r>
              <a:rPr lang="en-US" altLang="zh-CN" dirty="0" err="1">
                <a:latin typeface="+mn-lt"/>
                <a:ea typeface="+mn-ea"/>
                <a:cs typeface="+mn-ea"/>
                <a:sym typeface="+mn-lt"/>
              </a:rPr>
              <a:t>MindSpore</a:t>
            </a:r>
            <a:r>
              <a:rPr lang="zh-CN" altLang="en-US" dirty="0">
                <a:latin typeface="+mn-lt"/>
                <a:ea typeface="+mn-ea"/>
                <a:cs typeface="+mn-ea"/>
                <a:sym typeface="+mn-lt"/>
              </a:rPr>
              <a:t>框架的软件架构以及关键特性。</a:t>
            </a:r>
          </a:p>
          <a:p>
            <a:endParaRPr lang="zh-CN" altLang="en-US" dirty="0">
              <a:latin typeface="+mn-lt"/>
              <a:ea typeface="+mn-ea"/>
              <a:cs typeface="+mn-ea"/>
              <a:sym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244"/>
          <p:cNvSpPr/>
          <p:nvPr/>
        </p:nvSpPr>
        <p:spPr>
          <a:xfrm>
            <a:off x="6343899" y="1524415"/>
            <a:ext cx="4183849" cy="1548463"/>
          </a:xfrm>
          <a:prstGeom prst="roundRect">
            <a:avLst>
              <a:gd name="adj" fmla="val 2392"/>
            </a:avLst>
          </a:prstGeom>
          <a:solidFill>
            <a:schemeClr val="bg1">
              <a:lumMod val="40000"/>
              <a:lumOff val="60000"/>
            </a:schemeClr>
          </a:solidFill>
          <a:ln w="12700">
            <a:miter lim="400000"/>
          </a:ln>
          <a:effectLst>
            <a:outerShdw blurRad="101600" dist="12700" dir="5400000" rotWithShape="0">
              <a:srgbClr val="000000">
                <a:alpha val="20000"/>
              </a:srgbClr>
            </a:outerShdw>
          </a:effectLst>
        </p:spPr>
        <p:txBody>
          <a:bodyPr lIns="26125" tIns="26125" rIns="26125" bIns="26125" anchor="ctr"/>
          <a:lstStyle/>
          <a:p>
            <a:pPr marL="0" marR="0" lvl="0" indent="0" algn="l" defTabSz="261620" rtl="0" eaLnBrk="1" fontAlgn="auto" latinLnBrk="0" hangingPunct="1">
              <a:lnSpc>
                <a:spcPct val="100000"/>
              </a:lnSpc>
              <a:spcBef>
                <a:spcPts val="0"/>
              </a:spcBef>
              <a:spcAft>
                <a:spcPts val="0"/>
              </a:spcAft>
              <a:buClrTx/>
              <a:buSzTx/>
              <a:buFontTx/>
              <a:buNone/>
              <a:defRPr sz="3400" b="0"/>
            </a:pPr>
            <a:endParaRPr kumimoji="0" sz="920" b="0" i="0" u="none" strike="noStrike" kern="0" cap="none" spc="0" normalizeH="0" baseline="0" noProof="0">
              <a:ln>
                <a:noFill/>
              </a:ln>
              <a:solidFill>
                <a:prstClr val="black"/>
              </a:solidFill>
              <a:effectLst/>
              <a:uLnTx/>
              <a:uFillTx/>
              <a:latin typeface="Huawei Sans" panose="020B0604020202020204"/>
              <a:ea typeface="方正兰亭黑简体" panose="02000000000000000000"/>
              <a:cs typeface="+mn-ea"/>
              <a:sym typeface="+mn-lt"/>
            </a:endParaRPr>
          </a:p>
        </p:txBody>
      </p:sp>
      <p:sp>
        <p:nvSpPr>
          <p:cNvPr id="20" name="文本占位符 19"/>
          <p:cNvSpPr>
            <a:spLocks noGrp="1"/>
          </p:cNvSpPr>
          <p:nvPr>
            <p:ph type="body" sz="quarter" idx="10"/>
          </p:nvPr>
        </p:nvSpPr>
        <p:spPr>
          <a:xfrm>
            <a:off x="1370092" y="3142549"/>
            <a:ext cx="10153650" cy="3921540"/>
          </a:xfrm>
        </p:spPr>
        <p:txBody>
          <a:bodyPr/>
          <a:lstStyle/>
          <a:p>
            <a:r>
              <a:rPr lang="en-US" altLang="zh-CN" sz="1600" dirty="0" err="1">
                <a:cs typeface="+mn-ea"/>
                <a:sym typeface="+mn-lt"/>
              </a:rPr>
              <a:t>MindSpore</a:t>
            </a:r>
            <a:r>
              <a:rPr lang="zh-CN" altLang="en-US" sz="1600" dirty="0">
                <a:cs typeface="+mn-ea"/>
                <a:sym typeface="+mn-lt"/>
              </a:rPr>
              <a:t>社区：</a:t>
            </a:r>
            <a:r>
              <a:rPr lang="en-US" altLang="zh-CN" sz="1600" dirty="0">
                <a:cs typeface="+mn-ea"/>
                <a:sym typeface="+mn-lt"/>
                <a:hlinkClick r:id="rId3"/>
              </a:rPr>
              <a:t>https://gitee.com/mindspore/community</a:t>
            </a:r>
            <a:endParaRPr lang="en-US" altLang="zh-CN" sz="1600" dirty="0">
              <a:cs typeface="+mn-ea"/>
              <a:sym typeface="+mn-lt"/>
            </a:endParaRPr>
          </a:p>
          <a:p>
            <a:r>
              <a:rPr lang="zh-CN" altLang="en-US" sz="1600" dirty="0">
                <a:cs typeface="+mn-ea"/>
                <a:sym typeface="+mn-lt"/>
              </a:rPr>
              <a:t>华为高校人才发展社区：</a:t>
            </a:r>
            <a:r>
              <a:rPr lang="en-US" altLang="zh-CN" sz="1600" dirty="0">
                <a:cs typeface="+mn-ea"/>
                <a:sym typeface="+mn-lt"/>
                <a:hlinkClick r:id="rId4"/>
              </a:rPr>
              <a:t>https://edu.hicomputing.huawei.com/</a:t>
            </a:r>
            <a:endParaRPr lang="en-US" altLang="zh-CN" sz="1600" dirty="0">
              <a:cs typeface="+mn-ea"/>
              <a:sym typeface="+mn-lt"/>
            </a:endParaRPr>
          </a:p>
          <a:p>
            <a:r>
              <a:rPr lang="en-US" altLang="zh-CN" sz="1600" dirty="0" err="1">
                <a:cs typeface="+mn-ea"/>
                <a:sym typeface="+mn-lt"/>
              </a:rPr>
              <a:t>Openl</a:t>
            </a:r>
            <a:r>
              <a:rPr lang="zh-CN" altLang="en-US" sz="1600" dirty="0">
                <a:cs typeface="+mn-ea"/>
                <a:sym typeface="+mn-lt"/>
              </a:rPr>
              <a:t>启智社区一站式</a:t>
            </a:r>
            <a:r>
              <a:rPr lang="en-US" altLang="zh-CN" sz="1600" dirty="0">
                <a:cs typeface="+mn-ea"/>
                <a:sym typeface="+mn-lt"/>
              </a:rPr>
              <a:t>AI</a:t>
            </a:r>
            <a:r>
              <a:rPr lang="zh-CN" altLang="en-US" sz="1600" dirty="0">
                <a:cs typeface="+mn-ea"/>
                <a:sym typeface="+mn-lt"/>
              </a:rPr>
              <a:t>开发环境：</a:t>
            </a:r>
            <a:r>
              <a:rPr lang="en-US" altLang="zh-CN" sz="1600" dirty="0">
                <a:cs typeface="+mn-ea"/>
                <a:sym typeface="+mn-lt"/>
                <a:hlinkClick r:id="rId5"/>
              </a:rPr>
              <a:t>https://openi.pcl.ac.cn/</a:t>
            </a:r>
            <a:endParaRPr lang="en-US" altLang="zh-CN" sz="1600" dirty="0">
              <a:cs typeface="+mn-ea"/>
              <a:sym typeface="+mn-lt"/>
            </a:endParaRPr>
          </a:p>
          <a:p>
            <a:r>
              <a:rPr lang="zh-CN" altLang="en-US" sz="1600" dirty="0">
                <a:cs typeface="+mn-ea"/>
                <a:sym typeface="+mn-lt"/>
              </a:rPr>
              <a:t>优秀开发者及布道师招募：</a:t>
            </a:r>
            <a:r>
              <a:rPr lang="en-US" altLang="zh-CN" sz="1600" dirty="0">
                <a:cs typeface="+mn-ea"/>
                <a:sym typeface="+mn-lt"/>
                <a:hlinkClick r:id="rId6"/>
              </a:rPr>
              <a:t>https://www.mindspore.cn/evangelist</a:t>
            </a:r>
            <a:endParaRPr lang="en-US" altLang="zh-CN" sz="1600" dirty="0">
              <a:cs typeface="+mn-ea"/>
              <a:sym typeface="+mn-lt"/>
            </a:endParaRPr>
          </a:p>
          <a:p>
            <a:r>
              <a:rPr lang="zh-CN" altLang="en-US" sz="1600" dirty="0">
                <a:cs typeface="+mn-ea"/>
                <a:sym typeface="+mn-lt"/>
              </a:rPr>
              <a:t>高校开发者微信群：添加微信</a:t>
            </a:r>
            <a:r>
              <a:rPr lang="en-US" altLang="zh-CN" sz="1600" dirty="0">
                <a:cs typeface="+mn-ea"/>
                <a:sym typeface="+mn-lt"/>
              </a:rPr>
              <a:t>mindspore0328</a:t>
            </a:r>
            <a:r>
              <a:rPr lang="zh-CN" altLang="en-US" sz="1600" dirty="0">
                <a:cs typeface="+mn-ea"/>
                <a:sym typeface="+mn-lt"/>
              </a:rPr>
              <a:t>，备注“开发者”</a:t>
            </a:r>
            <a:endParaRPr lang="en-US" altLang="zh-CN" sz="1600" dirty="0">
              <a:cs typeface="+mn-ea"/>
              <a:sym typeface="+mn-lt"/>
            </a:endParaRPr>
          </a:p>
          <a:p>
            <a:r>
              <a:rPr lang="zh-CN" altLang="en-US" sz="1600" dirty="0">
                <a:cs typeface="+mn-ea"/>
                <a:sym typeface="+mn-lt"/>
              </a:rPr>
              <a:t>官方交流</a:t>
            </a:r>
            <a:r>
              <a:rPr lang="en-US" altLang="zh-CN" sz="1600" dirty="0">
                <a:cs typeface="+mn-ea"/>
                <a:sym typeface="+mn-lt"/>
              </a:rPr>
              <a:t>QQ</a:t>
            </a:r>
            <a:r>
              <a:rPr lang="zh-CN" altLang="en-US" sz="1600" dirty="0">
                <a:cs typeface="+mn-ea"/>
                <a:sym typeface="+mn-lt"/>
              </a:rPr>
              <a:t>群：</a:t>
            </a:r>
            <a:r>
              <a:rPr lang="en-US" altLang="zh-CN" sz="1600" dirty="0">
                <a:cs typeface="+mn-ea"/>
                <a:sym typeface="+mn-lt"/>
              </a:rPr>
              <a:t>871543426</a:t>
            </a:r>
          </a:p>
          <a:p>
            <a:r>
              <a:rPr lang="zh-CN" altLang="en-US" sz="1600" dirty="0">
                <a:cs typeface="+mn-ea"/>
                <a:sym typeface="+mn-lt"/>
              </a:rPr>
              <a:t>官方微信公众号：昇思</a:t>
            </a:r>
            <a:r>
              <a:rPr lang="en-US" altLang="zh-CN" sz="1600" dirty="0" err="1">
                <a:cs typeface="+mn-ea"/>
                <a:sym typeface="+mn-lt"/>
              </a:rPr>
              <a:t>MindSpore</a:t>
            </a:r>
            <a:endParaRPr lang="en-US" altLang="zh-CN" sz="1600" dirty="0">
              <a:cs typeface="+mn-ea"/>
              <a:sym typeface="+mn-lt"/>
            </a:endParaRPr>
          </a:p>
          <a:p>
            <a:endParaRPr lang="zh-CN" altLang="en-US" sz="2000" dirty="0"/>
          </a:p>
        </p:txBody>
      </p:sp>
      <p:sp>
        <p:nvSpPr>
          <p:cNvPr id="7" name="矩形 6"/>
          <p:cNvSpPr/>
          <p:nvPr/>
        </p:nvSpPr>
        <p:spPr>
          <a:xfrm>
            <a:off x="8435846" y="5676489"/>
            <a:ext cx="2584887" cy="3384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1D1D1A"/>
                </a:solidFill>
                <a:effectLst/>
                <a:uLnTx/>
                <a:uFillTx/>
                <a:latin typeface="Huawei Sans" panose="020B0604020202020204"/>
                <a:ea typeface="方正兰亭黑简体" panose="02000000000000000000"/>
                <a:cs typeface="+mn-ea"/>
                <a:sym typeface="+mn-lt"/>
              </a:rPr>
              <a:t>小助手</a:t>
            </a:r>
            <a:r>
              <a:rPr kumimoji="0" lang="en-US" altLang="zh-CN" sz="1600" b="0" i="0" u="none" strike="noStrike" kern="1200" cap="none" spc="0" normalizeH="0" baseline="0" noProof="0" dirty="0">
                <a:ln>
                  <a:noFill/>
                </a:ln>
                <a:solidFill>
                  <a:srgbClr val="1D1D1A"/>
                </a:solidFill>
                <a:effectLst/>
                <a:uLnTx/>
                <a:uFillTx/>
                <a:latin typeface="Huawei Sans" panose="020B0604020202020204"/>
                <a:ea typeface="方正兰亭黑简体" panose="02000000000000000000"/>
                <a:cs typeface="+mn-ea"/>
                <a:sym typeface="+mn-lt"/>
              </a:rPr>
              <a:t>mindspore0328</a:t>
            </a:r>
          </a:p>
        </p:txBody>
      </p:sp>
      <p:sp>
        <p:nvSpPr>
          <p:cNvPr id="9" name="圆角矩形 244"/>
          <p:cNvSpPr/>
          <p:nvPr/>
        </p:nvSpPr>
        <p:spPr>
          <a:xfrm>
            <a:off x="1400698" y="1536167"/>
            <a:ext cx="4049126" cy="1582863"/>
          </a:xfrm>
          <a:prstGeom prst="roundRect">
            <a:avLst>
              <a:gd name="adj" fmla="val 2392"/>
            </a:avLst>
          </a:prstGeom>
          <a:solidFill>
            <a:schemeClr val="bg1">
              <a:lumMod val="40000"/>
              <a:lumOff val="60000"/>
            </a:schemeClr>
          </a:solidFill>
          <a:ln w="12700">
            <a:miter lim="400000"/>
          </a:ln>
          <a:effectLst>
            <a:outerShdw blurRad="101600" dist="12700" dir="5400000" rotWithShape="0">
              <a:srgbClr val="000000">
                <a:alpha val="20000"/>
              </a:srgbClr>
            </a:outerShdw>
          </a:effectLst>
        </p:spPr>
        <p:txBody>
          <a:bodyPr lIns="26125" tIns="26125" rIns="26125" bIns="26125" anchor="ctr"/>
          <a:lstStyle/>
          <a:p>
            <a:pPr marL="0" marR="0" lvl="0" indent="0" algn="l" defTabSz="261620" rtl="0" eaLnBrk="1" fontAlgn="auto" latinLnBrk="0" hangingPunct="1">
              <a:lnSpc>
                <a:spcPct val="100000"/>
              </a:lnSpc>
              <a:spcBef>
                <a:spcPts val="0"/>
              </a:spcBef>
              <a:spcAft>
                <a:spcPts val="0"/>
              </a:spcAft>
              <a:buClrTx/>
              <a:buSzTx/>
              <a:buFontTx/>
              <a:buNone/>
              <a:defRPr sz="3400" b="0"/>
            </a:pPr>
            <a:endParaRPr kumimoji="0" sz="920" b="0" i="0" u="none" strike="noStrike" kern="0" cap="none" spc="0" normalizeH="0" baseline="0" noProof="0">
              <a:ln>
                <a:noFill/>
              </a:ln>
              <a:solidFill>
                <a:prstClr val="black"/>
              </a:solidFill>
              <a:effectLst/>
              <a:uLnTx/>
              <a:uFillTx/>
              <a:latin typeface="Huawei Sans" panose="020B0604020202020204"/>
              <a:ea typeface="方正兰亭黑简体" panose="02000000000000000000"/>
              <a:cs typeface="+mn-ea"/>
              <a:sym typeface="+mn-lt"/>
            </a:endParaRPr>
          </a:p>
        </p:txBody>
      </p:sp>
      <p:sp>
        <p:nvSpPr>
          <p:cNvPr id="10" name="矩形 2"/>
          <p:cNvSpPr txBox="1"/>
          <p:nvPr/>
        </p:nvSpPr>
        <p:spPr>
          <a:xfrm>
            <a:off x="1699207" y="2696777"/>
            <a:ext cx="2548634" cy="307777"/>
          </a:xfrm>
          <a:prstGeom prst="rect">
            <a:avLst/>
          </a:prstGeom>
          <a:ln w="12700">
            <a:miter lim="400000"/>
          </a:ln>
        </p:spPr>
        <p:txBody>
          <a:bodyPr wrap="square" lIns="12339" rIns="12339">
            <a:spAutoFit/>
          </a:bodyPr>
          <a:lstStyle>
            <a:lvl1pPr defTabSz="1521460">
              <a:defRPr sz="7000">
                <a:solidFill>
                  <a:srgbClr val="FFFFFF"/>
                </a:solidFill>
              </a:defRPr>
            </a:lvl1pPr>
          </a:lstStyle>
          <a:p>
            <a:pPr marL="0" marR="0" lvl="0" indent="0" algn="l" defTabSz="1521460" rtl="0" eaLnBrk="1" fontAlgn="auto" latinLnBrk="0" hangingPunct="1">
              <a:lnSpc>
                <a:spcPct val="100000"/>
              </a:lnSpc>
              <a:spcBef>
                <a:spcPts val="0"/>
              </a:spcBef>
              <a:spcAft>
                <a:spcPts val="0"/>
              </a:spcAft>
              <a:buClrTx/>
              <a:buSzTx/>
              <a:buFontTx/>
              <a:buNone/>
              <a:defRPr/>
            </a:pPr>
            <a:r>
              <a:rPr kumimoji="0" sz="1400" b="0" i="0" u="none" strike="noStrike" kern="0" cap="none" spc="0" normalizeH="0" baseline="0" noProof="0" dirty="0">
                <a:ln>
                  <a:noFill/>
                </a:ln>
                <a:solidFill>
                  <a:prstClr val="black"/>
                </a:solidFill>
                <a:effectLst/>
                <a:uLnTx/>
                <a:uFillTx/>
                <a:latin typeface="Huawei Sans" panose="020B0604020202020204"/>
                <a:ea typeface="方正兰亭黑简体" panose="02000000000000000000"/>
                <a:cs typeface="+mn-ea"/>
                <a:sym typeface="+mn-lt"/>
              </a:rPr>
              <a:t>https://www.mindspore.cn</a:t>
            </a:r>
            <a:endParaRPr kumimoji="0" sz="1800" b="0" i="0" u="none" strike="noStrike" kern="0" cap="none" spc="0" normalizeH="0" baseline="0" noProof="0" dirty="0">
              <a:ln>
                <a:noFill/>
              </a:ln>
              <a:solidFill>
                <a:prstClr val="black"/>
              </a:solidFill>
              <a:effectLst/>
              <a:uLnTx/>
              <a:uFillTx/>
              <a:latin typeface="Huawei Sans" panose="020B0604020202020204"/>
              <a:ea typeface="方正兰亭黑简体" panose="02000000000000000000"/>
              <a:cs typeface="+mn-ea"/>
              <a:sym typeface="+mn-lt"/>
            </a:endParaRPr>
          </a:p>
        </p:txBody>
      </p:sp>
      <p:sp>
        <p:nvSpPr>
          <p:cNvPr id="11" name="矩形 26"/>
          <p:cNvSpPr txBox="1"/>
          <p:nvPr/>
        </p:nvSpPr>
        <p:spPr>
          <a:xfrm>
            <a:off x="7031983" y="2695430"/>
            <a:ext cx="2813562" cy="307777"/>
          </a:xfrm>
          <a:prstGeom prst="rect">
            <a:avLst/>
          </a:prstGeom>
          <a:ln w="12700">
            <a:miter lim="400000"/>
          </a:ln>
        </p:spPr>
        <p:txBody>
          <a:bodyPr wrap="square" lIns="12339" rIns="12339">
            <a:spAutoFit/>
          </a:bodyPr>
          <a:lstStyle>
            <a:lvl1pPr defTabSz="1521460">
              <a:defRPr sz="7000">
                <a:solidFill>
                  <a:srgbClr val="FFFFFF"/>
                </a:solidFill>
              </a:defRPr>
            </a:lvl1pPr>
          </a:lstStyle>
          <a:p>
            <a:pPr marL="0" marR="0" lvl="0" indent="0" algn="l" defTabSz="1521460" rtl="0" eaLnBrk="1" fontAlgn="auto" latinLnBrk="0" hangingPunct="1">
              <a:lnSpc>
                <a:spcPct val="100000"/>
              </a:lnSpc>
              <a:spcBef>
                <a:spcPts val="0"/>
              </a:spcBef>
              <a:spcAft>
                <a:spcPts val="0"/>
              </a:spcAft>
              <a:buClrTx/>
              <a:buSzTx/>
              <a:buFontTx/>
              <a:buNone/>
              <a:defRPr/>
            </a:pPr>
            <a:r>
              <a:rPr kumimoji="0" sz="1400" b="0" i="0" u="none" strike="noStrike" kern="0" cap="none" spc="0" normalizeH="0" baseline="0" noProof="0" dirty="0">
                <a:ln>
                  <a:noFill/>
                </a:ln>
                <a:solidFill>
                  <a:prstClr val="black"/>
                </a:solidFill>
                <a:effectLst/>
                <a:uLnTx/>
                <a:uFillTx/>
                <a:latin typeface="Huawei Sans" panose="020B0604020202020204"/>
                <a:ea typeface="方正兰亭黑简体" panose="02000000000000000000"/>
                <a:cs typeface="+mn-ea"/>
                <a:sym typeface="+mn-lt"/>
              </a:rPr>
              <a:t>https://gitee.com/mindspore</a:t>
            </a:r>
          </a:p>
        </p:txBody>
      </p:sp>
      <p:pic>
        <p:nvPicPr>
          <p:cNvPr id="14" name="image37.png" descr="image37.png"/>
          <p:cNvPicPr>
            <a:picLocks noChangeAspect="1"/>
          </p:cNvPicPr>
          <p:nvPr/>
        </p:nvPicPr>
        <p:blipFill>
          <a:blip r:embed="rId7"/>
          <a:srcRect b="2"/>
          <a:stretch>
            <a:fillRect/>
          </a:stretch>
        </p:blipFill>
        <p:spPr>
          <a:xfrm>
            <a:off x="6598691" y="1812241"/>
            <a:ext cx="2425566" cy="996314"/>
          </a:xfrm>
          <a:custGeom>
            <a:avLst/>
            <a:gdLst/>
            <a:ahLst/>
            <a:cxnLst>
              <a:cxn ang="0">
                <a:pos x="wd2" y="hd2"/>
              </a:cxn>
              <a:cxn ang="5400000">
                <a:pos x="wd2" y="hd2"/>
              </a:cxn>
              <a:cxn ang="10800000">
                <a:pos x="wd2" y="hd2"/>
              </a:cxn>
              <a:cxn ang="16200000">
                <a:pos x="wd2" y="hd2"/>
              </a:cxn>
            </a:cxnLst>
            <a:rect l="0" t="0" r="r" b="b"/>
            <a:pathLst>
              <a:path w="21600" h="21600" extrusionOk="0">
                <a:moveTo>
                  <a:pt x="371" y="0"/>
                </a:moveTo>
                <a:cubicBezTo>
                  <a:pt x="166" y="0"/>
                  <a:pt x="0" y="403"/>
                  <a:pt x="0" y="900"/>
                </a:cubicBezTo>
                <a:lnTo>
                  <a:pt x="0" y="20700"/>
                </a:lnTo>
                <a:cubicBezTo>
                  <a:pt x="0" y="21197"/>
                  <a:pt x="166" y="21600"/>
                  <a:pt x="371" y="21600"/>
                </a:cubicBezTo>
                <a:lnTo>
                  <a:pt x="21229" y="21600"/>
                </a:lnTo>
                <a:cubicBezTo>
                  <a:pt x="21434" y="21600"/>
                  <a:pt x="21600" y="21197"/>
                  <a:pt x="21600" y="20700"/>
                </a:cubicBezTo>
                <a:lnTo>
                  <a:pt x="21600" y="900"/>
                </a:lnTo>
                <a:cubicBezTo>
                  <a:pt x="21600" y="403"/>
                  <a:pt x="21434" y="0"/>
                  <a:pt x="21229" y="0"/>
                </a:cubicBezTo>
                <a:lnTo>
                  <a:pt x="371" y="0"/>
                </a:lnTo>
                <a:close/>
              </a:path>
            </a:pathLst>
          </a:custGeom>
          <a:ln w="12700">
            <a:miter lim="400000"/>
            <a:headEnd/>
            <a:tailEnd/>
          </a:ln>
          <a:effectLst>
            <a:reflection stA="10000" endPos="40000" dir="5400000" sy="-100000" algn="bl" rotWithShape="0"/>
          </a:effectLst>
        </p:spPr>
      </p:pic>
      <p:pic>
        <p:nvPicPr>
          <p:cNvPr id="15" name="Picture 2" descr="Picture 2"/>
          <p:cNvPicPr>
            <a:picLocks noChangeAspect="1"/>
          </p:cNvPicPr>
          <p:nvPr/>
        </p:nvPicPr>
        <p:blipFill>
          <a:blip r:embed="rId8"/>
          <a:stretch>
            <a:fillRect/>
          </a:stretch>
        </p:blipFill>
        <p:spPr>
          <a:xfrm>
            <a:off x="9411132" y="1838455"/>
            <a:ext cx="999427" cy="999427"/>
          </a:xfrm>
          <a:prstGeom prst="rect">
            <a:avLst/>
          </a:prstGeom>
          <a:ln w="12700">
            <a:miter lim="400000"/>
            <a:headEnd/>
            <a:tailEnd/>
          </a:ln>
        </p:spPr>
      </p:pic>
      <p:pic>
        <p:nvPicPr>
          <p:cNvPr id="16" name="Picture 4" descr="Picture 4"/>
          <p:cNvPicPr>
            <a:picLocks noChangeAspect="1"/>
          </p:cNvPicPr>
          <p:nvPr/>
        </p:nvPicPr>
        <p:blipFill>
          <a:blip r:embed="rId9"/>
          <a:stretch>
            <a:fillRect/>
          </a:stretch>
        </p:blipFill>
        <p:spPr>
          <a:xfrm>
            <a:off x="4029381" y="1851239"/>
            <a:ext cx="999427" cy="999427"/>
          </a:xfrm>
          <a:prstGeom prst="rect">
            <a:avLst/>
          </a:prstGeom>
          <a:ln w="12700">
            <a:miter lim="400000"/>
            <a:headEnd/>
            <a:tailEnd/>
          </a:ln>
        </p:spPr>
      </p:pic>
      <p:sp>
        <p:nvSpPr>
          <p:cNvPr id="17" name="文本占位符 16"/>
          <p:cNvSpPr txBox="1"/>
          <p:nvPr/>
        </p:nvSpPr>
        <p:spPr>
          <a:xfrm>
            <a:off x="2763178" y="1594024"/>
            <a:ext cx="1266203" cy="233696"/>
          </a:xfrm>
          <a:prstGeom prst="rect">
            <a:avLst/>
          </a:prstGeom>
        </p:spPr>
        <p:txBody>
          <a:bodyPr>
            <a:noAutofit/>
          </a:bodyPr>
          <a:lstStyle>
            <a:lvl1pPr marL="228600" indent="-228600" algn="l" defTabSz="868680" rtl="0" eaLnBrk="1" latinLnBrk="0" hangingPunct="1">
              <a:lnSpc>
                <a:spcPct val="90000"/>
              </a:lnSpc>
              <a:spcBef>
                <a:spcPts val="900"/>
              </a:spcBef>
              <a:buFont typeface="Arial" panose="020B0604020202020204" pitchFamily="34" charset="0"/>
              <a:buChar char="•"/>
              <a:defRPr sz="665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868680" rtl="0" eaLnBrk="1" fontAlgn="auto" latinLnBrk="0" hangingPunct="1">
              <a:lnSpc>
                <a:spcPct val="90000"/>
              </a:lnSpc>
              <a:spcBef>
                <a:spcPts val="900"/>
              </a:spcBef>
              <a:spcAft>
                <a:spcPts val="0"/>
              </a:spcAft>
              <a:buClrTx/>
              <a:buSzTx/>
              <a:buFont typeface="Arial" panose="020B0604020202020204" pitchFamily="34" charset="0"/>
              <a:buNone/>
              <a:defRPr/>
            </a:pPr>
            <a:r>
              <a:rPr kumimoji="0" lang="zh-CN" altLang="en-US" sz="1600" b="0" i="0" u="none" strike="noStrike" kern="1200" cap="none" spc="0" normalizeH="0" baseline="0" noProof="0" dirty="0">
                <a:ln>
                  <a:noFill/>
                </a:ln>
                <a:solidFill>
                  <a:prstClr val="black"/>
                </a:solidFill>
                <a:effectLst/>
                <a:uLnTx/>
                <a:uFillTx/>
                <a:latin typeface="Huawei Sans" panose="020B0604020202020204"/>
                <a:ea typeface="方正兰亭黑简体" panose="02000000000000000000"/>
                <a:cs typeface="+mn-ea"/>
                <a:sym typeface="+mn-lt"/>
              </a:rPr>
              <a:t>官方网站</a:t>
            </a:r>
          </a:p>
        </p:txBody>
      </p:sp>
      <p:sp>
        <p:nvSpPr>
          <p:cNvPr id="18" name="文本占位符 16"/>
          <p:cNvSpPr/>
          <p:nvPr/>
        </p:nvSpPr>
        <p:spPr>
          <a:xfrm>
            <a:off x="7811474" y="1617543"/>
            <a:ext cx="1248701" cy="233696"/>
          </a:xfrm>
          <a:prstGeom prst="rect">
            <a:avLst/>
          </a:prstGeom>
          <a:ln w="12700">
            <a:miter lim="400000"/>
          </a:ln>
        </p:spPr>
        <p:txBody>
          <a:bodyPr lIns="12339" rIns="12339" anchor="ctr">
            <a:noAutofit/>
          </a:bodyPr>
          <a:lstStyle>
            <a:lvl1pPr defTabSz="868680">
              <a:lnSpc>
                <a:spcPct val="90000"/>
              </a:lnSpc>
              <a:spcBef>
                <a:spcPts val="900"/>
              </a:spcBef>
              <a:defRPr sz="6650" b="0">
                <a:solidFill>
                  <a:srgbClr val="FFFFFF"/>
                </a:solidFill>
                <a:latin typeface="FZLanTingHeiS-R-GB"/>
                <a:ea typeface="FZLanTingHeiS-R-GB"/>
                <a:cs typeface="FZLanTingHeiS-R-GB"/>
                <a:sym typeface="FZLanTingHeiS-R-GB"/>
              </a:defRPr>
            </a:lvl1pPr>
          </a:lstStyle>
          <a:p>
            <a:pPr marL="0" marR="0" lvl="0" indent="0" algn="l" defTabSz="868680" rtl="0" eaLnBrk="1" fontAlgn="auto" latinLnBrk="0" hangingPunct="1">
              <a:lnSpc>
                <a:spcPct val="90000"/>
              </a:lnSpc>
              <a:spcBef>
                <a:spcPts val="900"/>
              </a:spcBef>
              <a:spcAft>
                <a:spcPts val="0"/>
              </a:spcAft>
              <a:buClrTx/>
              <a:buSzTx/>
              <a:buFontTx/>
              <a:buNone/>
              <a:defRPr/>
            </a:pPr>
            <a:r>
              <a:rPr kumimoji="0" sz="1600" b="0" i="0" u="none" strike="noStrike" kern="1200" cap="none" spc="0" normalizeH="0" baseline="0" noProof="0" dirty="0" err="1">
                <a:ln>
                  <a:noFill/>
                </a:ln>
                <a:solidFill>
                  <a:prstClr val="black"/>
                </a:solidFill>
                <a:effectLst/>
                <a:uLnTx/>
                <a:uFillTx/>
                <a:latin typeface="+mn-ea"/>
                <a:ea typeface="方正兰亭黑简体" panose="02000000000000000000"/>
                <a:cs typeface="+mn-ea"/>
                <a:sym typeface="+mn-lt"/>
              </a:rPr>
              <a:t>代码托管平台</a:t>
            </a:r>
            <a:endParaRPr kumimoji="0" sz="1600" b="0" i="0" u="none" strike="noStrike" kern="1200" cap="none" spc="0" normalizeH="0" baseline="0" noProof="0" dirty="0">
              <a:ln>
                <a:noFill/>
              </a:ln>
              <a:solidFill>
                <a:prstClr val="black"/>
              </a:solidFill>
              <a:effectLst/>
              <a:uLnTx/>
              <a:uFillTx/>
              <a:latin typeface="+mn-ea"/>
              <a:ea typeface="方正兰亭黑简体" panose="02000000000000000000"/>
              <a:cs typeface="+mn-ea"/>
              <a:sym typeface="+mn-lt"/>
            </a:endParaRPr>
          </a:p>
        </p:txBody>
      </p:sp>
      <p:pic>
        <p:nvPicPr>
          <p:cNvPr id="3" name="图片 2"/>
          <p:cNvPicPr>
            <a:picLocks noChangeAspect="1"/>
          </p:cNvPicPr>
          <p:nvPr/>
        </p:nvPicPr>
        <p:blipFill rotWithShape="1">
          <a:blip r:embed="rId10"/>
          <a:srcRect t="27093" b="28654"/>
          <a:stretch>
            <a:fillRect/>
          </a:stretch>
        </p:blipFill>
        <p:spPr>
          <a:xfrm>
            <a:off x="1793307" y="1923123"/>
            <a:ext cx="1827977" cy="808949"/>
          </a:xfrm>
          <a:prstGeom prst="rect">
            <a:avLst/>
          </a:prstGeom>
        </p:spPr>
      </p:pic>
      <p:pic>
        <p:nvPicPr>
          <p:cNvPr id="4" name="图片 3"/>
          <p:cNvPicPr>
            <a:picLocks noChangeAspect="1"/>
          </p:cNvPicPr>
          <p:nvPr/>
        </p:nvPicPr>
        <p:blipFill>
          <a:blip r:embed="rId11"/>
          <a:stretch>
            <a:fillRect/>
          </a:stretch>
        </p:blipFill>
        <p:spPr>
          <a:xfrm>
            <a:off x="8332040" y="3393758"/>
            <a:ext cx="2158183" cy="222481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mn-lt"/>
                <a:ea typeface="+mn-ea"/>
                <a:cs typeface="+mn-ea"/>
                <a:sym typeface="+mn-lt"/>
              </a:rPr>
              <a:t>缩略语表</a:t>
            </a:r>
          </a:p>
        </p:txBody>
      </p:sp>
      <p:graphicFrame>
        <p:nvGraphicFramePr>
          <p:cNvPr id="21" name="表格 20"/>
          <p:cNvGraphicFramePr>
            <a:graphicFrameLocks noGrp="1"/>
          </p:cNvGraphicFramePr>
          <p:nvPr/>
        </p:nvGraphicFramePr>
        <p:xfrm>
          <a:off x="1507489" y="1048139"/>
          <a:ext cx="8333707" cy="4895425"/>
        </p:xfrm>
        <a:graphic>
          <a:graphicData uri="http://schemas.openxmlformats.org/drawingml/2006/table">
            <a:tbl>
              <a:tblPr firstRow="1" bandRow="1">
                <a:tableStyleId>{72833802-FEF1-4C79-8D5D-14CF1EAF98D9}</a:tableStyleId>
              </a:tblPr>
              <a:tblGrid>
                <a:gridCol w="2317283">
                  <a:extLst>
                    <a:ext uri="{9D8B030D-6E8A-4147-A177-3AD203B41FA5}">
                      <a16:colId xmlns:a16="http://schemas.microsoft.com/office/drawing/2014/main" val="20000"/>
                    </a:ext>
                  </a:extLst>
                </a:gridCol>
                <a:gridCol w="3398679">
                  <a:extLst>
                    <a:ext uri="{9D8B030D-6E8A-4147-A177-3AD203B41FA5}">
                      <a16:colId xmlns:a16="http://schemas.microsoft.com/office/drawing/2014/main" val="20001"/>
                    </a:ext>
                  </a:extLst>
                </a:gridCol>
                <a:gridCol w="2617745">
                  <a:extLst>
                    <a:ext uri="{9D8B030D-6E8A-4147-A177-3AD203B41FA5}">
                      <a16:colId xmlns:a16="http://schemas.microsoft.com/office/drawing/2014/main" val="20002"/>
                    </a:ext>
                  </a:extLst>
                </a:gridCol>
              </a:tblGrid>
              <a:tr h="418711">
                <a:tc>
                  <a:txBody>
                    <a:bodyPr/>
                    <a:lstStyle/>
                    <a:p>
                      <a:pPr algn="ctr"/>
                      <a:r>
                        <a:rPr lang="zh-CN" altLang="en-US" sz="1600" dirty="0">
                          <a:solidFill>
                            <a:schemeClr val="tx1"/>
                          </a:solidFill>
                          <a:latin typeface="+mn-lt"/>
                          <a:ea typeface="+mn-ea"/>
                          <a:cs typeface="+mn-ea"/>
                          <a:sym typeface="+mn-lt"/>
                        </a:rPr>
                        <a:t>缩略语</a:t>
                      </a:r>
                    </a:p>
                  </a:txBody>
                  <a:tcPr marL="91404" marR="91404" marT="45702" marB="45702"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dirty="0">
                          <a:solidFill>
                            <a:schemeClr val="tx1"/>
                          </a:solidFill>
                          <a:latin typeface="+mn-lt"/>
                          <a:ea typeface="+mn-ea"/>
                          <a:cs typeface="+mn-ea"/>
                          <a:sym typeface="+mn-lt"/>
                        </a:rPr>
                        <a:t>全称</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dirty="0">
                          <a:solidFill>
                            <a:schemeClr val="tx1"/>
                          </a:solidFill>
                          <a:latin typeface="+mn-lt"/>
                          <a:ea typeface="+mn-ea"/>
                          <a:cs typeface="+mn-ea"/>
                          <a:sym typeface="+mn-lt"/>
                        </a:rPr>
                        <a:t>中文释义</a:t>
                      </a:r>
                    </a:p>
                  </a:txBody>
                  <a:tcPr marL="91404" marR="91404" marT="45702" marB="45702"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74213">
                <a:tc>
                  <a:txBody>
                    <a:bodyPr/>
                    <a:lstStyle/>
                    <a:p>
                      <a:pPr algn="ctr"/>
                      <a:r>
                        <a:rPr lang="en-US" altLang="zh-CN" sz="1200" dirty="0">
                          <a:latin typeface="+mn-lt"/>
                          <a:ea typeface="+mn-ea"/>
                          <a:cs typeface="+mn-ea"/>
                          <a:sym typeface="+mn-lt"/>
                        </a:rPr>
                        <a:t>AI</a:t>
                      </a:r>
                      <a:endParaRPr lang="zh-CN" altLang="en-US"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Artificial Intelligence</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200" dirty="0">
                          <a:latin typeface="+mn-lt"/>
                          <a:ea typeface="+mn-ea"/>
                          <a:cs typeface="+mn-ea"/>
                          <a:sym typeface="+mn-lt"/>
                        </a:rPr>
                        <a:t>人工智能</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2454">
                <a:tc>
                  <a:txBody>
                    <a:bodyPr/>
                    <a:lstStyle/>
                    <a:p>
                      <a:pPr algn="ctr"/>
                      <a:r>
                        <a:rPr lang="en-US" altLang="zh-CN" sz="1200" dirty="0">
                          <a:latin typeface="+mn-lt"/>
                          <a:ea typeface="+mn-ea"/>
                          <a:cs typeface="+mn-ea"/>
                          <a:sym typeface="+mn-lt"/>
                        </a:rPr>
                        <a:t>CANN</a:t>
                      </a: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200" dirty="0">
                          <a:solidFill>
                            <a:schemeClr val="tx1">
                              <a:lumMod val="85000"/>
                              <a:lumOff val="15000"/>
                            </a:schemeClr>
                          </a:solidFill>
                          <a:latin typeface="+mn-lt"/>
                          <a:ea typeface="+mn-ea"/>
                          <a:cs typeface="+mn-ea"/>
                          <a:sym typeface="+mn-lt"/>
                        </a:rPr>
                        <a:t>Compute Architecture for Neural Networks</a:t>
                      </a:r>
                      <a:endParaRPr lang="zh-CN" altLang="en-US" sz="1200" dirty="0">
                        <a:solidFill>
                          <a:schemeClr val="tx1">
                            <a:lumMod val="85000"/>
                            <a:lumOff val="15000"/>
                          </a:schemeClr>
                        </a:solidFill>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b="0" i="0" kern="1200" dirty="0">
                          <a:solidFill>
                            <a:schemeClr val="tx1"/>
                          </a:solidFill>
                          <a:effectLst/>
                          <a:latin typeface="+mn-lt"/>
                          <a:ea typeface="+mn-ea"/>
                          <a:cs typeface="+mn-ea"/>
                          <a:sym typeface="+mn-lt"/>
                        </a:rPr>
                        <a:t>神经网络计算架构</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4213">
                <a:tc>
                  <a:txBody>
                    <a:bodyPr/>
                    <a:lstStyle/>
                    <a:p>
                      <a:pPr algn="ctr"/>
                      <a:r>
                        <a:rPr lang="en-US" altLang="zh-CN" sz="1200" dirty="0">
                          <a:latin typeface="+mn-lt"/>
                          <a:ea typeface="+mn-ea"/>
                          <a:cs typeface="+mn-ea"/>
                          <a:sym typeface="+mn-lt"/>
                        </a:rPr>
                        <a:t>DL</a:t>
                      </a:r>
                      <a:endParaRPr lang="zh-CN" altLang="en-US"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Deep Learning</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深度学习</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4213">
                <a:tc>
                  <a:txBody>
                    <a:bodyPr/>
                    <a:lstStyle/>
                    <a:p>
                      <a:pPr algn="ctr"/>
                      <a:r>
                        <a:rPr lang="en-US" altLang="zh-CN" sz="1200" dirty="0">
                          <a:latin typeface="+mn-lt"/>
                          <a:ea typeface="+mn-ea"/>
                          <a:cs typeface="+mn-ea"/>
                          <a:sym typeface="+mn-lt"/>
                        </a:rPr>
                        <a:t>API</a:t>
                      </a:r>
                      <a:endParaRPr lang="zh-CN" altLang="en-US"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Application Programming Interface</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应用程序接口</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4213">
                <a:tc>
                  <a:txBody>
                    <a:bodyPr/>
                    <a:lstStyle/>
                    <a:p>
                      <a:pPr algn="ctr"/>
                      <a:r>
                        <a:rPr lang="en-US" altLang="zh-CN" sz="1200" dirty="0">
                          <a:latin typeface="+mn-lt"/>
                          <a:ea typeface="+mn-ea"/>
                          <a:cs typeface="+mn-ea"/>
                          <a:sym typeface="+mn-lt"/>
                        </a:rPr>
                        <a:t>SDK</a:t>
                      </a: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Software Development Kit</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软件开发工具包</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213">
                <a:tc>
                  <a:txBody>
                    <a:bodyPr/>
                    <a:lstStyle/>
                    <a:p>
                      <a:pPr algn="ctr"/>
                      <a:r>
                        <a:rPr lang="en-US" altLang="zh-CN" sz="1200" dirty="0">
                          <a:latin typeface="+mn-lt"/>
                          <a:ea typeface="+mn-ea"/>
                          <a:cs typeface="+mn-ea"/>
                          <a:sym typeface="+mn-lt"/>
                        </a:rPr>
                        <a:t>IR</a:t>
                      </a:r>
                      <a:endParaRPr lang="zh-CN" altLang="en-US"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Intermediate Representation </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中间语言</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213">
                <a:tc>
                  <a:txBody>
                    <a:bodyPr/>
                    <a:lstStyle/>
                    <a:p>
                      <a:pPr algn="ctr"/>
                      <a:r>
                        <a:rPr lang="en-US" altLang="zh-CN" sz="1200" dirty="0">
                          <a:latin typeface="+mn-lt"/>
                          <a:ea typeface="+mn-ea"/>
                          <a:cs typeface="+mn-ea"/>
                          <a:sym typeface="+mn-lt"/>
                        </a:rPr>
                        <a:t>GPU</a:t>
                      </a:r>
                      <a:endParaRPr lang="zh-CN" altLang="en-US"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Graphics processing unit</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图形处理器</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74213">
                <a:tc>
                  <a:txBody>
                    <a:bodyPr/>
                    <a:lstStyle/>
                    <a:p>
                      <a:pPr algn="ctr"/>
                      <a:r>
                        <a:rPr lang="en-US" altLang="zh-CN" sz="1200" dirty="0">
                          <a:latin typeface="+mn-lt"/>
                          <a:ea typeface="+mn-ea"/>
                          <a:cs typeface="+mn-ea"/>
                          <a:sym typeface="+mn-lt"/>
                        </a:rPr>
                        <a:t>CPU</a:t>
                      </a:r>
                      <a:endParaRPr lang="zh-CN" altLang="en-US"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Central Processing Unit</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中央处理器</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74213">
                <a:tc>
                  <a:txBody>
                    <a:bodyPr/>
                    <a:lstStyle/>
                    <a:p>
                      <a:pPr algn="ctr"/>
                      <a:r>
                        <a:rPr lang="en-US" altLang="zh-CN" sz="1200" dirty="0" err="1">
                          <a:latin typeface="+mn-lt"/>
                          <a:ea typeface="+mn-ea"/>
                          <a:cs typeface="+mn-ea"/>
                          <a:sym typeface="+mn-lt"/>
                        </a:rPr>
                        <a:t>IoT</a:t>
                      </a:r>
                      <a:endParaRPr lang="zh-CN" altLang="en-US"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Internet of Things</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物联网</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74213">
                <a:tc>
                  <a:txBody>
                    <a:bodyPr/>
                    <a:lstStyle/>
                    <a:p>
                      <a:pPr algn="ctr"/>
                      <a:r>
                        <a:rPr lang="en-US" altLang="zh-CN" sz="1200" dirty="0">
                          <a:latin typeface="+mn-lt"/>
                          <a:ea typeface="+mn-ea"/>
                          <a:cs typeface="+mn-ea"/>
                          <a:sym typeface="+mn-lt"/>
                        </a:rPr>
                        <a:t>GNN</a:t>
                      </a:r>
                      <a:endParaRPr lang="zh-CN" altLang="en-US"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Graph Neural Network</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图神经网络</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74213">
                <a:tc>
                  <a:txBody>
                    <a:bodyPr/>
                    <a:lstStyle/>
                    <a:p>
                      <a:pPr algn="ctr"/>
                      <a:r>
                        <a:rPr lang="en-US" altLang="zh-CN" sz="1200" dirty="0">
                          <a:latin typeface="+mn-lt"/>
                          <a:ea typeface="+mn-ea"/>
                          <a:cs typeface="+mn-ea"/>
                          <a:sym typeface="+mn-lt"/>
                        </a:rPr>
                        <a:t>TF</a:t>
                      </a:r>
                      <a:endParaRPr lang="zh-CN" altLang="en-US"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err="1">
                          <a:latin typeface="+mn-lt"/>
                          <a:ea typeface="+mn-ea"/>
                          <a:cs typeface="+mn-ea"/>
                          <a:sym typeface="+mn-lt"/>
                        </a:rPr>
                        <a:t>TensorFlow</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是一个端到端开源机器学习平台</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213">
                <a:tc>
                  <a:txBody>
                    <a:bodyPr/>
                    <a:lstStyle/>
                    <a:p>
                      <a:pPr algn="ctr"/>
                      <a:r>
                        <a:rPr lang="en-US" altLang="zh-CN" sz="1200" dirty="0">
                          <a:latin typeface="+mn-lt"/>
                          <a:ea typeface="+mn-ea"/>
                          <a:cs typeface="+mn-ea"/>
                          <a:sym typeface="+mn-lt"/>
                        </a:rPr>
                        <a:t>CUDA</a:t>
                      </a: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Compute Unified Device Architecture</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统一计算架构</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74213">
                <a:tc>
                  <a:txBody>
                    <a:bodyPr/>
                    <a:lstStyle/>
                    <a:p>
                      <a:pPr algn="ctr"/>
                      <a:r>
                        <a:rPr lang="en-US" altLang="zh-CN" sz="1200" dirty="0">
                          <a:latin typeface="+mn-lt"/>
                          <a:ea typeface="+mn-ea"/>
                          <a:cs typeface="+mn-ea"/>
                          <a:sym typeface="+mn-lt"/>
                        </a:rPr>
                        <a:t>AKG</a:t>
                      </a: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Auto Kernel Generator</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自动算子生成编译器</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74213">
                <a:tc>
                  <a:txBody>
                    <a:bodyPr/>
                    <a:lstStyle/>
                    <a:p>
                      <a:pPr algn="ctr"/>
                      <a:r>
                        <a:rPr lang="en-US" altLang="zh-CN" sz="1200" dirty="0">
                          <a:latin typeface="+mn-lt"/>
                          <a:ea typeface="+mn-ea"/>
                          <a:cs typeface="+mn-ea"/>
                          <a:sym typeface="+mn-lt"/>
                        </a:rPr>
                        <a:t>RT</a:t>
                      </a: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err="1">
                          <a:latin typeface="+mn-lt"/>
                          <a:ea typeface="+mn-ea"/>
                          <a:cs typeface="+mn-ea"/>
                          <a:sym typeface="+mn-lt"/>
                        </a:rPr>
                        <a:t>RunTime</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运行</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74213">
                <a:tc>
                  <a:txBody>
                    <a:bodyPr/>
                    <a:lstStyle/>
                    <a:p>
                      <a:pPr algn="ctr"/>
                      <a:r>
                        <a:rPr lang="en-US" altLang="zh-CN" sz="1200" dirty="0">
                          <a:latin typeface="+mn-lt"/>
                          <a:ea typeface="+mn-ea"/>
                          <a:cs typeface="+mn-ea"/>
                          <a:sym typeface="+mn-lt"/>
                        </a:rPr>
                        <a:t>DAG</a:t>
                      </a: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Directed Acyclic Graph</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有向无环图</a:t>
                      </a: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74213">
                <a:tc>
                  <a:txBody>
                    <a:bodyPr/>
                    <a:lstStyle/>
                    <a:p>
                      <a:pPr algn="ctr"/>
                      <a:r>
                        <a:rPr lang="en-US" altLang="zh-CN" sz="1200" dirty="0" err="1">
                          <a:latin typeface="+mn-lt"/>
                          <a:ea typeface="+mn-ea"/>
                          <a:cs typeface="+mn-ea"/>
                          <a:sym typeface="+mn-lt"/>
                        </a:rPr>
                        <a:t>iOS</a:t>
                      </a:r>
                      <a:endParaRPr lang="en-US" altLang="zh-CN" sz="1200" dirty="0">
                        <a:latin typeface="+mn-lt"/>
                        <a:ea typeface="+mn-ea"/>
                        <a:cs typeface="+mn-ea"/>
                        <a:sym typeface="+mn-lt"/>
                      </a:endParaRPr>
                    </a:p>
                  </a:txBody>
                  <a:tcPr marL="91404" marR="91404" marT="45702" marB="45702">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iPhone Operating System</a:t>
                      </a: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1200" dirty="0">
                        <a:latin typeface="+mn-lt"/>
                        <a:ea typeface="+mn-ea"/>
                        <a:cs typeface="+mn-ea"/>
                        <a:sym typeface="+mn-lt"/>
                      </a:endParaRPr>
                    </a:p>
                  </a:txBody>
                  <a:tcPr marL="91404" marR="91404" marT="45702" marB="45702">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mn-lt"/>
                <a:ea typeface="+mn-ea"/>
                <a:cs typeface="+mn-ea"/>
                <a:sym typeface="+mn-lt"/>
              </a:rPr>
              <a:t>缩略语表</a:t>
            </a:r>
          </a:p>
        </p:txBody>
      </p:sp>
      <p:graphicFrame>
        <p:nvGraphicFramePr>
          <p:cNvPr id="4" name="表格 3"/>
          <p:cNvGraphicFramePr>
            <a:graphicFrameLocks noGrp="1"/>
          </p:cNvGraphicFramePr>
          <p:nvPr/>
        </p:nvGraphicFramePr>
        <p:xfrm>
          <a:off x="1509282" y="1049069"/>
          <a:ext cx="8330453" cy="4710896"/>
        </p:xfrm>
        <a:graphic>
          <a:graphicData uri="http://schemas.openxmlformats.org/drawingml/2006/table">
            <a:tbl>
              <a:tblPr firstRow="1" bandRow="1">
                <a:tableStyleId>{72833802-FEF1-4C79-8D5D-14CF1EAF98D9}</a:tableStyleId>
              </a:tblPr>
              <a:tblGrid>
                <a:gridCol w="2316378">
                  <a:extLst>
                    <a:ext uri="{9D8B030D-6E8A-4147-A177-3AD203B41FA5}">
                      <a16:colId xmlns:a16="http://schemas.microsoft.com/office/drawing/2014/main" val="20000"/>
                    </a:ext>
                  </a:extLst>
                </a:gridCol>
                <a:gridCol w="3397352">
                  <a:extLst>
                    <a:ext uri="{9D8B030D-6E8A-4147-A177-3AD203B41FA5}">
                      <a16:colId xmlns:a16="http://schemas.microsoft.com/office/drawing/2014/main" val="20001"/>
                    </a:ext>
                  </a:extLst>
                </a:gridCol>
                <a:gridCol w="2616723">
                  <a:extLst>
                    <a:ext uri="{9D8B030D-6E8A-4147-A177-3AD203B41FA5}">
                      <a16:colId xmlns:a16="http://schemas.microsoft.com/office/drawing/2014/main" val="20002"/>
                    </a:ext>
                  </a:extLst>
                </a:gridCol>
              </a:tblGrid>
              <a:tr h="417600">
                <a:tc>
                  <a:txBody>
                    <a:bodyPr/>
                    <a:lstStyle/>
                    <a:p>
                      <a:pPr algn="ctr"/>
                      <a:r>
                        <a:rPr lang="zh-CN" altLang="en-US" sz="1600" dirty="0">
                          <a:solidFill>
                            <a:schemeClr val="tx1"/>
                          </a:solidFill>
                          <a:latin typeface="+mn-lt"/>
                          <a:ea typeface="+mn-ea"/>
                          <a:cs typeface="+mn-ea"/>
                          <a:sym typeface="+mn-lt"/>
                        </a:rPr>
                        <a:t>缩略语</a:t>
                      </a:r>
                    </a:p>
                  </a:txBody>
                  <a:tcPr marL="91404" marR="91404" marT="45702" marB="45702"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dirty="0">
                          <a:solidFill>
                            <a:schemeClr val="tx1"/>
                          </a:solidFill>
                          <a:latin typeface="+mn-lt"/>
                          <a:ea typeface="+mn-ea"/>
                          <a:cs typeface="+mn-ea"/>
                          <a:sym typeface="+mn-lt"/>
                        </a:rPr>
                        <a:t>全称</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dirty="0">
                          <a:solidFill>
                            <a:schemeClr val="tx1"/>
                          </a:solidFill>
                          <a:latin typeface="+mn-lt"/>
                          <a:ea typeface="+mn-ea"/>
                          <a:cs typeface="+mn-ea"/>
                          <a:sym typeface="+mn-lt"/>
                        </a:rPr>
                        <a:t>中文释义</a:t>
                      </a:r>
                    </a:p>
                  </a:txBody>
                  <a:tcPr marL="91404" marR="91404" marT="45702" marB="45702"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74177">
                <a:tc>
                  <a:txBody>
                    <a:bodyPr/>
                    <a:lstStyle/>
                    <a:p>
                      <a:pPr algn="ctr"/>
                      <a:r>
                        <a:rPr lang="en-US" altLang="zh-CN" sz="1200" dirty="0">
                          <a:latin typeface="+mn-lt"/>
                          <a:ea typeface="+mn-ea"/>
                          <a:cs typeface="+mn-ea"/>
                          <a:sym typeface="+mn-lt"/>
                        </a:rPr>
                        <a:t>NN</a:t>
                      </a:r>
                      <a:endParaRPr lang="zh-CN" altLang="en-US"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200" dirty="0">
                          <a:solidFill>
                            <a:schemeClr val="tx1">
                              <a:lumMod val="85000"/>
                              <a:lumOff val="15000"/>
                            </a:schemeClr>
                          </a:solidFill>
                          <a:latin typeface="+mn-lt"/>
                          <a:ea typeface="+mn-ea"/>
                          <a:cs typeface="+mn-ea"/>
                          <a:sym typeface="+mn-lt"/>
                        </a:rPr>
                        <a:t>Neural Networks</a:t>
                      </a:r>
                      <a:endParaRPr lang="zh-CN" altLang="en-US" sz="1200" dirty="0">
                        <a:solidFill>
                          <a:schemeClr val="tx1">
                            <a:lumMod val="85000"/>
                            <a:lumOff val="15000"/>
                          </a:schemeClr>
                        </a:solidFill>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zh-CN" altLang="en-US" sz="1200" dirty="0">
                          <a:latin typeface="+mn-lt"/>
                          <a:ea typeface="+mn-ea"/>
                          <a:cs typeface="+mn-ea"/>
                          <a:sym typeface="+mn-lt"/>
                        </a:rPr>
                        <a:t>神经网络</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2312">
                <a:tc>
                  <a:txBody>
                    <a:bodyPr/>
                    <a:lstStyle/>
                    <a:p>
                      <a:pPr algn="ctr"/>
                      <a:r>
                        <a:rPr lang="en-US" altLang="zh-CN" sz="1200" dirty="0">
                          <a:latin typeface="+mn-lt"/>
                          <a:ea typeface="+mn-ea"/>
                          <a:cs typeface="+mn-ea"/>
                          <a:sym typeface="+mn-lt"/>
                        </a:rPr>
                        <a:t>GHLO</a:t>
                      </a: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200" dirty="0">
                          <a:solidFill>
                            <a:schemeClr val="tx1">
                              <a:lumMod val="85000"/>
                              <a:lumOff val="15000"/>
                            </a:schemeClr>
                          </a:solidFill>
                          <a:latin typeface="+mn-lt"/>
                          <a:ea typeface="+mn-ea"/>
                          <a:cs typeface="+mn-ea"/>
                          <a:sym typeface="+mn-lt"/>
                        </a:rPr>
                        <a:t>Graph High Level Optimization </a:t>
                      </a:r>
                      <a:endParaRPr lang="zh-CN" altLang="en-US" sz="1200" dirty="0">
                        <a:solidFill>
                          <a:schemeClr val="tx1">
                            <a:lumMod val="85000"/>
                            <a:lumOff val="15000"/>
                          </a:schemeClr>
                        </a:solidFill>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b="0" i="0" kern="1200" dirty="0">
                          <a:solidFill>
                            <a:schemeClr val="tx1"/>
                          </a:solidFill>
                          <a:effectLst/>
                          <a:latin typeface="+mn-lt"/>
                          <a:ea typeface="+mn-ea"/>
                          <a:cs typeface="+mn-ea"/>
                          <a:sym typeface="+mn-lt"/>
                        </a:rPr>
                        <a:t>图高层次优化</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74177">
                <a:tc>
                  <a:txBody>
                    <a:bodyPr/>
                    <a:lstStyle/>
                    <a:p>
                      <a:pPr algn="ctr"/>
                      <a:r>
                        <a:rPr lang="en-US" altLang="zh-CN" sz="1200" dirty="0">
                          <a:solidFill>
                            <a:srgbClr val="1D1D1A"/>
                          </a:solidFill>
                          <a:latin typeface="+mn-lt"/>
                          <a:ea typeface="+mn-ea"/>
                          <a:cs typeface="+mn-ea"/>
                          <a:sym typeface="+mn-lt"/>
                        </a:rPr>
                        <a:t>GLLO</a:t>
                      </a:r>
                      <a:endParaRPr lang="zh-CN" altLang="en-US"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solidFill>
                            <a:srgbClr val="1D1D1A"/>
                          </a:solidFill>
                          <a:latin typeface="+mn-lt"/>
                          <a:ea typeface="+mn-ea"/>
                          <a:cs typeface="+mn-ea"/>
                          <a:sym typeface="+mn-lt"/>
                        </a:rPr>
                        <a:t>Graph Low Level Optimization </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图低层次优化</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74177">
                <a:tc>
                  <a:txBody>
                    <a:bodyPr/>
                    <a:lstStyle/>
                    <a:p>
                      <a:pPr algn="ctr"/>
                      <a:r>
                        <a:rPr lang="en-US" altLang="zh-CN" sz="1200" dirty="0">
                          <a:latin typeface="+mn-lt"/>
                          <a:ea typeface="+mn-ea"/>
                          <a:cs typeface="+mn-ea"/>
                          <a:sym typeface="+mn-lt"/>
                        </a:rPr>
                        <a:t>UI</a:t>
                      </a: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Application Programming Interface</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应用程序接口</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74177">
                <a:tc>
                  <a:txBody>
                    <a:bodyPr/>
                    <a:lstStyle/>
                    <a:p>
                      <a:pPr algn="ctr"/>
                      <a:r>
                        <a:rPr lang="en-US" altLang="zh-CN" sz="1200" dirty="0">
                          <a:solidFill>
                            <a:srgbClr val="1D1D1A"/>
                          </a:solidFill>
                          <a:latin typeface="+mn-lt"/>
                          <a:ea typeface="+mn-ea"/>
                          <a:cs typeface="+mn-ea"/>
                          <a:sym typeface="+mn-lt"/>
                        </a:rPr>
                        <a:t>FP</a:t>
                      </a:r>
                      <a:endParaRPr lang="en-US" altLang="zh-CN"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Forward </a:t>
                      </a:r>
                      <a:r>
                        <a:rPr lang="en-US" altLang="zh-CN" sz="1200" dirty="0" err="1">
                          <a:latin typeface="+mn-lt"/>
                          <a:ea typeface="+mn-ea"/>
                          <a:cs typeface="+mn-ea"/>
                          <a:sym typeface="+mn-lt"/>
                        </a:rPr>
                        <a:t>Propagration</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前向传播</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74177">
                <a:tc>
                  <a:txBody>
                    <a:bodyPr/>
                    <a:lstStyle/>
                    <a:p>
                      <a:pPr algn="ctr"/>
                      <a:r>
                        <a:rPr lang="en-US" altLang="zh-CN" sz="1200" dirty="0">
                          <a:solidFill>
                            <a:srgbClr val="1D1D1A"/>
                          </a:solidFill>
                          <a:latin typeface="+mn-lt"/>
                          <a:ea typeface="+mn-ea"/>
                          <a:cs typeface="+mn-ea"/>
                          <a:sym typeface="+mn-lt"/>
                        </a:rPr>
                        <a:t>BP</a:t>
                      </a:r>
                      <a:endParaRPr lang="en-US" altLang="zh-CN"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Back Propagation</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反向传播</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7417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200" dirty="0">
                          <a:solidFill>
                            <a:srgbClr val="1D1D1A"/>
                          </a:solidFill>
                          <a:latin typeface="+mn-lt"/>
                          <a:ea typeface="+mn-ea"/>
                          <a:cs typeface="+mn-ea"/>
                          <a:sym typeface="+mn-lt"/>
                        </a:rPr>
                        <a:t>RPC</a:t>
                      </a:r>
                      <a:endParaRPr lang="zh-CN" altLang="en-US" sz="1200" dirty="0">
                        <a:solidFill>
                          <a:srgbClr val="1D1D1A"/>
                        </a:solidFill>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Remote Procedure Call</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远程过程调用协议</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74177">
                <a:tc>
                  <a:txBody>
                    <a:bodyPr/>
                    <a:lstStyle/>
                    <a:p>
                      <a:pPr algn="ctr"/>
                      <a:r>
                        <a:rPr lang="en-US" altLang="zh-CN" sz="1200" dirty="0" err="1">
                          <a:latin typeface="+mn-lt"/>
                          <a:ea typeface="+mn-ea"/>
                          <a:cs typeface="+mn-ea"/>
                          <a:sym typeface="+mn-lt"/>
                        </a:rPr>
                        <a:t>ReID</a:t>
                      </a:r>
                      <a:endParaRPr lang="zh-CN" altLang="en-US"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Re-identification</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重新识别</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74177">
                <a:tc>
                  <a:txBody>
                    <a:bodyPr/>
                    <a:lstStyle/>
                    <a:p>
                      <a:pPr algn="ctr"/>
                      <a:r>
                        <a:rPr lang="en-US" altLang="zh-CN" sz="1200" dirty="0">
                          <a:latin typeface="+mn-lt"/>
                          <a:ea typeface="+mn-ea"/>
                          <a:cs typeface="+mn-ea"/>
                          <a:sym typeface="+mn-lt"/>
                        </a:rPr>
                        <a:t>NLP</a:t>
                      </a:r>
                      <a:endParaRPr lang="zh-CN" altLang="en-US"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Natural Language Processing</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自然语言处理</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74177">
                <a:tc>
                  <a:txBody>
                    <a:bodyPr/>
                    <a:lstStyle/>
                    <a:p>
                      <a:pPr algn="ctr"/>
                      <a:r>
                        <a:rPr lang="en-US" altLang="zh-CN" sz="1200" dirty="0">
                          <a:latin typeface="+mn-lt"/>
                          <a:ea typeface="+mn-ea"/>
                          <a:cs typeface="+mn-ea"/>
                          <a:sym typeface="+mn-lt"/>
                        </a:rPr>
                        <a:t>KB</a:t>
                      </a:r>
                      <a:endParaRPr lang="zh-CN" altLang="en-US"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Kilobyte</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千字节</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74177">
                <a:tc>
                  <a:txBody>
                    <a:bodyPr/>
                    <a:lstStyle/>
                    <a:p>
                      <a:pPr algn="ctr"/>
                      <a:r>
                        <a:rPr lang="en-US" altLang="zh-CN" sz="1200" dirty="0">
                          <a:latin typeface="+mn-lt"/>
                          <a:ea typeface="+mn-ea"/>
                          <a:cs typeface="+mn-ea"/>
                          <a:sym typeface="+mn-lt"/>
                        </a:rPr>
                        <a:t>MB</a:t>
                      </a:r>
                      <a:endParaRPr lang="zh-CN" altLang="en-US"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Megabyte</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兆</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74177">
                <a:tc>
                  <a:txBody>
                    <a:bodyPr/>
                    <a:lstStyle/>
                    <a:p>
                      <a:pPr algn="ctr"/>
                      <a:r>
                        <a:rPr lang="en-US" altLang="zh-CN" sz="1200" dirty="0">
                          <a:latin typeface="+mn-lt"/>
                          <a:ea typeface="+mn-ea"/>
                          <a:cs typeface="+mn-ea"/>
                          <a:sym typeface="+mn-lt"/>
                        </a:rPr>
                        <a:t>DNN</a:t>
                      </a: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Deep Neural Network</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深度神经网络</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639794">
                <a:tc>
                  <a:txBody>
                    <a:bodyPr/>
                    <a:lstStyle/>
                    <a:p>
                      <a:pPr algn="ctr"/>
                      <a:r>
                        <a:rPr lang="en-US" altLang="zh-CN" sz="1200" dirty="0">
                          <a:latin typeface="+mn-lt"/>
                          <a:ea typeface="+mn-ea"/>
                          <a:cs typeface="+mn-ea"/>
                          <a:sym typeface="+mn-lt"/>
                        </a:rPr>
                        <a:t>GOMO</a:t>
                      </a: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Generalized Operator Modelling of the Ocean</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是一个三维区域海洋模型，由清华大学黄小猛老师开发的用于海洋建模和并行计算的通用模型</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74177">
                <a:tc>
                  <a:txBody>
                    <a:bodyPr/>
                    <a:lstStyle/>
                    <a:p>
                      <a:pPr algn="ctr"/>
                      <a:r>
                        <a:rPr lang="en-US" altLang="zh-CN" sz="1200" dirty="0">
                          <a:latin typeface="+mn-lt"/>
                          <a:ea typeface="+mn-ea"/>
                          <a:cs typeface="+mn-ea"/>
                          <a:sym typeface="+mn-lt"/>
                        </a:rPr>
                        <a:t>BLAS</a:t>
                      </a: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200" dirty="0">
                          <a:latin typeface="+mn-lt"/>
                          <a:ea typeface="+mn-ea"/>
                          <a:cs typeface="+mn-ea"/>
                          <a:sym typeface="+mn-lt"/>
                        </a:rPr>
                        <a:t>Basic Linear Algebra Subprograms</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基础线性代数程序集</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latin typeface="+mn-lt"/>
                <a:ea typeface="+mn-ea"/>
                <a:cs typeface="+mn-ea"/>
                <a:sym typeface="+mn-lt"/>
              </a:rPr>
              <a:t>缩略语表</a:t>
            </a:r>
          </a:p>
        </p:txBody>
      </p:sp>
      <p:graphicFrame>
        <p:nvGraphicFramePr>
          <p:cNvPr id="5" name="表格 4"/>
          <p:cNvGraphicFramePr>
            <a:graphicFrameLocks noGrp="1"/>
          </p:cNvGraphicFramePr>
          <p:nvPr/>
        </p:nvGraphicFramePr>
        <p:xfrm>
          <a:off x="1694477" y="1714997"/>
          <a:ext cx="8330453" cy="1331856"/>
        </p:xfrm>
        <a:graphic>
          <a:graphicData uri="http://schemas.openxmlformats.org/drawingml/2006/table">
            <a:tbl>
              <a:tblPr firstRow="1" bandRow="1">
                <a:tableStyleId>{72833802-FEF1-4C79-8D5D-14CF1EAF98D9}</a:tableStyleId>
              </a:tblPr>
              <a:tblGrid>
                <a:gridCol w="2316378">
                  <a:extLst>
                    <a:ext uri="{9D8B030D-6E8A-4147-A177-3AD203B41FA5}">
                      <a16:colId xmlns:a16="http://schemas.microsoft.com/office/drawing/2014/main" val="20000"/>
                    </a:ext>
                  </a:extLst>
                </a:gridCol>
                <a:gridCol w="3397352">
                  <a:extLst>
                    <a:ext uri="{9D8B030D-6E8A-4147-A177-3AD203B41FA5}">
                      <a16:colId xmlns:a16="http://schemas.microsoft.com/office/drawing/2014/main" val="20001"/>
                    </a:ext>
                  </a:extLst>
                </a:gridCol>
                <a:gridCol w="2616723">
                  <a:extLst>
                    <a:ext uri="{9D8B030D-6E8A-4147-A177-3AD203B41FA5}">
                      <a16:colId xmlns:a16="http://schemas.microsoft.com/office/drawing/2014/main" val="20002"/>
                    </a:ext>
                  </a:extLst>
                </a:gridCol>
              </a:tblGrid>
              <a:tr h="417600">
                <a:tc>
                  <a:txBody>
                    <a:bodyPr/>
                    <a:lstStyle/>
                    <a:p>
                      <a:pPr algn="ctr"/>
                      <a:r>
                        <a:rPr lang="zh-CN" altLang="en-US" sz="1600" dirty="0">
                          <a:solidFill>
                            <a:schemeClr val="tx1"/>
                          </a:solidFill>
                          <a:latin typeface="+mn-lt"/>
                          <a:ea typeface="+mn-ea"/>
                          <a:cs typeface="+mn-ea"/>
                          <a:sym typeface="+mn-lt"/>
                        </a:rPr>
                        <a:t>缩略语</a:t>
                      </a:r>
                    </a:p>
                  </a:txBody>
                  <a:tcPr marL="91404" marR="91404" marT="45702" marB="45702"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dirty="0">
                          <a:solidFill>
                            <a:schemeClr val="tx1"/>
                          </a:solidFill>
                          <a:latin typeface="+mn-lt"/>
                          <a:ea typeface="+mn-ea"/>
                          <a:cs typeface="+mn-ea"/>
                          <a:sym typeface="+mn-lt"/>
                        </a:rPr>
                        <a:t>全称</a:t>
                      </a:r>
                    </a:p>
                  </a:txBody>
                  <a:tcPr marL="91404" marR="91404" marT="45702" marB="457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a:r>
                        <a:rPr lang="zh-CN" altLang="en-US" sz="1600" dirty="0">
                          <a:solidFill>
                            <a:schemeClr val="tx1"/>
                          </a:solidFill>
                          <a:latin typeface="+mn-lt"/>
                          <a:ea typeface="+mn-ea"/>
                          <a:cs typeface="+mn-ea"/>
                          <a:sym typeface="+mn-lt"/>
                        </a:rPr>
                        <a:t>中文释义</a:t>
                      </a:r>
                    </a:p>
                  </a:txBody>
                  <a:tcPr marL="91404" marR="91404" marT="45702" marB="45702"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456985">
                <a:tc>
                  <a:txBody>
                    <a:bodyPr/>
                    <a:lstStyle/>
                    <a:p>
                      <a:pPr algn="ctr"/>
                      <a:r>
                        <a:rPr lang="en-US" altLang="zh-CN" sz="1200" dirty="0">
                          <a:latin typeface="+mn-lt"/>
                          <a:ea typeface="+mn-ea"/>
                          <a:cs typeface="+mn-ea"/>
                          <a:sym typeface="+mn-lt"/>
                        </a:rPr>
                        <a:t>BSI</a:t>
                      </a:r>
                      <a:endParaRPr lang="zh-CN" altLang="en-US"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e-DE" altLang="zh-CN" sz="1200" dirty="0">
                          <a:latin typeface="+mn-lt"/>
                          <a:ea typeface="+mn-ea"/>
                          <a:cs typeface="+mn-ea"/>
                          <a:sym typeface="+mn-lt"/>
                        </a:rPr>
                        <a:t>Bundesamt für Sicherheit in der Informationstechnik</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（德国）联邦信息安全办公室</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6985">
                <a:tc>
                  <a:txBody>
                    <a:bodyPr/>
                    <a:lstStyle/>
                    <a:p>
                      <a:pPr algn="ctr"/>
                      <a:r>
                        <a:rPr lang="en-US" altLang="zh-CN" sz="1200" dirty="0">
                          <a:latin typeface="+mn-lt"/>
                          <a:ea typeface="+mn-ea"/>
                          <a:cs typeface="+mn-ea"/>
                          <a:sym typeface="+mn-lt"/>
                        </a:rPr>
                        <a:t>ANNSI</a:t>
                      </a:r>
                      <a:endParaRPr lang="zh-CN" altLang="en-US" sz="1200" dirty="0">
                        <a:latin typeface="+mn-lt"/>
                        <a:ea typeface="+mn-ea"/>
                        <a:cs typeface="+mn-ea"/>
                        <a:sym typeface="+mn-lt"/>
                      </a:endParaRPr>
                    </a:p>
                  </a:txBody>
                  <a:tcPr marL="91368" marR="91368" marT="45684" marB="45684">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altLang="zh-CN" sz="1200" dirty="0">
                          <a:latin typeface="+mn-lt"/>
                          <a:ea typeface="+mn-ea"/>
                          <a:cs typeface="+mn-ea"/>
                          <a:sym typeface="+mn-lt"/>
                        </a:rPr>
                        <a:t>Agence nationale de la sécurité des systèmes d'information</a:t>
                      </a:r>
                      <a:endParaRPr lang="zh-CN" altLang="en-US" sz="1200" dirty="0">
                        <a:latin typeface="+mn-lt"/>
                        <a:ea typeface="+mn-ea"/>
                        <a:cs typeface="+mn-ea"/>
                        <a:sym typeface="+mn-lt"/>
                      </a:endParaRPr>
                    </a:p>
                  </a:txBody>
                  <a:tcPr marL="91368" marR="91368" marT="45684" marB="4568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sz="1200" dirty="0">
                          <a:latin typeface="+mn-lt"/>
                          <a:ea typeface="+mn-ea"/>
                          <a:cs typeface="+mn-ea"/>
                          <a:sym typeface="+mn-lt"/>
                        </a:rPr>
                        <a:t>（法国）网络安全局</a:t>
                      </a:r>
                    </a:p>
                  </a:txBody>
                  <a:tcPr marL="91368" marR="91368" marT="45684" marB="45684">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b="1" dirty="0">
                <a:latin typeface="+mn-lt"/>
                <a:ea typeface="+mn-ea"/>
                <a:cs typeface="+mn-ea"/>
                <a:sym typeface="+mn-lt"/>
              </a:rPr>
              <a:t>整体介绍</a:t>
            </a:r>
          </a:p>
          <a:p>
            <a:r>
              <a:rPr lang="zh-CN" altLang="en-US" dirty="0">
                <a:solidFill>
                  <a:schemeClr val="bg1">
                    <a:lumMod val="50000"/>
                  </a:schemeClr>
                </a:solidFill>
                <a:latin typeface="+mn-lt"/>
                <a:ea typeface="+mn-ea"/>
                <a:cs typeface="+mn-ea"/>
                <a:sym typeface="+mn-lt"/>
              </a:rPr>
              <a:t>软件架构</a:t>
            </a:r>
          </a:p>
          <a:p>
            <a:r>
              <a:rPr lang="zh-CN" altLang="en-US" dirty="0">
                <a:solidFill>
                  <a:schemeClr val="bg1">
                    <a:lumMod val="50000"/>
                  </a:schemeClr>
                </a:solidFill>
                <a:latin typeface="+mn-lt"/>
                <a:ea typeface="+mn-ea"/>
                <a:cs typeface="+mn-ea"/>
                <a:sym typeface="+mn-lt"/>
              </a:rPr>
              <a:t>关键特性</a:t>
            </a:r>
          </a:p>
          <a:p>
            <a:r>
              <a:rPr lang="zh-CN" altLang="en-US" dirty="0">
                <a:solidFill>
                  <a:schemeClr val="bg1">
                    <a:lumMod val="50000"/>
                  </a:schemeClr>
                </a:solidFill>
                <a:latin typeface="+mn-lt"/>
                <a:ea typeface="+mn-ea"/>
                <a:cs typeface="+mn-ea"/>
                <a:sym typeface="+mn-lt"/>
              </a:rPr>
              <a:t>应用案例</a:t>
            </a:r>
          </a:p>
          <a:p>
            <a:pPr marL="0" indent="0">
              <a:buNone/>
            </a:pPr>
            <a:endParaRPr lang="zh-CN" altLang="en-US" dirty="0">
              <a:solidFill>
                <a:schemeClr val="bg1">
                  <a:lumMod val="50000"/>
                </a:schemeClr>
              </a:solidFill>
              <a:latin typeface="+mn-lt"/>
              <a:ea typeface="+mn-ea"/>
              <a:cs typeface="+mn-ea"/>
              <a:sym typeface="+mn-lt"/>
            </a:endParaRPr>
          </a:p>
          <a:p>
            <a:endParaRPr lang="zh-CN" altLang="en-US" dirty="0">
              <a:latin typeface="+mn-lt"/>
              <a:ea typeface="+mn-ea"/>
              <a:cs typeface="+mn-ea"/>
              <a:sym typeface="+mn-l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副标题 1">
            <a:extLst>
              <a:ext uri="{FF2B5EF4-FFF2-40B4-BE49-F238E27FC236}">
                <a16:creationId xmlns:a16="http://schemas.microsoft.com/office/drawing/2014/main" id="{2F828DCC-E88E-4031-8438-71F38D88B149}"/>
              </a:ext>
            </a:extLst>
          </p:cNvPr>
          <p:cNvSpPr txBox="1">
            <a:spLocks/>
          </p:cNvSpPr>
          <p:nvPr/>
        </p:nvSpPr>
        <p:spPr>
          <a:xfrm>
            <a:off x="723617" y="448840"/>
            <a:ext cx="10727310" cy="430887"/>
          </a:xfrm>
          <a:prstGeom prst="rect">
            <a:avLst/>
          </a:prstGeom>
        </p:spPr>
        <p:txBody>
          <a:bodyPr wrap="square" lIns="0" tIns="0" rIns="0" bIns="0">
            <a:sp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marR="0" lvl="0" indent="0" algn="l" defTabSz="1187798" rtl="0" eaLnBrk="1" fontAlgn="auto" latinLnBrk="0" hangingPunct="1">
              <a:lnSpc>
                <a:spcPct val="100000"/>
              </a:lnSpc>
              <a:spcBef>
                <a:spcPts val="1299"/>
              </a:spcBef>
              <a:spcAft>
                <a:spcPts val="0"/>
              </a:spcAft>
              <a:buClrTx/>
              <a:buSzTx/>
              <a:buFont typeface="Arial" panose="020B0604020202020204" pitchFamily="34" charset="0"/>
              <a:buNone/>
              <a:tabLst/>
              <a:defRPr/>
            </a:pPr>
            <a:r>
              <a:rPr kumimoji="0" lang="en-US" altLang="zh-CN" sz="2800" b="0" i="0" u="none" strike="noStrike" kern="1200" cap="none" spc="0" normalizeH="0" baseline="0" noProof="0" dirty="0" err="1">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AlexNet</a:t>
            </a:r>
            <a:r>
              <a:rPr kumimoji="0" lang="zh-CN" altLang="en-US" sz="28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开启本次</a:t>
            </a:r>
            <a:r>
              <a:rPr kumimoji="0" lang="en-US" altLang="zh-CN" sz="28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AI</a:t>
            </a:r>
            <a:r>
              <a:rPr kumimoji="0" lang="zh-CN" altLang="en-US" sz="28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的浪潮，而</a:t>
            </a:r>
            <a:r>
              <a:rPr kumimoji="0" lang="en-US" altLang="zh-CN" sz="28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Transformer</a:t>
            </a:r>
            <a:r>
              <a:rPr kumimoji="0" lang="zh-CN" altLang="en-US" sz="28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奠定了大模型的基础</a:t>
            </a:r>
          </a:p>
        </p:txBody>
      </p:sp>
      <p:sp>
        <p:nvSpPr>
          <p:cNvPr id="42" name="任意多边形 43">
            <a:extLst>
              <a:ext uri="{FF2B5EF4-FFF2-40B4-BE49-F238E27FC236}">
                <a16:creationId xmlns:a16="http://schemas.microsoft.com/office/drawing/2014/main" id="{F0150CC3-7DF6-4E19-9F1C-FE4FCE06A90E}"/>
              </a:ext>
            </a:extLst>
          </p:cNvPr>
          <p:cNvSpPr/>
          <p:nvPr/>
        </p:nvSpPr>
        <p:spPr bwMode="auto">
          <a:xfrm>
            <a:off x="8303285" y="2872663"/>
            <a:ext cx="2259823" cy="2935705"/>
          </a:xfrm>
          <a:custGeom>
            <a:avLst/>
            <a:gdLst>
              <a:gd name="connsiteX0" fmla="*/ 1175233 w 1175233"/>
              <a:gd name="connsiteY0" fmla="*/ 0 h 2822078"/>
              <a:gd name="connsiteX1" fmla="*/ 1175233 w 1175233"/>
              <a:gd name="connsiteY1" fmla="*/ 2822078 h 2822078"/>
              <a:gd name="connsiteX2" fmla="*/ 0 w 1175233"/>
              <a:gd name="connsiteY2" fmla="*/ 2822078 h 2822078"/>
              <a:gd name="connsiteX3" fmla="*/ 0 w 1175233"/>
              <a:gd name="connsiteY3" fmla="*/ 686079 h 2822078"/>
              <a:gd name="connsiteX4" fmla="*/ 29185 w 1175233"/>
              <a:gd name="connsiteY4" fmla="*/ 676656 h 2822078"/>
              <a:gd name="connsiteX5" fmla="*/ 1175233 w 1175233"/>
              <a:gd name="connsiteY5" fmla="*/ 0 h 282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5233" h="2822078">
                <a:moveTo>
                  <a:pt x="1175233" y="0"/>
                </a:moveTo>
                <a:lnTo>
                  <a:pt x="1175233" y="2822078"/>
                </a:lnTo>
                <a:lnTo>
                  <a:pt x="0" y="2822078"/>
                </a:lnTo>
                <a:lnTo>
                  <a:pt x="0" y="686079"/>
                </a:lnTo>
                <a:lnTo>
                  <a:pt x="29185" y="676656"/>
                </a:lnTo>
                <a:cubicBezTo>
                  <a:pt x="550393" y="490728"/>
                  <a:pt x="862813" y="245364"/>
                  <a:pt x="1175233" y="0"/>
                </a:cubicBezTo>
                <a:close/>
              </a:path>
            </a:pathLst>
          </a:custGeom>
          <a:gradFill flip="none" rotWithShape="1">
            <a:gsLst>
              <a:gs pos="0">
                <a:srgbClr val="0000FF">
                  <a:tint val="66000"/>
                  <a:satMod val="160000"/>
                  <a:alpha val="60000"/>
                </a:srgbClr>
              </a:gs>
              <a:gs pos="50000">
                <a:srgbClr val="0000FF">
                  <a:tint val="44500"/>
                  <a:satMod val="160000"/>
                  <a:alpha val="60000"/>
                </a:srgbClr>
              </a:gs>
              <a:gs pos="100000">
                <a:srgbClr val="0000FF">
                  <a:tint val="23500"/>
                  <a:satMod val="160000"/>
                  <a:alpha val="20000"/>
                </a:srgbClr>
              </a:gs>
            </a:gsLst>
            <a:lin ang="5400000" scaled="1"/>
            <a:tileRect/>
          </a:gradFill>
          <a:ln w="9525" cap="flat" cmpd="sng" algn="ctr">
            <a:noFill/>
            <a:prstDash val="solid"/>
            <a:round/>
            <a:headEnd type="none" w="med" len="med"/>
            <a:tailEnd type="none" w="med" len="med"/>
          </a:ln>
          <a:effectLst/>
        </p:spPr>
        <p:txBody>
          <a:bodyPr vert="horz" wrap="square" lIns="103639" tIns="51820" rIns="103639" bIns="51820" numCol="1" rtlCol="0" anchor="t" anchorCtr="0" compatLnSpc="1">
            <a:prstTxWarp prst="textNoShape">
              <a:avLst/>
            </a:prstTxWarp>
          </a:bodyPr>
          <a:lstStyle/>
          <a:p>
            <a:pPr marL="0" marR="0" lvl="0" indent="0" algn="ctr" defTabSz="908633" rtl="0" eaLnBrk="1" fontAlgn="base" latinLnBrk="0" hangingPunct="1">
              <a:lnSpc>
                <a:spcPct val="100000"/>
              </a:lnSpc>
              <a:spcBef>
                <a:spcPct val="0"/>
              </a:spcBef>
              <a:spcAft>
                <a:spcPct val="0"/>
              </a:spcAft>
              <a:buClrTx/>
              <a:buSzTx/>
              <a:buFontTx/>
              <a:buNone/>
              <a:tabLst/>
              <a:defRPr/>
            </a:pPr>
            <a:endParaRPr kumimoji="0" lang="zh-CN" altLang="en-US" sz="907" b="0" i="0" u="none" strike="noStrike" kern="1200" cap="none" spc="0" normalizeH="0" baseline="0" noProof="0">
              <a:ln>
                <a:noFill/>
              </a:ln>
              <a:solidFill>
                <a:srgbClr val="000000"/>
              </a:solidFill>
              <a:effectLst/>
              <a:uLnTx/>
              <a:uFillTx/>
              <a:latin typeface="等线 Light" panose="02010600030101010101" pitchFamily="2" charset="-122"/>
              <a:ea typeface="等线 Light" panose="02010600030101010101" pitchFamily="2" charset="-122"/>
              <a:cs typeface="+mn-cs"/>
            </a:endParaRPr>
          </a:p>
        </p:txBody>
      </p:sp>
      <p:sp>
        <p:nvSpPr>
          <p:cNvPr id="45" name="任意多边形 44">
            <a:extLst>
              <a:ext uri="{FF2B5EF4-FFF2-40B4-BE49-F238E27FC236}">
                <a16:creationId xmlns:a16="http://schemas.microsoft.com/office/drawing/2014/main" id="{C30A5191-ADCE-463D-8069-69BF4732B7A4}"/>
              </a:ext>
            </a:extLst>
          </p:cNvPr>
          <p:cNvSpPr/>
          <p:nvPr/>
        </p:nvSpPr>
        <p:spPr bwMode="auto">
          <a:xfrm>
            <a:off x="1204076" y="3562649"/>
            <a:ext cx="7108734" cy="2245720"/>
          </a:xfrm>
          <a:custGeom>
            <a:avLst/>
            <a:gdLst>
              <a:gd name="connsiteX0" fmla="*/ 835152 w 7090943"/>
              <a:gd name="connsiteY0" fmla="*/ 1846325 h 2437268"/>
              <a:gd name="connsiteX1" fmla="*/ 946755 w 7090943"/>
              <a:gd name="connsiteY1" fmla="*/ 1984610 h 2437268"/>
              <a:gd name="connsiteX2" fmla="*/ 956425 w 7090943"/>
              <a:gd name="connsiteY2" fmla="*/ 2008648 h 2437268"/>
              <a:gd name="connsiteX3" fmla="*/ 467422 w 7090943"/>
              <a:gd name="connsiteY3" fmla="*/ 2168764 h 2437268"/>
              <a:gd name="connsiteX4" fmla="*/ 488394 w 7090943"/>
              <a:gd name="connsiteY4" fmla="*/ 2148506 h 2437268"/>
              <a:gd name="connsiteX5" fmla="*/ 835152 w 7090943"/>
              <a:gd name="connsiteY5" fmla="*/ 1846325 h 2437268"/>
              <a:gd name="connsiteX6" fmla="*/ 2537567 w 7090943"/>
              <a:gd name="connsiteY6" fmla="*/ 1063207 h 2437268"/>
              <a:gd name="connsiteX7" fmla="*/ 2894695 w 7090943"/>
              <a:gd name="connsiteY7" fmla="*/ 1274152 h 2437268"/>
              <a:gd name="connsiteX8" fmla="*/ 2969848 w 7090943"/>
              <a:gd name="connsiteY8" fmla="*/ 1349385 h 2437268"/>
              <a:gd name="connsiteX9" fmla="*/ 1630812 w 7090943"/>
              <a:gd name="connsiteY9" fmla="*/ 1787831 h 2437268"/>
              <a:gd name="connsiteX10" fmla="*/ 1791463 w 7090943"/>
              <a:gd name="connsiteY10" fmla="*/ 1604009 h 2437268"/>
              <a:gd name="connsiteX11" fmla="*/ 2462784 w 7090943"/>
              <a:gd name="connsiteY11" fmla="*/ 1066037 h 2437268"/>
              <a:gd name="connsiteX12" fmla="*/ 2537567 w 7090943"/>
              <a:gd name="connsiteY12" fmla="*/ 1063207 h 2437268"/>
              <a:gd name="connsiteX13" fmla="*/ 7088724 w 7090943"/>
              <a:gd name="connsiteY13" fmla="*/ 301985 h 2437268"/>
              <a:gd name="connsiteX14" fmla="*/ 7088724 w 7090943"/>
              <a:gd name="connsiteY14" fmla="*/ 2437268 h 2437268"/>
              <a:gd name="connsiteX15" fmla="*/ 0 w 7090943"/>
              <a:gd name="connsiteY15" fmla="*/ 2437268 h 2437268"/>
              <a:gd name="connsiteX16" fmla="*/ 0 w 7090943"/>
              <a:gd name="connsiteY16" fmla="*/ 2321814 h 2437268"/>
              <a:gd name="connsiteX17" fmla="*/ 377952 w 7090943"/>
              <a:gd name="connsiteY17" fmla="*/ 2242566 h 2437268"/>
              <a:gd name="connsiteX18" fmla="*/ 431810 w 7090943"/>
              <a:gd name="connsiteY18" fmla="*/ 2203162 h 2437268"/>
              <a:gd name="connsiteX19" fmla="*/ 467422 w 7090943"/>
              <a:gd name="connsiteY19" fmla="*/ 2168765 h 2437268"/>
              <a:gd name="connsiteX20" fmla="*/ 956425 w 7090943"/>
              <a:gd name="connsiteY20" fmla="*/ 2008649 h 2437268"/>
              <a:gd name="connsiteX21" fmla="*/ 978028 w 7090943"/>
              <a:gd name="connsiteY21" fmla="*/ 2062353 h 2437268"/>
              <a:gd name="connsiteX22" fmla="*/ 1219200 w 7090943"/>
              <a:gd name="connsiteY22" fmla="*/ 2187702 h 2437268"/>
              <a:gd name="connsiteX23" fmla="*/ 1625537 w 7090943"/>
              <a:gd name="connsiteY23" fmla="*/ 1793867 h 2437268"/>
              <a:gd name="connsiteX24" fmla="*/ 1630812 w 7090943"/>
              <a:gd name="connsiteY24" fmla="*/ 1787832 h 2437268"/>
              <a:gd name="connsiteX25" fmla="*/ 2969848 w 7090943"/>
              <a:gd name="connsiteY25" fmla="*/ 1349386 h 2437268"/>
              <a:gd name="connsiteX26" fmla="*/ 3035046 w 7090943"/>
              <a:gd name="connsiteY26" fmla="*/ 1414653 h 2437268"/>
              <a:gd name="connsiteX27" fmla="*/ 3639312 w 7090943"/>
              <a:gd name="connsiteY27" fmla="*/ 1773174 h 2437268"/>
              <a:gd name="connsiteX28" fmla="*/ 5138928 w 7090943"/>
              <a:gd name="connsiteY28" fmla="*/ 730758 h 2437268"/>
              <a:gd name="connsiteX29" fmla="*/ 7018359 w 7090943"/>
              <a:gd name="connsiteY29" fmla="*/ 324703 h 2437268"/>
              <a:gd name="connsiteX30" fmla="*/ 7090943 w 7090943"/>
              <a:gd name="connsiteY30" fmla="*/ 0 h 2437268"/>
              <a:gd name="connsiteX31" fmla="*/ 7090943 w 7090943"/>
              <a:gd name="connsiteY31" fmla="*/ 301268 h 2437268"/>
              <a:gd name="connsiteX32" fmla="*/ 7088724 w 7090943"/>
              <a:gd name="connsiteY32" fmla="*/ 301984 h 2437268"/>
              <a:gd name="connsiteX33" fmla="*/ 7088724 w 7090943"/>
              <a:gd name="connsiteY33" fmla="*/ 727 h 2437268"/>
              <a:gd name="connsiteX0" fmla="*/ 835152 w 7090943"/>
              <a:gd name="connsiteY0" fmla="*/ 1845598 h 2436541"/>
              <a:gd name="connsiteX1" fmla="*/ 946755 w 7090943"/>
              <a:gd name="connsiteY1" fmla="*/ 1983883 h 2436541"/>
              <a:gd name="connsiteX2" fmla="*/ 956425 w 7090943"/>
              <a:gd name="connsiteY2" fmla="*/ 2007921 h 2436541"/>
              <a:gd name="connsiteX3" fmla="*/ 467422 w 7090943"/>
              <a:gd name="connsiteY3" fmla="*/ 2168037 h 2436541"/>
              <a:gd name="connsiteX4" fmla="*/ 488394 w 7090943"/>
              <a:gd name="connsiteY4" fmla="*/ 2147779 h 2436541"/>
              <a:gd name="connsiteX5" fmla="*/ 835152 w 7090943"/>
              <a:gd name="connsiteY5" fmla="*/ 1845598 h 2436541"/>
              <a:gd name="connsiteX6" fmla="*/ 2537567 w 7090943"/>
              <a:gd name="connsiteY6" fmla="*/ 1062480 h 2436541"/>
              <a:gd name="connsiteX7" fmla="*/ 2894695 w 7090943"/>
              <a:gd name="connsiteY7" fmla="*/ 1273425 h 2436541"/>
              <a:gd name="connsiteX8" fmla="*/ 2969848 w 7090943"/>
              <a:gd name="connsiteY8" fmla="*/ 1348658 h 2436541"/>
              <a:gd name="connsiteX9" fmla="*/ 1630812 w 7090943"/>
              <a:gd name="connsiteY9" fmla="*/ 1787104 h 2436541"/>
              <a:gd name="connsiteX10" fmla="*/ 1791463 w 7090943"/>
              <a:gd name="connsiteY10" fmla="*/ 1603282 h 2436541"/>
              <a:gd name="connsiteX11" fmla="*/ 2462784 w 7090943"/>
              <a:gd name="connsiteY11" fmla="*/ 1065310 h 2436541"/>
              <a:gd name="connsiteX12" fmla="*/ 2537567 w 7090943"/>
              <a:gd name="connsiteY12" fmla="*/ 1062480 h 2436541"/>
              <a:gd name="connsiteX13" fmla="*/ 7088724 w 7090943"/>
              <a:gd name="connsiteY13" fmla="*/ 301258 h 2436541"/>
              <a:gd name="connsiteX14" fmla="*/ 7088724 w 7090943"/>
              <a:gd name="connsiteY14" fmla="*/ 2436541 h 2436541"/>
              <a:gd name="connsiteX15" fmla="*/ 0 w 7090943"/>
              <a:gd name="connsiteY15" fmla="*/ 2436541 h 2436541"/>
              <a:gd name="connsiteX16" fmla="*/ 0 w 7090943"/>
              <a:gd name="connsiteY16" fmla="*/ 2321087 h 2436541"/>
              <a:gd name="connsiteX17" fmla="*/ 377952 w 7090943"/>
              <a:gd name="connsiteY17" fmla="*/ 2241839 h 2436541"/>
              <a:gd name="connsiteX18" fmla="*/ 431810 w 7090943"/>
              <a:gd name="connsiteY18" fmla="*/ 2202435 h 2436541"/>
              <a:gd name="connsiteX19" fmla="*/ 467422 w 7090943"/>
              <a:gd name="connsiteY19" fmla="*/ 2168038 h 2436541"/>
              <a:gd name="connsiteX20" fmla="*/ 956425 w 7090943"/>
              <a:gd name="connsiteY20" fmla="*/ 2007922 h 2436541"/>
              <a:gd name="connsiteX21" fmla="*/ 978028 w 7090943"/>
              <a:gd name="connsiteY21" fmla="*/ 2061626 h 2436541"/>
              <a:gd name="connsiteX22" fmla="*/ 1219200 w 7090943"/>
              <a:gd name="connsiteY22" fmla="*/ 2186975 h 2436541"/>
              <a:gd name="connsiteX23" fmla="*/ 1625537 w 7090943"/>
              <a:gd name="connsiteY23" fmla="*/ 1793140 h 2436541"/>
              <a:gd name="connsiteX24" fmla="*/ 1630812 w 7090943"/>
              <a:gd name="connsiteY24" fmla="*/ 1787105 h 2436541"/>
              <a:gd name="connsiteX25" fmla="*/ 2969848 w 7090943"/>
              <a:gd name="connsiteY25" fmla="*/ 1348659 h 2436541"/>
              <a:gd name="connsiteX26" fmla="*/ 3035046 w 7090943"/>
              <a:gd name="connsiteY26" fmla="*/ 1413926 h 2436541"/>
              <a:gd name="connsiteX27" fmla="*/ 3639312 w 7090943"/>
              <a:gd name="connsiteY27" fmla="*/ 1772447 h 2436541"/>
              <a:gd name="connsiteX28" fmla="*/ 5138928 w 7090943"/>
              <a:gd name="connsiteY28" fmla="*/ 730031 h 2436541"/>
              <a:gd name="connsiteX29" fmla="*/ 7018359 w 7090943"/>
              <a:gd name="connsiteY29" fmla="*/ 323976 h 2436541"/>
              <a:gd name="connsiteX30" fmla="*/ 7088724 w 7090943"/>
              <a:gd name="connsiteY30" fmla="*/ 301258 h 2436541"/>
              <a:gd name="connsiteX31" fmla="*/ 7088724 w 7090943"/>
              <a:gd name="connsiteY31" fmla="*/ 0 h 2436541"/>
              <a:gd name="connsiteX32" fmla="*/ 7090943 w 7090943"/>
              <a:gd name="connsiteY32" fmla="*/ 300541 h 2436541"/>
              <a:gd name="connsiteX33" fmla="*/ 7088724 w 7090943"/>
              <a:gd name="connsiteY33" fmla="*/ 301257 h 2436541"/>
              <a:gd name="connsiteX34" fmla="*/ 7088724 w 7090943"/>
              <a:gd name="connsiteY34" fmla="*/ 0 h 2436541"/>
              <a:gd name="connsiteX0" fmla="*/ 835152 w 7090943"/>
              <a:gd name="connsiteY0" fmla="*/ 1545057 h 2136000"/>
              <a:gd name="connsiteX1" fmla="*/ 946755 w 7090943"/>
              <a:gd name="connsiteY1" fmla="*/ 1683342 h 2136000"/>
              <a:gd name="connsiteX2" fmla="*/ 956425 w 7090943"/>
              <a:gd name="connsiteY2" fmla="*/ 1707380 h 2136000"/>
              <a:gd name="connsiteX3" fmla="*/ 467422 w 7090943"/>
              <a:gd name="connsiteY3" fmla="*/ 1867496 h 2136000"/>
              <a:gd name="connsiteX4" fmla="*/ 488394 w 7090943"/>
              <a:gd name="connsiteY4" fmla="*/ 1847238 h 2136000"/>
              <a:gd name="connsiteX5" fmla="*/ 835152 w 7090943"/>
              <a:gd name="connsiteY5" fmla="*/ 1545057 h 2136000"/>
              <a:gd name="connsiteX6" fmla="*/ 2537567 w 7090943"/>
              <a:gd name="connsiteY6" fmla="*/ 761939 h 2136000"/>
              <a:gd name="connsiteX7" fmla="*/ 2894695 w 7090943"/>
              <a:gd name="connsiteY7" fmla="*/ 972884 h 2136000"/>
              <a:gd name="connsiteX8" fmla="*/ 2969848 w 7090943"/>
              <a:gd name="connsiteY8" fmla="*/ 1048117 h 2136000"/>
              <a:gd name="connsiteX9" fmla="*/ 1630812 w 7090943"/>
              <a:gd name="connsiteY9" fmla="*/ 1486563 h 2136000"/>
              <a:gd name="connsiteX10" fmla="*/ 1791463 w 7090943"/>
              <a:gd name="connsiteY10" fmla="*/ 1302741 h 2136000"/>
              <a:gd name="connsiteX11" fmla="*/ 2462784 w 7090943"/>
              <a:gd name="connsiteY11" fmla="*/ 764769 h 2136000"/>
              <a:gd name="connsiteX12" fmla="*/ 2537567 w 7090943"/>
              <a:gd name="connsiteY12" fmla="*/ 761939 h 2136000"/>
              <a:gd name="connsiteX13" fmla="*/ 7088724 w 7090943"/>
              <a:gd name="connsiteY13" fmla="*/ 717 h 2136000"/>
              <a:gd name="connsiteX14" fmla="*/ 7088724 w 7090943"/>
              <a:gd name="connsiteY14" fmla="*/ 2136000 h 2136000"/>
              <a:gd name="connsiteX15" fmla="*/ 0 w 7090943"/>
              <a:gd name="connsiteY15" fmla="*/ 2136000 h 2136000"/>
              <a:gd name="connsiteX16" fmla="*/ 0 w 7090943"/>
              <a:gd name="connsiteY16" fmla="*/ 2020546 h 2136000"/>
              <a:gd name="connsiteX17" fmla="*/ 377952 w 7090943"/>
              <a:gd name="connsiteY17" fmla="*/ 1941298 h 2136000"/>
              <a:gd name="connsiteX18" fmla="*/ 431810 w 7090943"/>
              <a:gd name="connsiteY18" fmla="*/ 1901894 h 2136000"/>
              <a:gd name="connsiteX19" fmla="*/ 467422 w 7090943"/>
              <a:gd name="connsiteY19" fmla="*/ 1867497 h 2136000"/>
              <a:gd name="connsiteX20" fmla="*/ 956425 w 7090943"/>
              <a:gd name="connsiteY20" fmla="*/ 1707381 h 2136000"/>
              <a:gd name="connsiteX21" fmla="*/ 978028 w 7090943"/>
              <a:gd name="connsiteY21" fmla="*/ 1761085 h 2136000"/>
              <a:gd name="connsiteX22" fmla="*/ 1219200 w 7090943"/>
              <a:gd name="connsiteY22" fmla="*/ 1886434 h 2136000"/>
              <a:gd name="connsiteX23" fmla="*/ 1625537 w 7090943"/>
              <a:gd name="connsiteY23" fmla="*/ 1492599 h 2136000"/>
              <a:gd name="connsiteX24" fmla="*/ 1630812 w 7090943"/>
              <a:gd name="connsiteY24" fmla="*/ 1486564 h 2136000"/>
              <a:gd name="connsiteX25" fmla="*/ 2969848 w 7090943"/>
              <a:gd name="connsiteY25" fmla="*/ 1048118 h 2136000"/>
              <a:gd name="connsiteX26" fmla="*/ 3035046 w 7090943"/>
              <a:gd name="connsiteY26" fmla="*/ 1113385 h 2136000"/>
              <a:gd name="connsiteX27" fmla="*/ 3639312 w 7090943"/>
              <a:gd name="connsiteY27" fmla="*/ 1471906 h 2136000"/>
              <a:gd name="connsiteX28" fmla="*/ 5138928 w 7090943"/>
              <a:gd name="connsiteY28" fmla="*/ 429490 h 2136000"/>
              <a:gd name="connsiteX29" fmla="*/ 7018359 w 7090943"/>
              <a:gd name="connsiteY29" fmla="*/ 23435 h 2136000"/>
              <a:gd name="connsiteX30" fmla="*/ 7088724 w 7090943"/>
              <a:gd name="connsiteY30" fmla="*/ 717 h 2136000"/>
              <a:gd name="connsiteX31" fmla="*/ 7088724 w 7090943"/>
              <a:gd name="connsiteY31" fmla="*/ 716 h 2136000"/>
              <a:gd name="connsiteX32" fmla="*/ 7090943 w 7090943"/>
              <a:gd name="connsiteY32" fmla="*/ 0 h 2136000"/>
              <a:gd name="connsiteX33" fmla="*/ 7088724 w 7090943"/>
              <a:gd name="connsiteY33" fmla="*/ 716 h 213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090943" h="2136000">
                <a:moveTo>
                  <a:pt x="835152" y="1545057"/>
                </a:moveTo>
                <a:cubicBezTo>
                  <a:pt x="887730" y="1541628"/>
                  <a:pt x="916734" y="1607065"/>
                  <a:pt x="946755" y="1683342"/>
                </a:cubicBezTo>
                <a:lnTo>
                  <a:pt x="956425" y="1707380"/>
                </a:lnTo>
                <a:lnTo>
                  <a:pt x="467422" y="1867496"/>
                </a:lnTo>
                <a:lnTo>
                  <a:pt x="488394" y="1847238"/>
                </a:lnTo>
                <a:cubicBezTo>
                  <a:pt x="603695" y="1726794"/>
                  <a:pt x="729996" y="1551915"/>
                  <a:pt x="835152" y="1545057"/>
                </a:cubicBezTo>
                <a:close/>
                <a:moveTo>
                  <a:pt x="2537567" y="761939"/>
                </a:moveTo>
                <a:cubicBezTo>
                  <a:pt x="2660876" y="773368"/>
                  <a:pt x="2777935" y="861883"/>
                  <a:pt x="2894695" y="972884"/>
                </a:cubicBezTo>
                <a:lnTo>
                  <a:pt x="2969848" y="1048117"/>
                </a:lnTo>
                <a:lnTo>
                  <a:pt x="1630812" y="1486563"/>
                </a:lnTo>
                <a:lnTo>
                  <a:pt x="1791463" y="1302741"/>
                </a:lnTo>
                <a:cubicBezTo>
                  <a:pt x="2018030" y="1047217"/>
                  <a:pt x="2261108" y="799313"/>
                  <a:pt x="2462784" y="764769"/>
                </a:cubicBezTo>
                <a:cubicBezTo>
                  <a:pt x="2487994" y="760451"/>
                  <a:pt x="2512906" y="759653"/>
                  <a:pt x="2537567" y="761939"/>
                </a:cubicBezTo>
                <a:close/>
                <a:moveTo>
                  <a:pt x="7088724" y="717"/>
                </a:moveTo>
                <a:lnTo>
                  <a:pt x="7088724" y="2136000"/>
                </a:lnTo>
                <a:lnTo>
                  <a:pt x="0" y="2136000"/>
                </a:lnTo>
                <a:lnTo>
                  <a:pt x="0" y="2020546"/>
                </a:lnTo>
                <a:cubicBezTo>
                  <a:pt x="119380" y="2020546"/>
                  <a:pt x="238760" y="2020546"/>
                  <a:pt x="377952" y="1941298"/>
                </a:cubicBezTo>
                <a:cubicBezTo>
                  <a:pt x="395351" y="1931392"/>
                  <a:pt x="413354" y="1917914"/>
                  <a:pt x="431810" y="1901894"/>
                </a:cubicBezTo>
                <a:lnTo>
                  <a:pt x="467422" y="1867497"/>
                </a:lnTo>
                <a:lnTo>
                  <a:pt x="956425" y="1707381"/>
                </a:lnTo>
                <a:lnTo>
                  <a:pt x="978028" y="1761085"/>
                </a:lnTo>
                <a:cubicBezTo>
                  <a:pt x="1022605" y="1863828"/>
                  <a:pt x="1083565" y="1951458"/>
                  <a:pt x="1219200" y="1886434"/>
                </a:cubicBezTo>
                <a:cubicBezTo>
                  <a:pt x="1320928" y="1837666"/>
                  <a:pt x="1464518" y="1677456"/>
                  <a:pt x="1625537" y="1492599"/>
                </a:cubicBezTo>
                <a:lnTo>
                  <a:pt x="1630812" y="1486564"/>
                </a:lnTo>
                <a:lnTo>
                  <a:pt x="2969848" y="1048118"/>
                </a:lnTo>
                <a:lnTo>
                  <a:pt x="3035046" y="1113385"/>
                </a:lnTo>
                <a:cubicBezTo>
                  <a:pt x="3223006" y="1305790"/>
                  <a:pt x="3416300" y="1499846"/>
                  <a:pt x="3639312" y="1471906"/>
                </a:cubicBezTo>
                <a:cubicBezTo>
                  <a:pt x="4085336" y="1416026"/>
                  <a:pt x="4558792" y="676378"/>
                  <a:pt x="5138928" y="429490"/>
                </a:cubicBezTo>
                <a:cubicBezTo>
                  <a:pt x="5682806" y="198033"/>
                  <a:pt x="6490109" y="178209"/>
                  <a:pt x="7018359" y="23435"/>
                </a:cubicBezTo>
                <a:lnTo>
                  <a:pt x="7088724" y="717"/>
                </a:lnTo>
                <a:close/>
                <a:moveTo>
                  <a:pt x="7088724" y="716"/>
                </a:moveTo>
                <a:lnTo>
                  <a:pt x="7090943" y="0"/>
                </a:lnTo>
                <a:lnTo>
                  <a:pt x="7088724" y="716"/>
                </a:lnTo>
                <a:close/>
              </a:path>
            </a:pathLst>
          </a:custGeom>
          <a:gradFill flip="none" rotWithShape="1">
            <a:gsLst>
              <a:gs pos="0">
                <a:srgbClr val="C00000">
                  <a:tint val="66000"/>
                  <a:satMod val="160000"/>
                  <a:alpha val="90000"/>
                </a:srgbClr>
              </a:gs>
              <a:gs pos="50000">
                <a:srgbClr val="C00000">
                  <a:tint val="44500"/>
                  <a:satMod val="160000"/>
                  <a:alpha val="40000"/>
                </a:srgbClr>
              </a:gs>
              <a:gs pos="100000">
                <a:srgbClr val="C00000">
                  <a:tint val="23500"/>
                  <a:satMod val="160000"/>
                  <a:alpha val="20000"/>
                </a:srgbClr>
              </a:gs>
            </a:gsLst>
            <a:lin ang="4800000" scaled="0"/>
            <a:tileRect/>
          </a:gradFill>
          <a:ln w="9525" cap="flat" cmpd="sng" algn="ctr">
            <a:noFill/>
            <a:prstDash val="solid"/>
            <a:round/>
            <a:headEnd type="none" w="med" len="med"/>
            <a:tailEnd type="none" w="med" len="med"/>
          </a:ln>
          <a:effectLst/>
        </p:spPr>
        <p:txBody>
          <a:bodyPr vert="horz" wrap="square" lIns="103639" tIns="51820" rIns="103639" bIns="51820" numCol="1" rtlCol="0" anchor="t" anchorCtr="0" compatLnSpc="1">
            <a:prstTxWarp prst="textNoShape">
              <a:avLst/>
            </a:prstTxWarp>
          </a:bodyPr>
          <a:lstStyle/>
          <a:p>
            <a:pPr marL="0" marR="0" lvl="0" indent="0" algn="ctr" defTabSz="908633" rtl="0" eaLnBrk="1" fontAlgn="base" latinLnBrk="0" hangingPunct="1">
              <a:lnSpc>
                <a:spcPct val="100000"/>
              </a:lnSpc>
              <a:spcBef>
                <a:spcPct val="0"/>
              </a:spcBef>
              <a:spcAft>
                <a:spcPct val="0"/>
              </a:spcAft>
              <a:buClrTx/>
              <a:buSzTx/>
              <a:buFontTx/>
              <a:buNone/>
              <a:tabLst/>
              <a:defRPr/>
            </a:pPr>
            <a:endParaRPr kumimoji="0" lang="zh-CN" altLang="en-US" sz="907" b="0" i="0" u="none" strike="noStrike" kern="1200" cap="none" spc="0" normalizeH="0" baseline="0" noProof="0">
              <a:ln>
                <a:noFill/>
              </a:ln>
              <a:solidFill>
                <a:srgbClr val="000000"/>
              </a:solidFill>
              <a:effectLst/>
              <a:uLnTx/>
              <a:uFillTx/>
              <a:latin typeface="等线 Light" panose="02010600030101010101" pitchFamily="2" charset="-122"/>
              <a:ea typeface="等线 Light" panose="02010600030101010101" pitchFamily="2" charset="-122"/>
              <a:cs typeface="+mn-cs"/>
            </a:endParaRPr>
          </a:p>
        </p:txBody>
      </p:sp>
      <p:cxnSp>
        <p:nvCxnSpPr>
          <p:cNvPr id="67" name="直接连接符 65">
            <a:extLst>
              <a:ext uri="{FF2B5EF4-FFF2-40B4-BE49-F238E27FC236}">
                <a16:creationId xmlns:a16="http://schemas.microsoft.com/office/drawing/2014/main" id="{A449BD93-9573-4568-876B-F3C6FB901410}"/>
              </a:ext>
            </a:extLst>
          </p:cNvPr>
          <p:cNvCxnSpPr>
            <a:cxnSpLocks/>
          </p:cNvCxnSpPr>
          <p:nvPr/>
        </p:nvCxnSpPr>
        <p:spPr>
          <a:xfrm>
            <a:off x="978560" y="5808368"/>
            <a:ext cx="9872942" cy="0"/>
          </a:xfrm>
          <a:prstGeom prst="line">
            <a:avLst/>
          </a:prstGeom>
          <a:noFill/>
          <a:ln w="12700" cap="flat" cmpd="sng" algn="ctr">
            <a:solidFill>
              <a:srgbClr val="000000"/>
            </a:solidFill>
            <a:prstDash val="solid"/>
            <a:headEnd type="none" w="med" len="med"/>
            <a:tailEnd type="arrow" w="med" len="med"/>
          </a:ln>
          <a:effectLst/>
        </p:spPr>
      </p:cxnSp>
      <p:sp>
        <p:nvSpPr>
          <p:cNvPr id="97" name="任意多边形 2">
            <a:extLst>
              <a:ext uri="{FF2B5EF4-FFF2-40B4-BE49-F238E27FC236}">
                <a16:creationId xmlns:a16="http://schemas.microsoft.com/office/drawing/2014/main" id="{0F55B53F-7267-4A0F-97C3-CBFF0DEF2EE3}"/>
              </a:ext>
            </a:extLst>
          </p:cNvPr>
          <p:cNvSpPr/>
          <p:nvPr/>
        </p:nvSpPr>
        <p:spPr bwMode="auto">
          <a:xfrm>
            <a:off x="1206591" y="3567985"/>
            <a:ext cx="7106219" cy="2125803"/>
          </a:xfrm>
          <a:custGeom>
            <a:avLst/>
            <a:gdLst>
              <a:gd name="connsiteX0" fmla="*/ 0 w 8266176"/>
              <a:gd name="connsiteY0" fmla="*/ 2706624 h 2706624"/>
              <a:gd name="connsiteX1" fmla="*/ 377952 w 8266176"/>
              <a:gd name="connsiteY1" fmla="*/ 2627376 h 2706624"/>
              <a:gd name="connsiteX2" fmla="*/ 835152 w 8266176"/>
              <a:gd name="connsiteY2" fmla="*/ 2231136 h 2706624"/>
              <a:gd name="connsiteX3" fmla="*/ 1219200 w 8266176"/>
              <a:gd name="connsiteY3" fmla="*/ 2572512 h 2706624"/>
              <a:gd name="connsiteX4" fmla="*/ 2462784 w 8266176"/>
              <a:gd name="connsiteY4" fmla="*/ 1450848 h 2706624"/>
              <a:gd name="connsiteX5" fmla="*/ 3639312 w 8266176"/>
              <a:gd name="connsiteY5" fmla="*/ 2157984 h 2706624"/>
              <a:gd name="connsiteX6" fmla="*/ 5138928 w 8266176"/>
              <a:gd name="connsiteY6" fmla="*/ 1115568 h 2706624"/>
              <a:gd name="connsiteX7" fmla="*/ 7120128 w 8266176"/>
              <a:gd name="connsiteY7" fmla="*/ 676656 h 2706624"/>
              <a:gd name="connsiteX8" fmla="*/ 8266176 w 8266176"/>
              <a:gd name="connsiteY8" fmla="*/ 0 h 2706624"/>
              <a:gd name="connsiteX0" fmla="*/ 0 w 7679436"/>
              <a:gd name="connsiteY0" fmla="*/ 2428494 h 2428494"/>
              <a:gd name="connsiteX1" fmla="*/ 377952 w 7679436"/>
              <a:gd name="connsiteY1" fmla="*/ 2349246 h 2428494"/>
              <a:gd name="connsiteX2" fmla="*/ 835152 w 7679436"/>
              <a:gd name="connsiteY2" fmla="*/ 1953006 h 2428494"/>
              <a:gd name="connsiteX3" fmla="*/ 1219200 w 7679436"/>
              <a:gd name="connsiteY3" fmla="*/ 2294382 h 2428494"/>
              <a:gd name="connsiteX4" fmla="*/ 2462784 w 7679436"/>
              <a:gd name="connsiteY4" fmla="*/ 1172718 h 2428494"/>
              <a:gd name="connsiteX5" fmla="*/ 3639312 w 7679436"/>
              <a:gd name="connsiteY5" fmla="*/ 1879854 h 2428494"/>
              <a:gd name="connsiteX6" fmla="*/ 5138928 w 7679436"/>
              <a:gd name="connsiteY6" fmla="*/ 837438 h 2428494"/>
              <a:gd name="connsiteX7" fmla="*/ 7120128 w 7679436"/>
              <a:gd name="connsiteY7" fmla="*/ 398526 h 2428494"/>
              <a:gd name="connsiteX8" fmla="*/ 7679436 w 7679436"/>
              <a:gd name="connsiteY8" fmla="*/ 0 h 2428494"/>
              <a:gd name="connsiteX0" fmla="*/ 0 w 7120128"/>
              <a:gd name="connsiteY0" fmla="*/ 2029968 h 2029968"/>
              <a:gd name="connsiteX1" fmla="*/ 377952 w 7120128"/>
              <a:gd name="connsiteY1" fmla="*/ 1950720 h 2029968"/>
              <a:gd name="connsiteX2" fmla="*/ 835152 w 7120128"/>
              <a:gd name="connsiteY2" fmla="*/ 1554480 h 2029968"/>
              <a:gd name="connsiteX3" fmla="*/ 1219200 w 7120128"/>
              <a:gd name="connsiteY3" fmla="*/ 1895856 h 2029968"/>
              <a:gd name="connsiteX4" fmla="*/ 2462784 w 7120128"/>
              <a:gd name="connsiteY4" fmla="*/ 774192 h 2029968"/>
              <a:gd name="connsiteX5" fmla="*/ 3639312 w 7120128"/>
              <a:gd name="connsiteY5" fmla="*/ 1481328 h 2029968"/>
              <a:gd name="connsiteX6" fmla="*/ 5138928 w 7120128"/>
              <a:gd name="connsiteY6" fmla="*/ 438912 h 2029968"/>
              <a:gd name="connsiteX7" fmla="*/ 7120128 w 7120128"/>
              <a:gd name="connsiteY7" fmla="*/ 0 h 2029968"/>
              <a:gd name="connsiteX0" fmla="*/ 0 w 7093458"/>
              <a:gd name="connsiteY0" fmla="*/ 2022348 h 2022348"/>
              <a:gd name="connsiteX1" fmla="*/ 377952 w 7093458"/>
              <a:gd name="connsiteY1" fmla="*/ 1943100 h 2022348"/>
              <a:gd name="connsiteX2" fmla="*/ 835152 w 7093458"/>
              <a:gd name="connsiteY2" fmla="*/ 1546860 h 2022348"/>
              <a:gd name="connsiteX3" fmla="*/ 1219200 w 7093458"/>
              <a:gd name="connsiteY3" fmla="*/ 1888236 h 2022348"/>
              <a:gd name="connsiteX4" fmla="*/ 2462784 w 7093458"/>
              <a:gd name="connsiteY4" fmla="*/ 766572 h 2022348"/>
              <a:gd name="connsiteX5" fmla="*/ 3639312 w 7093458"/>
              <a:gd name="connsiteY5" fmla="*/ 1473708 h 2022348"/>
              <a:gd name="connsiteX6" fmla="*/ 5138928 w 7093458"/>
              <a:gd name="connsiteY6" fmla="*/ 431292 h 2022348"/>
              <a:gd name="connsiteX7" fmla="*/ 7093458 w 7093458"/>
              <a:gd name="connsiteY7" fmla="*/ 0 h 2022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3458" h="2022348">
                <a:moveTo>
                  <a:pt x="0" y="2022348"/>
                </a:moveTo>
                <a:cubicBezTo>
                  <a:pt x="119380" y="2022348"/>
                  <a:pt x="238760" y="2022348"/>
                  <a:pt x="377952" y="1943100"/>
                </a:cubicBezTo>
                <a:cubicBezTo>
                  <a:pt x="517144" y="1863852"/>
                  <a:pt x="694944" y="1556004"/>
                  <a:pt x="835152" y="1546860"/>
                </a:cubicBezTo>
                <a:cubicBezTo>
                  <a:pt x="975360" y="1537716"/>
                  <a:pt x="947928" y="2018284"/>
                  <a:pt x="1219200" y="1888236"/>
                </a:cubicBezTo>
                <a:cubicBezTo>
                  <a:pt x="1490472" y="1758188"/>
                  <a:pt x="2059432" y="835660"/>
                  <a:pt x="2462784" y="766572"/>
                </a:cubicBezTo>
                <a:cubicBezTo>
                  <a:pt x="2866136" y="697484"/>
                  <a:pt x="3193288" y="1529588"/>
                  <a:pt x="3639312" y="1473708"/>
                </a:cubicBezTo>
                <a:cubicBezTo>
                  <a:pt x="4085336" y="1417828"/>
                  <a:pt x="4563237" y="676910"/>
                  <a:pt x="5138928" y="431292"/>
                </a:cubicBezTo>
                <a:cubicBezTo>
                  <a:pt x="5714619" y="185674"/>
                  <a:pt x="6670040" y="139573"/>
                  <a:pt x="7093458" y="0"/>
                </a:cubicBezTo>
              </a:path>
            </a:pathLst>
          </a:custGeom>
          <a:noFill/>
          <a:ln w="28575" cap="flat" cmpd="sng" algn="ctr">
            <a:solidFill>
              <a:srgbClr val="C00000"/>
            </a:solidFill>
            <a:prstDash val="solid"/>
            <a:round/>
            <a:headEnd type="none" w="med" len="med"/>
            <a:tailEnd type="none" w="med" len="med"/>
          </a:ln>
          <a:effectLst/>
        </p:spPr>
        <p:txBody>
          <a:bodyPr vert="horz" wrap="square" lIns="103639" tIns="51820" rIns="103639" bIns="51820" numCol="1" rtlCol="0" anchor="t" anchorCtr="0" compatLnSpc="1">
            <a:prstTxWarp prst="textNoShape">
              <a:avLst/>
            </a:prstTxWarp>
          </a:bodyPr>
          <a:lstStyle/>
          <a:p>
            <a:pPr marL="0" marR="0" lvl="0" indent="0" algn="ctr" defTabSz="908633" rtl="0" eaLnBrk="1" fontAlgn="base" latinLnBrk="0" hangingPunct="1">
              <a:lnSpc>
                <a:spcPct val="100000"/>
              </a:lnSpc>
              <a:spcBef>
                <a:spcPct val="0"/>
              </a:spcBef>
              <a:spcAft>
                <a:spcPct val="0"/>
              </a:spcAft>
              <a:buClrTx/>
              <a:buSzTx/>
              <a:buFontTx/>
              <a:buNone/>
              <a:tabLst/>
              <a:defRPr/>
            </a:pPr>
            <a:endParaRPr kumimoji="0" lang="zh-CN" altLang="en-US" sz="2040" b="1" i="0" u="none" strike="noStrike" kern="1200" cap="none" spc="0" normalizeH="0" baseline="0" noProof="0" dirty="0">
              <a:ln>
                <a:noFill/>
              </a:ln>
              <a:solidFill>
                <a:srgbClr val="000000"/>
              </a:solidFill>
              <a:effectLst/>
              <a:uLnTx/>
              <a:uFillTx/>
              <a:latin typeface="Trebuchet MS" pitchFamily="34" charset="0"/>
              <a:ea typeface="华文细黑" pitchFamily="2" charset="-122"/>
              <a:cs typeface="+mn-cs"/>
            </a:endParaRPr>
          </a:p>
        </p:txBody>
      </p:sp>
      <p:sp>
        <p:nvSpPr>
          <p:cNvPr id="98" name="任意多边形 18">
            <a:extLst>
              <a:ext uri="{FF2B5EF4-FFF2-40B4-BE49-F238E27FC236}">
                <a16:creationId xmlns:a16="http://schemas.microsoft.com/office/drawing/2014/main" id="{79CBD62B-DB6D-44DE-B16B-ED160AF2F551}"/>
              </a:ext>
            </a:extLst>
          </p:cNvPr>
          <p:cNvSpPr/>
          <p:nvPr/>
        </p:nvSpPr>
        <p:spPr bwMode="auto">
          <a:xfrm>
            <a:off x="8312810" y="2872663"/>
            <a:ext cx="2250298" cy="695322"/>
          </a:xfrm>
          <a:custGeom>
            <a:avLst/>
            <a:gdLst>
              <a:gd name="connsiteX0" fmla="*/ 0 w 1173480"/>
              <a:gd name="connsiteY0" fmla="*/ 678180 h 678180"/>
              <a:gd name="connsiteX1" fmla="*/ 293370 w 1173480"/>
              <a:gd name="connsiteY1" fmla="*/ 563880 h 678180"/>
              <a:gd name="connsiteX2" fmla="*/ 590550 w 1173480"/>
              <a:gd name="connsiteY2" fmla="*/ 415290 h 678180"/>
              <a:gd name="connsiteX3" fmla="*/ 872490 w 1173480"/>
              <a:gd name="connsiteY3" fmla="*/ 232410 h 678180"/>
              <a:gd name="connsiteX4" fmla="*/ 1173480 w 1173480"/>
              <a:gd name="connsiteY4" fmla="*/ 0 h 6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480" h="678180">
                <a:moveTo>
                  <a:pt x="0" y="678180"/>
                </a:moveTo>
                <a:cubicBezTo>
                  <a:pt x="97472" y="642937"/>
                  <a:pt x="194945" y="607695"/>
                  <a:pt x="293370" y="563880"/>
                </a:cubicBezTo>
                <a:cubicBezTo>
                  <a:pt x="391795" y="520065"/>
                  <a:pt x="494030" y="470535"/>
                  <a:pt x="590550" y="415290"/>
                </a:cubicBezTo>
                <a:cubicBezTo>
                  <a:pt x="687070" y="360045"/>
                  <a:pt x="775335" y="301625"/>
                  <a:pt x="872490" y="232410"/>
                </a:cubicBezTo>
                <a:cubicBezTo>
                  <a:pt x="969645" y="163195"/>
                  <a:pt x="1071562" y="81597"/>
                  <a:pt x="1173480" y="0"/>
                </a:cubicBezTo>
              </a:path>
            </a:pathLst>
          </a:custGeom>
          <a:noFill/>
          <a:ln w="28575" cap="flat" cmpd="sng" algn="ctr">
            <a:solidFill>
              <a:srgbClr val="0000FF"/>
            </a:solidFill>
            <a:prstDash val="dash"/>
            <a:round/>
            <a:headEnd type="none" w="med" len="med"/>
            <a:tailEnd type="none" w="med" len="med"/>
          </a:ln>
          <a:effectLst/>
        </p:spPr>
        <p:txBody>
          <a:bodyPr vert="horz" wrap="square" lIns="103639" tIns="51820" rIns="103639" bIns="51820" numCol="1" rtlCol="0" anchor="t" anchorCtr="0" compatLnSpc="1">
            <a:prstTxWarp prst="textNoShape">
              <a:avLst/>
            </a:prstTxWarp>
          </a:bodyPr>
          <a:lstStyle/>
          <a:p>
            <a:pPr marL="0" marR="0" lvl="0" indent="0" algn="ctr" defTabSz="908633" rtl="0" eaLnBrk="1" fontAlgn="base" latinLnBrk="0" hangingPunct="1">
              <a:lnSpc>
                <a:spcPct val="100000"/>
              </a:lnSpc>
              <a:spcBef>
                <a:spcPct val="0"/>
              </a:spcBef>
              <a:spcAft>
                <a:spcPct val="0"/>
              </a:spcAft>
              <a:buClrTx/>
              <a:buSzTx/>
              <a:buFontTx/>
              <a:buNone/>
              <a:tabLst/>
              <a:defRPr/>
            </a:pPr>
            <a:endParaRPr kumimoji="0" lang="zh-CN" altLang="en-US" sz="2040" b="1" i="0" u="none" strike="noStrike" kern="1200" cap="none" spc="0" normalizeH="0" baseline="0" noProof="0">
              <a:ln>
                <a:noFill/>
              </a:ln>
              <a:solidFill>
                <a:srgbClr val="000000"/>
              </a:solidFill>
              <a:effectLst/>
              <a:uLnTx/>
              <a:uFillTx/>
              <a:latin typeface="Trebuchet MS" pitchFamily="34" charset="0"/>
              <a:ea typeface="华文细黑" pitchFamily="2" charset="-122"/>
              <a:cs typeface="+mn-cs"/>
            </a:endParaRPr>
          </a:p>
        </p:txBody>
      </p:sp>
      <p:sp>
        <p:nvSpPr>
          <p:cNvPr id="115" name="矩形 114">
            <a:extLst>
              <a:ext uri="{FF2B5EF4-FFF2-40B4-BE49-F238E27FC236}">
                <a16:creationId xmlns:a16="http://schemas.microsoft.com/office/drawing/2014/main" id="{655C7ACC-F066-4E11-900D-4E3A15F4AFA4}"/>
              </a:ext>
            </a:extLst>
          </p:cNvPr>
          <p:cNvSpPr/>
          <p:nvPr/>
        </p:nvSpPr>
        <p:spPr>
          <a:xfrm>
            <a:off x="700210" y="5868542"/>
            <a:ext cx="1736373" cy="446276"/>
          </a:xfrm>
          <a:prstGeom prst="rect">
            <a:avLst/>
          </a:prstGeom>
        </p:spPr>
        <p:txBody>
          <a:bodyPr wrap="none">
            <a:spAutoFit/>
          </a:bodyPr>
          <a:lstStyle/>
          <a:p>
            <a:pPr marL="0" marR="0" lvl="0" indent="0" algn="ctr" defTabSz="1036381"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1950/1956</a:t>
            </a:r>
          </a:p>
          <a:p>
            <a:pPr marL="0" marR="0" lvl="0" indent="0" algn="ctr" defTabSz="1036381"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图灵测试、达特茅斯会议</a:t>
            </a:r>
          </a:p>
        </p:txBody>
      </p:sp>
      <p:sp>
        <p:nvSpPr>
          <p:cNvPr id="116" name="矩形 115">
            <a:extLst>
              <a:ext uri="{FF2B5EF4-FFF2-40B4-BE49-F238E27FC236}">
                <a16:creationId xmlns:a16="http://schemas.microsoft.com/office/drawing/2014/main" id="{F24FD5F6-467D-41BC-84A6-B931545CDFB8}"/>
              </a:ext>
            </a:extLst>
          </p:cNvPr>
          <p:cNvSpPr/>
          <p:nvPr/>
        </p:nvSpPr>
        <p:spPr>
          <a:xfrm>
            <a:off x="4565731" y="5868542"/>
            <a:ext cx="721671" cy="446276"/>
          </a:xfrm>
          <a:prstGeom prst="rect">
            <a:avLst/>
          </a:prstGeom>
        </p:spPr>
        <p:txBody>
          <a:bodyPr wrap="none">
            <a:spAutoFit/>
          </a:bodyPr>
          <a:lstStyle/>
          <a:p>
            <a:pPr marL="0" marR="0" lvl="0" indent="0" algn="ctr" defTabSz="1036381"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2012</a:t>
            </a:r>
          </a:p>
          <a:p>
            <a:pPr marL="0" marR="0" lvl="0" indent="0" algn="ctr" defTabSz="1036381"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err="1">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AlexNet</a:t>
            </a:r>
            <a:endParaRPr kumimoji="0" lang="zh-CN" altLang="en-US" sz="11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sp>
        <p:nvSpPr>
          <p:cNvPr id="117" name="矩形 116">
            <a:extLst>
              <a:ext uri="{FF2B5EF4-FFF2-40B4-BE49-F238E27FC236}">
                <a16:creationId xmlns:a16="http://schemas.microsoft.com/office/drawing/2014/main" id="{C41BE0A0-4F95-4A00-ABCD-E428C5D1D342}"/>
              </a:ext>
            </a:extLst>
          </p:cNvPr>
          <p:cNvSpPr/>
          <p:nvPr/>
        </p:nvSpPr>
        <p:spPr>
          <a:xfrm>
            <a:off x="7919205" y="5868542"/>
            <a:ext cx="768159" cy="446276"/>
          </a:xfrm>
          <a:prstGeom prst="rect">
            <a:avLst/>
          </a:prstGeom>
        </p:spPr>
        <p:txBody>
          <a:bodyPr wrap="none">
            <a:spAutoFit/>
          </a:bodyPr>
          <a:lstStyle/>
          <a:p>
            <a:pPr marL="0" marR="0" lvl="0" indent="0" algn="ctr" defTabSz="1036381"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2022</a:t>
            </a:r>
            <a:endParaRPr kumimoji="0" lang="en-US" altLang="zh-CN" sz="11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1036381"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err="1">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ChatGPT</a:t>
            </a:r>
            <a:endParaRPr kumimoji="0" lang="zh-CN" altLang="en-US" sz="105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cxnSp>
        <p:nvCxnSpPr>
          <p:cNvPr id="21" name="直接连接符 60">
            <a:extLst>
              <a:ext uri="{FF2B5EF4-FFF2-40B4-BE49-F238E27FC236}">
                <a16:creationId xmlns:a16="http://schemas.microsoft.com/office/drawing/2014/main" id="{8EF8A116-2F20-418A-ACBD-F51A54351F80}"/>
              </a:ext>
            </a:extLst>
          </p:cNvPr>
          <p:cNvCxnSpPr>
            <a:cxnSpLocks/>
          </p:cNvCxnSpPr>
          <p:nvPr/>
        </p:nvCxnSpPr>
        <p:spPr>
          <a:xfrm>
            <a:off x="1398475" y="5301726"/>
            <a:ext cx="0" cy="506642"/>
          </a:xfrm>
          <a:prstGeom prst="line">
            <a:avLst/>
          </a:prstGeom>
          <a:noFill/>
          <a:ln w="9525" cap="flat" cmpd="sng" algn="ctr">
            <a:solidFill>
              <a:srgbClr val="000000"/>
            </a:solidFill>
            <a:prstDash val="dash"/>
          </a:ln>
          <a:effectLst/>
        </p:spPr>
      </p:cxnSp>
      <p:cxnSp>
        <p:nvCxnSpPr>
          <p:cNvPr id="22" name="直接连接符 60">
            <a:extLst>
              <a:ext uri="{FF2B5EF4-FFF2-40B4-BE49-F238E27FC236}">
                <a16:creationId xmlns:a16="http://schemas.microsoft.com/office/drawing/2014/main" id="{0A5C87D4-EFFD-449D-A997-3394650D708D}"/>
              </a:ext>
            </a:extLst>
          </p:cNvPr>
          <p:cNvCxnSpPr>
            <a:cxnSpLocks/>
          </p:cNvCxnSpPr>
          <p:nvPr/>
        </p:nvCxnSpPr>
        <p:spPr>
          <a:xfrm>
            <a:off x="4926567" y="4276470"/>
            <a:ext cx="0" cy="1521173"/>
          </a:xfrm>
          <a:prstGeom prst="line">
            <a:avLst/>
          </a:prstGeom>
          <a:noFill/>
          <a:ln w="9525" cap="flat" cmpd="sng" algn="ctr">
            <a:solidFill>
              <a:srgbClr val="000000"/>
            </a:solidFill>
            <a:prstDash val="dash"/>
          </a:ln>
          <a:effectLst/>
        </p:spPr>
      </p:cxnSp>
      <p:cxnSp>
        <p:nvCxnSpPr>
          <p:cNvPr id="23" name="直接连接符 60">
            <a:extLst>
              <a:ext uri="{FF2B5EF4-FFF2-40B4-BE49-F238E27FC236}">
                <a16:creationId xmlns:a16="http://schemas.microsoft.com/office/drawing/2014/main" id="{9E621E99-8476-4EDF-BF48-778CE4782911}"/>
              </a:ext>
            </a:extLst>
          </p:cNvPr>
          <p:cNvCxnSpPr>
            <a:cxnSpLocks/>
          </p:cNvCxnSpPr>
          <p:nvPr/>
        </p:nvCxnSpPr>
        <p:spPr>
          <a:xfrm>
            <a:off x="8312810" y="3230330"/>
            <a:ext cx="0" cy="2578038"/>
          </a:xfrm>
          <a:prstGeom prst="line">
            <a:avLst/>
          </a:prstGeom>
          <a:noFill/>
          <a:ln w="9525" cap="flat" cmpd="sng" algn="ctr">
            <a:solidFill>
              <a:srgbClr val="000000"/>
            </a:solidFill>
            <a:prstDash val="dash"/>
          </a:ln>
          <a:effectLst/>
        </p:spPr>
      </p:cxnSp>
      <p:grpSp>
        <p:nvGrpSpPr>
          <p:cNvPr id="11" name="组合 10">
            <a:extLst>
              <a:ext uri="{FF2B5EF4-FFF2-40B4-BE49-F238E27FC236}">
                <a16:creationId xmlns:a16="http://schemas.microsoft.com/office/drawing/2014/main" id="{F37F2E36-8485-4329-AF91-B6AC794C94CA}"/>
              </a:ext>
            </a:extLst>
          </p:cNvPr>
          <p:cNvGrpSpPr/>
          <p:nvPr/>
        </p:nvGrpSpPr>
        <p:grpSpPr>
          <a:xfrm>
            <a:off x="1367356" y="1170048"/>
            <a:ext cx="1877437" cy="706027"/>
            <a:chOff x="1204076" y="1287852"/>
            <a:chExt cx="1877437" cy="706027"/>
          </a:xfrm>
        </p:grpSpPr>
        <p:sp>
          <p:nvSpPr>
            <p:cNvPr id="105" name="矩形 104">
              <a:extLst>
                <a:ext uri="{FF2B5EF4-FFF2-40B4-BE49-F238E27FC236}">
                  <a16:creationId xmlns:a16="http://schemas.microsoft.com/office/drawing/2014/main" id="{76414424-9D15-4013-BB60-0B524F5CB94C}"/>
                </a:ext>
              </a:extLst>
            </p:cNvPr>
            <p:cNvSpPr/>
            <p:nvPr/>
          </p:nvSpPr>
          <p:spPr>
            <a:xfrm>
              <a:off x="1204076" y="1287852"/>
              <a:ext cx="1877437" cy="706027"/>
            </a:xfrm>
            <a:prstGeom prst="rect">
              <a:avLst/>
            </a:prstGeom>
          </p:spPr>
          <p:txBody>
            <a:bodyPr wrap="none">
              <a:spAutoFit/>
            </a:bodyPr>
            <a:lstStyle/>
            <a:p>
              <a:pPr marL="0" marR="0" lvl="0" indent="0" algn="ctr" defTabSz="1036381"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人工智能的起始</a:t>
              </a:r>
              <a:endParaRPr kumimoji="0" lang="en-US" altLang="zh-CN" sz="1600" b="1"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1036381"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图灵测试、达特茅斯会议</a:t>
              </a:r>
            </a:p>
          </p:txBody>
        </p:sp>
        <p:cxnSp>
          <p:nvCxnSpPr>
            <p:cNvPr id="10" name="直接连接符 9">
              <a:extLst>
                <a:ext uri="{FF2B5EF4-FFF2-40B4-BE49-F238E27FC236}">
                  <a16:creationId xmlns:a16="http://schemas.microsoft.com/office/drawing/2014/main" id="{0BB86BBA-F41F-43BA-8CF0-35A984725EB2}"/>
                </a:ext>
              </a:extLst>
            </p:cNvPr>
            <p:cNvCxnSpPr/>
            <p:nvPr/>
          </p:nvCxnSpPr>
          <p:spPr>
            <a:xfrm>
              <a:off x="1405117" y="1709058"/>
              <a:ext cx="147535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39463B3D-1A02-474B-9680-F820EE1E531F}"/>
              </a:ext>
            </a:extLst>
          </p:cNvPr>
          <p:cNvGrpSpPr/>
          <p:nvPr/>
        </p:nvGrpSpPr>
        <p:grpSpPr>
          <a:xfrm>
            <a:off x="5017563" y="1170048"/>
            <a:ext cx="1826141" cy="706027"/>
            <a:chOff x="4854282" y="1287852"/>
            <a:chExt cx="1826141" cy="706027"/>
          </a:xfrm>
        </p:grpSpPr>
        <p:sp>
          <p:nvSpPr>
            <p:cNvPr id="106" name="矩形 105">
              <a:extLst>
                <a:ext uri="{FF2B5EF4-FFF2-40B4-BE49-F238E27FC236}">
                  <a16:creationId xmlns:a16="http://schemas.microsoft.com/office/drawing/2014/main" id="{6DD4FABB-F678-49B1-8C76-3A156063ECA3}"/>
                </a:ext>
              </a:extLst>
            </p:cNvPr>
            <p:cNvSpPr/>
            <p:nvPr/>
          </p:nvSpPr>
          <p:spPr>
            <a:xfrm>
              <a:off x="4854282" y="1287852"/>
              <a:ext cx="1826141" cy="706027"/>
            </a:xfrm>
            <a:prstGeom prst="rect">
              <a:avLst/>
            </a:prstGeom>
          </p:spPr>
          <p:txBody>
            <a:bodyPr wrap="none">
              <a:spAutoFit/>
            </a:bodyPr>
            <a:lstStyle/>
            <a:p>
              <a:pPr marL="0" marR="0" lvl="0" indent="0" algn="ctr" defTabSz="1036381"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当代人工智能热潮</a:t>
              </a:r>
              <a:endParaRPr kumimoji="0" lang="en-US" altLang="zh-CN" sz="1600" b="1"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1036381"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CNN</a:t>
              </a:r>
              <a:r>
                <a:rPr kumimoji="0" lang="zh-CN" altLang="en-US"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200" b="0" i="0" u="none" strike="noStrike" kern="1200" cap="none" spc="0" normalizeH="0" baseline="0" noProof="0" dirty="0" err="1">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AlexNet</a:t>
              </a:r>
              <a:endParaRPr kumimoji="0" lang="en-US" altLang="zh-CN"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cxnSp>
          <p:nvCxnSpPr>
            <p:cNvPr id="33" name="直接连接符 32">
              <a:extLst>
                <a:ext uri="{FF2B5EF4-FFF2-40B4-BE49-F238E27FC236}">
                  <a16:creationId xmlns:a16="http://schemas.microsoft.com/office/drawing/2014/main" id="{9EF8AA9E-94A8-499D-88E8-418C4611CAFD}"/>
                </a:ext>
              </a:extLst>
            </p:cNvPr>
            <p:cNvCxnSpPr/>
            <p:nvPr/>
          </p:nvCxnSpPr>
          <p:spPr>
            <a:xfrm>
              <a:off x="5029675" y="1709058"/>
              <a:ext cx="147535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67FFD243-4007-4819-8595-51627E9753FF}"/>
              </a:ext>
            </a:extLst>
          </p:cNvPr>
          <p:cNvGrpSpPr/>
          <p:nvPr/>
        </p:nvGrpSpPr>
        <p:grpSpPr>
          <a:xfrm>
            <a:off x="8616473" y="1170048"/>
            <a:ext cx="1826141" cy="706027"/>
            <a:chOff x="8453193" y="1287852"/>
            <a:chExt cx="1826141" cy="706027"/>
          </a:xfrm>
        </p:grpSpPr>
        <p:sp>
          <p:nvSpPr>
            <p:cNvPr id="107" name="矩形 106">
              <a:extLst>
                <a:ext uri="{FF2B5EF4-FFF2-40B4-BE49-F238E27FC236}">
                  <a16:creationId xmlns:a16="http://schemas.microsoft.com/office/drawing/2014/main" id="{81A64B44-1C25-41F5-8221-11F3A7960A96}"/>
                </a:ext>
              </a:extLst>
            </p:cNvPr>
            <p:cNvSpPr/>
            <p:nvPr/>
          </p:nvSpPr>
          <p:spPr>
            <a:xfrm>
              <a:off x="8453193" y="1287852"/>
              <a:ext cx="1826141" cy="706027"/>
            </a:xfrm>
            <a:prstGeom prst="rect">
              <a:avLst/>
            </a:prstGeom>
          </p:spPr>
          <p:txBody>
            <a:bodyPr wrap="none">
              <a:spAutoFit/>
            </a:bodyPr>
            <a:lstStyle/>
            <a:p>
              <a:pPr marL="0" marR="0" lvl="0" indent="0" algn="ctr" defTabSz="1036381"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大模型浪潮的奠基</a:t>
              </a:r>
              <a:endParaRPr kumimoji="0" lang="en-US" altLang="zh-CN" sz="1600" b="1"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1036381"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Transformer</a:t>
              </a:r>
              <a:r>
                <a:rPr kumimoji="0" lang="zh-CN" altLang="en-US"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a:t>
              </a:r>
              <a:r>
                <a:rPr kumimoji="0" lang="en-US" altLang="zh-CN"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GPT</a:t>
              </a:r>
              <a:endParaRPr kumimoji="0" lang="zh-CN" altLang="en-US" sz="1200"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p:txBody>
        </p:sp>
        <p:cxnSp>
          <p:nvCxnSpPr>
            <p:cNvPr id="34" name="直接连接符 33">
              <a:extLst>
                <a:ext uri="{FF2B5EF4-FFF2-40B4-BE49-F238E27FC236}">
                  <a16:creationId xmlns:a16="http://schemas.microsoft.com/office/drawing/2014/main" id="{830770F1-E04F-40BA-A1EC-2C14103E7AC9}"/>
                </a:ext>
              </a:extLst>
            </p:cNvPr>
            <p:cNvCxnSpPr/>
            <p:nvPr/>
          </p:nvCxnSpPr>
          <p:spPr>
            <a:xfrm>
              <a:off x="8628586" y="1709058"/>
              <a:ext cx="1475354"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026" name="Picture 2" descr="一文看懂图灵测试（附：图灵不为人知的5个故事）">
            <a:extLst>
              <a:ext uri="{FF2B5EF4-FFF2-40B4-BE49-F238E27FC236}">
                <a16:creationId xmlns:a16="http://schemas.microsoft.com/office/drawing/2014/main" id="{8F1CDFD6-0628-4FE2-BFC6-C9B91B601F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55002" y="2014515"/>
            <a:ext cx="1302144" cy="992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文心一言能干什么-百度文心一言功能介绍-千篇网">
            <a:extLst>
              <a:ext uri="{FF2B5EF4-FFF2-40B4-BE49-F238E27FC236}">
                <a16:creationId xmlns:a16="http://schemas.microsoft.com/office/drawing/2014/main" id="{9293E764-E125-4A25-9D41-34BA8449E419}"/>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91866" y="2064706"/>
            <a:ext cx="1586531" cy="9704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全网最通俗易懂的猫狗识别项目实战- 使用TensorFlow + CNN 实现猫狗二分类-哔哩哔哩">
            <a:extLst>
              <a:ext uri="{FF2B5EF4-FFF2-40B4-BE49-F238E27FC236}">
                <a16:creationId xmlns:a16="http://schemas.microsoft.com/office/drawing/2014/main" id="{4D3ACF37-C6C0-4130-A865-22B14BD4C5EC}"/>
              </a:ext>
            </a:extLst>
          </p:cNvPr>
          <p:cNvPicPr>
            <a:picLocks noChangeAspect="1" noChangeArrowheads="1"/>
          </p:cNvPicPr>
          <p:nvPr/>
        </p:nvPicPr>
        <p:blipFill>
          <a:blip r:embed="rId5">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139330" y="1923574"/>
            <a:ext cx="1826141" cy="1134130"/>
          </a:xfrm>
          <a:prstGeom prst="rect">
            <a:avLst/>
          </a:prstGeom>
          <a:noFill/>
          <a:extLst>
            <a:ext uri="{909E8E84-426E-40DD-AFC4-6F175D3DCCD1}">
              <a14:hiddenFill xmlns:a14="http://schemas.microsoft.com/office/drawing/2010/main">
                <a:solidFill>
                  <a:srgbClr val="FFFFFF"/>
                </a:solidFill>
              </a14:hiddenFill>
            </a:ext>
          </a:extLst>
        </p:spPr>
      </p:pic>
      <p:grpSp>
        <p:nvGrpSpPr>
          <p:cNvPr id="60" name="组合 59">
            <a:extLst>
              <a:ext uri="{FF2B5EF4-FFF2-40B4-BE49-F238E27FC236}">
                <a16:creationId xmlns:a16="http://schemas.microsoft.com/office/drawing/2014/main" id="{49DC22F6-546C-46D5-8504-71CF8EB4CA21}"/>
              </a:ext>
            </a:extLst>
          </p:cNvPr>
          <p:cNvGrpSpPr/>
          <p:nvPr/>
        </p:nvGrpSpPr>
        <p:grpSpPr>
          <a:xfrm rot="5400000">
            <a:off x="3540592" y="1838845"/>
            <a:ext cx="893525" cy="451723"/>
            <a:chOff x="3260300" y="5174624"/>
            <a:chExt cx="2225555" cy="1053586"/>
          </a:xfrm>
        </p:grpSpPr>
        <p:sp>
          <p:nvSpPr>
            <p:cNvPr id="61" name="梯形 60">
              <a:extLst>
                <a:ext uri="{FF2B5EF4-FFF2-40B4-BE49-F238E27FC236}">
                  <a16:creationId xmlns:a16="http://schemas.microsoft.com/office/drawing/2014/main" id="{EC8ABF82-A720-450E-9E22-3761A962AB2C}"/>
                </a:ext>
              </a:extLst>
            </p:cNvPr>
            <p:cNvSpPr/>
            <p:nvPr/>
          </p:nvSpPr>
          <p:spPr>
            <a:xfrm rot="10800000" flipV="1">
              <a:off x="3260300" y="5174624"/>
              <a:ext cx="2225555" cy="749397"/>
            </a:xfrm>
            <a:prstGeom prst="trapezoid">
              <a:avLst>
                <a:gd name="adj" fmla="val 148455"/>
              </a:avLst>
            </a:prstGeom>
            <a:gradFill flip="none" rotWithShape="1">
              <a:gsLst>
                <a:gs pos="0">
                  <a:srgbClr val="C7000B">
                    <a:alpha val="20000"/>
                  </a:srgbClr>
                </a:gs>
                <a:gs pos="100000">
                  <a:srgbClr val="C7000B">
                    <a:alpha val="0"/>
                  </a:srgbClr>
                </a:gs>
              </a:gsLst>
              <a:lin ang="5400000" scaled="1"/>
              <a:tileRect/>
            </a:gradFill>
            <a:ln w="12700">
              <a:gradFill flip="none" rotWithShape="1">
                <a:gsLst>
                  <a:gs pos="10000">
                    <a:srgbClr val="C7000B">
                      <a:alpha val="1000"/>
                    </a:srgbClr>
                  </a:gs>
                  <a:gs pos="100000">
                    <a:srgbClr val="C7000B">
                      <a:alpha val="90000"/>
                    </a:srgbClr>
                  </a:gs>
                </a:gsLst>
                <a:lin ang="16200000" scaled="1"/>
                <a:tileRect/>
              </a:gradFill>
              <a:miter lim="800000"/>
            </a:ln>
          </p:spPr>
          <p:txBody>
            <a:bodyPr lIns="121878" tIns="60939" rIns="121878" bIns="6093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199" b="0" i="0" u="none" strike="noStrike" kern="1200" cap="none" spc="0" normalizeH="0" baseline="0" noProof="0">
                <a:ln>
                  <a:noFill/>
                </a:ln>
                <a:solidFill>
                  <a:srgbClr val="EBEBEB">
                    <a:lumMod val="10000"/>
                  </a:srgbClr>
                </a:solidFill>
                <a:effectLst/>
                <a:uLnTx/>
                <a:uFillTx/>
                <a:latin typeface="微软雅黑" panose="020B0503020204020204" pitchFamily="34" charset="-122"/>
                <a:ea typeface="微软雅黑"/>
                <a:cs typeface="+mn-cs"/>
              </a:endParaRPr>
            </a:p>
          </p:txBody>
        </p:sp>
        <p:sp>
          <p:nvSpPr>
            <p:cNvPr id="62" name="梯形 61">
              <a:extLst>
                <a:ext uri="{FF2B5EF4-FFF2-40B4-BE49-F238E27FC236}">
                  <a16:creationId xmlns:a16="http://schemas.microsoft.com/office/drawing/2014/main" id="{774479F3-B1CB-4732-9D67-7B6AE45B7B14}"/>
                </a:ext>
              </a:extLst>
            </p:cNvPr>
            <p:cNvSpPr/>
            <p:nvPr/>
          </p:nvSpPr>
          <p:spPr>
            <a:xfrm rot="10800000" flipV="1">
              <a:off x="3260300" y="5478813"/>
              <a:ext cx="2225555" cy="749397"/>
            </a:xfrm>
            <a:prstGeom prst="trapezoid">
              <a:avLst>
                <a:gd name="adj" fmla="val 148455"/>
              </a:avLst>
            </a:prstGeom>
            <a:gradFill flip="none" rotWithShape="1">
              <a:gsLst>
                <a:gs pos="0">
                  <a:srgbClr val="C7000B">
                    <a:alpha val="20000"/>
                  </a:srgbClr>
                </a:gs>
                <a:gs pos="100000">
                  <a:srgbClr val="C7000B">
                    <a:alpha val="0"/>
                  </a:srgbClr>
                </a:gs>
              </a:gsLst>
              <a:lin ang="5400000" scaled="1"/>
              <a:tileRect/>
            </a:gradFill>
            <a:ln w="12700">
              <a:gradFill flip="none" rotWithShape="1">
                <a:gsLst>
                  <a:gs pos="10000">
                    <a:srgbClr val="C7000B">
                      <a:alpha val="1000"/>
                    </a:srgbClr>
                  </a:gs>
                  <a:gs pos="100000">
                    <a:srgbClr val="C7000B">
                      <a:alpha val="90000"/>
                    </a:srgbClr>
                  </a:gs>
                </a:gsLst>
                <a:lin ang="16200000" scaled="1"/>
                <a:tileRect/>
              </a:gradFill>
              <a:miter lim="800000"/>
            </a:ln>
          </p:spPr>
          <p:txBody>
            <a:bodyPr lIns="121878" tIns="60939" rIns="121878" bIns="6093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199" b="0" i="0" u="none" strike="noStrike" kern="1200" cap="none" spc="0" normalizeH="0" baseline="0" noProof="0">
                <a:ln>
                  <a:noFill/>
                </a:ln>
                <a:solidFill>
                  <a:srgbClr val="EBEBEB">
                    <a:lumMod val="10000"/>
                  </a:srgbClr>
                </a:solidFill>
                <a:effectLst/>
                <a:uLnTx/>
                <a:uFillTx/>
                <a:latin typeface="微软雅黑" panose="020B0503020204020204" pitchFamily="34" charset="-122"/>
                <a:ea typeface="微软雅黑"/>
                <a:cs typeface="+mn-cs"/>
              </a:endParaRPr>
            </a:p>
          </p:txBody>
        </p:sp>
      </p:grpSp>
      <p:grpSp>
        <p:nvGrpSpPr>
          <p:cNvPr id="63" name="组合 62">
            <a:extLst>
              <a:ext uri="{FF2B5EF4-FFF2-40B4-BE49-F238E27FC236}">
                <a16:creationId xmlns:a16="http://schemas.microsoft.com/office/drawing/2014/main" id="{6854BEFC-DCD4-4F88-8CCD-A99B8AAFAA79}"/>
              </a:ext>
            </a:extLst>
          </p:cNvPr>
          <p:cNvGrpSpPr/>
          <p:nvPr/>
        </p:nvGrpSpPr>
        <p:grpSpPr>
          <a:xfrm rot="5400000">
            <a:off x="7321467" y="1838845"/>
            <a:ext cx="893525" cy="451723"/>
            <a:chOff x="3260300" y="5174624"/>
            <a:chExt cx="2225555" cy="1053586"/>
          </a:xfrm>
        </p:grpSpPr>
        <p:sp>
          <p:nvSpPr>
            <p:cNvPr id="64" name="梯形 63">
              <a:extLst>
                <a:ext uri="{FF2B5EF4-FFF2-40B4-BE49-F238E27FC236}">
                  <a16:creationId xmlns:a16="http://schemas.microsoft.com/office/drawing/2014/main" id="{0EB7D200-840A-462D-A27B-708F6757E7C0}"/>
                </a:ext>
              </a:extLst>
            </p:cNvPr>
            <p:cNvSpPr/>
            <p:nvPr/>
          </p:nvSpPr>
          <p:spPr>
            <a:xfrm rot="10800000" flipV="1">
              <a:off x="3260300" y="5174624"/>
              <a:ext cx="2225555" cy="749397"/>
            </a:xfrm>
            <a:prstGeom prst="trapezoid">
              <a:avLst>
                <a:gd name="adj" fmla="val 148455"/>
              </a:avLst>
            </a:prstGeom>
            <a:gradFill flip="none" rotWithShape="1">
              <a:gsLst>
                <a:gs pos="0">
                  <a:srgbClr val="C7000B">
                    <a:alpha val="20000"/>
                  </a:srgbClr>
                </a:gs>
                <a:gs pos="100000">
                  <a:srgbClr val="C7000B">
                    <a:alpha val="0"/>
                  </a:srgbClr>
                </a:gs>
              </a:gsLst>
              <a:lin ang="5400000" scaled="1"/>
              <a:tileRect/>
            </a:gradFill>
            <a:ln w="12700">
              <a:gradFill flip="none" rotWithShape="1">
                <a:gsLst>
                  <a:gs pos="10000">
                    <a:srgbClr val="C7000B">
                      <a:alpha val="1000"/>
                    </a:srgbClr>
                  </a:gs>
                  <a:gs pos="100000">
                    <a:srgbClr val="C7000B">
                      <a:alpha val="90000"/>
                    </a:srgbClr>
                  </a:gs>
                </a:gsLst>
                <a:lin ang="16200000" scaled="1"/>
                <a:tileRect/>
              </a:gradFill>
              <a:miter lim="800000"/>
            </a:ln>
          </p:spPr>
          <p:txBody>
            <a:bodyPr lIns="121878" tIns="60939" rIns="121878" bIns="6093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199" b="0" i="0" u="none" strike="noStrike" kern="1200" cap="none" spc="0" normalizeH="0" baseline="0" noProof="0">
                <a:ln>
                  <a:noFill/>
                </a:ln>
                <a:solidFill>
                  <a:srgbClr val="EBEBEB">
                    <a:lumMod val="10000"/>
                  </a:srgbClr>
                </a:solidFill>
                <a:effectLst/>
                <a:uLnTx/>
                <a:uFillTx/>
                <a:latin typeface="微软雅黑" panose="020B0503020204020204" pitchFamily="34" charset="-122"/>
                <a:ea typeface="微软雅黑"/>
                <a:cs typeface="+mn-cs"/>
              </a:endParaRPr>
            </a:p>
          </p:txBody>
        </p:sp>
        <p:sp>
          <p:nvSpPr>
            <p:cNvPr id="65" name="梯形 64">
              <a:extLst>
                <a:ext uri="{FF2B5EF4-FFF2-40B4-BE49-F238E27FC236}">
                  <a16:creationId xmlns:a16="http://schemas.microsoft.com/office/drawing/2014/main" id="{7978970A-08B0-486B-9911-2A8E415044BD}"/>
                </a:ext>
              </a:extLst>
            </p:cNvPr>
            <p:cNvSpPr/>
            <p:nvPr/>
          </p:nvSpPr>
          <p:spPr>
            <a:xfrm rot="10800000" flipV="1">
              <a:off x="3260300" y="5478813"/>
              <a:ext cx="2225555" cy="749397"/>
            </a:xfrm>
            <a:prstGeom prst="trapezoid">
              <a:avLst>
                <a:gd name="adj" fmla="val 148455"/>
              </a:avLst>
            </a:prstGeom>
            <a:gradFill flip="none" rotWithShape="1">
              <a:gsLst>
                <a:gs pos="0">
                  <a:srgbClr val="C7000B">
                    <a:alpha val="20000"/>
                  </a:srgbClr>
                </a:gs>
                <a:gs pos="100000">
                  <a:srgbClr val="C7000B">
                    <a:alpha val="0"/>
                  </a:srgbClr>
                </a:gs>
              </a:gsLst>
              <a:lin ang="5400000" scaled="1"/>
              <a:tileRect/>
            </a:gradFill>
            <a:ln w="12700">
              <a:gradFill flip="none" rotWithShape="1">
                <a:gsLst>
                  <a:gs pos="10000">
                    <a:srgbClr val="C7000B">
                      <a:alpha val="1000"/>
                    </a:srgbClr>
                  </a:gs>
                  <a:gs pos="100000">
                    <a:srgbClr val="C7000B">
                      <a:alpha val="90000"/>
                    </a:srgbClr>
                  </a:gs>
                </a:gsLst>
                <a:lin ang="16200000" scaled="1"/>
                <a:tileRect/>
              </a:gradFill>
              <a:miter lim="800000"/>
            </a:ln>
          </p:spPr>
          <p:txBody>
            <a:bodyPr lIns="121878" tIns="60939" rIns="121878" bIns="60939"/>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199" b="0" i="0" u="none" strike="noStrike" kern="1200" cap="none" spc="0" normalizeH="0" baseline="0" noProof="0">
                <a:ln>
                  <a:noFill/>
                </a:ln>
                <a:solidFill>
                  <a:srgbClr val="EBEBEB">
                    <a:lumMod val="10000"/>
                  </a:srgbClr>
                </a:solidFill>
                <a:effectLst/>
                <a:uLnTx/>
                <a:uFillTx/>
                <a:latin typeface="微软雅黑" panose="020B0503020204020204" pitchFamily="34" charset="-122"/>
                <a:ea typeface="微软雅黑"/>
                <a:cs typeface="+mn-cs"/>
              </a:endParaRPr>
            </a:p>
          </p:txBody>
        </p:sp>
      </p:grpSp>
      <p:sp>
        <p:nvSpPr>
          <p:cNvPr id="32" name="矩形 31">
            <a:extLst>
              <a:ext uri="{FF2B5EF4-FFF2-40B4-BE49-F238E27FC236}">
                <a16:creationId xmlns:a16="http://schemas.microsoft.com/office/drawing/2014/main" id="{302F9E09-9C9C-4A0C-A6EE-83E75918CB07}"/>
              </a:ext>
            </a:extLst>
          </p:cNvPr>
          <p:cNvSpPr/>
          <p:nvPr/>
        </p:nvSpPr>
        <p:spPr>
          <a:xfrm>
            <a:off x="6302463" y="4158594"/>
            <a:ext cx="2052439" cy="1222001"/>
          </a:xfrm>
          <a:prstGeom prst="rect">
            <a:avLst/>
          </a:prstGeom>
          <a:solidFill>
            <a:schemeClr val="tx1">
              <a:alpha val="10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2011: </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激活函数</a:t>
            </a:r>
            <a:r>
              <a:rPr kumimoji="0" lang="en-US" altLang="zh-CN" sz="900" b="0" i="0" u="none" strike="noStrike" kern="1200" cap="none" spc="0" normalizeH="0" baseline="0" noProof="0" dirty="0" err="1">
                <a:ln>
                  <a:noFill/>
                </a:ln>
                <a:solidFill>
                  <a:srgbClr val="1D1D1A"/>
                </a:solidFill>
                <a:effectLst/>
                <a:uLnTx/>
                <a:uFillTx/>
                <a:latin typeface="微软雅黑"/>
                <a:ea typeface="微软雅黑"/>
                <a:cs typeface="+mn-cs"/>
                <a:sym typeface="Arial" panose="020B0604020202020204" pitchFamily="34" charset="0"/>
              </a:rPr>
              <a:t>ReLU</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2012: </a:t>
            </a:r>
            <a:r>
              <a:rPr kumimoji="0" lang="en-US" altLang="zh-CN" sz="900" b="0" i="0" u="none" strike="noStrike" kern="1200" cap="none" spc="0" normalizeH="0" baseline="0" noProof="0" dirty="0" err="1">
                <a:ln>
                  <a:noFill/>
                </a:ln>
                <a:solidFill>
                  <a:srgbClr val="1D1D1A"/>
                </a:solidFill>
                <a:effectLst/>
                <a:uLnTx/>
                <a:uFillTx/>
                <a:latin typeface="微软雅黑"/>
                <a:ea typeface="微软雅黑"/>
                <a:cs typeface="+mn-cs"/>
                <a:sym typeface="Arial" panose="020B0604020202020204" pitchFamily="34" charset="0"/>
              </a:rPr>
              <a:t>AlexNet</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掀起深度学习浪潮</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2013: word2vec; </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奠定</a:t>
            </a: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NLP</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基础</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2014: Attention</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机制</a:t>
            </a: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 GAN; Adam</a:t>
            </a: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2015: </a:t>
            </a:r>
            <a:r>
              <a:rPr kumimoji="0" lang="en-US" altLang="zh-CN" sz="900" b="0" i="0" u="none" strike="noStrike" kern="1200" cap="none" spc="0" normalizeH="0" baseline="0" noProof="0" dirty="0" err="1">
                <a:ln>
                  <a:noFill/>
                </a:ln>
                <a:solidFill>
                  <a:srgbClr val="1D1D1A"/>
                </a:solidFill>
                <a:effectLst/>
                <a:uLnTx/>
                <a:uFillTx/>
                <a:latin typeface="微软雅黑"/>
                <a:ea typeface="微软雅黑"/>
                <a:cs typeface="+mn-cs"/>
                <a:sym typeface="Arial" panose="020B0604020202020204" pitchFamily="34" charset="0"/>
              </a:rPr>
              <a:t>ResNet</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超越人类；</a:t>
            </a: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BN</a:t>
            </a: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2016: AlphaGo</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攻陷围棋</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p:txBody>
      </p:sp>
      <p:sp>
        <p:nvSpPr>
          <p:cNvPr id="35" name="文本框 34">
            <a:extLst>
              <a:ext uri="{FF2B5EF4-FFF2-40B4-BE49-F238E27FC236}">
                <a16:creationId xmlns:a16="http://schemas.microsoft.com/office/drawing/2014/main" id="{0D6F3E80-CE7B-4F98-AA3E-FBF8414B61EE}"/>
              </a:ext>
            </a:extLst>
          </p:cNvPr>
          <p:cNvSpPr txBox="1"/>
          <p:nvPr/>
        </p:nvSpPr>
        <p:spPr>
          <a:xfrm>
            <a:off x="3353390" y="4630886"/>
            <a:ext cx="758340" cy="184666"/>
          </a:xfrm>
          <a:prstGeom prst="rect">
            <a:avLst/>
          </a:prstGeom>
          <a:noFill/>
        </p:spPr>
        <p:txBody>
          <a:bodyPr wrap="square" lIns="0" tIns="0" rIns="0" bIns="0" rtlCol="0">
            <a:spAutoFit/>
          </a:bodyPr>
          <a:lstStyle>
            <a:defPPr>
              <a:defRPr lang="zh-CN"/>
            </a:defPPr>
            <a:lvl1pPr>
              <a:defRPr sz="1200" b="1">
                <a:solidFill>
                  <a:srgbClr val="C00000"/>
                </a:solidFill>
                <a:latin typeface="Arial" panose="020B0604020202020204" pitchFamily="34" charset="0"/>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专家系统</a:t>
            </a:r>
          </a:p>
        </p:txBody>
      </p:sp>
      <p:sp>
        <p:nvSpPr>
          <p:cNvPr id="38" name="矩形 37">
            <a:extLst>
              <a:ext uri="{FF2B5EF4-FFF2-40B4-BE49-F238E27FC236}">
                <a16:creationId xmlns:a16="http://schemas.microsoft.com/office/drawing/2014/main" id="{BBA73C6A-5196-42DD-AEDF-906C7F4669E2}"/>
              </a:ext>
            </a:extLst>
          </p:cNvPr>
          <p:cNvSpPr/>
          <p:nvPr/>
        </p:nvSpPr>
        <p:spPr>
          <a:xfrm>
            <a:off x="8354907" y="4158594"/>
            <a:ext cx="2141959" cy="1222001"/>
          </a:xfrm>
          <a:prstGeom prst="rect">
            <a:avLst/>
          </a:prstGeom>
          <a:solidFill>
            <a:schemeClr val="tx1">
              <a:alpha val="10000"/>
            </a:schemeClr>
          </a:solid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2017: Transformer</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结构提出</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2018: BERT</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提出，大语言模型井喷</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2019: RL/GAN</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的持续发展</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2020: AF2</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突破蛋白质结构预测</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2021: Transformer</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大一统</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a:p>
            <a:pPr marL="171450" marR="0" lvl="1" indent="-171450" algn="just" defTabSz="913668"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2022: </a:t>
            </a:r>
            <a:r>
              <a:rPr kumimoji="0" lang="en-US" altLang="zh-CN" sz="900" b="0" i="0" u="none" strike="noStrike" kern="1200" cap="none" spc="0" normalizeH="0" baseline="0" noProof="0" dirty="0" err="1">
                <a:ln>
                  <a:noFill/>
                </a:ln>
                <a:solidFill>
                  <a:srgbClr val="1D1D1A"/>
                </a:solidFill>
                <a:effectLst/>
                <a:uLnTx/>
                <a:uFillTx/>
                <a:latin typeface="微软雅黑"/>
                <a:ea typeface="微软雅黑"/>
                <a:cs typeface="+mn-cs"/>
                <a:sym typeface="Arial" panose="020B0604020202020204" pitchFamily="34" charset="0"/>
              </a:rPr>
              <a:t>ChatGPT</a:t>
            </a:r>
            <a:r>
              <a:rPr kumimoji="0" lang="zh-CN" altLang="en-US"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引爆大模型</a:t>
            </a:r>
            <a:endParaRPr kumimoji="0" lang="en-US" altLang="zh-CN" sz="900" b="0"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endParaRPr>
          </a:p>
        </p:txBody>
      </p:sp>
      <p:sp>
        <p:nvSpPr>
          <p:cNvPr id="36" name="矩形 35">
            <a:extLst>
              <a:ext uri="{FF2B5EF4-FFF2-40B4-BE49-F238E27FC236}">
                <a16:creationId xmlns:a16="http://schemas.microsoft.com/office/drawing/2014/main" id="{2E7B81AA-B53A-47CA-9586-0E5639758744}"/>
              </a:ext>
            </a:extLst>
          </p:cNvPr>
          <p:cNvSpPr/>
          <p:nvPr/>
        </p:nvSpPr>
        <p:spPr>
          <a:xfrm>
            <a:off x="3950960" y="5485009"/>
            <a:ext cx="6545906" cy="216000"/>
          </a:xfrm>
          <a:prstGeom prst="rect">
            <a:avLst/>
          </a:prstGeom>
          <a:solidFill>
            <a:schemeClr val="tx1">
              <a:alpha val="10000"/>
            </a:schemeClr>
          </a:solid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1" indent="0" algn="r" defTabSz="913668" rtl="0" eaLnBrk="1" fontAlgn="auto" latinLnBrk="0" hangingPunct="1">
              <a:lnSpc>
                <a:spcPct val="100000"/>
              </a:lnSpc>
              <a:spcBef>
                <a:spcPts val="0"/>
              </a:spcBef>
              <a:spcAft>
                <a:spcPts val="0"/>
              </a:spcAft>
              <a:buClrTx/>
              <a:buSzTx/>
              <a:buFontTx/>
              <a:buNone/>
              <a:tabLst/>
              <a:defRPr/>
            </a:pPr>
            <a:r>
              <a:rPr kumimoji="0" lang="en-US" altLang="zh-CN" sz="900" b="1"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Torch &gt; CNTK &gt; Theano &gt; DL4j &gt; TensorFlow &gt; </a:t>
            </a:r>
            <a:r>
              <a:rPr kumimoji="0" lang="en-US" altLang="zh-CN" sz="900" b="1" i="0" u="none" strike="noStrike" kern="1200" cap="none" spc="0" normalizeH="0" baseline="0" noProof="0" dirty="0" err="1">
                <a:ln>
                  <a:noFill/>
                </a:ln>
                <a:solidFill>
                  <a:srgbClr val="1D1D1A"/>
                </a:solidFill>
                <a:effectLst/>
                <a:uLnTx/>
                <a:uFillTx/>
                <a:latin typeface="微软雅黑"/>
                <a:ea typeface="微软雅黑"/>
                <a:cs typeface="+mn-cs"/>
                <a:sym typeface="Arial" panose="020B0604020202020204" pitchFamily="34" charset="0"/>
              </a:rPr>
              <a:t>Keras</a:t>
            </a:r>
            <a:r>
              <a:rPr kumimoji="0" lang="en-US" altLang="zh-CN" sz="900" b="1"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 &gt; </a:t>
            </a:r>
            <a:r>
              <a:rPr kumimoji="0" lang="en-US" altLang="zh-CN" sz="900" b="1" i="0" u="none" strike="noStrike" kern="1200" cap="none" spc="0" normalizeH="0" baseline="0" noProof="0" dirty="0" err="1">
                <a:ln>
                  <a:noFill/>
                </a:ln>
                <a:solidFill>
                  <a:srgbClr val="1D1D1A"/>
                </a:solidFill>
                <a:effectLst/>
                <a:uLnTx/>
                <a:uFillTx/>
                <a:latin typeface="微软雅黑"/>
                <a:ea typeface="微软雅黑"/>
                <a:cs typeface="+mn-cs"/>
                <a:sym typeface="Arial" panose="020B0604020202020204" pitchFamily="34" charset="0"/>
              </a:rPr>
              <a:t>MXNet</a:t>
            </a:r>
            <a:r>
              <a:rPr kumimoji="0" lang="en-US" altLang="zh-CN" sz="900" b="1"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 &gt; </a:t>
            </a:r>
            <a:r>
              <a:rPr kumimoji="0" lang="en-US" altLang="zh-CN" sz="900" b="1" i="0" u="none" strike="noStrike" kern="1200" cap="none" spc="0" normalizeH="0" baseline="0" noProof="0" dirty="0" err="1">
                <a:ln>
                  <a:noFill/>
                </a:ln>
                <a:solidFill>
                  <a:srgbClr val="1D1D1A"/>
                </a:solidFill>
                <a:effectLst/>
                <a:uLnTx/>
                <a:uFillTx/>
                <a:latin typeface="微软雅黑"/>
                <a:ea typeface="微软雅黑"/>
                <a:cs typeface="+mn-cs"/>
                <a:sym typeface="Arial" panose="020B0604020202020204" pitchFamily="34" charset="0"/>
              </a:rPr>
              <a:t>PyTorch</a:t>
            </a:r>
            <a:r>
              <a:rPr kumimoji="0" lang="en-US" altLang="zh-CN" sz="900" b="1"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 &gt; JAX  &gt;  </a:t>
            </a:r>
            <a:r>
              <a:rPr kumimoji="0" lang="en-US" altLang="zh-CN" sz="900" b="1" i="0" u="none" strike="noStrike" kern="1200" cap="none" spc="0" normalizeH="0" baseline="0" noProof="0" dirty="0" err="1">
                <a:ln>
                  <a:noFill/>
                </a:ln>
                <a:solidFill>
                  <a:srgbClr val="1D1D1A"/>
                </a:solidFill>
                <a:effectLst/>
                <a:uLnTx/>
                <a:uFillTx/>
                <a:latin typeface="微软雅黑"/>
                <a:ea typeface="微软雅黑"/>
                <a:cs typeface="+mn-cs"/>
                <a:sym typeface="Arial" panose="020B0604020202020204" pitchFamily="34" charset="0"/>
              </a:rPr>
              <a:t>PaddlePaddle</a:t>
            </a:r>
            <a:r>
              <a:rPr kumimoji="0" lang="en-US" altLang="zh-CN" sz="900" b="1" i="0" u="none" strike="noStrike" kern="1200" cap="none" spc="0" normalizeH="0" baseline="0" noProof="0" dirty="0">
                <a:ln>
                  <a:noFill/>
                </a:ln>
                <a:solidFill>
                  <a:srgbClr val="1D1D1A"/>
                </a:solidFill>
                <a:effectLst/>
                <a:uLnTx/>
                <a:uFillTx/>
                <a:latin typeface="微软雅黑"/>
                <a:ea typeface="微软雅黑"/>
                <a:cs typeface="+mn-cs"/>
                <a:sym typeface="Arial" panose="020B0604020202020204" pitchFamily="34" charset="0"/>
              </a:rPr>
              <a:t> &gt;  MindSpore</a:t>
            </a:r>
          </a:p>
        </p:txBody>
      </p:sp>
    </p:spTree>
    <p:extLst>
      <p:ext uri="{BB962C8B-B14F-4D97-AF65-F5344CB8AC3E}">
        <p14:creationId xmlns:p14="http://schemas.microsoft.com/office/powerpoint/2010/main" val="211825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矩形 400">
            <a:extLst>
              <a:ext uri="{FF2B5EF4-FFF2-40B4-BE49-F238E27FC236}">
                <a16:creationId xmlns:a16="http://schemas.microsoft.com/office/drawing/2014/main" id="{3F241B06-663B-454D-BC82-9B42C874DD8C}"/>
              </a:ext>
            </a:extLst>
          </p:cNvPr>
          <p:cNvSpPr/>
          <p:nvPr/>
        </p:nvSpPr>
        <p:spPr>
          <a:xfrm>
            <a:off x="6633435" y="2241396"/>
            <a:ext cx="3997308" cy="2143569"/>
          </a:xfrm>
          <a:prstGeom prst="rect">
            <a:avLst/>
          </a:prstGeom>
          <a:solidFill>
            <a:srgbClr val="FFFFFF">
              <a:lumMod val="95000"/>
              <a:alpha val="50000"/>
            </a:srgbClr>
          </a:soli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666666"/>
              </a:solidFill>
              <a:effectLst/>
              <a:uLnTx/>
              <a:uFillTx/>
              <a:latin typeface="微软雅黑"/>
              <a:ea typeface="微软雅黑"/>
              <a:cs typeface="+mn-cs"/>
            </a:endParaRPr>
          </a:p>
        </p:txBody>
      </p:sp>
      <p:sp>
        <p:nvSpPr>
          <p:cNvPr id="325" name="矩形 324">
            <a:extLst>
              <a:ext uri="{FF2B5EF4-FFF2-40B4-BE49-F238E27FC236}">
                <a16:creationId xmlns:a16="http://schemas.microsoft.com/office/drawing/2014/main" id="{3F107F3D-0567-4E8F-A64E-031CF3E9BEC2}"/>
              </a:ext>
            </a:extLst>
          </p:cNvPr>
          <p:cNvSpPr/>
          <p:nvPr/>
        </p:nvSpPr>
        <p:spPr>
          <a:xfrm>
            <a:off x="1293586" y="2242523"/>
            <a:ext cx="3997308" cy="2143569"/>
          </a:xfrm>
          <a:prstGeom prst="rect">
            <a:avLst/>
          </a:prstGeom>
          <a:solidFill>
            <a:srgbClr val="FFFFFF">
              <a:lumMod val="95000"/>
              <a:alpha val="50000"/>
            </a:srgbClr>
          </a:soli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666666"/>
              </a:solidFill>
              <a:effectLst/>
              <a:uLnTx/>
              <a:uFillTx/>
              <a:latin typeface="微软雅黑"/>
              <a:ea typeface="微软雅黑"/>
              <a:cs typeface="+mn-cs"/>
            </a:endParaRPr>
          </a:p>
        </p:txBody>
      </p:sp>
      <p:sp>
        <p:nvSpPr>
          <p:cNvPr id="66" name="副标题 1">
            <a:extLst>
              <a:ext uri="{FF2B5EF4-FFF2-40B4-BE49-F238E27FC236}">
                <a16:creationId xmlns:a16="http://schemas.microsoft.com/office/drawing/2014/main" id="{2F828DCC-E88E-4031-8438-71F38D88B149}"/>
              </a:ext>
            </a:extLst>
          </p:cNvPr>
          <p:cNvSpPr txBox="1">
            <a:spLocks/>
          </p:cNvSpPr>
          <p:nvPr/>
        </p:nvSpPr>
        <p:spPr>
          <a:xfrm>
            <a:off x="723617" y="448840"/>
            <a:ext cx="10727310" cy="430719"/>
          </a:xfrm>
          <a:prstGeom prst="rect">
            <a:avLst/>
          </a:prstGeom>
        </p:spPr>
        <p:txBody>
          <a:bodyPr wrap="square" lIns="0" tIns="0" rIns="0" bIns="0">
            <a:sp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marR="0" lvl="0" indent="0" algn="l" defTabSz="1187798" rtl="0" eaLnBrk="1" fontAlgn="auto" latinLnBrk="0" hangingPunct="1">
              <a:lnSpc>
                <a:spcPct val="100000"/>
              </a:lnSpc>
              <a:spcBef>
                <a:spcPts val="1299"/>
              </a:spcBef>
              <a:spcAft>
                <a:spcPts val="0"/>
              </a:spcAft>
              <a:buClrTx/>
              <a:buSzTx/>
              <a:buFont typeface="Arial" panose="020B0604020202020204" pitchFamily="34" charset="0"/>
              <a:buNone/>
              <a:tabLst/>
              <a:defRPr/>
            </a:pPr>
            <a:r>
              <a:rPr kumimoji="0" lang="zh-CN" altLang="en-US"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人工智能产业的发展离不开</a:t>
            </a:r>
            <a:r>
              <a:rPr kumimoji="0" lang="en-US" altLang="zh-CN"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AI</a:t>
            </a:r>
            <a:r>
              <a:rPr kumimoji="0" lang="zh-CN" altLang="en-US"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硬件</a:t>
            </a:r>
            <a:r>
              <a:rPr kumimoji="0" lang="en-US" altLang="zh-CN"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+AI</a:t>
            </a:r>
            <a:r>
              <a:rPr kumimoji="0" lang="zh-CN" altLang="en-US"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框架两大根技术的发展</a:t>
            </a:r>
          </a:p>
        </p:txBody>
      </p:sp>
      <p:sp>
        <p:nvSpPr>
          <p:cNvPr id="164" name="Freeform 5">
            <a:extLst>
              <a:ext uri="{FF2B5EF4-FFF2-40B4-BE49-F238E27FC236}">
                <a16:creationId xmlns:a16="http://schemas.microsoft.com/office/drawing/2014/main" id="{CCE203EB-C141-4F99-92CB-33D86CC9D528}"/>
              </a:ext>
            </a:extLst>
          </p:cNvPr>
          <p:cNvSpPr>
            <a:spLocks/>
          </p:cNvSpPr>
          <p:nvPr/>
        </p:nvSpPr>
        <p:spPr bwMode="auto">
          <a:xfrm>
            <a:off x="1281671" y="2039519"/>
            <a:ext cx="4249519" cy="2353242"/>
          </a:xfrm>
          <a:custGeom>
            <a:avLst/>
            <a:gdLst>
              <a:gd name="T0" fmla="*/ 0 w 5866"/>
              <a:gd name="T1" fmla="*/ 0 h 4313"/>
              <a:gd name="T2" fmla="*/ 0 w 5866"/>
              <a:gd name="T3" fmla="*/ 4313 h 4313"/>
              <a:gd name="T4" fmla="*/ 5866 w 5866"/>
              <a:gd name="T5" fmla="*/ 4313 h 4313"/>
            </a:gdLst>
            <a:ahLst/>
            <a:cxnLst>
              <a:cxn ang="0">
                <a:pos x="T0" y="T1"/>
              </a:cxn>
              <a:cxn ang="0">
                <a:pos x="T2" y="T3"/>
              </a:cxn>
              <a:cxn ang="0">
                <a:pos x="T4" y="T5"/>
              </a:cxn>
            </a:cxnLst>
            <a:rect l="0" t="0" r="r" b="b"/>
            <a:pathLst>
              <a:path w="5866" h="4313">
                <a:moveTo>
                  <a:pt x="0" y="0"/>
                </a:moveTo>
                <a:lnTo>
                  <a:pt x="0" y="4313"/>
                </a:lnTo>
                <a:lnTo>
                  <a:pt x="5866" y="4313"/>
                </a:lnTo>
              </a:path>
            </a:pathLst>
          </a:custGeom>
          <a:noFill/>
          <a:ln w="12700" cap="flat">
            <a:solidFill>
              <a:schemeClr val="bg1">
                <a:lumMod val="60000"/>
                <a:lumOff val="40000"/>
              </a:schemeClr>
            </a:solidFill>
            <a:prstDash val="solid"/>
            <a:miter lim="800000"/>
            <a:headEnd type="triangle"/>
            <a:tailEnd type="triangle"/>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Huawei Sans" panose="020B0604020202020204"/>
              <a:ea typeface="微软雅黑"/>
              <a:cs typeface="+mn-cs"/>
            </a:endParaRPr>
          </a:p>
        </p:txBody>
      </p:sp>
      <p:sp>
        <p:nvSpPr>
          <p:cNvPr id="175" name="object 28">
            <a:extLst>
              <a:ext uri="{FF2B5EF4-FFF2-40B4-BE49-F238E27FC236}">
                <a16:creationId xmlns:a16="http://schemas.microsoft.com/office/drawing/2014/main" id="{6480E6A9-B325-4A52-AED3-4BBBB96B1EE9}"/>
              </a:ext>
            </a:extLst>
          </p:cNvPr>
          <p:cNvSpPr txBox="1"/>
          <p:nvPr/>
        </p:nvSpPr>
        <p:spPr>
          <a:xfrm>
            <a:off x="1312057" y="3794738"/>
            <a:ext cx="443762" cy="123111"/>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sz="800" b="0" i="0" u="none" strike="noStrike" kern="0" cap="none" spc="0" normalizeH="0" baseline="0" noProof="0" dirty="0" err="1">
                <a:ln>
                  <a:noFill/>
                </a:ln>
                <a:solidFill>
                  <a:srgbClr val="1D1D1A"/>
                </a:solidFill>
                <a:effectLst/>
                <a:uLnTx/>
                <a:uFillTx/>
                <a:latin typeface="微软雅黑"/>
                <a:ea typeface="微软雅黑"/>
                <a:cs typeface="+mn-cs"/>
                <a:sym typeface="+mn-lt"/>
              </a:rPr>
              <a:t>AlexNet</a:t>
            </a:r>
            <a:endParaRPr kumimoji="0" sz="800" b="1"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187" name="object 28">
            <a:extLst>
              <a:ext uri="{FF2B5EF4-FFF2-40B4-BE49-F238E27FC236}">
                <a16:creationId xmlns:a16="http://schemas.microsoft.com/office/drawing/2014/main" id="{A70AABCB-6D72-4D77-BE2A-63F3B5BD3A76}"/>
              </a:ext>
            </a:extLst>
          </p:cNvPr>
          <p:cNvSpPr txBox="1"/>
          <p:nvPr/>
        </p:nvSpPr>
        <p:spPr>
          <a:xfrm>
            <a:off x="1315567" y="4468468"/>
            <a:ext cx="304972" cy="138499"/>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sz="900" b="0" i="0" u="none" strike="noStrike" kern="0" cap="none" spc="0" normalizeH="0" baseline="0" noProof="0" dirty="0">
                <a:ln>
                  <a:noFill/>
                </a:ln>
                <a:solidFill>
                  <a:srgbClr val="1D1D1A"/>
                </a:solidFill>
                <a:effectLst/>
                <a:uLnTx/>
                <a:uFillTx/>
                <a:latin typeface="微软雅黑"/>
                <a:ea typeface="微软雅黑"/>
                <a:cs typeface="+mn-cs"/>
                <a:sym typeface="+mn-lt"/>
              </a:rPr>
              <a:t>2012</a:t>
            </a:r>
            <a:endParaRPr kumimoji="0" sz="900" b="0"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196" name="文本框 195">
            <a:extLst>
              <a:ext uri="{FF2B5EF4-FFF2-40B4-BE49-F238E27FC236}">
                <a16:creationId xmlns:a16="http://schemas.microsoft.com/office/drawing/2014/main" id="{0FD747B2-4270-4871-A9BF-377C693551AD}"/>
              </a:ext>
            </a:extLst>
          </p:cNvPr>
          <p:cNvSpPr txBox="1"/>
          <p:nvPr/>
        </p:nvSpPr>
        <p:spPr>
          <a:xfrm>
            <a:off x="734640" y="2351660"/>
            <a:ext cx="438039" cy="138499"/>
          </a:xfrm>
          <a:prstGeom prst="rect">
            <a:avLst/>
          </a:prstGeom>
        </p:spPr>
        <p:txBody>
          <a:bodyPr vert="horz" wrap="square" lIns="0" tIns="0" rIns="0" bIns="0" rtlCol="0">
            <a:spAutoFit/>
          </a:bodyPr>
          <a:lstStyle>
            <a:defPPr>
              <a:defRPr lang="en-US"/>
            </a:defPPr>
            <a:lvl1pPr marL="12700" algn="ctr">
              <a:spcBef>
                <a:spcPts val="120"/>
              </a:spcBef>
              <a:defRPr sz="1050">
                <a:solidFill>
                  <a:schemeClr val="bg2">
                    <a:lumMod val="25000"/>
                  </a:schemeClr>
                </a:solidFill>
                <a:cs typeface="+mn-ea"/>
              </a:defRPr>
            </a:lvl1pPr>
          </a:lstStyle>
          <a:p>
            <a:pPr marL="12700" marR="0" lvl="0" indent="0" algn="r" defTabSz="914112" rtl="0" eaLnBrk="1" fontAlgn="auto" latinLnBrk="0" hangingPunct="1">
              <a:lnSpc>
                <a:spcPct val="100000"/>
              </a:lnSpc>
              <a:spcBef>
                <a:spcPts val="12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微软雅黑"/>
                <a:ea typeface="微软雅黑"/>
              </a:rPr>
              <a:t>1e+4</a:t>
            </a:r>
            <a:endParaRPr kumimoji="0" lang="zh-CN" altLang="en-US" sz="900" b="0" i="0" u="none" strike="noStrike" kern="0" cap="none" spc="0" normalizeH="0" baseline="0" noProof="0" dirty="0">
              <a:ln>
                <a:noFill/>
              </a:ln>
              <a:solidFill>
                <a:srgbClr val="1D1D1A"/>
              </a:solidFill>
              <a:effectLst/>
              <a:uLnTx/>
              <a:uFillTx/>
              <a:latin typeface="微软雅黑"/>
              <a:ea typeface="微软雅黑"/>
            </a:endParaRPr>
          </a:p>
        </p:txBody>
      </p:sp>
      <p:sp>
        <p:nvSpPr>
          <p:cNvPr id="198" name="文本框 197">
            <a:extLst>
              <a:ext uri="{FF2B5EF4-FFF2-40B4-BE49-F238E27FC236}">
                <a16:creationId xmlns:a16="http://schemas.microsoft.com/office/drawing/2014/main" id="{1D45E681-C944-456C-9223-F81D6AE3231F}"/>
              </a:ext>
            </a:extLst>
          </p:cNvPr>
          <p:cNvSpPr txBox="1"/>
          <p:nvPr/>
        </p:nvSpPr>
        <p:spPr>
          <a:xfrm>
            <a:off x="734640" y="2861261"/>
            <a:ext cx="438039" cy="138499"/>
          </a:xfrm>
          <a:prstGeom prst="rect">
            <a:avLst/>
          </a:prstGeom>
        </p:spPr>
        <p:txBody>
          <a:bodyPr vert="horz" wrap="square" lIns="0" tIns="0" rIns="0" bIns="0" rtlCol="0">
            <a:spAutoFit/>
          </a:bodyPr>
          <a:lstStyle>
            <a:defPPr>
              <a:defRPr lang="en-US"/>
            </a:defPPr>
            <a:lvl1pPr marL="12700" algn="ctr">
              <a:spcBef>
                <a:spcPts val="120"/>
              </a:spcBef>
              <a:defRPr sz="1050">
                <a:solidFill>
                  <a:schemeClr val="bg2">
                    <a:lumMod val="25000"/>
                  </a:schemeClr>
                </a:solidFill>
                <a:cs typeface="+mn-ea"/>
              </a:defRPr>
            </a:lvl1pPr>
          </a:lstStyle>
          <a:p>
            <a:pPr marL="12700" marR="0" lvl="0" indent="0" algn="r" defTabSz="914112" rtl="0" eaLnBrk="1" fontAlgn="auto" latinLnBrk="0" hangingPunct="1">
              <a:lnSpc>
                <a:spcPct val="100000"/>
              </a:lnSpc>
              <a:spcBef>
                <a:spcPts val="12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微软雅黑"/>
                <a:ea typeface="微软雅黑"/>
              </a:rPr>
              <a:t>1e+2</a:t>
            </a:r>
            <a:endParaRPr kumimoji="0" lang="zh-CN" altLang="en-US" sz="900" b="0" i="0" u="none" strike="noStrike" kern="0" cap="none" spc="0" normalizeH="0" baseline="0" noProof="0" dirty="0">
              <a:ln>
                <a:noFill/>
              </a:ln>
              <a:solidFill>
                <a:srgbClr val="1D1D1A"/>
              </a:solidFill>
              <a:effectLst/>
              <a:uLnTx/>
              <a:uFillTx/>
              <a:latin typeface="微软雅黑"/>
              <a:ea typeface="微软雅黑"/>
            </a:endParaRPr>
          </a:p>
        </p:txBody>
      </p:sp>
      <p:sp>
        <p:nvSpPr>
          <p:cNvPr id="200" name="文本框 199">
            <a:extLst>
              <a:ext uri="{FF2B5EF4-FFF2-40B4-BE49-F238E27FC236}">
                <a16:creationId xmlns:a16="http://schemas.microsoft.com/office/drawing/2014/main" id="{969108E1-C253-41BB-9EE3-6757B2E2CC84}"/>
              </a:ext>
            </a:extLst>
          </p:cNvPr>
          <p:cNvSpPr txBox="1"/>
          <p:nvPr/>
        </p:nvSpPr>
        <p:spPr>
          <a:xfrm>
            <a:off x="734640" y="3370862"/>
            <a:ext cx="438039" cy="138499"/>
          </a:xfrm>
          <a:prstGeom prst="rect">
            <a:avLst/>
          </a:prstGeom>
        </p:spPr>
        <p:txBody>
          <a:bodyPr vert="horz" wrap="square" lIns="0" tIns="0" rIns="0" bIns="0" rtlCol="0">
            <a:spAutoFit/>
          </a:bodyPr>
          <a:lstStyle>
            <a:defPPr>
              <a:defRPr lang="en-US"/>
            </a:defPPr>
            <a:lvl1pPr marL="12700" algn="ctr">
              <a:spcBef>
                <a:spcPts val="120"/>
              </a:spcBef>
              <a:defRPr sz="1050">
                <a:solidFill>
                  <a:schemeClr val="bg2">
                    <a:lumMod val="25000"/>
                  </a:schemeClr>
                </a:solidFill>
                <a:cs typeface="+mn-ea"/>
              </a:defRPr>
            </a:lvl1pPr>
          </a:lstStyle>
          <a:p>
            <a:pPr marL="12700" marR="0" lvl="0" indent="0" algn="r" defTabSz="914112" rtl="0" eaLnBrk="1" fontAlgn="auto" latinLnBrk="0" hangingPunct="1">
              <a:lnSpc>
                <a:spcPct val="100000"/>
              </a:lnSpc>
              <a:spcBef>
                <a:spcPts val="12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微软雅黑"/>
                <a:ea typeface="微软雅黑"/>
              </a:rPr>
              <a:t>1e+0</a:t>
            </a:r>
            <a:endParaRPr kumimoji="0" lang="zh-CN" altLang="en-US" sz="900" b="0" i="0" u="none" strike="noStrike" kern="0" cap="none" spc="0" normalizeH="0" baseline="0" noProof="0" dirty="0">
              <a:ln>
                <a:noFill/>
              </a:ln>
              <a:solidFill>
                <a:srgbClr val="1D1D1A"/>
              </a:solidFill>
              <a:effectLst/>
              <a:uLnTx/>
              <a:uFillTx/>
              <a:latin typeface="微软雅黑"/>
              <a:ea typeface="微软雅黑"/>
            </a:endParaRPr>
          </a:p>
        </p:txBody>
      </p:sp>
      <p:sp>
        <p:nvSpPr>
          <p:cNvPr id="202" name="文本框 201">
            <a:extLst>
              <a:ext uri="{FF2B5EF4-FFF2-40B4-BE49-F238E27FC236}">
                <a16:creationId xmlns:a16="http://schemas.microsoft.com/office/drawing/2014/main" id="{F5FE5CE2-C951-4808-A709-F2EF841A2180}"/>
              </a:ext>
            </a:extLst>
          </p:cNvPr>
          <p:cNvSpPr txBox="1"/>
          <p:nvPr/>
        </p:nvSpPr>
        <p:spPr>
          <a:xfrm>
            <a:off x="734640" y="3880464"/>
            <a:ext cx="438039" cy="138499"/>
          </a:xfrm>
          <a:prstGeom prst="rect">
            <a:avLst/>
          </a:prstGeom>
        </p:spPr>
        <p:txBody>
          <a:bodyPr vert="horz" wrap="square" lIns="0" tIns="0" rIns="0" bIns="0" rtlCol="0">
            <a:spAutoFit/>
          </a:bodyPr>
          <a:lstStyle>
            <a:defPPr>
              <a:defRPr lang="en-US"/>
            </a:defPPr>
            <a:lvl1pPr marL="12700" algn="ctr">
              <a:spcBef>
                <a:spcPts val="120"/>
              </a:spcBef>
              <a:defRPr sz="1050">
                <a:solidFill>
                  <a:schemeClr val="bg2">
                    <a:lumMod val="25000"/>
                  </a:schemeClr>
                </a:solidFill>
                <a:cs typeface="+mn-ea"/>
              </a:defRPr>
            </a:lvl1pPr>
          </a:lstStyle>
          <a:p>
            <a:pPr marL="12700" marR="0" lvl="0" indent="0" algn="r" defTabSz="914112" rtl="0" eaLnBrk="1" fontAlgn="auto" latinLnBrk="0" hangingPunct="1">
              <a:lnSpc>
                <a:spcPct val="100000"/>
              </a:lnSpc>
              <a:spcBef>
                <a:spcPts val="120"/>
              </a:spcBef>
              <a:spcAft>
                <a:spcPts val="0"/>
              </a:spcAft>
              <a:buClrTx/>
              <a:buSzTx/>
              <a:buFontTx/>
              <a:buNone/>
              <a:tabLst/>
              <a:defRPr/>
            </a:pPr>
            <a:r>
              <a:rPr kumimoji="0" lang="en-US" altLang="zh-CN" sz="900" b="0" i="0" u="none" strike="noStrike" kern="0" cap="none" spc="0" normalizeH="0" baseline="0" noProof="0" dirty="0">
                <a:ln>
                  <a:noFill/>
                </a:ln>
                <a:solidFill>
                  <a:srgbClr val="1D1D1A"/>
                </a:solidFill>
                <a:effectLst/>
                <a:uLnTx/>
                <a:uFillTx/>
                <a:latin typeface="微软雅黑"/>
                <a:ea typeface="微软雅黑"/>
              </a:rPr>
              <a:t>1e-2</a:t>
            </a:r>
            <a:endParaRPr kumimoji="0" lang="zh-CN" altLang="en-US" sz="900" b="0" i="0" u="none" strike="noStrike" kern="0" cap="none" spc="0" normalizeH="0" baseline="0" noProof="0" dirty="0">
              <a:ln>
                <a:noFill/>
              </a:ln>
              <a:solidFill>
                <a:srgbClr val="1D1D1A"/>
              </a:solidFill>
              <a:effectLst/>
              <a:uLnTx/>
              <a:uFillTx/>
              <a:latin typeface="微软雅黑"/>
              <a:ea typeface="微软雅黑"/>
            </a:endParaRPr>
          </a:p>
        </p:txBody>
      </p:sp>
      <p:sp>
        <p:nvSpPr>
          <p:cNvPr id="226" name="object 28">
            <a:extLst>
              <a:ext uri="{FF2B5EF4-FFF2-40B4-BE49-F238E27FC236}">
                <a16:creationId xmlns:a16="http://schemas.microsoft.com/office/drawing/2014/main" id="{D3468337-6A07-4EB1-9109-64D099CB8484}"/>
              </a:ext>
            </a:extLst>
          </p:cNvPr>
          <p:cNvSpPr txBox="1"/>
          <p:nvPr/>
        </p:nvSpPr>
        <p:spPr>
          <a:xfrm>
            <a:off x="4985922" y="4468468"/>
            <a:ext cx="304972" cy="138499"/>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sz="900" b="0" i="0" u="none" strike="noStrike" kern="0" cap="none" spc="0" normalizeH="0" baseline="0" noProof="0" dirty="0">
                <a:ln>
                  <a:noFill/>
                </a:ln>
                <a:solidFill>
                  <a:srgbClr val="1D1D1A"/>
                </a:solidFill>
                <a:effectLst/>
                <a:uLnTx/>
                <a:uFillTx/>
                <a:latin typeface="微软雅黑"/>
                <a:ea typeface="微软雅黑"/>
                <a:cs typeface="+mn-cs"/>
                <a:sym typeface="+mn-lt"/>
              </a:rPr>
              <a:t>2022</a:t>
            </a:r>
            <a:endParaRPr kumimoji="0" sz="900" b="0"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15" name="object 28">
            <a:extLst>
              <a:ext uri="{FF2B5EF4-FFF2-40B4-BE49-F238E27FC236}">
                <a16:creationId xmlns:a16="http://schemas.microsoft.com/office/drawing/2014/main" id="{B938D529-5A58-48F4-B8B5-F72FCF3A0963}"/>
              </a:ext>
            </a:extLst>
          </p:cNvPr>
          <p:cNvSpPr txBox="1"/>
          <p:nvPr/>
        </p:nvSpPr>
        <p:spPr>
          <a:xfrm>
            <a:off x="2783709" y="4468468"/>
            <a:ext cx="304972" cy="138499"/>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sz="900" b="0" i="0" u="none" strike="noStrike" kern="0" cap="none" spc="0" normalizeH="0" baseline="0" noProof="0" dirty="0">
                <a:ln>
                  <a:noFill/>
                </a:ln>
                <a:solidFill>
                  <a:srgbClr val="1D1D1A"/>
                </a:solidFill>
                <a:effectLst/>
                <a:uLnTx/>
                <a:uFillTx/>
                <a:latin typeface="微软雅黑"/>
                <a:ea typeface="微软雅黑"/>
                <a:cs typeface="+mn-cs"/>
                <a:sym typeface="+mn-lt"/>
              </a:rPr>
              <a:t>2016</a:t>
            </a:r>
            <a:endParaRPr kumimoji="0" sz="900" b="0"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16" name="object 28">
            <a:extLst>
              <a:ext uri="{FF2B5EF4-FFF2-40B4-BE49-F238E27FC236}">
                <a16:creationId xmlns:a16="http://schemas.microsoft.com/office/drawing/2014/main" id="{0A16379F-45E3-4808-B6CF-2479D0251C5D}"/>
              </a:ext>
            </a:extLst>
          </p:cNvPr>
          <p:cNvSpPr txBox="1"/>
          <p:nvPr/>
        </p:nvSpPr>
        <p:spPr>
          <a:xfrm>
            <a:off x="4251851" y="4468468"/>
            <a:ext cx="304972" cy="138499"/>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sz="900" b="0" i="0" u="none" strike="noStrike" kern="0" cap="none" spc="0" normalizeH="0" baseline="0" noProof="0" dirty="0">
                <a:ln>
                  <a:noFill/>
                </a:ln>
                <a:solidFill>
                  <a:srgbClr val="1D1D1A"/>
                </a:solidFill>
                <a:effectLst/>
                <a:uLnTx/>
                <a:uFillTx/>
                <a:latin typeface="微软雅黑"/>
                <a:ea typeface="微软雅黑"/>
                <a:cs typeface="+mn-cs"/>
                <a:sym typeface="+mn-lt"/>
              </a:rPr>
              <a:t>2020</a:t>
            </a:r>
            <a:endParaRPr kumimoji="0" sz="900" b="0"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17" name="object 28">
            <a:extLst>
              <a:ext uri="{FF2B5EF4-FFF2-40B4-BE49-F238E27FC236}">
                <a16:creationId xmlns:a16="http://schemas.microsoft.com/office/drawing/2014/main" id="{5AA7CA7A-5D8B-4E4A-8D97-6CFD6766B22D}"/>
              </a:ext>
            </a:extLst>
          </p:cNvPr>
          <p:cNvSpPr txBox="1"/>
          <p:nvPr/>
        </p:nvSpPr>
        <p:spPr>
          <a:xfrm>
            <a:off x="3517780" y="4468468"/>
            <a:ext cx="304972" cy="138499"/>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sz="900" b="0" i="0" u="none" strike="noStrike" kern="0" cap="none" spc="0" normalizeH="0" baseline="0" noProof="0" dirty="0">
                <a:ln>
                  <a:noFill/>
                </a:ln>
                <a:solidFill>
                  <a:srgbClr val="1D1D1A"/>
                </a:solidFill>
                <a:effectLst/>
                <a:uLnTx/>
                <a:uFillTx/>
                <a:latin typeface="微软雅黑"/>
                <a:ea typeface="微软雅黑"/>
                <a:cs typeface="+mn-cs"/>
                <a:sym typeface="+mn-lt"/>
              </a:rPr>
              <a:t>2018</a:t>
            </a:r>
            <a:endParaRPr kumimoji="0" sz="900" b="0"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18" name="object 28">
            <a:extLst>
              <a:ext uri="{FF2B5EF4-FFF2-40B4-BE49-F238E27FC236}">
                <a16:creationId xmlns:a16="http://schemas.microsoft.com/office/drawing/2014/main" id="{A509C14F-5A8A-4846-BEDF-3DC898885A06}"/>
              </a:ext>
            </a:extLst>
          </p:cNvPr>
          <p:cNvSpPr txBox="1"/>
          <p:nvPr/>
        </p:nvSpPr>
        <p:spPr>
          <a:xfrm>
            <a:off x="2049638" y="4468468"/>
            <a:ext cx="304972" cy="138499"/>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sz="900" b="0" i="0" u="none" strike="noStrike" kern="0" cap="none" spc="0" normalizeH="0" baseline="0" noProof="0" dirty="0">
                <a:ln>
                  <a:noFill/>
                </a:ln>
                <a:solidFill>
                  <a:srgbClr val="1D1D1A"/>
                </a:solidFill>
                <a:effectLst/>
                <a:uLnTx/>
                <a:uFillTx/>
                <a:latin typeface="微软雅黑"/>
                <a:ea typeface="微软雅黑"/>
                <a:cs typeface="+mn-cs"/>
                <a:sym typeface="+mn-lt"/>
              </a:rPr>
              <a:t>2014</a:t>
            </a:r>
            <a:endParaRPr kumimoji="0" sz="900" b="0"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cxnSp>
        <p:nvCxnSpPr>
          <p:cNvPr id="320" name="直接连接符 319">
            <a:extLst>
              <a:ext uri="{FF2B5EF4-FFF2-40B4-BE49-F238E27FC236}">
                <a16:creationId xmlns:a16="http://schemas.microsoft.com/office/drawing/2014/main" id="{C74E08D5-35C9-438C-8620-3E08FA5A30BC}"/>
              </a:ext>
            </a:extLst>
          </p:cNvPr>
          <p:cNvCxnSpPr>
            <a:cxnSpLocks/>
          </p:cNvCxnSpPr>
          <p:nvPr/>
        </p:nvCxnSpPr>
        <p:spPr>
          <a:xfrm flipV="1">
            <a:off x="1315567" y="3509362"/>
            <a:ext cx="2713508" cy="64630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1" name="直接连接符 320">
            <a:extLst>
              <a:ext uri="{FF2B5EF4-FFF2-40B4-BE49-F238E27FC236}">
                <a16:creationId xmlns:a16="http://schemas.microsoft.com/office/drawing/2014/main" id="{62227243-7EF4-43A5-914C-E0AC73EEF95D}"/>
              </a:ext>
            </a:extLst>
          </p:cNvPr>
          <p:cNvCxnSpPr>
            <a:cxnSpLocks/>
          </p:cNvCxnSpPr>
          <p:nvPr/>
        </p:nvCxnSpPr>
        <p:spPr>
          <a:xfrm flipV="1">
            <a:off x="3612220" y="2242523"/>
            <a:ext cx="1412651" cy="1357996"/>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84" name="椭圆 183">
            <a:extLst>
              <a:ext uri="{FF2B5EF4-FFF2-40B4-BE49-F238E27FC236}">
                <a16:creationId xmlns:a16="http://schemas.microsoft.com/office/drawing/2014/main" id="{1957A188-77FF-4793-807A-E96A49FCF3E9}"/>
              </a:ext>
            </a:extLst>
          </p:cNvPr>
          <p:cNvSpPr>
            <a:spLocks/>
          </p:cNvSpPr>
          <p:nvPr/>
        </p:nvSpPr>
        <p:spPr>
          <a:xfrm>
            <a:off x="1396053" y="3924518"/>
            <a:ext cx="72000" cy="72000"/>
          </a:xfrm>
          <a:prstGeom prst="ellipse">
            <a:avLst/>
          </a:prstGeom>
          <a:solidFill>
            <a:srgbClr val="002060"/>
          </a:solidFill>
          <a:ln w="6350" cap="flat" cmpd="sng" algn="ctr">
            <a:solidFill>
              <a:srgbClr val="FFFFFF">
                <a:lumMod val="95000"/>
              </a:srgbClr>
            </a:solid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dirty="0">
              <a:ln>
                <a:noFill/>
              </a:ln>
              <a:solidFill>
                <a:srgbClr val="666666"/>
              </a:solidFill>
              <a:effectLst/>
              <a:uLnTx/>
              <a:uFillTx/>
              <a:latin typeface="微软雅黑"/>
              <a:ea typeface="微软雅黑"/>
              <a:cs typeface="+mn-ea"/>
              <a:sym typeface="+mn-lt"/>
            </a:endParaRPr>
          </a:p>
        </p:txBody>
      </p:sp>
      <p:sp>
        <p:nvSpPr>
          <p:cNvPr id="327" name="椭圆 326">
            <a:extLst>
              <a:ext uri="{FF2B5EF4-FFF2-40B4-BE49-F238E27FC236}">
                <a16:creationId xmlns:a16="http://schemas.microsoft.com/office/drawing/2014/main" id="{E46F41F2-070A-4DAF-871A-0E186C72A3A0}"/>
              </a:ext>
            </a:extLst>
          </p:cNvPr>
          <p:cNvSpPr>
            <a:spLocks/>
          </p:cNvSpPr>
          <p:nvPr/>
        </p:nvSpPr>
        <p:spPr>
          <a:xfrm>
            <a:off x="2724149" y="3707124"/>
            <a:ext cx="72000" cy="72000"/>
          </a:xfrm>
          <a:prstGeom prst="ellipse">
            <a:avLst/>
          </a:prstGeom>
          <a:solidFill>
            <a:srgbClr val="002060"/>
          </a:solidFill>
          <a:ln w="6350" cap="flat" cmpd="sng" algn="ctr">
            <a:solidFill>
              <a:srgbClr val="FFFFFF">
                <a:lumMod val="95000"/>
              </a:srgbClr>
            </a:solid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dirty="0">
              <a:ln>
                <a:noFill/>
              </a:ln>
              <a:solidFill>
                <a:srgbClr val="666666"/>
              </a:solidFill>
              <a:effectLst/>
              <a:uLnTx/>
              <a:uFillTx/>
              <a:latin typeface="微软雅黑"/>
              <a:ea typeface="微软雅黑"/>
              <a:cs typeface="+mn-ea"/>
              <a:sym typeface="+mn-lt"/>
            </a:endParaRPr>
          </a:p>
        </p:txBody>
      </p:sp>
      <p:sp>
        <p:nvSpPr>
          <p:cNvPr id="328" name="object 28">
            <a:extLst>
              <a:ext uri="{FF2B5EF4-FFF2-40B4-BE49-F238E27FC236}">
                <a16:creationId xmlns:a16="http://schemas.microsoft.com/office/drawing/2014/main" id="{E8576866-EE88-4C0A-B0B4-7C552A295759}"/>
              </a:ext>
            </a:extLst>
          </p:cNvPr>
          <p:cNvSpPr txBox="1"/>
          <p:nvPr/>
        </p:nvSpPr>
        <p:spPr>
          <a:xfrm>
            <a:off x="2616663" y="3557556"/>
            <a:ext cx="443762" cy="123111"/>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altLang="zh-CN" sz="800" b="0" i="0" u="none" strike="noStrike" kern="0" cap="none" spc="0" normalizeH="0" baseline="0" noProof="0" dirty="0" err="1">
                <a:ln>
                  <a:noFill/>
                </a:ln>
                <a:solidFill>
                  <a:srgbClr val="1D1D1A"/>
                </a:solidFill>
                <a:effectLst/>
                <a:uLnTx/>
                <a:uFillTx/>
                <a:latin typeface="微软雅黑"/>
                <a:ea typeface="微软雅黑"/>
                <a:cs typeface="+mn-cs"/>
                <a:sym typeface="+mn-lt"/>
              </a:rPr>
              <a:t>ResNet</a:t>
            </a:r>
            <a:endParaRPr kumimoji="0" sz="800" b="1"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29" name="椭圆 328">
            <a:extLst>
              <a:ext uri="{FF2B5EF4-FFF2-40B4-BE49-F238E27FC236}">
                <a16:creationId xmlns:a16="http://schemas.microsoft.com/office/drawing/2014/main" id="{705D927D-5F96-469C-9D41-38CD056FE7E3}"/>
              </a:ext>
            </a:extLst>
          </p:cNvPr>
          <p:cNvSpPr>
            <a:spLocks/>
          </p:cNvSpPr>
          <p:nvPr/>
        </p:nvSpPr>
        <p:spPr>
          <a:xfrm>
            <a:off x="3383845" y="3522953"/>
            <a:ext cx="72000" cy="72000"/>
          </a:xfrm>
          <a:prstGeom prst="ellipse">
            <a:avLst/>
          </a:prstGeom>
          <a:solidFill>
            <a:srgbClr val="002060"/>
          </a:solidFill>
          <a:ln w="6350" cap="flat" cmpd="sng" algn="ctr">
            <a:solidFill>
              <a:srgbClr val="FFFFFF">
                <a:lumMod val="95000"/>
              </a:srgbClr>
            </a:solid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dirty="0">
              <a:ln>
                <a:noFill/>
              </a:ln>
              <a:solidFill>
                <a:srgbClr val="666666"/>
              </a:solidFill>
              <a:effectLst/>
              <a:uLnTx/>
              <a:uFillTx/>
              <a:latin typeface="微软雅黑"/>
              <a:ea typeface="微软雅黑"/>
              <a:cs typeface="+mn-ea"/>
              <a:sym typeface="+mn-lt"/>
            </a:endParaRPr>
          </a:p>
        </p:txBody>
      </p:sp>
      <p:sp>
        <p:nvSpPr>
          <p:cNvPr id="330" name="object 28">
            <a:extLst>
              <a:ext uri="{FF2B5EF4-FFF2-40B4-BE49-F238E27FC236}">
                <a16:creationId xmlns:a16="http://schemas.microsoft.com/office/drawing/2014/main" id="{32CE1C6E-320E-4EAF-9242-33F52CED1D21}"/>
              </a:ext>
            </a:extLst>
          </p:cNvPr>
          <p:cNvSpPr txBox="1"/>
          <p:nvPr/>
        </p:nvSpPr>
        <p:spPr>
          <a:xfrm>
            <a:off x="3178316" y="3352019"/>
            <a:ext cx="731697" cy="123111"/>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altLang="zh-CN" sz="800" b="0" i="0" u="none" strike="noStrike" kern="0" cap="none" spc="0" normalizeH="0" baseline="0" noProof="0" dirty="0">
                <a:ln>
                  <a:noFill/>
                </a:ln>
                <a:solidFill>
                  <a:srgbClr val="1D1D1A"/>
                </a:solidFill>
                <a:effectLst/>
                <a:uLnTx/>
                <a:uFillTx/>
                <a:latin typeface="微软雅黑"/>
                <a:ea typeface="微软雅黑"/>
                <a:cs typeface="+mn-cs"/>
                <a:sym typeface="+mn-lt"/>
              </a:rPr>
              <a:t>Transformers</a:t>
            </a:r>
            <a:endParaRPr kumimoji="0" sz="800" b="1"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31" name="椭圆 330">
            <a:extLst>
              <a:ext uri="{FF2B5EF4-FFF2-40B4-BE49-F238E27FC236}">
                <a16:creationId xmlns:a16="http://schemas.microsoft.com/office/drawing/2014/main" id="{519CBCF2-6C4A-45F2-92E8-E7BA68F2822A}"/>
              </a:ext>
            </a:extLst>
          </p:cNvPr>
          <p:cNvSpPr>
            <a:spLocks/>
          </p:cNvSpPr>
          <p:nvPr/>
        </p:nvSpPr>
        <p:spPr>
          <a:xfrm>
            <a:off x="4108452" y="3078158"/>
            <a:ext cx="72000" cy="72000"/>
          </a:xfrm>
          <a:prstGeom prst="ellipse">
            <a:avLst/>
          </a:prstGeom>
          <a:solidFill>
            <a:srgbClr val="002060"/>
          </a:solidFill>
          <a:ln w="6350" cap="flat" cmpd="sng" algn="ctr">
            <a:solidFill>
              <a:srgbClr val="FFFFFF">
                <a:lumMod val="95000"/>
              </a:srgbClr>
            </a:solid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dirty="0">
              <a:ln>
                <a:noFill/>
              </a:ln>
              <a:solidFill>
                <a:srgbClr val="666666"/>
              </a:solidFill>
              <a:effectLst/>
              <a:uLnTx/>
              <a:uFillTx/>
              <a:latin typeface="微软雅黑"/>
              <a:ea typeface="微软雅黑"/>
              <a:cs typeface="+mn-ea"/>
              <a:sym typeface="+mn-lt"/>
            </a:endParaRPr>
          </a:p>
        </p:txBody>
      </p:sp>
      <p:sp>
        <p:nvSpPr>
          <p:cNvPr id="332" name="object 28">
            <a:extLst>
              <a:ext uri="{FF2B5EF4-FFF2-40B4-BE49-F238E27FC236}">
                <a16:creationId xmlns:a16="http://schemas.microsoft.com/office/drawing/2014/main" id="{32F7A5E9-7B9E-475C-8BE7-403CD1EF934D}"/>
              </a:ext>
            </a:extLst>
          </p:cNvPr>
          <p:cNvSpPr txBox="1"/>
          <p:nvPr/>
        </p:nvSpPr>
        <p:spPr>
          <a:xfrm>
            <a:off x="3822752" y="2945505"/>
            <a:ext cx="358809" cy="123111"/>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altLang="zh-CN" sz="800" b="0" i="0" u="none" strike="noStrike" kern="0" cap="none" spc="0" normalizeH="0" baseline="0" noProof="0" dirty="0">
                <a:ln>
                  <a:noFill/>
                </a:ln>
                <a:solidFill>
                  <a:srgbClr val="1D1D1A"/>
                </a:solidFill>
                <a:effectLst/>
                <a:uLnTx/>
                <a:uFillTx/>
                <a:latin typeface="微软雅黑"/>
                <a:ea typeface="微软雅黑"/>
                <a:cs typeface="+mn-cs"/>
                <a:sym typeface="+mn-lt"/>
              </a:rPr>
              <a:t>BERT</a:t>
            </a:r>
            <a:endParaRPr kumimoji="0" sz="800" b="1"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33" name="object 28">
            <a:extLst>
              <a:ext uri="{FF2B5EF4-FFF2-40B4-BE49-F238E27FC236}">
                <a16:creationId xmlns:a16="http://schemas.microsoft.com/office/drawing/2014/main" id="{D1F6C1FE-11CD-4067-8A0A-7DF069CD4119}"/>
              </a:ext>
            </a:extLst>
          </p:cNvPr>
          <p:cNvSpPr txBox="1"/>
          <p:nvPr/>
        </p:nvSpPr>
        <p:spPr>
          <a:xfrm>
            <a:off x="4723168" y="2415980"/>
            <a:ext cx="567726" cy="123111"/>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altLang="zh-CN" sz="800" b="0" i="0" u="none" strike="noStrike" kern="0" cap="none" spc="0" normalizeH="0" baseline="0" noProof="0" dirty="0">
                <a:ln>
                  <a:noFill/>
                </a:ln>
                <a:solidFill>
                  <a:srgbClr val="1D1D1A"/>
                </a:solidFill>
                <a:effectLst/>
                <a:uLnTx/>
                <a:uFillTx/>
                <a:latin typeface="微软雅黑"/>
                <a:ea typeface="微软雅黑"/>
                <a:cs typeface="+mn-cs"/>
                <a:sym typeface="+mn-lt"/>
              </a:rPr>
              <a:t>GPT-3</a:t>
            </a:r>
          </a:p>
        </p:txBody>
      </p:sp>
      <p:sp>
        <p:nvSpPr>
          <p:cNvPr id="334" name="椭圆 333">
            <a:extLst>
              <a:ext uri="{FF2B5EF4-FFF2-40B4-BE49-F238E27FC236}">
                <a16:creationId xmlns:a16="http://schemas.microsoft.com/office/drawing/2014/main" id="{636A2523-B730-4752-8688-841F4E8A8739}"/>
              </a:ext>
            </a:extLst>
          </p:cNvPr>
          <p:cNvSpPr>
            <a:spLocks/>
          </p:cNvSpPr>
          <p:nvPr/>
        </p:nvSpPr>
        <p:spPr>
          <a:xfrm>
            <a:off x="4723168" y="2373311"/>
            <a:ext cx="72000" cy="72000"/>
          </a:xfrm>
          <a:prstGeom prst="ellipse">
            <a:avLst/>
          </a:prstGeom>
          <a:solidFill>
            <a:srgbClr val="002060"/>
          </a:solidFill>
          <a:ln w="6350" cap="flat" cmpd="sng" algn="ctr">
            <a:solidFill>
              <a:srgbClr val="FFFFFF">
                <a:lumMod val="95000"/>
              </a:srgbClr>
            </a:solid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dirty="0">
              <a:ln>
                <a:noFill/>
              </a:ln>
              <a:solidFill>
                <a:srgbClr val="666666"/>
              </a:solidFill>
              <a:effectLst/>
              <a:uLnTx/>
              <a:uFillTx/>
              <a:latin typeface="微软雅黑"/>
              <a:ea typeface="微软雅黑"/>
              <a:cs typeface="+mn-ea"/>
              <a:sym typeface="+mn-lt"/>
            </a:endParaRPr>
          </a:p>
        </p:txBody>
      </p:sp>
      <p:sp>
        <p:nvSpPr>
          <p:cNvPr id="341" name="椭圆 340">
            <a:extLst>
              <a:ext uri="{FF2B5EF4-FFF2-40B4-BE49-F238E27FC236}">
                <a16:creationId xmlns:a16="http://schemas.microsoft.com/office/drawing/2014/main" id="{1A2F444E-006C-4A98-8A95-3EF7804A5104}"/>
              </a:ext>
            </a:extLst>
          </p:cNvPr>
          <p:cNvSpPr>
            <a:spLocks/>
          </p:cNvSpPr>
          <p:nvPr/>
        </p:nvSpPr>
        <p:spPr>
          <a:xfrm>
            <a:off x="2399626" y="3756803"/>
            <a:ext cx="72000" cy="72000"/>
          </a:xfrm>
          <a:prstGeom prst="ellipse">
            <a:avLst/>
          </a:prstGeom>
          <a:solidFill>
            <a:srgbClr val="002060"/>
          </a:solidFill>
          <a:ln w="6350" cap="flat" cmpd="sng" algn="ctr">
            <a:solidFill>
              <a:srgbClr val="FFFFFF">
                <a:lumMod val="95000"/>
              </a:srgbClr>
            </a:solid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dirty="0">
              <a:ln>
                <a:noFill/>
              </a:ln>
              <a:solidFill>
                <a:srgbClr val="666666"/>
              </a:solidFill>
              <a:effectLst/>
              <a:uLnTx/>
              <a:uFillTx/>
              <a:latin typeface="微软雅黑"/>
              <a:ea typeface="微软雅黑"/>
              <a:cs typeface="+mn-ea"/>
              <a:sym typeface="+mn-lt"/>
            </a:endParaRPr>
          </a:p>
        </p:txBody>
      </p:sp>
      <p:sp>
        <p:nvSpPr>
          <p:cNvPr id="342" name="object 28">
            <a:extLst>
              <a:ext uri="{FF2B5EF4-FFF2-40B4-BE49-F238E27FC236}">
                <a16:creationId xmlns:a16="http://schemas.microsoft.com/office/drawing/2014/main" id="{2A9FAB0F-1928-4879-B1F9-6719BD5BC85F}"/>
              </a:ext>
            </a:extLst>
          </p:cNvPr>
          <p:cNvSpPr txBox="1"/>
          <p:nvPr/>
        </p:nvSpPr>
        <p:spPr>
          <a:xfrm>
            <a:off x="2292140" y="3607235"/>
            <a:ext cx="312322" cy="123111"/>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altLang="zh-CN" sz="800" b="0" i="0" u="none" strike="noStrike" kern="0" cap="none" spc="0" normalizeH="0" baseline="0" noProof="0" dirty="0">
                <a:ln>
                  <a:noFill/>
                </a:ln>
                <a:solidFill>
                  <a:srgbClr val="1D1D1A"/>
                </a:solidFill>
                <a:effectLst/>
                <a:uLnTx/>
                <a:uFillTx/>
                <a:latin typeface="微软雅黑"/>
                <a:ea typeface="微软雅黑"/>
                <a:cs typeface="+mn-cs"/>
                <a:sym typeface="+mn-lt"/>
              </a:rPr>
              <a:t>VGG</a:t>
            </a:r>
            <a:endParaRPr kumimoji="0" sz="800" b="1"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43" name="椭圆 342">
            <a:extLst>
              <a:ext uri="{FF2B5EF4-FFF2-40B4-BE49-F238E27FC236}">
                <a16:creationId xmlns:a16="http://schemas.microsoft.com/office/drawing/2014/main" id="{AD3AC716-F33D-400A-9548-C710EFBB3826}"/>
              </a:ext>
            </a:extLst>
          </p:cNvPr>
          <p:cNvSpPr>
            <a:spLocks/>
          </p:cNvSpPr>
          <p:nvPr/>
        </p:nvSpPr>
        <p:spPr>
          <a:xfrm>
            <a:off x="2175315" y="3995182"/>
            <a:ext cx="72000" cy="72000"/>
          </a:xfrm>
          <a:prstGeom prst="ellipse">
            <a:avLst/>
          </a:prstGeom>
          <a:solidFill>
            <a:srgbClr val="002060"/>
          </a:solidFill>
          <a:ln w="6350" cap="flat" cmpd="sng" algn="ctr">
            <a:solidFill>
              <a:srgbClr val="FFFFFF">
                <a:lumMod val="95000"/>
              </a:srgbClr>
            </a:solid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dirty="0">
              <a:ln>
                <a:noFill/>
              </a:ln>
              <a:solidFill>
                <a:srgbClr val="666666"/>
              </a:solidFill>
              <a:effectLst/>
              <a:uLnTx/>
              <a:uFillTx/>
              <a:latin typeface="微软雅黑"/>
              <a:ea typeface="微软雅黑"/>
              <a:cs typeface="+mn-ea"/>
              <a:sym typeface="+mn-lt"/>
            </a:endParaRPr>
          </a:p>
        </p:txBody>
      </p:sp>
      <p:sp>
        <p:nvSpPr>
          <p:cNvPr id="344" name="object 28">
            <a:extLst>
              <a:ext uri="{FF2B5EF4-FFF2-40B4-BE49-F238E27FC236}">
                <a16:creationId xmlns:a16="http://schemas.microsoft.com/office/drawing/2014/main" id="{AA51AB70-F8CE-435B-B1A2-BF59532FB9E6}"/>
              </a:ext>
            </a:extLst>
          </p:cNvPr>
          <p:cNvSpPr txBox="1"/>
          <p:nvPr/>
        </p:nvSpPr>
        <p:spPr>
          <a:xfrm>
            <a:off x="2224806" y="4056451"/>
            <a:ext cx="498078" cy="123111"/>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altLang="zh-CN" sz="800" b="0" i="0" u="none" strike="noStrike" kern="0" cap="none" spc="0" normalizeH="0" baseline="0" noProof="0" dirty="0">
                <a:ln>
                  <a:noFill/>
                </a:ln>
                <a:solidFill>
                  <a:srgbClr val="1D1D1A"/>
                </a:solidFill>
                <a:effectLst/>
                <a:uLnTx/>
                <a:uFillTx/>
                <a:latin typeface="微软雅黑"/>
                <a:ea typeface="微软雅黑"/>
                <a:cs typeface="+mn-cs"/>
                <a:sym typeface="+mn-lt"/>
              </a:rPr>
              <a:t>Convnets</a:t>
            </a:r>
            <a:endParaRPr kumimoji="0" sz="800" b="1"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45" name="椭圆 344">
            <a:extLst>
              <a:ext uri="{FF2B5EF4-FFF2-40B4-BE49-F238E27FC236}">
                <a16:creationId xmlns:a16="http://schemas.microsoft.com/office/drawing/2014/main" id="{B088BA9B-B8DF-4C6A-BFFF-80ADFD2EB0B2}"/>
              </a:ext>
            </a:extLst>
          </p:cNvPr>
          <p:cNvSpPr>
            <a:spLocks/>
          </p:cNvSpPr>
          <p:nvPr/>
        </p:nvSpPr>
        <p:spPr>
          <a:xfrm>
            <a:off x="4314775" y="2710055"/>
            <a:ext cx="72000" cy="72000"/>
          </a:xfrm>
          <a:prstGeom prst="ellipse">
            <a:avLst/>
          </a:prstGeom>
          <a:solidFill>
            <a:srgbClr val="002060"/>
          </a:solidFill>
          <a:ln w="6350" cap="flat" cmpd="sng" algn="ctr">
            <a:solidFill>
              <a:srgbClr val="FFFFFF">
                <a:lumMod val="95000"/>
              </a:srgbClr>
            </a:solid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599" b="0" i="0" u="none" strike="noStrike" kern="0" cap="none" spc="0" normalizeH="0" baseline="0" noProof="0" dirty="0">
              <a:ln>
                <a:noFill/>
              </a:ln>
              <a:solidFill>
                <a:srgbClr val="666666"/>
              </a:solidFill>
              <a:effectLst/>
              <a:uLnTx/>
              <a:uFillTx/>
              <a:latin typeface="微软雅黑"/>
              <a:ea typeface="微软雅黑"/>
              <a:cs typeface="+mn-ea"/>
              <a:sym typeface="+mn-lt"/>
            </a:endParaRPr>
          </a:p>
        </p:txBody>
      </p:sp>
      <p:sp>
        <p:nvSpPr>
          <p:cNvPr id="346" name="object 28">
            <a:extLst>
              <a:ext uri="{FF2B5EF4-FFF2-40B4-BE49-F238E27FC236}">
                <a16:creationId xmlns:a16="http://schemas.microsoft.com/office/drawing/2014/main" id="{24BD7340-2244-46DF-A4AD-BC751978EB51}"/>
              </a:ext>
            </a:extLst>
          </p:cNvPr>
          <p:cNvSpPr txBox="1"/>
          <p:nvPr/>
        </p:nvSpPr>
        <p:spPr>
          <a:xfrm>
            <a:off x="4114059" y="2562674"/>
            <a:ext cx="358809" cy="123111"/>
          </a:xfrm>
          <a:prstGeom prst="rect">
            <a:avLst/>
          </a:prstGeom>
        </p:spPr>
        <p:txBody>
          <a:bodyPr vert="horz" wrap="square" lIns="0" tIns="0" rIns="0" bIns="0" rtlCol="0">
            <a:spAutoFit/>
          </a:bodyPr>
          <a:lstStyle/>
          <a:p>
            <a:pPr marL="12695" marR="0" lvl="0" indent="0" algn="ctr" defTabSz="914112" rtl="0" eaLnBrk="1" fontAlgn="auto" latinLnBrk="0" hangingPunct="1">
              <a:lnSpc>
                <a:spcPct val="100000"/>
              </a:lnSpc>
              <a:spcBef>
                <a:spcPts val="120"/>
              </a:spcBef>
              <a:spcAft>
                <a:spcPts val="0"/>
              </a:spcAft>
              <a:buClrTx/>
              <a:buSzTx/>
              <a:buFontTx/>
              <a:buNone/>
              <a:tabLst/>
              <a:defRPr/>
            </a:pPr>
            <a:r>
              <a:rPr kumimoji="0" lang="en-US" altLang="zh-CN" sz="800" b="0" i="0" u="none" strike="noStrike" kern="0" cap="none" spc="0" normalizeH="0" baseline="0" noProof="0" dirty="0">
                <a:ln>
                  <a:noFill/>
                </a:ln>
                <a:solidFill>
                  <a:srgbClr val="1D1D1A"/>
                </a:solidFill>
                <a:effectLst/>
                <a:uLnTx/>
                <a:uFillTx/>
                <a:latin typeface="微软雅黑"/>
                <a:ea typeface="微软雅黑"/>
                <a:cs typeface="+mn-cs"/>
                <a:sym typeface="+mn-lt"/>
              </a:rPr>
              <a:t>T5</a:t>
            </a:r>
            <a:endParaRPr kumimoji="0" sz="800" b="1" i="0" u="none" strike="noStrike" kern="0" cap="none" spc="0" normalizeH="0" baseline="0" noProof="0" dirty="0">
              <a:ln>
                <a:noFill/>
              </a:ln>
              <a:solidFill>
                <a:srgbClr val="1D1D1A"/>
              </a:solidFill>
              <a:effectLst/>
              <a:uLnTx/>
              <a:uFillTx/>
              <a:latin typeface="微软雅黑"/>
              <a:ea typeface="微软雅黑"/>
              <a:cs typeface="+mn-cs"/>
              <a:sym typeface="+mn-lt"/>
            </a:endParaRPr>
          </a:p>
        </p:txBody>
      </p:sp>
      <p:sp>
        <p:nvSpPr>
          <p:cNvPr id="347" name="文本框 346">
            <a:extLst>
              <a:ext uri="{FF2B5EF4-FFF2-40B4-BE49-F238E27FC236}">
                <a16:creationId xmlns:a16="http://schemas.microsoft.com/office/drawing/2014/main" id="{A6400478-4BED-42EA-BD0B-58946C041D6C}"/>
              </a:ext>
            </a:extLst>
          </p:cNvPr>
          <p:cNvSpPr txBox="1"/>
          <p:nvPr/>
        </p:nvSpPr>
        <p:spPr>
          <a:xfrm>
            <a:off x="1161719" y="1545869"/>
            <a:ext cx="43236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AI</a:t>
            </a:r>
            <a:r>
              <a:rPr kumimoji="0" lang="zh-CN" altLang="en-US"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硬件降低运算时间使大规模</a:t>
            </a:r>
            <a:r>
              <a:rPr kumimoji="0" lang="en-US" altLang="zh-CN"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AI</a:t>
            </a:r>
            <a:r>
              <a:rPr kumimoji="0" lang="zh-CN" altLang="en-US"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应用成为可能</a:t>
            </a:r>
          </a:p>
        </p:txBody>
      </p:sp>
      <p:sp>
        <p:nvSpPr>
          <p:cNvPr id="348" name="文本框 347">
            <a:extLst>
              <a:ext uri="{FF2B5EF4-FFF2-40B4-BE49-F238E27FC236}">
                <a16:creationId xmlns:a16="http://schemas.microsoft.com/office/drawing/2014/main" id="{5A45B6B0-6554-42EA-A590-010F513A3135}"/>
              </a:ext>
            </a:extLst>
          </p:cNvPr>
          <p:cNvSpPr txBox="1"/>
          <p:nvPr/>
        </p:nvSpPr>
        <p:spPr>
          <a:xfrm>
            <a:off x="6423053" y="1545868"/>
            <a:ext cx="4323621"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AI</a:t>
            </a:r>
            <a:r>
              <a:rPr kumimoji="0" lang="zh-CN" altLang="en-US"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框架降低开发难度使大规模</a:t>
            </a:r>
            <a:r>
              <a:rPr kumimoji="0" lang="en-US" altLang="zh-CN"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AI</a:t>
            </a:r>
            <a:r>
              <a:rPr kumimoji="0" lang="zh-CN" altLang="en-US"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开发成为可能</a:t>
            </a:r>
          </a:p>
        </p:txBody>
      </p:sp>
      <p:sp>
        <p:nvSpPr>
          <p:cNvPr id="349" name="文本框 348">
            <a:extLst>
              <a:ext uri="{FF2B5EF4-FFF2-40B4-BE49-F238E27FC236}">
                <a16:creationId xmlns:a16="http://schemas.microsoft.com/office/drawing/2014/main" id="{B923B67B-7753-41BD-B866-23CF0D0CF85D}"/>
              </a:ext>
            </a:extLst>
          </p:cNvPr>
          <p:cNvSpPr txBox="1"/>
          <p:nvPr/>
        </p:nvSpPr>
        <p:spPr>
          <a:xfrm>
            <a:off x="2274055" y="4809185"/>
            <a:ext cx="169309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err="1">
                <a:ln>
                  <a:noFill/>
                </a:ln>
                <a:solidFill>
                  <a:srgbClr val="1D1D1A"/>
                </a:solidFill>
                <a:effectLst/>
                <a:uLnTx/>
                <a:uFillTx/>
                <a:latin typeface="Microsoft YaHei" panose="020B0503020204020204" pitchFamily="34" charset="-122"/>
                <a:ea typeface="Microsoft YaHei" panose="020B0503020204020204" pitchFamily="34" charset="-122"/>
                <a:cs typeface="+mn-cs"/>
              </a:rPr>
              <a:t>AlexNet</a:t>
            </a: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训练时间变化</a:t>
            </a:r>
          </a:p>
        </p:txBody>
      </p:sp>
      <p:sp>
        <p:nvSpPr>
          <p:cNvPr id="350" name="文本框 349">
            <a:extLst>
              <a:ext uri="{FF2B5EF4-FFF2-40B4-BE49-F238E27FC236}">
                <a16:creationId xmlns:a16="http://schemas.microsoft.com/office/drawing/2014/main" id="{2D2174CB-502A-46A8-8745-6F90C3AA66A0}"/>
              </a:ext>
            </a:extLst>
          </p:cNvPr>
          <p:cNvSpPr txBox="1"/>
          <p:nvPr/>
        </p:nvSpPr>
        <p:spPr>
          <a:xfrm>
            <a:off x="1878633" y="5949079"/>
            <a:ext cx="364715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666666">
                    <a:lumMod val="60000"/>
                    <a:lumOff val="40000"/>
                  </a:srgbClr>
                </a:solidFill>
                <a:effectLst/>
                <a:uLnTx/>
                <a:uFillTx/>
                <a:latin typeface="Microsoft YaHei" panose="020B0503020204020204" pitchFamily="34" charset="-122"/>
                <a:ea typeface="Microsoft YaHei" panose="020B0503020204020204" pitchFamily="34" charset="-122"/>
                <a:cs typeface="+mn-cs"/>
              </a:rPr>
              <a:t>* ImageNet 120</a:t>
            </a:r>
            <a:r>
              <a:rPr kumimoji="0" lang="zh-CN" altLang="en-US" sz="800" b="0" i="1" u="none" strike="noStrike" kern="1200" cap="none" spc="0" normalizeH="0" baseline="0" noProof="0" dirty="0">
                <a:ln>
                  <a:noFill/>
                </a:ln>
                <a:solidFill>
                  <a:srgbClr val="666666">
                    <a:lumMod val="60000"/>
                    <a:lumOff val="40000"/>
                  </a:srgbClr>
                </a:solidFill>
                <a:effectLst/>
                <a:uLnTx/>
                <a:uFillTx/>
                <a:latin typeface="Microsoft YaHei" panose="020B0503020204020204" pitchFamily="34" charset="-122"/>
                <a:ea typeface="Microsoft YaHei" panose="020B0503020204020204" pitchFamily="34" charset="-122"/>
                <a:cs typeface="+mn-cs"/>
              </a:rPr>
              <a:t>万张图像的训练集循环</a:t>
            </a:r>
            <a:r>
              <a:rPr kumimoji="0" lang="en-US" altLang="zh-CN" sz="800" b="0" i="1" u="none" strike="noStrike" kern="1200" cap="none" spc="0" normalizeH="0" baseline="0" noProof="0" dirty="0">
                <a:ln>
                  <a:noFill/>
                </a:ln>
                <a:solidFill>
                  <a:srgbClr val="666666">
                    <a:lumMod val="60000"/>
                    <a:lumOff val="40000"/>
                  </a:srgbClr>
                </a:solidFill>
                <a:effectLst/>
                <a:uLnTx/>
                <a:uFillTx/>
                <a:latin typeface="Microsoft YaHei" panose="020B0503020204020204" pitchFamily="34" charset="-122"/>
                <a:ea typeface="Microsoft YaHei" panose="020B0503020204020204" pitchFamily="34" charset="-122"/>
                <a:cs typeface="+mn-cs"/>
              </a:rPr>
              <a:t>90</a:t>
            </a:r>
            <a:r>
              <a:rPr kumimoji="0" lang="zh-CN" altLang="en-US" sz="800" b="0" i="1" u="none" strike="noStrike" kern="1200" cap="none" spc="0" normalizeH="0" baseline="0" noProof="0" dirty="0">
                <a:ln>
                  <a:noFill/>
                </a:ln>
                <a:solidFill>
                  <a:srgbClr val="666666">
                    <a:lumMod val="60000"/>
                    <a:lumOff val="40000"/>
                  </a:srgbClr>
                </a:solidFill>
                <a:effectLst/>
                <a:uLnTx/>
                <a:uFillTx/>
                <a:latin typeface="Microsoft YaHei" panose="020B0503020204020204" pitchFamily="34" charset="-122"/>
                <a:ea typeface="Microsoft YaHei" panose="020B0503020204020204" pitchFamily="34" charset="-122"/>
                <a:cs typeface="+mn-cs"/>
              </a:rPr>
              <a:t>次，使用单精度且不考虑任何优化</a:t>
            </a:r>
            <a:endParaRPr kumimoji="0" lang="en-US" altLang="zh-CN" sz="800" b="0" i="1" u="none" strike="noStrike" kern="1200" cap="none" spc="0" normalizeH="0" baseline="0" noProof="0" dirty="0">
              <a:ln>
                <a:noFill/>
              </a:ln>
              <a:solidFill>
                <a:srgbClr val="666666">
                  <a:lumMod val="60000"/>
                  <a:lumOff val="40000"/>
                </a:srgbClr>
              </a:solidFill>
              <a:effectLst/>
              <a:uLnTx/>
              <a:uFillTx/>
              <a:latin typeface="Microsoft YaHei" panose="020B0503020204020204" pitchFamily="34" charset="-122"/>
              <a:ea typeface="Microsoft YaHei" panose="020B0503020204020204" pitchFamily="34" charset="-122"/>
              <a:cs typeface="+mn-cs"/>
            </a:endParaRPr>
          </a:p>
        </p:txBody>
      </p:sp>
      <p:grpSp>
        <p:nvGrpSpPr>
          <p:cNvPr id="425" name="组合 424">
            <a:extLst>
              <a:ext uri="{FF2B5EF4-FFF2-40B4-BE49-F238E27FC236}">
                <a16:creationId xmlns:a16="http://schemas.microsoft.com/office/drawing/2014/main" id="{69BE8B52-8B6A-4FD9-ADEA-2E03F5770469}"/>
              </a:ext>
            </a:extLst>
          </p:cNvPr>
          <p:cNvGrpSpPr/>
          <p:nvPr/>
        </p:nvGrpSpPr>
        <p:grpSpPr>
          <a:xfrm>
            <a:off x="1209726" y="5129468"/>
            <a:ext cx="1550424" cy="694506"/>
            <a:chOff x="1209726" y="5248220"/>
            <a:chExt cx="1550424" cy="694506"/>
          </a:xfrm>
        </p:grpSpPr>
        <p:sp>
          <p:nvSpPr>
            <p:cNvPr id="352" name="文本框 351">
              <a:extLst>
                <a:ext uri="{FF2B5EF4-FFF2-40B4-BE49-F238E27FC236}">
                  <a16:creationId xmlns:a16="http://schemas.microsoft.com/office/drawing/2014/main" id="{1CB0645E-8D51-428C-8811-0FE84B09A5CA}"/>
                </a:ext>
              </a:extLst>
            </p:cNvPr>
            <p:cNvSpPr txBox="1"/>
            <p:nvPr/>
          </p:nvSpPr>
          <p:spPr>
            <a:xfrm>
              <a:off x="1533533" y="5248220"/>
              <a:ext cx="90281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5~6</a:t>
              </a:r>
              <a:r>
                <a:rPr kumimoji="0" lang="zh-CN" altLang="en-US" sz="14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天</a:t>
              </a:r>
              <a:endParaRPr kumimoji="0" lang="zh-CN" altLang="en-US" sz="20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endParaRPr>
            </a:p>
          </p:txBody>
        </p:sp>
        <p:sp>
          <p:nvSpPr>
            <p:cNvPr id="353" name="文本框 352">
              <a:extLst>
                <a:ext uri="{FF2B5EF4-FFF2-40B4-BE49-F238E27FC236}">
                  <a16:creationId xmlns:a16="http://schemas.microsoft.com/office/drawing/2014/main" id="{1D3BF192-51A2-4B6E-9624-A80AD2531C41}"/>
                </a:ext>
              </a:extLst>
            </p:cNvPr>
            <p:cNvSpPr txBox="1"/>
            <p:nvPr/>
          </p:nvSpPr>
          <p:spPr>
            <a:xfrm>
              <a:off x="1209726" y="5665727"/>
              <a:ext cx="155042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2012 | 2</a:t>
              </a: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块主流</a:t>
              </a:r>
              <a:r>
                <a:rPr kumimoji="0" lang="en-US" altLang="zh-CN"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GPU</a:t>
              </a:r>
              <a:endPar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endParaRPr>
            </a:p>
          </p:txBody>
        </p:sp>
      </p:grpSp>
      <p:grpSp>
        <p:nvGrpSpPr>
          <p:cNvPr id="426" name="组合 425">
            <a:extLst>
              <a:ext uri="{FF2B5EF4-FFF2-40B4-BE49-F238E27FC236}">
                <a16:creationId xmlns:a16="http://schemas.microsoft.com/office/drawing/2014/main" id="{A41A07AF-7EC8-4038-AC0E-41DB4D236CFA}"/>
              </a:ext>
            </a:extLst>
          </p:cNvPr>
          <p:cNvGrpSpPr/>
          <p:nvPr/>
        </p:nvGrpSpPr>
        <p:grpSpPr>
          <a:xfrm>
            <a:off x="3623514" y="5129468"/>
            <a:ext cx="1561646" cy="694506"/>
            <a:chOff x="3623514" y="5248220"/>
            <a:chExt cx="1561646" cy="694506"/>
          </a:xfrm>
        </p:grpSpPr>
        <p:sp>
          <p:nvSpPr>
            <p:cNvPr id="357" name="文本框 356">
              <a:extLst>
                <a:ext uri="{FF2B5EF4-FFF2-40B4-BE49-F238E27FC236}">
                  <a16:creationId xmlns:a16="http://schemas.microsoft.com/office/drawing/2014/main" id="{A3B5EA3B-602A-48BA-87BD-8BE1161ADCDE}"/>
                </a:ext>
              </a:extLst>
            </p:cNvPr>
            <p:cNvSpPr txBox="1"/>
            <p:nvPr/>
          </p:nvSpPr>
          <p:spPr>
            <a:xfrm>
              <a:off x="3623514" y="5665727"/>
              <a:ext cx="156164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2023 | 1</a:t>
              </a: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块主流</a:t>
              </a:r>
              <a:r>
                <a:rPr kumimoji="0" lang="en-US" altLang="zh-CN"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NPU</a:t>
              </a:r>
              <a:endPar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endParaRPr>
            </a:p>
          </p:txBody>
        </p:sp>
        <p:sp>
          <p:nvSpPr>
            <p:cNvPr id="358" name="文本框 357">
              <a:extLst>
                <a:ext uri="{FF2B5EF4-FFF2-40B4-BE49-F238E27FC236}">
                  <a16:creationId xmlns:a16="http://schemas.microsoft.com/office/drawing/2014/main" id="{86705E6B-476D-46F8-834B-3D47F0915CBB}"/>
                </a:ext>
              </a:extLst>
            </p:cNvPr>
            <p:cNvSpPr txBox="1"/>
            <p:nvPr/>
          </p:nvSpPr>
          <p:spPr>
            <a:xfrm>
              <a:off x="3955336" y="5248220"/>
              <a:ext cx="89800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~8</a:t>
              </a:r>
              <a:r>
                <a:rPr kumimoji="0" lang="zh-CN" altLang="en-US" sz="14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小时</a:t>
              </a:r>
              <a:endParaRPr kumimoji="0" lang="zh-CN" altLang="en-US" sz="20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endParaRPr>
            </a:p>
          </p:txBody>
        </p:sp>
      </p:grpSp>
      <p:sp>
        <p:nvSpPr>
          <p:cNvPr id="362" name="等腰三角形 361">
            <a:extLst>
              <a:ext uri="{FF2B5EF4-FFF2-40B4-BE49-F238E27FC236}">
                <a16:creationId xmlns:a16="http://schemas.microsoft.com/office/drawing/2014/main" id="{2BAD6DF2-618D-4202-83B4-E9D99338C3FD}"/>
              </a:ext>
            </a:extLst>
          </p:cNvPr>
          <p:cNvSpPr/>
          <p:nvPr/>
        </p:nvSpPr>
        <p:spPr>
          <a:xfrm rot="16200000" flipV="1">
            <a:off x="3007195" y="5378367"/>
            <a:ext cx="369276" cy="193185"/>
          </a:xfrm>
          <a:prstGeom prst="triangle">
            <a:avLst/>
          </a:prstGeom>
          <a:gradFill>
            <a:gsLst>
              <a:gs pos="0">
                <a:srgbClr val="C7000B">
                  <a:alpha val="30000"/>
                </a:srgbClr>
              </a:gs>
              <a:gs pos="100000">
                <a:srgbClr val="C7000B">
                  <a:alpha val="0"/>
                </a:srgbClr>
              </a:gs>
            </a:gsLst>
            <a:lin ang="5400000" scaled="0"/>
          </a:gradFill>
          <a:ln w="6350">
            <a:gradFill>
              <a:gsLst>
                <a:gs pos="0">
                  <a:srgbClr val="C7000B"/>
                </a:gs>
                <a:gs pos="93000">
                  <a:srgbClr val="C7000B">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7"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cs typeface="+mn-cs"/>
              <a:sym typeface="+mn-lt"/>
            </a:endParaRPr>
          </a:p>
        </p:txBody>
      </p:sp>
      <p:sp>
        <p:nvSpPr>
          <p:cNvPr id="365" name="文本框 364">
            <a:extLst>
              <a:ext uri="{FF2B5EF4-FFF2-40B4-BE49-F238E27FC236}">
                <a16:creationId xmlns:a16="http://schemas.microsoft.com/office/drawing/2014/main" id="{65D1AFCC-11DE-4B26-808D-67CA7A68B9BD}"/>
              </a:ext>
            </a:extLst>
          </p:cNvPr>
          <p:cNvSpPr txBox="1"/>
          <p:nvPr/>
        </p:nvSpPr>
        <p:spPr>
          <a:xfrm>
            <a:off x="6776297" y="3023477"/>
            <a:ext cx="387927"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err="1">
                <a:ln>
                  <a:noFill/>
                </a:ln>
                <a:solidFill>
                  <a:srgbClr val="000000"/>
                </a:solidFill>
                <a:effectLst/>
                <a:uLnTx/>
                <a:uFillTx/>
                <a:latin typeface="Microsoft YaHei" panose="020B0503020204020204" pitchFamily="34" charset="-122"/>
                <a:ea typeface="Microsoft YaHei" panose="020B0503020204020204" pitchFamily="34" charset="-122"/>
                <a:cs typeface="+mn-cs"/>
              </a:rPr>
              <a:t>AlexNet</a:t>
            </a:r>
            <a:endParaRPr kumimoji="1" lang="zh-CN" altLang="en-US"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66" name="文本框 365">
            <a:extLst>
              <a:ext uri="{FF2B5EF4-FFF2-40B4-BE49-F238E27FC236}">
                <a16:creationId xmlns:a16="http://schemas.microsoft.com/office/drawing/2014/main" id="{12FB1D77-8C57-469A-ACD7-B0F8206F4C13}"/>
              </a:ext>
            </a:extLst>
          </p:cNvPr>
          <p:cNvSpPr txBox="1"/>
          <p:nvPr/>
        </p:nvSpPr>
        <p:spPr>
          <a:xfrm>
            <a:off x="7355352" y="3023477"/>
            <a:ext cx="474489"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ResNet50</a:t>
            </a:r>
            <a:endParaRPr kumimoji="1" lang="zh-CN" altLang="en-US"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67" name="文本框 366">
            <a:extLst>
              <a:ext uri="{FF2B5EF4-FFF2-40B4-BE49-F238E27FC236}">
                <a16:creationId xmlns:a16="http://schemas.microsoft.com/office/drawing/2014/main" id="{DC0E26BC-8B0F-436A-8FDD-AB6371F0A7C1}"/>
              </a:ext>
            </a:extLst>
          </p:cNvPr>
          <p:cNvSpPr txBox="1"/>
          <p:nvPr/>
        </p:nvSpPr>
        <p:spPr>
          <a:xfrm>
            <a:off x="8025784" y="3023477"/>
            <a:ext cx="397545"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YOLOv3</a:t>
            </a:r>
            <a:endParaRPr kumimoji="1" lang="zh-CN" altLang="en-US"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68" name="文本框 367">
            <a:extLst>
              <a:ext uri="{FF2B5EF4-FFF2-40B4-BE49-F238E27FC236}">
                <a16:creationId xmlns:a16="http://schemas.microsoft.com/office/drawing/2014/main" id="{2FEC2B89-C73E-4BF1-A2B1-9A22C5100250}"/>
              </a:ext>
            </a:extLst>
          </p:cNvPr>
          <p:cNvSpPr txBox="1"/>
          <p:nvPr/>
        </p:nvSpPr>
        <p:spPr>
          <a:xfrm>
            <a:off x="8726057" y="3023477"/>
            <a:ext cx="246862"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BERT</a:t>
            </a:r>
            <a:endParaRPr kumimoji="1" lang="zh-CN" altLang="en-US"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69" name="文本框 368">
            <a:extLst>
              <a:ext uri="{FF2B5EF4-FFF2-40B4-BE49-F238E27FC236}">
                <a16:creationId xmlns:a16="http://schemas.microsoft.com/office/drawing/2014/main" id="{4E7F2696-CED9-4591-AE14-03F19BB0F6FB}"/>
              </a:ext>
            </a:extLst>
          </p:cNvPr>
          <p:cNvSpPr txBox="1"/>
          <p:nvPr/>
        </p:nvSpPr>
        <p:spPr>
          <a:xfrm>
            <a:off x="9341715" y="3023477"/>
            <a:ext cx="259686"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GPT2</a:t>
            </a:r>
            <a:endParaRPr kumimoji="1" lang="zh-CN" altLang="en-US"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70" name="文本框 369">
            <a:extLst>
              <a:ext uri="{FF2B5EF4-FFF2-40B4-BE49-F238E27FC236}">
                <a16:creationId xmlns:a16="http://schemas.microsoft.com/office/drawing/2014/main" id="{18303F17-DE6A-4A44-9B9E-10F5A867F8DC}"/>
              </a:ext>
            </a:extLst>
          </p:cNvPr>
          <p:cNvSpPr txBox="1"/>
          <p:nvPr/>
        </p:nvSpPr>
        <p:spPr>
          <a:xfrm>
            <a:off x="10000536" y="3023477"/>
            <a:ext cx="259686"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GPT3</a:t>
            </a:r>
            <a:endParaRPr kumimoji="1" lang="zh-CN" altLang="en-US"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71" name="文本框 370">
            <a:extLst>
              <a:ext uri="{FF2B5EF4-FFF2-40B4-BE49-F238E27FC236}">
                <a16:creationId xmlns:a16="http://schemas.microsoft.com/office/drawing/2014/main" id="{C08697E1-EA96-4810-985D-B624A8D6A8EA}"/>
              </a:ext>
            </a:extLst>
          </p:cNvPr>
          <p:cNvSpPr txBox="1"/>
          <p:nvPr/>
        </p:nvSpPr>
        <p:spPr>
          <a:xfrm>
            <a:off x="10278761" y="3023477"/>
            <a:ext cx="141065" cy="123111"/>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8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~X</a:t>
            </a:r>
          </a:p>
        </p:txBody>
      </p:sp>
      <p:cxnSp>
        <p:nvCxnSpPr>
          <p:cNvPr id="372" name="直接连接符 371">
            <a:extLst>
              <a:ext uri="{FF2B5EF4-FFF2-40B4-BE49-F238E27FC236}">
                <a16:creationId xmlns:a16="http://schemas.microsoft.com/office/drawing/2014/main" id="{ACAA7F95-6803-4EBB-B3F3-8C6D6732C6A3}"/>
              </a:ext>
            </a:extLst>
          </p:cNvPr>
          <p:cNvCxnSpPr/>
          <p:nvPr/>
        </p:nvCxnSpPr>
        <p:spPr>
          <a:xfrm>
            <a:off x="6695750" y="2881787"/>
            <a:ext cx="612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3" name="文本框 372">
            <a:extLst>
              <a:ext uri="{FF2B5EF4-FFF2-40B4-BE49-F238E27FC236}">
                <a16:creationId xmlns:a16="http://schemas.microsoft.com/office/drawing/2014/main" id="{9BA98D03-11F5-4643-86C2-0E33EAE1C850}"/>
              </a:ext>
            </a:extLst>
          </p:cNvPr>
          <p:cNvSpPr txBox="1"/>
          <p:nvPr/>
        </p:nvSpPr>
        <p:spPr>
          <a:xfrm>
            <a:off x="6817033" y="2647241"/>
            <a:ext cx="354264" cy="2000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1~200</a:t>
            </a:r>
            <a:endParaRPr kumimoji="1" lang="zh-CN" altLang="en-US"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cxnSp>
        <p:nvCxnSpPr>
          <p:cNvPr id="374" name="直接连接符 373">
            <a:extLst>
              <a:ext uri="{FF2B5EF4-FFF2-40B4-BE49-F238E27FC236}">
                <a16:creationId xmlns:a16="http://schemas.microsoft.com/office/drawing/2014/main" id="{31E7283E-4A46-440A-BE22-48E3F1F91E48}"/>
              </a:ext>
            </a:extLst>
          </p:cNvPr>
          <p:cNvCxnSpPr/>
          <p:nvPr/>
        </p:nvCxnSpPr>
        <p:spPr>
          <a:xfrm>
            <a:off x="7297473" y="2854010"/>
            <a:ext cx="612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5" name="文本框 374">
            <a:extLst>
              <a:ext uri="{FF2B5EF4-FFF2-40B4-BE49-F238E27FC236}">
                <a16:creationId xmlns:a16="http://schemas.microsoft.com/office/drawing/2014/main" id="{A95ECBCA-2D60-46FF-8407-08779A78EFD4}"/>
              </a:ext>
            </a:extLst>
          </p:cNvPr>
          <p:cNvSpPr txBox="1"/>
          <p:nvPr/>
        </p:nvSpPr>
        <p:spPr>
          <a:xfrm>
            <a:off x="7430407" y="2635528"/>
            <a:ext cx="354264" cy="2000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1~500</a:t>
            </a:r>
            <a:endParaRPr kumimoji="1" lang="zh-CN" altLang="en-US"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76" name="文本框 375">
            <a:extLst>
              <a:ext uri="{FF2B5EF4-FFF2-40B4-BE49-F238E27FC236}">
                <a16:creationId xmlns:a16="http://schemas.microsoft.com/office/drawing/2014/main" id="{5AA89879-8BBF-40C7-A20D-9FFF80611F7C}"/>
              </a:ext>
            </a:extLst>
          </p:cNvPr>
          <p:cNvSpPr txBox="1"/>
          <p:nvPr/>
        </p:nvSpPr>
        <p:spPr>
          <a:xfrm>
            <a:off x="8076709" y="2603320"/>
            <a:ext cx="341440" cy="2000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1L~2k</a:t>
            </a:r>
            <a:endParaRPr kumimoji="1" lang="zh-CN" altLang="en-US"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cxnSp>
        <p:nvCxnSpPr>
          <p:cNvPr id="377" name="直接连接符 376">
            <a:extLst>
              <a:ext uri="{FF2B5EF4-FFF2-40B4-BE49-F238E27FC236}">
                <a16:creationId xmlns:a16="http://schemas.microsoft.com/office/drawing/2014/main" id="{5125AB72-7225-45C6-8339-BB066DB06F58}"/>
              </a:ext>
            </a:extLst>
          </p:cNvPr>
          <p:cNvCxnSpPr/>
          <p:nvPr/>
        </p:nvCxnSpPr>
        <p:spPr>
          <a:xfrm>
            <a:off x="7916282" y="2833735"/>
            <a:ext cx="612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78" name="文本框 377">
            <a:extLst>
              <a:ext uri="{FF2B5EF4-FFF2-40B4-BE49-F238E27FC236}">
                <a16:creationId xmlns:a16="http://schemas.microsoft.com/office/drawing/2014/main" id="{4CA0AFA2-9069-499F-92E5-8B746E185466}"/>
              </a:ext>
            </a:extLst>
          </p:cNvPr>
          <p:cNvSpPr txBox="1"/>
          <p:nvPr/>
        </p:nvSpPr>
        <p:spPr>
          <a:xfrm>
            <a:off x="8666250" y="2566934"/>
            <a:ext cx="436017" cy="2000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1L~1.5k</a:t>
            </a:r>
            <a:endParaRPr kumimoji="1" lang="zh-CN" altLang="en-US"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cxnSp>
        <p:nvCxnSpPr>
          <p:cNvPr id="379" name="直接连接符 378">
            <a:extLst>
              <a:ext uri="{FF2B5EF4-FFF2-40B4-BE49-F238E27FC236}">
                <a16:creationId xmlns:a16="http://schemas.microsoft.com/office/drawing/2014/main" id="{4E600878-191F-4E7E-8211-1A273FD997CE}"/>
              </a:ext>
            </a:extLst>
          </p:cNvPr>
          <p:cNvCxnSpPr/>
          <p:nvPr/>
        </p:nvCxnSpPr>
        <p:spPr>
          <a:xfrm>
            <a:off x="8530956" y="2807338"/>
            <a:ext cx="612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0" name="直接连接符 379">
            <a:extLst>
              <a:ext uri="{FF2B5EF4-FFF2-40B4-BE49-F238E27FC236}">
                <a16:creationId xmlns:a16="http://schemas.microsoft.com/office/drawing/2014/main" id="{A791D695-B3E1-4766-97BC-EC542FA04F41}"/>
              </a:ext>
            </a:extLst>
          </p:cNvPr>
          <p:cNvCxnSpPr/>
          <p:nvPr/>
        </p:nvCxnSpPr>
        <p:spPr>
          <a:xfrm>
            <a:off x="9140086" y="2777217"/>
            <a:ext cx="612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1" name="直接连接符 380">
            <a:extLst>
              <a:ext uri="{FF2B5EF4-FFF2-40B4-BE49-F238E27FC236}">
                <a16:creationId xmlns:a16="http://schemas.microsoft.com/office/drawing/2014/main" id="{EEE4E89E-48E5-4392-8405-55A3BD3741B0}"/>
              </a:ext>
            </a:extLst>
          </p:cNvPr>
          <p:cNvCxnSpPr/>
          <p:nvPr/>
        </p:nvCxnSpPr>
        <p:spPr>
          <a:xfrm>
            <a:off x="9751995" y="2746917"/>
            <a:ext cx="878748"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82" name="文本框 381">
            <a:extLst>
              <a:ext uri="{FF2B5EF4-FFF2-40B4-BE49-F238E27FC236}">
                <a16:creationId xmlns:a16="http://schemas.microsoft.com/office/drawing/2014/main" id="{C238AC8D-F81C-48A6-A530-48DE05FE84D7}"/>
              </a:ext>
            </a:extLst>
          </p:cNvPr>
          <p:cNvSpPr txBox="1"/>
          <p:nvPr/>
        </p:nvSpPr>
        <p:spPr>
          <a:xfrm>
            <a:off x="9296407" y="2546801"/>
            <a:ext cx="341440" cy="2000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1L~5k</a:t>
            </a:r>
            <a:endParaRPr kumimoji="1" lang="zh-CN" altLang="en-US"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endParaRPr>
          </a:p>
        </p:txBody>
      </p:sp>
      <p:sp>
        <p:nvSpPr>
          <p:cNvPr id="383" name="文本框 382">
            <a:extLst>
              <a:ext uri="{FF2B5EF4-FFF2-40B4-BE49-F238E27FC236}">
                <a16:creationId xmlns:a16="http://schemas.microsoft.com/office/drawing/2014/main" id="{60839DEF-6B21-48F9-8A0B-2981E54DB4EC}"/>
              </a:ext>
            </a:extLst>
          </p:cNvPr>
          <p:cNvSpPr txBox="1"/>
          <p:nvPr/>
        </p:nvSpPr>
        <p:spPr>
          <a:xfrm>
            <a:off x="9881177" y="2496416"/>
            <a:ext cx="658835" cy="2000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900" b="0" i="0"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mn-cs"/>
              </a:rPr>
              <a:t>1L~x (~10L)</a:t>
            </a:r>
          </a:p>
        </p:txBody>
      </p:sp>
      <p:grpSp>
        <p:nvGrpSpPr>
          <p:cNvPr id="384" name="组合 383">
            <a:extLst>
              <a:ext uri="{FF2B5EF4-FFF2-40B4-BE49-F238E27FC236}">
                <a16:creationId xmlns:a16="http://schemas.microsoft.com/office/drawing/2014/main" id="{349081E1-9AA4-49CE-A3A6-6242E51122B6}"/>
              </a:ext>
            </a:extLst>
          </p:cNvPr>
          <p:cNvGrpSpPr/>
          <p:nvPr/>
        </p:nvGrpSpPr>
        <p:grpSpPr>
          <a:xfrm flipV="1">
            <a:off x="6689770" y="3248136"/>
            <a:ext cx="3940973" cy="974665"/>
            <a:chOff x="467360" y="3246839"/>
            <a:chExt cx="3940973" cy="674657"/>
          </a:xfrm>
        </p:grpSpPr>
        <p:cxnSp>
          <p:nvCxnSpPr>
            <p:cNvPr id="385" name="直接连接符 384">
              <a:extLst>
                <a:ext uri="{FF2B5EF4-FFF2-40B4-BE49-F238E27FC236}">
                  <a16:creationId xmlns:a16="http://schemas.microsoft.com/office/drawing/2014/main" id="{F5A5C336-875B-437E-BDE3-0B8FBFD8E6D1}"/>
                </a:ext>
              </a:extLst>
            </p:cNvPr>
            <p:cNvCxnSpPr/>
            <p:nvPr/>
          </p:nvCxnSpPr>
          <p:spPr>
            <a:xfrm>
              <a:off x="467360" y="3920318"/>
              <a:ext cx="612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6" name="直接连接符 385">
              <a:extLst>
                <a:ext uri="{FF2B5EF4-FFF2-40B4-BE49-F238E27FC236}">
                  <a16:creationId xmlns:a16="http://schemas.microsoft.com/office/drawing/2014/main" id="{3636C3FA-FA87-47E7-9468-389E166B99D7}"/>
                </a:ext>
              </a:extLst>
            </p:cNvPr>
            <p:cNvCxnSpPr/>
            <p:nvPr/>
          </p:nvCxnSpPr>
          <p:spPr>
            <a:xfrm flipV="1">
              <a:off x="1069083" y="3849809"/>
              <a:ext cx="10277" cy="7168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7" name="直接连接符 386">
              <a:extLst>
                <a:ext uri="{FF2B5EF4-FFF2-40B4-BE49-F238E27FC236}">
                  <a16:creationId xmlns:a16="http://schemas.microsoft.com/office/drawing/2014/main" id="{78E13582-6DD4-4296-9387-0AD3A961ABFD}"/>
                </a:ext>
              </a:extLst>
            </p:cNvPr>
            <p:cNvCxnSpPr/>
            <p:nvPr/>
          </p:nvCxnSpPr>
          <p:spPr>
            <a:xfrm>
              <a:off x="1069083" y="3852586"/>
              <a:ext cx="612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8" name="直接连接符 387">
              <a:extLst>
                <a:ext uri="{FF2B5EF4-FFF2-40B4-BE49-F238E27FC236}">
                  <a16:creationId xmlns:a16="http://schemas.microsoft.com/office/drawing/2014/main" id="{25F1C449-9733-47DB-B13D-AD5D87B7400B}"/>
                </a:ext>
              </a:extLst>
            </p:cNvPr>
            <p:cNvCxnSpPr/>
            <p:nvPr/>
          </p:nvCxnSpPr>
          <p:spPr>
            <a:xfrm flipV="1">
              <a:off x="1671040" y="3778124"/>
              <a:ext cx="17289" cy="7922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9" name="直接连接符 388">
              <a:extLst>
                <a:ext uri="{FF2B5EF4-FFF2-40B4-BE49-F238E27FC236}">
                  <a16:creationId xmlns:a16="http://schemas.microsoft.com/office/drawing/2014/main" id="{24C23BF9-4637-4A63-9789-97C39A6E32E8}"/>
                </a:ext>
              </a:extLst>
            </p:cNvPr>
            <p:cNvCxnSpPr/>
            <p:nvPr/>
          </p:nvCxnSpPr>
          <p:spPr>
            <a:xfrm>
              <a:off x="1681083" y="3778124"/>
              <a:ext cx="612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0" name="直接连接符 389">
              <a:extLst>
                <a:ext uri="{FF2B5EF4-FFF2-40B4-BE49-F238E27FC236}">
                  <a16:creationId xmlns:a16="http://schemas.microsoft.com/office/drawing/2014/main" id="{B6BBFAA5-A43F-4DBE-A83F-BE111FD74CCB}"/>
                </a:ext>
              </a:extLst>
            </p:cNvPr>
            <p:cNvCxnSpPr/>
            <p:nvPr/>
          </p:nvCxnSpPr>
          <p:spPr>
            <a:xfrm flipV="1">
              <a:off x="2287700" y="3688362"/>
              <a:ext cx="12623" cy="9268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1" name="直接连接符 390">
              <a:extLst>
                <a:ext uri="{FF2B5EF4-FFF2-40B4-BE49-F238E27FC236}">
                  <a16:creationId xmlns:a16="http://schemas.microsoft.com/office/drawing/2014/main" id="{6B689E68-18D2-4741-93E2-1073BA9AB95C}"/>
                </a:ext>
              </a:extLst>
            </p:cNvPr>
            <p:cNvCxnSpPr/>
            <p:nvPr/>
          </p:nvCxnSpPr>
          <p:spPr>
            <a:xfrm>
              <a:off x="2293083" y="3688362"/>
              <a:ext cx="612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2" name="直接连接符 391">
              <a:extLst>
                <a:ext uri="{FF2B5EF4-FFF2-40B4-BE49-F238E27FC236}">
                  <a16:creationId xmlns:a16="http://schemas.microsoft.com/office/drawing/2014/main" id="{885C3124-EC04-4FB3-9254-69E9DE66D94D}"/>
                </a:ext>
              </a:extLst>
            </p:cNvPr>
            <p:cNvCxnSpPr/>
            <p:nvPr/>
          </p:nvCxnSpPr>
          <p:spPr>
            <a:xfrm>
              <a:off x="2905083" y="3611925"/>
              <a:ext cx="612000"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3" name="直接连接符 392">
              <a:extLst>
                <a:ext uri="{FF2B5EF4-FFF2-40B4-BE49-F238E27FC236}">
                  <a16:creationId xmlns:a16="http://schemas.microsoft.com/office/drawing/2014/main" id="{F8B2DCAD-EA17-43A9-A8DE-8F1702F56E45}"/>
                </a:ext>
              </a:extLst>
            </p:cNvPr>
            <p:cNvCxnSpPr/>
            <p:nvPr/>
          </p:nvCxnSpPr>
          <p:spPr>
            <a:xfrm flipV="1">
              <a:off x="3542507" y="3250333"/>
              <a:ext cx="865826" cy="0"/>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4" name="直接连接符 393">
              <a:extLst>
                <a:ext uri="{FF2B5EF4-FFF2-40B4-BE49-F238E27FC236}">
                  <a16:creationId xmlns:a16="http://schemas.microsoft.com/office/drawing/2014/main" id="{F18A81FB-1759-4958-AAB4-AA85063C03C7}"/>
                </a:ext>
              </a:extLst>
            </p:cNvPr>
            <p:cNvCxnSpPr/>
            <p:nvPr/>
          </p:nvCxnSpPr>
          <p:spPr>
            <a:xfrm flipV="1">
              <a:off x="2903763" y="3606173"/>
              <a:ext cx="12332" cy="9054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5" name="直接连接符 394">
              <a:extLst>
                <a:ext uri="{FF2B5EF4-FFF2-40B4-BE49-F238E27FC236}">
                  <a16:creationId xmlns:a16="http://schemas.microsoft.com/office/drawing/2014/main" id="{09BF0C0A-667B-4276-80FD-34F70FAB1159}"/>
                </a:ext>
              </a:extLst>
            </p:cNvPr>
            <p:cNvCxnSpPr/>
            <p:nvPr/>
          </p:nvCxnSpPr>
          <p:spPr>
            <a:xfrm flipV="1">
              <a:off x="3517083" y="3246839"/>
              <a:ext cx="36110" cy="362211"/>
            </a:xfrm>
            <a:prstGeom prst="line">
              <a:avLst/>
            </a:prstGeom>
            <a:ln w="19050">
              <a:solidFill>
                <a:srgbClr val="00B0F0"/>
              </a:solidFill>
              <a:prstDash val="dash"/>
            </a:ln>
          </p:spPr>
          <p:style>
            <a:lnRef idx="1">
              <a:schemeClr val="accent1"/>
            </a:lnRef>
            <a:fillRef idx="0">
              <a:schemeClr val="accent1"/>
            </a:fillRef>
            <a:effectRef idx="0">
              <a:schemeClr val="accent1"/>
            </a:effectRef>
            <a:fontRef idx="minor">
              <a:schemeClr val="tx1"/>
            </a:fontRef>
          </p:style>
        </p:cxnSp>
      </p:grpSp>
      <p:sp>
        <p:nvSpPr>
          <p:cNvPr id="396" name="文本框 395">
            <a:extLst>
              <a:ext uri="{FF2B5EF4-FFF2-40B4-BE49-F238E27FC236}">
                <a16:creationId xmlns:a16="http://schemas.microsoft.com/office/drawing/2014/main" id="{6FA97C3A-E0B0-43DA-8597-F4DA8F055C00}"/>
              </a:ext>
            </a:extLst>
          </p:cNvPr>
          <p:cNvSpPr txBox="1"/>
          <p:nvPr/>
        </p:nvSpPr>
        <p:spPr>
          <a:xfrm>
            <a:off x="7685728" y="3266609"/>
            <a:ext cx="192204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900" b="0" i="0" u="none" strike="noStrike" kern="1200" cap="none" spc="0" normalizeH="0" baseline="0" noProof="0" dirty="0">
                <a:ln>
                  <a:noFill/>
                </a:ln>
                <a:solidFill>
                  <a:srgbClr val="00B0F0"/>
                </a:solidFill>
                <a:effectLst/>
                <a:uLnTx/>
                <a:uFillTx/>
                <a:latin typeface="Microsoft YaHei" panose="020B0503020204020204" pitchFamily="34" charset="-122"/>
                <a:ea typeface="Microsoft YaHei" panose="020B0503020204020204" pitchFamily="34" charset="-122"/>
                <a:cs typeface="+mn-cs"/>
              </a:rPr>
              <a:t>框架自动构建的代码量</a:t>
            </a:r>
          </a:p>
        </p:txBody>
      </p:sp>
      <p:sp>
        <p:nvSpPr>
          <p:cNvPr id="398" name="文本框 397">
            <a:extLst>
              <a:ext uri="{FF2B5EF4-FFF2-40B4-BE49-F238E27FC236}">
                <a16:creationId xmlns:a16="http://schemas.microsoft.com/office/drawing/2014/main" id="{89A5EB97-DE47-4D36-88B4-53DB5EBA1778}"/>
              </a:ext>
            </a:extLst>
          </p:cNvPr>
          <p:cNvSpPr txBox="1"/>
          <p:nvPr/>
        </p:nvSpPr>
        <p:spPr>
          <a:xfrm>
            <a:off x="7389086" y="3885686"/>
            <a:ext cx="38287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千级</a:t>
            </a:r>
          </a:p>
        </p:txBody>
      </p:sp>
      <p:sp>
        <p:nvSpPr>
          <p:cNvPr id="399" name="文本框 398">
            <a:extLst>
              <a:ext uri="{FF2B5EF4-FFF2-40B4-BE49-F238E27FC236}">
                <a16:creationId xmlns:a16="http://schemas.microsoft.com/office/drawing/2014/main" id="{C7164F88-E7E7-46A8-9C22-7BECF444CB68}"/>
              </a:ext>
            </a:extLst>
          </p:cNvPr>
          <p:cNvSpPr txBox="1"/>
          <p:nvPr/>
        </p:nvSpPr>
        <p:spPr>
          <a:xfrm>
            <a:off x="8491263" y="3885686"/>
            <a:ext cx="38287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万级</a:t>
            </a:r>
          </a:p>
        </p:txBody>
      </p:sp>
      <p:sp>
        <p:nvSpPr>
          <p:cNvPr id="400" name="文本框 399">
            <a:extLst>
              <a:ext uri="{FF2B5EF4-FFF2-40B4-BE49-F238E27FC236}">
                <a16:creationId xmlns:a16="http://schemas.microsoft.com/office/drawing/2014/main" id="{221FC834-5B9B-4DC8-8740-7AFA5E14B78B}"/>
              </a:ext>
            </a:extLst>
          </p:cNvPr>
          <p:cNvSpPr txBox="1"/>
          <p:nvPr/>
        </p:nvSpPr>
        <p:spPr>
          <a:xfrm>
            <a:off x="9637847" y="3885686"/>
            <a:ext cx="472859"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zh-CN" altLang="en-US" sz="12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千万级</a:t>
            </a:r>
          </a:p>
        </p:txBody>
      </p:sp>
      <p:cxnSp>
        <p:nvCxnSpPr>
          <p:cNvPr id="404" name="直接连接符 403">
            <a:extLst>
              <a:ext uri="{FF2B5EF4-FFF2-40B4-BE49-F238E27FC236}">
                <a16:creationId xmlns:a16="http://schemas.microsoft.com/office/drawing/2014/main" id="{27BC1B86-654A-46DA-B4E5-93605B6B71C8}"/>
              </a:ext>
            </a:extLst>
          </p:cNvPr>
          <p:cNvCxnSpPr>
            <a:cxnSpLocks/>
          </p:cNvCxnSpPr>
          <p:nvPr/>
        </p:nvCxnSpPr>
        <p:spPr>
          <a:xfrm>
            <a:off x="6641055" y="2241396"/>
            <a:ext cx="0" cy="2143569"/>
          </a:xfrm>
          <a:prstGeom prst="line">
            <a:avLst/>
          </a:prstGeom>
          <a:ln w="12700">
            <a:solidFill>
              <a:schemeClr val="bg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7" name="直接连接符 406">
            <a:extLst>
              <a:ext uri="{FF2B5EF4-FFF2-40B4-BE49-F238E27FC236}">
                <a16:creationId xmlns:a16="http://schemas.microsoft.com/office/drawing/2014/main" id="{BF790FE1-FB65-4C79-9182-A4C46A56242A}"/>
              </a:ext>
            </a:extLst>
          </p:cNvPr>
          <p:cNvCxnSpPr>
            <a:cxnSpLocks/>
          </p:cNvCxnSpPr>
          <p:nvPr/>
        </p:nvCxnSpPr>
        <p:spPr>
          <a:xfrm>
            <a:off x="6641055" y="2933503"/>
            <a:ext cx="4095525" cy="0"/>
          </a:xfrm>
          <a:prstGeom prst="line">
            <a:avLst/>
          </a:prstGeom>
          <a:ln w="12700">
            <a:solidFill>
              <a:schemeClr val="bg1">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5" name="文本框 414">
            <a:extLst>
              <a:ext uri="{FF2B5EF4-FFF2-40B4-BE49-F238E27FC236}">
                <a16:creationId xmlns:a16="http://schemas.microsoft.com/office/drawing/2014/main" id="{E7E4710D-D5EB-4412-9888-B36FB198FAE7}"/>
              </a:ext>
            </a:extLst>
          </p:cNvPr>
          <p:cNvSpPr txBox="1"/>
          <p:nvPr/>
        </p:nvSpPr>
        <p:spPr>
          <a:xfrm>
            <a:off x="7382511" y="4809185"/>
            <a:ext cx="2593980"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开发</a:t>
            </a:r>
            <a:r>
              <a:rPr kumimoji="0" lang="en-US" altLang="zh-CN"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a:t>
            </a: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训练</a:t>
            </a:r>
            <a:r>
              <a:rPr kumimoji="0" lang="en-US" altLang="zh-CN"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a:t>
            </a: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调优</a:t>
            </a:r>
            <a:r>
              <a:rPr kumimoji="0" lang="en-US" altLang="zh-CN" sz="1200" b="0" i="0" u="none" strike="noStrike" kern="1200" cap="none" spc="0" normalizeH="0" baseline="0" noProof="0" dirty="0" err="1">
                <a:ln>
                  <a:noFill/>
                </a:ln>
                <a:solidFill>
                  <a:srgbClr val="1D1D1A"/>
                </a:solidFill>
                <a:effectLst/>
                <a:uLnTx/>
                <a:uFillTx/>
                <a:latin typeface="Microsoft YaHei" panose="020B0503020204020204" pitchFamily="34" charset="-122"/>
                <a:ea typeface="Microsoft YaHei" panose="020B0503020204020204" pitchFamily="34" charset="-122"/>
                <a:cs typeface="+mn-cs"/>
              </a:rPr>
              <a:t>AlexNet</a:t>
            </a: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的平均效率</a:t>
            </a:r>
          </a:p>
        </p:txBody>
      </p:sp>
      <p:grpSp>
        <p:nvGrpSpPr>
          <p:cNvPr id="428" name="组合 427">
            <a:extLst>
              <a:ext uri="{FF2B5EF4-FFF2-40B4-BE49-F238E27FC236}">
                <a16:creationId xmlns:a16="http://schemas.microsoft.com/office/drawing/2014/main" id="{4209BB87-643E-4FDD-9CDF-7CAA8C06101E}"/>
              </a:ext>
            </a:extLst>
          </p:cNvPr>
          <p:cNvGrpSpPr/>
          <p:nvPr/>
        </p:nvGrpSpPr>
        <p:grpSpPr>
          <a:xfrm>
            <a:off x="9247209" y="5129468"/>
            <a:ext cx="1149674" cy="694506"/>
            <a:chOff x="9247209" y="5248220"/>
            <a:chExt cx="1149674" cy="694506"/>
          </a:xfrm>
        </p:grpSpPr>
        <p:sp>
          <p:nvSpPr>
            <p:cNvPr id="420" name="文本框 419">
              <a:extLst>
                <a:ext uri="{FF2B5EF4-FFF2-40B4-BE49-F238E27FC236}">
                  <a16:creationId xmlns:a16="http://schemas.microsoft.com/office/drawing/2014/main" id="{E3080E2C-4202-453D-8C85-D7C77AD2775B}"/>
                </a:ext>
              </a:extLst>
            </p:cNvPr>
            <p:cNvSpPr txBox="1"/>
            <p:nvPr/>
          </p:nvSpPr>
          <p:spPr>
            <a:xfrm>
              <a:off x="9344993" y="5665727"/>
              <a:ext cx="95410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使用</a:t>
              </a:r>
              <a:r>
                <a:rPr kumimoji="0" lang="en-US" altLang="zh-CN"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AI</a:t>
              </a: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框架</a:t>
              </a:r>
            </a:p>
          </p:txBody>
        </p:sp>
        <p:sp>
          <p:nvSpPr>
            <p:cNvPr id="421" name="文本框 420">
              <a:extLst>
                <a:ext uri="{FF2B5EF4-FFF2-40B4-BE49-F238E27FC236}">
                  <a16:creationId xmlns:a16="http://schemas.microsoft.com/office/drawing/2014/main" id="{0D718E92-D053-4DD5-87EC-2A3293E4AFF0}"/>
                </a:ext>
              </a:extLst>
            </p:cNvPr>
            <p:cNvSpPr txBox="1"/>
            <p:nvPr/>
          </p:nvSpPr>
          <p:spPr>
            <a:xfrm>
              <a:off x="9247209" y="5248220"/>
              <a:ext cx="114967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小时</a:t>
              </a:r>
              <a:r>
                <a:rPr kumimoji="0" lang="en-US" altLang="zh-CN" sz="20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a:t>
              </a:r>
              <a:r>
                <a:rPr kumimoji="0" lang="zh-CN" altLang="en-US" sz="20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天</a:t>
              </a:r>
            </a:p>
          </p:txBody>
        </p:sp>
      </p:grpSp>
      <p:sp>
        <p:nvSpPr>
          <p:cNvPr id="422" name="等腰三角形 421">
            <a:extLst>
              <a:ext uri="{FF2B5EF4-FFF2-40B4-BE49-F238E27FC236}">
                <a16:creationId xmlns:a16="http://schemas.microsoft.com/office/drawing/2014/main" id="{25BD0754-5EC8-479B-88F3-1FF60E5C2B0C}"/>
              </a:ext>
            </a:extLst>
          </p:cNvPr>
          <p:cNvSpPr/>
          <p:nvPr/>
        </p:nvSpPr>
        <p:spPr>
          <a:xfrm rot="16200000" flipV="1">
            <a:off x="8377518" y="5359126"/>
            <a:ext cx="369276" cy="193185"/>
          </a:xfrm>
          <a:prstGeom prst="triangle">
            <a:avLst/>
          </a:prstGeom>
          <a:gradFill>
            <a:gsLst>
              <a:gs pos="0">
                <a:srgbClr val="C7000B">
                  <a:alpha val="30000"/>
                </a:srgbClr>
              </a:gs>
              <a:gs pos="100000">
                <a:srgbClr val="C7000B">
                  <a:alpha val="0"/>
                </a:srgbClr>
              </a:gs>
            </a:gsLst>
            <a:lin ang="5400000" scaled="0"/>
          </a:gradFill>
          <a:ln w="6350">
            <a:gradFill>
              <a:gsLst>
                <a:gs pos="0">
                  <a:srgbClr val="C7000B"/>
                </a:gs>
                <a:gs pos="93000">
                  <a:srgbClr val="C7000B">
                    <a:alpha val="0"/>
                  </a:srgb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77"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dirty="0">
              <a:ln>
                <a:noFill/>
              </a:ln>
              <a:solidFill>
                <a:srgbClr val="666666"/>
              </a:solidFill>
              <a:effectLst/>
              <a:uLnTx/>
              <a:uFillTx/>
              <a:latin typeface="Huawei Sans" panose="020C0503030203020204" pitchFamily="34" charset="0"/>
              <a:ea typeface="方正兰亭黑简体" panose="02000000000000000000" pitchFamily="2" charset="-122"/>
              <a:cs typeface="+mn-cs"/>
              <a:sym typeface="+mn-lt"/>
            </a:endParaRPr>
          </a:p>
        </p:txBody>
      </p:sp>
      <p:grpSp>
        <p:nvGrpSpPr>
          <p:cNvPr id="427" name="组合 426">
            <a:extLst>
              <a:ext uri="{FF2B5EF4-FFF2-40B4-BE49-F238E27FC236}">
                <a16:creationId xmlns:a16="http://schemas.microsoft.com/office/drawing/2014/main" id="{1C6A9715-F6F6-467A-8AB3-2B58928D85B7}"/>
              </a:ext>
            </a:extLst>
          </p:cNvPr>
          <p:cNvGrpSpPr/>
          <p:nvPr/>
        </p:nvGrpSpPr>
        <p:grpSpPr>
          <a:xfrm>
            <a:off x="6769106" y="5129468"/>
            <a:ext cx="1107996" cy="694506"/>
            <a:chOff x="6769106" y="5248220"/>
            <a:chExt cx="1107996" cy="694506"/>
          </a:xfrm>
        </p:grpSpPr>
        <p:sp>
          <p:nvSpPr>
            <p:cNvPr id="419" name="文本框 418">
              <a:extLst>
                <a:ext uri="{FF2B5EF4-FFF2-40B4-BE49-F238E27FC236}">
                  <a16:creationId xmlns:a16="http://schemas.microsoft.com/office/drawing/2014/main" id="{202E2CB3-84B1-49FE-8254-CF761DB88E2C}"/>
                </a:ext>
              </a:extLst>
            </p:cNvPr>
            <p:cNvSpPr txBox="1"/>
            <p:nvPr/>
          </p:nvSpPr>
          <p:spPr>
            <a:xfrm>
              <a:off x="6769106" y="5665727"/>
              <a:ext cx="1107996"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不使用</a:t>
              </a:r>
              <a:r>
                <a:rPr kumimoji="0" lang="en-US" altLang="zh-CN"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AI</a:t>
              </a:r>
              <a:r>
                <a:rPr kumimoji="0" lang="zh-CN" altLang="en-US" sz="12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框架</a:t>
              </a:r>
            </a:p>
          </p:txBody>
        </p:sp>
        <p:sp>
          <p:nvSpPr>
            <p:cNvPr id="423" name="文本框 422">
              <a:extLst>
                <a:ext uri="{FF2B5EF4-FFF2-40B4-BE49-F238E27FC236}">
                  <a16:creationId xmlns:a16="http://schemas.microsoft.com/office/drawing/2014/main" id="{6D0B5403-1FDB-4F4B-AB56-C8EE97E13BED}"/>
                </a:ext>
              </a:extLst>
            </p:cNvPr>
            <p:cNvSpPr txBox="1"/>
            <p:nvPr/>
          </p:nvSpPr>
          <p:spPr>
            <a:xfrm>
              <a:off x="7004748" y="5248220"/>
              <a:ext cx="636713"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a:t>
              </a:r>
              <a:r>
                <a:rPr kumimoji="0" lang="zh-CN" altLang="en-US" sz="20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周</a:t>
              </a:r>
            </a:p>
          </p:txBody>
        </p:sp>
      </p:grpSp>
      <p:sp>
        <p:nvSpPr>
          <p:cNvPr id="424" name="文本框 423">
            <a:extLst>
              <a:ext uri="{FF2B5EF4-FFF2-40B4-BE49-F238E27FC236}">
                <a16:creationId xmlns:a16="http://schemas.microsoft.com/office/drawing/2014/main" id="{9D79A9E8-43AD-433C-81BD-1B9B9884E621}"/>
              </a:ext>
            </a:extLst>
          </p:cNvPr>
          <p:cNvSpPr txBox="1"/>
          <p:nvPr/>
        </p:nvSpPr>
        <p:spPr>
          <a:xfrm>
            <a:off x="9332725" y="5949079"/>
            <a:ext cx="128753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1" u="none" strike="noStrike" kern="1200" cap="none" spc="0" normalizeH="0" baseline="0" noProof="0" dirty="0">
                <a:ln>
                  <a:noFill/>
                </a:ln>
                <a:solidFill>
                  <a:srgbClr val="666666">
                    <a:lumMod val="60000"/>
                    <a:lumOff val="40000"/>
                  </a:srgbClr>
                </a:solidFill>
                <a:effectLst/>
                <a:uLnTx/>
                <a:uFillTx/>
                <a:latin typeface="Microsoft YaHei" panose="020B0503020204020204" pitchFamily="34" charset="-122"/>
                <a:ea typeface="Microsoft YaHei" panose="020B0503020204020204" pitchFamily="34" charset="-122"/>
                <a:cs typeface="+mn-cs"/>
              </a:rPr>
              <a:t>* </a:t>
            </a:r>
            <a:r>
              <a:rPr kumimoji="0" lang="zh-CN" altLang="en-US" sz="800" b="0" i="1" u="none" strike="noStrike" kern="1200" cap="none" spc="0" normalizeH="0" baseline="0" noProof="0" dirty="0">
                <a:ln>
                  <a:noFill/>
                </a:ln>
                <a:solidFill>
                  <a:srgbClr val="666666">
                    <a:lumMod val="60000"/>
                    <a:lumOff val="40000"/>
                  </a:srgbClr>
                </a:solidFill>
                <a:effectLst/>
                <a:uLnTx/>
                <a:uFillTx/>
                <a:latin typeface="Microsoft YaHei" panose="020B0503020204020204" pitchFamily="34" charset="-122"/>
                <a:ea typeface="Microsoft YaHei" panose="020B0503020204020204" pitchFamily="34" charset="-122"/>
                <a:cs typeface="+mn-cs"/>
              </a:rPr>
              <a:t>根据实际项目经验预估</a:t>
            </a:r>
            <a:endParaRPr kumimoji="0" lang="en-US" altLang="zh-CN" sz="800" b="0" i="1" u="none" strike="noStrike" kern="1200" cap="none" spc="0" normalizeH="0" baseline="0" noProof="0" dirty="0">
              <a:ln>
                <a:noFill/>
              </a:ln>
              <a:solidFill>
                <a:srgbClr val="666666">
                  <a:lumMod val="60000"/>
                  <a:lumOff val="40000"/>
                </a:srgbClr>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76982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a:extLst>
              <a:ext uri="{FF2B5EF4-FFF2-40B4-BE49-F238E27FC236}">
                <a16:creationId xmlns:a16="http://schemas.microsoft.com/office/drawing/2014/main" id="{EE0903EF-3A87-4442-94C8-334CB4EA4C0A}"/>
              </a:ext>
            </a:extLst>
          </p:cNvPr>
          <p:cNvSpPr/>
          <p:nvPr/>
        </p:nvSpPr>
        <p:spPr>
          <a:xfrm rot="5400000" flipH="1">
            <a:off x="475587" y="1850536"/>
            <a:ext cx="4100473" cy="4125371"/>
          </a:xfrm>
          <a:prstGeom prst="rect">
            <a:avLst/>
          </a:prstGeom>
          <a:gradFill>
            <a:gsLst>
              <a:gs pos="100000">
                <a:schemeClr val="bg1">
                  <a:lumMod val="60000"/>
                  <a:lumOff val="40000"/>
                  <a:alpha val="0"/>
                </a:schemeClr>
              </a:gs>
              <a:gs pos="33000">
                <a:schemeClr val="bg1">
                  <a:lumMod val="60000"/>
                  <a:lumOff val="40000"/>
                  <a:alpha val="10000"/>
                </a:schemeClr>
              </a:gs>
            </a:gsLst>
            <a:lin ang="5400000" scaled="0"/>
          </a:gradFill>
          <a:ln w="6350">
            <a:gradFill>
              <a:gsLst>
                <a:gs pos="0">
                  <a:schemeClr val="bg1">
                    <a:lumMod val="40000"/>
                    <a:lumOff val="60000"/>
                  </a:schemeClr>
                </a:gs>
                <a:gs pos="100000">
                  <a:schemeClr val="bg1">
                    <a:lumMod val="40000"/>
                    <a:lumOff val="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77" rtl="0" eaLnBrk="1" fontAlgn="auto" latinLnBrk="0" hangingPunct="1">
              <a:lnSpc>
                <a:spcPct val="120000"/>
              </a:lnSpc>
              <a:spcBef>
                <a:spcPts val="0"/>
              </a:spcBef>
              <a:spcAft>
                <a:spcPts val="0"/>
              </a:spcAft>
              <a:buClrTx/>
              <a:buSzTx/>
              <a:buFontTx/>
              <a:buNone/>
              <a:tabLst/>
              <a:defRPr/>
            </a:pPr>
            <a:endParaRPr kumimoji="1" lang="zh-CN" altLang="en-US" sz="1200" b="0" i="0" u="none" strike="noStrike" kern="1200" cap="none" spc="0" normalizeH="0" baseline="0" noProof="0" dirty="0">
              <a:ln>
                <a:noFill/>
              </a:ln>
              <a:solidFill>
                <a:srgbClr val="FFFFFF"/>
              </a:solidFill>
              <a:effectLst/>
              <a:uLnTx/>
              <a:uFillTx/>
              <a:latin typeface="Huawei Sans" panose="020B0604020202020204"/>
              <a:ea typeface="微软雅黑"/>
              <a:cs typeface="+mn-ea"/>
              <a:sym typeface="+mn-lt"/>
            </a:endParaRPr>
          </a:p>
        </p:txBody>
      </p:sp>
      <p:sp>
        <p:nvSpPr>
          <p:cNvPr id="80" name="形状">
            <a:extLst>
              <a:ext uri="{FF2B5EF4-FFF2-40B4-BE49-F238E27FC236}">
                <a16:creationId xmlns:a16="http://schemas.microsoft.com/office/drawing/2014/main" id="{E7250C95-A12B-4AA8-BBA4-429152A161B4}"/>
              </a:ext>
            </a:extLst>
          </p:cNvPr>
          <p:cNvSpPr/>
          <p:nvPr/>
        </p:nvSpPr>
        <p:spPr>
          <a:xfrm>
            <a:off x="4811249" y="4085516"/>
            <a:ext cx="2703927" cy="818434"/>
          </a:xfrm>
          <a:custGeom>
            <a:avLst/>
            <a:gdLst/>
            <a:ahLst/>
            <a:cxnLst>
              <a:cxn ang="0">
                <a:pos x="wd2" y="hd2"/>
              </a:cxn>
              <a:cxn ang="5400000">
                <a:pos x="wd2" y="hd2"/>
              </a:cxn>
              <a:cxn ang="10800000">
                <a:pos x="wd2" y="hd2"/>
              </a:cxn>
              <a:cxn ang="16200000">
                <a:pos x="wd2" y="hd2"/>
              </a:cxn>
            </a:cxnLst>
            <a:rect l="0" t="0" r="r" b="b"/>
            <a:pathLst>
              <a:path w="21600" h="21600" extrusionOk="0">
                <a:moveTo>
                  <a:pt x="8786" y="0"/>
                </a:moveTo>
                <a:lnTo>
                  <a:pt x="0" y="21600"/>
                </a:lnTo>
                <a:lnTo>
                  <a:pt x="21600" y="21600"/>
                </a:lnTo>
                <a:lnTo>
                  <a:pt x="12814" y="0"/>
                </a:lnTo>
                <a:lnTo>
                  <a:pt x="8786" y="0"/>
                </a:lnTo>
                <a:close/>
              </a:path>
            </a:pathLst>
          </a:custGeom>
          <a:gradFill>
            <a:gsLst>
              <a:gs pos="100000">
                <a:schemeClr val="bg1">
                  <a:lumMod val="60000"/>
                  <a:lumOff val="40000"/>
                  <a:alpha val="0"/>
                </a:schemeClr>
              </a:gs>
              <a:gs pos="33000">
                <a:schemeClr val="bg1">
                  <a:lumMod val="60000"/>
                  <a:lumOff val="40000"/>
                  <a:alpha val="15000"/>
                </a:schemeClr>
              </a:gs>
            </a:gsLst>
            <a:lin ang="5400000" scaled="0"/>
          </a:gradFill>
          <a:ln w="6350">
            <a:gradFill>
              <a:gsLst>
                <a:gs pos="0">
                  <a:schemeClr val="bg1">
                    <a:lumMod val="40000"/>
                    <a:lumOff val="60000"/>
                  </a:schemeClr>
                </a:gs>
                <a:gs pos="100000">
                  <a:schemeClr val="bg1">
                    <a:lumMod val="40000"/>
                    <a:lumOff val="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77" rtl="0" eaLnBrk="1" fontAlgn="auto" latinLnBrk="0" hangingPunct="1">
              <a:lnSpc>
                <a:spcPct val="120000"/>
              </a:lnSpc>
              <a:spcBef>
                <a:spcPts val="0"/>
              </a:spcBef>
              <a:spcAft>
                <a:spcPts val="0"/>
              </a:spcAft>
              <a:buClrTx/>
              <a:buSzTx/>
              <a:buFontTx/>
              <a:buNone/>
              <a:tabLst/>
              <a:defRPr/>
            </a:pPr>
            <a:endParaRPr kumimoji="1"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a:cs typeface="+mn-cs"/>
              <a:sym typeface="Helvetica Neue Medium"/>
            </a:endParaRPr>
          </a:p>
        </p:txBody>
      </p:sp>
      <p:sp>
        <p:nvSpPr>
          <p:cNvPr id="79" name="形状">
            <a:extLst>
              <a:ext uri="{FF2B5EF4-FFF2-40B4-BE49-F238E27FC236}">
                <a16:creationId xmlns:a16="http://schemas.microsoft.com/office/drawing/2014/main" id="{CE7C2FEE-CF26-4A42-B365-F8CC61E7E74F}"/>
              </a:ext>
            </a:extLst>
          </p:cNvPr>
          <p:cNvSpPr/>
          <p:nvPr/>
        </p:nvSpPr>
        <p:spPr>
          <a:xfrm rot="10800000" flipH="1">
            <a:off x="4811249" y="2704960"/>
            <a:ext cx="2703927" cy="918891"/>
          </a:xfrm>
          <a:custGeom>
            <a:avLst/>
            <a:gdLst/>
            <a:ahLst/>
            <a:cxnLst>
              <a:cxn ang="0">
                <a:pos x="wd2" y="hd2"/>
              </a:cxn>
              <a:cxn ang="5400000">
                <a:pos x="wd2" y="hd2"/>
              </a:cxn>
              <a:cxn ang="10800000">
                <a:pos x="wd2" y="hd2"/>
              </a:cxn>
              <a:cxn ang="16200000">
                <a:pos x="wd2" y="hd2"/>
              </a:cxn>
            </a:cxnLst>
            <a:rect l="0" t="0" r="r" b="b"/>
            <a:pathLst>
              <a:path w="21600" h="21600" extrusionOk="0">
                <a:moveTo>
                  <a:pt x="8786" y="0"/>
                </a:moveTo>
                <a:lnTo>
                  <a:pt x="0" y="21600"/>
                </a:lnTo>
                <a:lnTo>
                  <a:pt x="21600" y="21600"/>
                </a:lnTo>
                <a:lnTo>
                  <a:pt x="12814" y="0"/>
                </a:lnTo>
                <a:lnTo>
                  <a:pt x="8786" y="0"/>
                </a:lnTo>
                <a:close/>
              </a:path>
            </a:pathLst>
          </a:custGeom>
          <a:gradFill>
            <a:gsLst>
              <a:gs pos="100000">
                <a:schemeClr val="bg1">
                  <a:lumMod val="60000"/>
                  <a:lumOff val="40000"/>
                  <a:alpha val="0"/>
                </a:schemeClr>
              </a:gs>
              <a:gs pos="33000">
                <a:schemeClr val="bg1">
                  <a:lumMod val="60000"/>
                  <a:lumOff val="40000"/>
                  <a:alpha val="15000"/>
                </a:schemeClr>
              </a:gs>
            </a:gsLst>
            <a:lin ang="5400000" scaled="0"/>
          </a:gradFill>
          <a:ln w="6350">
            <a:gradFill>
              <a:gsLst>
                <a:gs pos="0">
                  <a:schemeClr val="bg1">
                    <a:lumMod val="40000"/>
                    <a:lumOff val="60000"/>
                  </a:schemeClr>
                </a:gs>
                <a:gs pos="100000">
                  <a:schemeClr val="bg1">
                    <a:lumMod val="40000"/>
                    <a:lumOff val="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77" rtl="0" eaLnBrk="1" fontAlgn="auto" latinLnBrk="0" hangingPunct="1">
              <a:lnSpc>
                <a:spcPct val="120000"/>
              </a:lnSpc>
              <a:spcBef>
                <a:spcPts val="0"/>
              </a:spcBef>
              <a:spcAft>
                <a:spcPts val="0"/>
              </a:spcAft>
              <a:buClrTx/>
              <a:buSzTx/>
              <a:buFontTx/>
              <a:buNone/>
              <a:tabLst/>
              <a:defRPr/>
            </a:pPr>
            <a:endParaRPr kumimoji="1" sz="1200" b="0" i="0" u="none" strike="noStrike" kern="1200" cap="none" spc="0" normalizeH="0" baseline="0" noProof="0" dirty="0">
              <a:ln>
                <a:noFill/>
              </a:ln>
              <a:solidFill>
                <a:srgbClr val="FFFFFF"/>
              </a:solidFill>
              <a:effectLst/>
              <a:uLnTx/>
              <a:uFillTx/>
              <a:latin typeface="微软雅黑" panose="020B0503020204020204" pitchFamily="34" charset="-122"/>
              <a:ea typeface="微软雅黑"/>
              <a:cs typeface="+mn-cs"/>
              <a:sym typeface="Helvetica Neue Medium"/>
            </a:endParaRPr>
          </a:p>
        </p:txBody>
      </p:sp>
      <p:sp>
        <p:nvSpPr>
          <p:cNvPr id="66" name="副标题 1">
            <a:extLst>
              <a:ext uri="{FF2B5EF4-FFF2-40B4-BE49-F238E27FC236}">
                <a16:creationId xmlns:a16="http://schemas.microsoft.com/office/drawing/2014/main" id="{2F828DCC-E88E-4031-8438-71F38D88B149}"/>
              </a:ext>
            </a:extLst>
          </p:cNvPr>
          <p:cNvSpPr txBox="1">
            <a:spLocks/>
          </p:cNvSpPr>
          <p:nvPr/>
        </p:nvSpPr>
        <p:spPr>
          <a:xfrm>
            <a:off x="723617" y="448840"/>
            <a:ext cx="10727310" cy="430719"/>
          </a:xfrm>
          <a:prstGeom prst="rect">
            <a:avLst/>
          </a:prstGeom>
        </p:spPr>
        <p:txBody>
          <a:bodyPr wrap="square" lIns="0" tIns="0" rIns="0" bIns="0">
            <a:sp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marR="0" lvl="0" indent="0" algn="l" defTabSz="1187798" rtl="0" eaLnBrk="1" fontAlgn="auto" latinLnBrk="0" hangingPunct="1">
              <a:lnSpc>
                <a:spcPct val="100000"/>
              </a:lnSpc>
              <a:spcBef>
                <a:spcPts val="1299"/>
              </a:spcBef>
              <a:spcAft>
                <a:spcPts val="0"/>
              </a:spcAft>
              <a:buClrTx/>
              <a:buSzTx/>
              <a:buFont typeface="Arial" panose="020B0604020202020204" pitchFamily="34" charset="0"/>
              <a:buNone/>
              <a:tabLst/>
              <a:defRPr/>
            </a:pPr>
            <a:r>
              <a:rPr kumimoji="0" lang="en-US" altLang="zh-CN"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AI</a:t>
            </a:r>
            <a:r>
              <a:rPr kumimoji="0" lang="zh-CN" altLang="en-US"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框架赋能用户开发能力，高效调度硬件算力，是</a:t>
            </a:r>
            <a:r>
              <a:rPr kumimoji="0" lang="en-US" altLang="zh-CN"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AI</a:t>
            </a:r>
            <a:r>
              <a:rPr kumimoji="0" lang="zh-CN" altLang="en-US"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生态的锚点</a:t>
            </a:r>
          </a:p>
        </p:txBody>
      </p:sp>
      <p:cxnSp>
        <p:nvCxnSpPr>
          <p:cNvPr id="3" name="直接连接符 2">
            <a:extLst>
              <a:ext uri="{FF2B5EF4-FFF2-40B4-BE49-F238E27FC236}">
                <a16:creationId xmlns:a16="http://schemas.microsoft.com/office/drawing/2014/main" id="{42A2F123-0471-480D-AB73-1DE261B22252}"/>
              </a:ext>
            </a:extLst>
          </p:cNvPr>
          <p:cNvCxnSpPr>
            <a:cxnSpLocks/>
          </p:cNvCxnSpPr>
          <p:nvPr/>
        </p:nvCxnSpPr>
        <p:spPr>
          <a:xfrm>
            <a:off x="571810" y="5417323"/>
            <a:ext cx="3060000" cy="0"/>
          </a:xfrm>
          <a:prstGeom prst="line">
            <a:avLst/>
          </a:prstGeom>
          <a:ln>
            <a:solidFill>
              <a:schemeClr val="bg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28F76B80-3E19-4AFE-BBFC-9E4B4FD91AAE}"/>
              </a:ext>
            </a:extLst>
          </p:cNvPr>
          <p:cNvCxnSpPr>
            <a:cxnSpLocks/>
          </p:cNvCxnSpPr>
          <p:nvPr/>
        </p:nvCxnSpPr>
        <p:spPr>
          <a:xfrm>
            <a:off x="571810" y="4844585"/>
            <a:ext cx="2952000" cy="0"/>
          </a:xfrm>
          <a:prstGeom prst="line">
            <a:avLst/>
          </a:prstGeom>
          <a:ln w="19050">
            <a:solidFill>
              <a:schemeClr val="bg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72D2AD7D-EB73-49DE-8A46-19BB26230DF4}"/>
              </a:ext>
            </a:extLst>
          </p:cNvPr>
          <p:cNvCxnSpPr/>
          <p:nvPr/>
        </p:nvCxnSpPr>
        <p:spPr>
          <a:xfrm>
            <a:off x="571810" y="4109922"/>
            <a:ext cx="3060000" cy="0"/>
          </a:xfrm>
          <a:prstGeom prst="line">
            <a:avLst/>
          </a:prstGeom>
          <a:ln>
            <a:solidFill>
              <a:schemeClr val="bg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EFE64C56-A709-455B-87DB-F4CA43BF74B6}"/>
              </a:ext>
            </a:extLst>
          </p:cNvPr>
          <p:cNvCxnSpPr>
            <a:cxnSpLocks/>
          </p:cNvCxnSpPr>
          <p:nvPr/>
        </p:nvCxnSpPr>
        <p:spPr>
          <a:xfrm>
            <a:off x="571810" y="3480034"/>
            <a:ext cx="2952000" cy="0"/>
          </a:xfrm>
          <a:prstGeom prst="line">
            <a:avLst/>
          </a:prstGeom>
          <a:ln w="19050">
            <a:solidFill>
              <a:schemeClr val="bg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E30E4876-DD97-4EAB-8B92-FA87CED9F8F6}"/>
              </a:ext>
            </a:extLst>
          </p:cNvPr>
          <p:cNvSpPr txBox="1"/>
          <p:nvPr/>
        </p:nvSpPr>
        <p:spPr>
          <a:xfrm>
            <a:off x="632944" y="5497357"/>
            <a:ext cx="1167307"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芯片</a:t>
            </a:r>
            <a:r>
              <a:rPr kumimoji="0" lang="en-US" altLang="zh-CN"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硬件：</a:t>
            </a:r>
          </a:p>
        </p:txBody>
      </p:sp>
      <p:sp>
        <p:nvSpPr>
          <p:cNvPr id="10" name="文本框 9">
            <a:extLst>
              <a:ext uri="{FF2B5EF4-FFF2-40B4-BE49-F238E27FC236}">
                <a16:creationId xmlns:a16="http://schemas.microsoft.com/office/drawing/2014/main" id="{C0D81C99-73C4-46A3-8626-29D913B7DA84}"/>
              </a:ext>
            </a:extLst>
          </p:cNvPr>
          <p:cNvSpPr txBox="1"/>
          <p:nvPr/>
        </p:nvSpPr>
        <p:spPr>
          <a:xfrm>
            <a:off x="632944" y="4940230"/>
            <a:ext cx="774571"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指令集</a:t>
            </a:r>
            <a:r>
              <a:rPr kumimoji="0" lang="en-US" altLang="zh-CN"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endPar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sp>
        <p:nvSpPr>
          <p:cNvPr id="11" name="文本框 10">
            <a:extLst>
              <a:ext uri="{FF2B5EF4-FFF2-40B4-BE49-F238E27FC236}">
                <a16:creationId xmlns:a16="http://schemas.microsoft.com/office/drawing/2014/main" id="{FAF0E5A6-8AEB-4096-BC38-AC7944A19352}"/>
              </a:ext>
            </a:extLst>
          </p:cNvPr>
          <p:cNvSpPr txBox="1"/>
          <p:nvPr/>
        </p:nvSpPr>
        <p:spPr>
          <a:xfrm>
            <a:off x="632944" y="4325951"/>
            <a:ext cx="954107"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机器语言</a:t>
            </a:r>
            <a:r>
              <a:rPr kumimoji="0" lang="en-US" altLang="zh-CN"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endPar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sp>
        <p:nvSpPr>
          <p:cNvPr id="12" name="文本框 11">
            <a:extLst>
              <a:ext uri="{FF2B5EF4-FFF2-40B4-BE49-F238E27FC236}">
                <a16:creationId xmlns:a16="http://schemas.microsoft.com/office/drawing/2014/main" id="{99651331-0B32-48AC-A611-F0D057829082}"/>
              </a:ext>
            </a:extLst>
          </p:cNvPr>
          <p:cNvSpPr txBox="1"/>
          <p:nvPr/>
        </p:nvSpPr>
        <p:spPr>
          <a:xfrm>
            <a:off x="632944" y="3644997"/>
            <a:ext cx="954107"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汇编语言</a:t>
            </a:r>
            <a:r>
              <a:rPr kumimoji="0" lang="en-US" altLang="zh-CN"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endPar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p:txBody>
      </p:sp>
      <p:sp>
        <p:nvSpPr>
          <p:cNvPr id="13" name="文本框 12">
            <a:extLst>
              <a:ext uri="{FF2B5EF4-FFF2-40B4-BE49-F238E27FC236}">
                <a16:creationId xmlns:a16="http://schemas.microsoft.com/office/drawing/2014/main" id="{96554197-3984-498E-9887-B44A4D987411}"/>
              </a:ext>
            </a:extLst>
          </p:cNvPr>
          <p:cNvSpPr txBox="1"/>
          <p:nvPr/>
        </p:nvSpPr>
        <p:spPr>
          <a:xfrm>
            <a:off x="632944" y="3011668"/>
            <a:ext cx="1082348"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高级语言：</a:t>
            </a:r>
          </a:p>
        </p:txBody>
      </p:sp>
      <p:sp>
        <p:nvSpPr>
          <p:cNvPr id="14" name="文本框 13">
            <a:extLst>
              <a:ext uri="{FF2B5EF4-FFF2-40B4-BE49-F238E27FC236}">
                <a16:creationId xmlns:a16="http://schemas.microsoft.com/office/drawing/2014/main" id="{17B80D97-9FA3-4A32-AF76-3A18C7C14E98}"/>
              </a:ext>
            </a:extLst>
          </p:cNvPr>
          <p:cNvSpPr txBox="1"/>
          <p:nvPr/>
        </p:nvSpPr>
        <p:spPr>
          <a:xfrm>
            <a:off x="632944" y="2134321"/>
            <a:ext cx="1082348" cy="52322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AI</a:t>
            </a: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框架</a:t>
            </a:r>
            <a:endParaRPr kumimoji="0" lang="en-US" altLang="zh-CN"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高级语言：</a:t>
            </a:r>
          </a:p>
        </p:txBody>
      </p:sp>
      <p:graphicFrame>
        <p:nvGraphicFramePr>
          <p:cNvPr id="9" name="表格 8">
            <a:extLst>
              <a:ext uri="{FF2B5EF4-FFF2-40B4-BE49-F238E27FC236}">
                <a16:creationId xmlns:a16="http://schemas.microsoft.com/office/drawing/2014/main" id="{7B8A1AD9-7A5D-4933-8B22-2CAB4627079A}"/>
              </a:ext>
            </a:extLst>
          </p:cNvPr>
          <p:cNvGraphicFramePr>
            <a:graphicFrameLocks noGrp="1"/>
          </p:cNvGraphicFramePr>
          <p:nvPr>
            <p:extLst/>
          </p:nvPr>
        </p:nvGraphicFramePr>
        <p:xfrm>
          <a:off x="1671318" y="4950668"/>
          <a:ext cx="1690052" cy="364824"/>
        </p:xfrm>
        <a:graphic>
          <a:graphicData uri="http://schemas.openxmlformats.org/drawingml/2006/table">
            <a:tbl>
              <a:tblPr firstRow="1" bandRow="1">
                <a:tableStyleId>{5940675A-B579-460E-94D1-54222C63F5DA}</a:tableStyleId>
              </a:tblPr>
              <a:tblGrid>
                <a:gridCol w="422513">
                  <a:extLst>
                    <a:ext uri="{9D8B030D-6E8A-4147-A177-3AD203B41FA5}">
                      <a16:colId xmlns:a16="http://schemas.microsoft.com/office/drawing/2014/main" val="2162127219"/>
                    </a:ext>
                  </a:extLst>
                </a:gridCol>
                <a:gridCol w="422513">
                  <a:extLst>
                    <a:ext uri="{9D8B030D-6E8A-4147-A177-3AD203B41FA5}">
                      <a16:colId xmlns:a16="http://schemas.microsoft.com/office/drawing/2014/main" val="2779618816"/>
                    </a:ext>
                  </a:extLst>
                </a:gridCol>
                <a:gridCol w="422513">
                  <a:extLst>
                    <a:ext uri="{9D8B030D-6E8A-4147-A177-3AD203B41FA5}">
                      <a16:colId xmlns:a16="http://schemas.microsoft.com/office/drawing/2014/main" val="3573168966"/>
                    </a:ext>
                  </a:extLst>
                </a:gridCol>
                <a:gridCol w="422513">
                  <a:extLst>
                    <a:ext uri="{9D8B030D-6E8A-4147-A177-3AD203B41FA5}">
                      <a16:colId xmlns:a16="http://schemas.microsoft.com/office/drawing/2014/main" val="3323194016"/>
                    </a:ext>
                  </a:extLst>
                </a:gridCol>
              </a:tblGrid>
              <a:tr h="121608">
                <a:tc>
                  <a:txBody>
                    <a:bodyPr/>
                    <a:lstStyle/>
                    <a:p>
                      <a:pPr algn="ctr"/>
                      <a:r>
                        <a:rPr lang="en-US" altLang="zh-CN" sz="600" dirty="0">
                          <a:latin typeface="+mn-ea"/>
                          <a:ea typeface="+mn-ea"/>
                        </a:rPr>
                        <a:t>0000</a:t>
                      </a:r>
                      <a:endParaRPr lang="zh-CN" altLang="en-US" sz="600" dirty="0">
                        <a:latin typeface="+mn-ea"/>
                        <a:ea typeface="+mn-ea"/>
                      </a:endParaRPr>
                    </a:p>
                  </a:txBody>
                  <a:tcPr marL="0"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tc>
                  <a:txBody>
                    <a:bodyPr/>
                    <a:lstStyle/>
                    <a:p>
                      <a:pPr algn="ctr"/>
                      <a:r>
                        <a:rPr lang="en-US" altLang="zh-CN" sz="600" dirty="0">
                          <a:latin typeface="+mn-ea"/>
                          <a:ea typeface="+mn-ea"/>
                        </a:rPr>
                        <a:t>EQ</a:t>
                      </a:r>
                      <a:endParaRPr lang="zh-CN" altLang="en-US" sz="600" dirty="0">
                        <a:latin typeface="+mn-ea"/>
                        <a:ea typeface="+mn-ea"/>
                      </a:endParaRPr>
                    </a:p>
                  </a:txBody>
                  <a:tcPr marL="0"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tc>
                  <a:txBody>
                    <a:bodyPr/>
                    <a:lstStyle/>
                    <a:p>
                      <a:pPr algn="ctr"/>
                      <a:r>
                        <a:rPr lang="en-US" altLang="zh-CN" sz="600" dirty="0">
                          <a:latin typeface="+mn-ea"/>
                          <a:ea typeface="+mn-ea"/>
                        </a:rPr>
                        <a:t>Z</a:t>
                      </a:r>
                      <a:r>
                        <a:rPr lang="zh-CN" altLang="en-US" sz="600" dirty="0">
                          <a:latin typeface="+mn-ea"/>
                          <a:ea typeface="+mn-ea"/>
                        </a:rPr>
                        <a:t>置位</a:t>
                      </a:r>
                    </a:p>
                  </a:txBody>
                  <a:tcPr marL="0"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tc>
                  <a:txBody>
                    <a:bodyPr/>
                    <a:lstStyle/>
                    <a:p>
                      <a:pPr algn="ctr"/>
                      <a:r>
                        <a:rPr lang="zh-CN" altLang="en-US" sz="600" dirty="0">
                          <a:latin typeface="+mn-ea"/>
                          <a:ea typeface="+mn-ea"/>
                        </a:rPr>
                        <a:t>相等</a:t>
                      </a:r>
                    </a:p>
                  </a:txBody>
                  <a:tcPr marL="0"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extLst>
                  <a:ext uri="{0D108BD9-81ED-4DB2-BD59-A6C34878D82A}">
                    <a16:rowId xmlns:a16="http://schemas.microsoft.com/office/drawing/2014/main" val="1752711411"/>
                  </a:ext>
                </a:extLst>
              </a:tr>
              <a:tr h="121608">
                <a:tc>
                  <a:txBody>
                    <a:bodyPr/>
                    <a:lstStyle/>
                    <a:p>
                      <a:pPr algn="ctr"/>
                      <a:r>
                        <a:rPr lang="en-US" altLang="zh-CN" sz="600" dirty="0">
                          <a:latin typeface="+mn-ea"/>
                          <a:ea typeface="+mn-ea"/>
                        </a:rPr>
                        <a:t>0001</a:t>
                      </a:r>
                      <a:endParaRPr lang="zh-CN" altLang="en-US" sz="600" dirty="0">
                        <a:latin typeface="+mn-ea"/>
                        <a:ea typeface="+mn-ea"/>
                      </a:endParaRPr>
                    </a:p>
                  </a:txBody>
                  <a:tcPr marL="0"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tc>
                  <a:txBody>
                    <a:bodyPr/>
                    <a:lstStyle/>
                    <a:p>
                      <a:pPr algn="ctr"/>
                      <a:r>
                        <a:rPr lang="en-US" altLang="zh-CN" sz="600" dirty="0">
                          <a:latin typeface="+mn-ea"/>
                          <a:ea typeface="+mn-ea"/>
                        </a:rPr>
                        <a:t>NE</a:t>
                      </a:r>
                      <a:endParaRPr lang="zh-CN" altLang="en-US" sz="600" dirty="0">
                        <a:latin typeface="+mn-ea"/>
                        <a:ea typeface="+mn-ea"/>
                      </a:endParaRPr>
                    </a:p>
                  </a:txBody>
                  <a:tcPr marL="0"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tc>
                  <a:txBody>
                    <a:bodyPr/>
                    <a:lstStyle/>
                    <a:p>
                      <a:pPr algn="ctr"/>
                      <a:r>
                        <a:rPr lang="en-US" altLang="zh-CN" sz="600" dirty="0">
                          <a:latin typeface="+mn-ea"/>
                          <a:ea typeface="+mn-ea"/>
                        </a:rPr>
                        <a:t>Z</a:t>
                      </a:r>
                      <a:r>
                        <a:rPr lang="zh-CN" altLang="en-US" sz="600" dirty="0">
                          <a:latin typeface="+mn-ea"/>
                          <a:ea typeface="+mn-ea"/>
                        </a:rPr>
                        <a:t>清零</a:t>
                      </a:r>
                    </a:p>
                  </a:txBody>
                  <a:tcPr marL="0"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tc>
                  <a:txBody>
                    <a:bodyPr/>
                    <a:lstStyle/>
                    <a:p>
                      <a:pPr algn="ctr"/>
                      <a:r>
                        <a:rPr lang="zh-CN" altLang="en-US" sz="600" dirty="0">
                          <a:latin typeface="+mn-ea"/>
                          <a:ea typeface="+mn-ea"/>
                        </a:rPr>
                        <a:t>不相等</a:t>
                      </a:r>
                    </a:p>
                  </a:txBody>
                  <a:tcPr marL="0"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extLst>
                  <a:ext uri="{0D108BD9-81ED-4DB2-BD59-A6C34878D82A}">
                    <a16:rowId xmlns:a16="http://schemas.microsoft.com/office/drawing/2014/main" val="4121487905"/>
                  </a:ext>
                </a:extLst>
              </a:tr>
              <a:tr h="121608">
                <a:tc>
                  <a:txBody>
                    <a:bodyPr/>
                    <a:lstStyle/>
                    <a:p>
                      <a:pPr marL="0" marR="0" lvl="0" indent="0" algn="ctr" defTabSz="1187323" rtl="0" eaLnBrk="1" fontAlgn="auto" latinLnBrk="0" hangingPunct="1">
                        <a:lnSpc>
                          <a:spcPct val="100000"/>
                        </a:lnSpc>
                        <a:spcBef>
                          <a:spcPts val="0"/>
                        </a:spcBef>
                        <a:spcAft>
                          <a:spcPts val="0"/>
                        </a:spcAft>
                        <a:buClrTx/>
                        <a:buSzTx/>
                        <a:buFontTx/>
                        <a:buNone/>
                        <a:tabLst/>
                        <a:defRPr/>
                      </a:pPr>
                      <a:r>
                        <a:rPr lang="en-US" altLang="zh-CN" sz="600" dirty="0">
                          <a:latin typeface="+mn-ea"/>
                          <a:ea typeface="+mn-ea"/>
                        </a:rPr>
                        <a:t>…</a:t>
                      </a:r>
                      <a:endParaRPr lang="zh-CN" altLang="en-US" sz="600" dirty="0">
                        <a:latin typeface="+mn-ea"/>
                        <a:ea typeface="+mn-ea"/>
                      </a:endParaRPr>
                    </a:p>
                  </a:txBody>
                  <a:tcPr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tc>
                  <a:txBody>
                    <a:bodyPr/>
                    <a:lstStyle/>
                    <a:p>
                      <a:pPr marL="0" marR="0" lvl="0" indent="0" algn="ctr" defTabSz="1187323" rtl="0" eaLnBrk="1" fontAlgn="auto" latinLnBrk="0" hangingPunct="1">
                        <a:lnSpc>
                          <a:spcPct val="100000"/>
                        </a:lnSpc>
                        <a:spcBef>
                          <a:spcPts val="0"/>
                        </a:spcBef>
                        <a:spcAft>
                          <a:spcPts val="0"/>
                        </a:spcAft>
                        <a:buClrTx/>
                        <a:buSzTx/>
                        <a:buFontTx/>
                        <a:buNone/>
                        <a:tabLst/>
                        <a:defRPr/>
                      </a:pPr>
                      <a:r>
                        <a:rPr lang="en-US" altLang="zh-CN" sz="600" dirty="0">
                          <a:latin typeface="+mn-ea"/>
                          <a:ea typeface="+mn-ea"/>
                        </a:rPr>
                        <a:t>…</a:t>
                      </a:r>
                      <a:endParaRPr lang="zh-CN" altLang="en-US" sz="600" dirty="0">
                        <a:latin typeface="+mn-ea"/>
                        <a:ea typeface="+mn-ea"/>
                      </a:endParaRPr>
                    </a:p>
                  </a:txBody>
                  <a:tcPr marL="72000"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tc>
                  <a:txBody>
                    <a:bodyPr/>
                    <a:lstStyle/>
                    <a:p>
                      <a:pPr marL="0" marR="0" lvl="0" indent="0" algn="ctr" defTabSz="1187323" rtl="0" eaLnBrk="1" fontAlgn="auto" latinLnBrk="0" hangingPunct="1">
                        <a:lnSpc>
                          <a:spcPct val="100000"/>
                        </a:lnSpc>
                        <a:spcBef>
                          <a:spcPts val="0"/>
                        </a:spcBef>
                        <a:spcAft>
                          <a:spcPts val="0"/>
                        </a:spcAft>
                        <a:buClrTx/>
                        <a:buSzTx/>
                        <a:buFontTx/>
                        <a:buNone/>
                        <a:tabLst/>
                        <a:defRPr/>
                      </a:pPr>
                      <a:r>
                        <a:rPr lang="en-US" altLang="zh-CN" sz="600" dirty="0">
                          <a:latin typeface="+mn-ea"/>
                          <a:ea typeface="+mn-ea"/>
                        </a:rPr>
                        <a:t>…</a:t>
                      </a:r>
                      <a:endParaRPr lang="zh-CN" altLang="en-US" sz="600" dirty="0">
                        <a:latin typeface="+mn-ea"/>
                        <a:ea typeface="+mn-ea"/>
                      </a:endParaRPr>
                    </a:p>
                  </a:txBody>
                  <a:tcPr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tc>
                  <a:txBody>
                    <a:bodyPr/>
                    <a:lstStyle/>
                    <a:p>
                      <a:pPr marL="0" marR="0" lvl="0" indent="0" algn="ctr" defTabSz="1187323" rtl="0" eaLnBrk="1" fontAlgn="auto" latinLnBrk="0" hangingPunct="1">
                        <a:lnSpc>
                          <a:spcPct val="100000"/>
                        </a:lnSpc>
                        <a:spcBef>
                          <a:spcPts val="0"/>
                        </a:spcBef>
                        <a:spcAft>
                          <a:spcPts val="0"/>
                        </a:spcAft>
                        <a:buClrTx/>
                        <a:buSzTx/>
                        <a:buFontTx/>
                        <a:buNone/>
                        <a:tabLst/>
                        <a:defRPr/>
                      </a:pPr>
                      <a:r>
                        <a:rPr lang="en-US" altLang="zh-CN" sz="600" dirty="0">
                          <a:latin typeface="+mn-ea"/>
                          <a:ea typeface="+mn-ea"/>
                        </a:rPr>
                        <a:t>…</a:t>
                      </a:r>
                      <a:endParaRPr lang="zh-CN" altLang="en-US" sz="600" dirty="0">
                        <a:latin typeface="+mn-ea"/>
                        <a:ea typeface="+mn-ea"/>
                      </a:endParaRPr>
                    </a:p>
                  </a:txBody>
                  <a:tcPr marR="0" marT="0" marB="0" anchor="ctr">
                    <a:lnL w="12700" cap="flat" cmpd="sng" algn="ctr">
                      <a:solidFill>
                        <a:schemeClr val="bg1">
                          <a:lumMod val="40000"/>
                          <a:lumOff val="60000"/>
                        </a:schemeClr>
                      </a:solidFill>
                      <a:prstDash val="solid"/>
                      <a:round/>
                      <a:headEnd type="none" w="med" len="med"/>
                      <a:tailEnd type="none" w="med" len="med"/>
                    </a:lnL>
                    <a:lnR w="12700" cap="flat" cmpd="sng" algn="ctr">
                      <a:solidFill>
                        <a:schemeClr val="bg1">
                          <a:lumMod val="40000"/>
                          <a:lumOff val="60000"/>
                        </a:schemeClr>
                      </a:solidFill>
                      <a:prstDash val="solid"/>
                      <a:round/>
                      <a:headEnd type="none" w="med" len="med"/>
                      <a:tailEnd type="none" w="med" len="med"/>
                    </a:lnR>
                    <a:lnT w="12700" cap="flat" cmpd="sng" algn="ctr">
                      <a:solidFill>
                        <a:schemeClr val="bg1">
                          <a:lumMod val="40000"/>
                          <a:lumOff val="60000"/>
                        </a:schemeClr>
                      </a:solidFill>
                      <a:prstDash val="solid"/>
                      <a:round/>
                      <a:headEnd type="none" w="med" len="med"/>
                      <a:tailEnd type="none" w="med" len="med"/>
                    </a:lnT>
                    <a:lnB w="12700" cap="flat" cmpd="sng" algn="ctr">
                      <a:solidFill>
                        <a:schemeClr val="bg1">
                          <a:lumMod val="40000"/>
                          <a:lumOff val="60000"/>
                        </a:schemeClr>
                      </a:solidFill>
                      <a:prstDash val="solid"/>
                      <a:round/>
                      <a:headEnd type="none" w="med" len="med"/>
                      <a:tailEnd type="none" w="med" len="med"/>
                    </a:lnB>
                  </a:tcPr>
                </a:tc>
                <a:extLst>
                  <a:ext uri="{0D108BD9-81ED-4DB2-BD59-A6C34878D82A}">
                    <a16:rowId xmlns:a16="http://schemas.microsoft.com/office/drawing/2014/main" val="2618628059"/>
                  </a:ext>
                </a:extLst>
              </a:tr>
            </a:tbl>
          </a:graphicData>
        </a:graphic>
      </p:graphicFrame>
      <p:sp>
        <p:nvSpPr>
          <p:cNvPr id="19" name="矩形 18">
            <a:extLst>
              <a:ext uri="{FF2B5EF4-FFF2-40B4-BE49-F238E27FC236}">
                <a16:creationId xmlns:a16="http://schemas.microsoft.com/office/drawing/2014/main" id="{D278BCC0-E98D-4727-A6AE-EDA332077B98}"/>
              </a:ext>
            </a:extLst>
          </p:cNvPr>
          <p:cNvSpPr/>
          <p:nvPr/>
        </p:nvSpPr>
        <p:spPr bwMode="auto">
          <a:xfrm>
            <a:off x="1671318" y="3597062"/>
            <a:ext cx="1690051" cy="449610"/>
          </a:xfrm>
          <a:prstGeom prst="rect">
            <a:avLst/>
          </a:prstGeom>
          <a:solidFill>
            <a:srgbClr val="FFFFFF">
              <a:lumMod val="95000"/>
            </a:srgbClr>
          </a:solidFill>
          <a:ln w="28575" cap="rnd" cmpd="sng" algn="ctr">
            <a:noFill/>
            <a:prstDash val="solid"/>
            <a:round/>
            <a:headEnd type="diamond"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0000000100000f2f  </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movl</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$0x01,-0x8(%</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rbp</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0000000100000f36 </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movl</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$0x02,-0xc(%</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rbp</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a:t>
            </a:r>
            <a:endParaRPr kumimoji="0" lang="zh-CN" altLang="en-US"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endParaRPr>
          </a:p>
        </p:txBody>
      </p:sp>
      <p:grpSp>
        <p:nvGrpSpPr>
          <p:cNvPr id="26" name="组合 25">
            <a:extLst>
              <a:ext uri="{FF2B5EF4-FFF2-40B4-BE49-F238E27FC236}">
                <a16:creationId xmlns:a16="http://schemas.microsoft.com/office/drawing/2014/main" id="{F74DCD23-1DA5-4580-9AD8-430158D8EE65}"/>
              </a:ext>
            </a:extLst>
          </p:cNvPr>
          <p:cNvGrpSpPr/>
          <p:nvPr/>
        </p:nvGrpSpPr>
        <p:grpSpPr>
          <a:xfrm>
            <a:off x="1671318" y="4284128"/>
            <a:ext cx="1690051" cy="408597"/>
            <a:chOff x="2207898" y="4231607"/>
            <a:chExt cx="2036764" cy="408597"/>
          </a:xfrm>
        </p:grpSpPr>
        <p:sp>
          <p:nvSpPr>
            <p:cNvPr id="20" name="矩形 19">
              <a:extLst>
                <a:ext uri="{FF2B5EF4-FFF2-40B4-BE49-F238E27FC236}">
                  <a16:creationId xmlns:a16="http://schemas.microsoft.com/office/drawing/2014/main" id="{3F04AF86-62CE-471E-BA59-B0D80106FE97}"/>
                </a:ext>
              </a:extLst>
            </p:cNvPr>
            <p:cNvSpPr/>
            <p:nvPr/>
          </p:nvSpPr>
          <p:spPr bwMode="auto">
            <a:xfrm>
              <a:off x="2207898" y="4231607"/>
              <a:ext cx="954108" cy="408597"/>
            </a:xfrm>
            <a:prstGeom prst="rect">
              <a:avLst/>
            </a:prstGeom>
            <a:solidFill>
              <a:srgbClr val="FFFFFF">
                <a:lumMod val="95000"/>
              </a:srgbClr>
            </a:solidFill>
            <a:ln w="28575" cap="rnd" cmpd="sng" algn="ctr">
              <a:noFill/>
              <a:prstDash val="solid"/>
              <a:round/>
              <a:headEnd type="diamond"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pt-BR"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b8  00  b8  8e  d8   06  48  c6  06  01  04  06  69  c6  06  03  04  …</a:t>
              </a:r>
            </a:p>
          </p:txBody>
        </p:sp>
        <p:sp>
          <p:nvSpPr>
            <p:cNvPr id="21" name="矩形 20">
              <a:extLst>
                <a:ext uri="{FF2B5EF4-FFF2-40B4-BE49-F238E27FC236}">
                  <a16:creationId xmlns:a16="http://schemas.microsoft.com/office/drawing/2014/main" id="{A105C7B6-2CD1-441C-84E1-6E2DE65F32A4}"/>
                </a:ext>
              </a:extLst>
            </p:cNvPr>
            <p:cNvSpPr/>
            <p:nvPr/>
          </p:nvSpPr>
          <p:spPr bwMode="auto">
            <a:xfrm>
              <a:off x="3255764" y="4233179"/>
              <a:ext cx="988898" cy="405452"/>
            </a:xfrm>
            <a:prstGeom prst="rect">
              <a:avLst/>
            </a:prstGeom>
            <a:solidFill>
              <a:srgbClr val="FFFFFF">
                <a:lumMod val="95000"/>
              </a:srgbClr>
            </a:solidFill>
            <a:ln w="28575" cap="rnd" cmpd="sng" algn="ctr">
              <a:noFill/>
              <a:prstDash val="solid"/>
              <a:round/>
              <a:headEnd type="diamond"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pt-BR"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…10111000 10111000  10001110 01001000…</a:t>
              </a:r>
            </a:p>
          </p:txBody>
        </p:sp>
      </p:grpSp>
      <p:sp>
        <p:nvSpPr>
          <p:cNvPr id="23" name="矩形 22">
            <a:extLst>
              <a:ext uri="{FF2B5EF4-FFF2-40B4-BE49-F238E27FC236}">
                <a16:creationId xmlns:a16="http://schemas.microsoft.com/office/drawing/2014/main" id="{E5B54779-5B48-4513-B13B-CE2C14E8694B}"/>
              </a:ext>
            </a:extLst>
          </p:cNvPr>
          <p:cNvSpPr/>
          <p:nvPr/>
        </p:nvSpPr>
        <p:spPr bwMode="auto">
          <a:xfrm>
            <a:off x="1671318" y="2942453"/>
            <a:ext cx="1690051" cy="426225"/>
          </a:xfrm>
          <a:prstGeom prst="rect">
            <a:avLst/>
          </a:prstGeom>
          <a:solidFill>
            <a:srgbClr val="FFFFFF">
              <a:lumMod val="95000"/>
            </a:srgbClr>
          </a:solidFill>
          <a:ln w="28575" cap="rnd" cmpd="sng" algn="ctr">
            <a:noFill/>
            <a:prstDash val="solid"/>
            <a:round/>
            <a:headEnd type="diamond"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for (int </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i</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 0; </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i</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&lt; </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input_width</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i</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for (int j = 0; j &lt; </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filter_size</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 ++j) {</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a:t>
            </a:r>
            <a:endParaRPr kumimoji="0" lang="zh-CN" altLang="en-US"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endParaRPr>
          </a:p>
        </p:txBody>
      </p:sp>
      <p:sp>
        <p:nvSpPr>
          <p:cNvPr id="24" name="矩形 23">
            <a:extLst>
              <a:ext uri="{FF2B5EF4-FFF2-40B4-BE49-F238E27FC236}">
                <a16:creationId xmlns:a16="http://schemas.microsoft.com/office/drawing/2014/main" id="{6EF474B3-4128-4475-9572-480C8A466DA7}"/>
              </a:ext>
            </a:extLst>
          </p:cNvPr>
          <p:cNvSpPr/>
          <p:nvPr/>
        </p:nvSpPr>
        <p:spPr bwMode="auto">
          <a:xfrm>
            <a:off x="1671318" y="2151376"/>
            <a:ext cx="1690051" cy="597847"/>
          </a:xfrm>
          <a:prstGeom prst="rect">
            <a:avLst/>
          </a:prstGeom>
          <a:solidFill>
            <a:srgbClr val="FFFFFF">
              <a:lumMod val="95000"/>
            </a:srgbClr>
          </a:solidFill>
          <a:ln w="28575" cap="rnd" cmpd="sng" algn="ctr">
            <a:noFill/>
            <a:prstDash val="solid"/>
            <a:round/>
            <a:headEnd type="diamond"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nn.Conv2d(3, 96, </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kernel_size</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=11, stride=4, padding=2),</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nn.ReLU</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inplace</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=True),</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nn.MaxPool2d(</a:t>
            </a:r>
            <a:r>
              <a:rPr kumimoji="0" lang="en-US" altLang="zh-CN" sz="600" b="0" i="0" u="none" strike="noStrike" kern="0" cap="none" spc="0" normalizeH="0" baseline="0" noProof="0" dirty="0" err="1">
                <a:ln>
                  <a:noFill/>
                </a:ln>
                <a:solidFill>
                  <a:srgbClr val="000000"/>
                </a:solidFill>
                <a:effectLst/>
                <a:uLnTx/>
                <a:uFillTx/>
                <a:latin typeface="Arial"/>
                <a:ea typeface="微软雅黑"/>
                <a:cs typeface="Arial" panose="020B0604020202020204" pitchFamily="34" charset="0"/>
              </a:rPr>
              <a:t>kernel_size</a:t>
            </a: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=3, stride=2),</a:t>
            </a:r>
          </a:p>
          <a:p>
            <a:pPr marL="0" marR="0" lvl="0" indent="0" algn="l" defTabSz="801688" rtl="0" eaLnBrk="1" fontAlgn="base" latinLnBrk="0" hangingPunct="1">
              <a:lnSpc>
                <a:spcPct val="100000"/>
              </a:lnSpc>
              <a:spcBef>
                <a:spcPct val="0"/>
              </a:spcBef>
              <a:spcAft>
                <a:spcPct val="0"/>
              </a:spcAft>
              <a:buClrTx/>
              <a:buSzTx/>
              <a:buFontTx/>
              <a:buNone/>
              <a:tabLst/>
              <a:defRPr/>
            </a:pPr>
            <a:r>
              <a:rPr kumimoji="0" lang="en-US" altLang="zh-CN" sz="600" b="0" i="0" u="none" strike="noStrike" kern="0" cap="none" spc="0" normalizeH="0" baseline="0" noProof="0" dirty="0">
                <a:ln>
                  <a:noFill/>
                </a:ln>
                <a:solidFill>
                  <a:srgbClr val="000000"/>
                </a:solidFill>
                <a:effectLst/>
                <a:uLnTx/>
                <a:uFillTx/>
                <a:latin typeface="Arial"/>
                <a:ea typeface="微软雅黑"/>
                <a:cs typeface="Arial" panose="020B0604020202020204" pitchFamily="34" charset="0"/>
              </a:rPr>
              <a:t>…</a:t>
            </a:r>
          </a:p>
        </p:txBody>
      </p:sp>
      <p:pic>
        <p:nvPicPr>
          <p:cNvPr id="1026" name="Picture 2" descr="加法器- Wikiwand">
            <a:extLst>
              <a:ext uri="{FF2B5EF4-FFF2-40B4-BE49-F238E27FC236}">
                <a16:creationId xmlns:a16="http://schemas.microsoft.com/office/drawing/2014/main" id="{88658CE0-98E3-4162-B18F-5E42F91A49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1318" y="5497357"/>
            <a:ext cx="662222" cy="367232"/>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a:extLst>
              <a:ext uri="{FF2B5EF4-FFF2-40B4-BE49-F238E27FC236}">
                <a16:creationId xmlns:a16="http://schemas.microsoft.com/office/drawing/2014/main" id="{02B0DE69-8F5C-4CC2-B89E-331B62BF7F06}"/>
              </a:ext>
            </a:extLst>
          </p:cNvPr>
          <p:cNvGrpSpPr/>
          <p:nvPr/>
        </p:nvGrpSpPr>
        <p:grpSpPr>
          <a:xfrm>
            <a:off x="2463011" y="5605317"/>
            <a:ext cx="890435" cy="151312"/>
            <a:chOff x="3581399" y="5870900"/>
            <a:chExt cx="1078898" cy="183338"/>
          </a:xfrm>
        </p:grpSpPr>
        <p:cxnSp>
          <p:nvCxnSpPr>
            <p:cNvPr id="17" name="直接连接符 16">
              <a:extLst>
                <a:ext uri="{FF2B5EF4-FFF2-40B4-BE49-F238E27FC236}">
                  <a16:creationId xmlns:a16="http://schemas.microsoft.com/office/drawing/2014/main" id="{452ADB29-F8A5-46C0-A088-6DCCA86ADD0A}"/>
                </a:ext>
              </a:extLst>
            </p:cNvPr>
            <p:cNvCxnSpPr/>
            <p:nvPr/>
          </p:nvCxnSpPr>
          <p:spPr>
            <a:xfrm>
              <a:off x="3581399" y="6054238"/>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91DB049-BFE3-4FA2-AD30-3DC9C965B1BC}"/>
                </a:ext>
              </a:extLst>
            </p:cNvPr>
            <p:cNvCxnSpPr/>
            <p:nvPr/>
          </p:nvCxnSpPr>
          <p:spPr>
            <a:xfrm>
              <a:off x="3761179" y="58709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8DCF8D-4287-4822-955F-5DC7270A46F2}"/>
                </a:ext>
              </a:extLst>
            </p:cNvPr>
            <p:cNvCxnSpPr/>
            <p:nvPr/>
          </p:nvCxnSpPr>
          <p:spPr>
            <a:xfrm>
              <a:off x="3759837" y="5871337"/>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A87DF6C-E1CE-4742-828C-C25032ACCD50}"/>
                </a:ext>
              </a:extLst>
            </p:cNvPr>
            <p:cNvCxnSpPr/>
            <p:nvPr/>
          </p:nvCxnSpPr>
          <p:spPr>
            <a:xfrm>
              <a:off x="3940018" y="5871337"/>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1C31C5E-0A99-4EE1-A141-24C9341A67D1}"/>
                </a:ext>
              </a:extLst>
            </p:cNvPr>
            <p:cNvCxnSpPr/>
            <p:nvPr/>
          </p:nvCxnSpPr>
          <p:spPr>
            <a:xfrm>
              <a:off x="3940959" y="6054238"/>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386AFCDC-C95C-483F-BE56-2E79455A4429}"/>
                </a:ext>
              </a:extLst>
            </p:cNvPr>
            <p:cNvCxnSpPr/>
            <p:nvPr/>
          </p:nvCxnSpPr>
          <p:spPr>
            <a:xfrm>
              <a:off x="4120739" y="58709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26CB672-4DFD-422B-A9E4-06827515BAF3}"/>
                </a:ext>
              </a:extLst>
            </p:cNvPr>
            <p:cNvCxnSpPr/>
            <p:nvPr/>
          </p:nvCxnSpPr>
          <p:spPr>
            <a:xfrm>
              <a:off x="4120199" y="5871337"/>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E5833792-72E1-457A-A445-40BCE1348B92}"/>
                </a:ext>
              </a:extLst>
            </p:cNvPr>
            <p:cNvCxnSpPr/>
            <p:nvPr/>
          </p:nvCxnSpPr>
          <p:spPr>
            <a:xfrm>
              <a:off x="4300380" y="5871337"/>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D0813C6D-E0D6-4145-81F8-288AA7E3B38A}"/>
                </a:ext>
              </a:extLst>
            </p:cNvPr>
            <p:cNvCxnSpPr/>
            <p:nvPr/>
          </p:nvCxnSpPr>
          <p:spPr>
            <a:xfrm>
              <a:off x="4300519" y="6054238"/>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373DA8F0-C6C0-47F0-9F3A-37BA541AE5F9}"/>
                </a:ext>
              </a:extLst>
            </p:cNvPr>
            <p:cNvCxnSpPr/>
            <p:nvPr/>
          </p:nvCxnSpPr>
          <p:spPr>
            <a:xfrm>
              <a:off x="4480297" y="58709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4800B9F-2B70-41EE-9DA9-259D0854E00B}"/>
                </a:ext>
              </a:extLst>
            </p:cNvPr>
            <p:cNvCxnSpPr/>
            <p:nvPr/>
          </p:nvCxnSpPr>
          <p:spPr>
            <a:xfrm>
              <a:off x="4480562" y="5871337"/>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46" name="直接连接符 45">
            <a:extLst>
              <a:ext uri="{FF2B5EF4-FFF2-40B4-BE49-F238E27FC236}">
                <a16:creationId xmlns:a16="http://schemas.microsoft.com/office/drawing/2014/main" id="{D8EBB3C5-D2F0-4A4B-9759-110F8A1A855B}"/>
              </a:ext>
            </a:extLst>
          </p:cNvPr>
          <p:cNvCxnSpPr>
            <a:cxnSpLocks/>
          </p:cNvCxnSpPr>
          <p:nvPr/>
        </p:nvCxnSpPr>
        <p:spPr>
          <a:xfrm>
            <a:off x="571810" y="2844084"/>
            <a:ext cx="2952000" cy="0"/>
          </a:xfrm>
          <a:prstGeom prst="line">
            <a:avLst/>
          </a:prstGeom>
          <a:ln w="19050">
            <a:solidFill>
              <a:schemeClr val="bg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7AB87D80-C88A-454B-AA94-9DE541DE4B3F}"/>
              </a:ext>
            </a:extLst>
          </p:cNvPr>
          <p:cNvSpPr txBox="1"/>
          <p:nvPr/>
        </p:nvSpPr>
        <p:spPr>
          <a:xfrm>
            <a:off x="3981741" y="4223100"/>
            <a:ext cx="431528" cy="33855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1x</a:t>
            </a:r>
            <a:endParaRPr kumimoji="0" lang="zh-CN" altLang="en-US" sz="16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48" name="文本框 47">
            <a:extLst>
              <a:ext uri="{FF2B5EF4-FFF2-40B4-BE49-F238E27FC236}">
                <a16:creationId xmlns:a16="http://schemas.microsoft.com/office/drawing/2014/main" id="{9F4B3921-8284-45B3-9439-1BB77D7C4074}"/>
              </a:ext>
            </a:extLst>
          </p:cNvPr>
          <p:cNvSpPr txBox="1"/>
          <p:nvPr/>
        </p:nvSpPr>
        <p:spPr>
          <a:xfrm>
            <a:off x="3918422" y="3295100"/>
            <a:ext cx="558166" cy="33855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10x</a:t>
            </a:r>
            <a:endParaRPr kumimoji="0" lang="zh-CN" altLang="en-US" sz="16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49" name="文本框 48">
            <a:extLst>
              <a:ext uri="{FF2B5EF4-FFF2-40B4-BE49-F238E27FC236}">
                <a16:creationId xmlns:a16="http://schemas.microsoft.com/office/drawing/2014/main" id="{68AFF74C-8E7D-4C0A-ADA1-A4B59EA91578}"/>
              </a:ext>
            </a:extLst>
          </p:cNvPr>
          <p:cNvSpPr txBox="1"/>
          <p:nvPr/>
        </p:nvSpPr>
        <p:spPr>
          <a:xfrm>
            <a:off x="3791785" y="2367099"/>
            <a:ext cx="811441" cy="33855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rPr>
              <a:t>1000x</a:t>
            </a:r>
            <a:endParaRPr kumimoji="0" lang="zh-CN" altLang="en-US" sz="1600" b="1" i="0" u="none" strike="noStrike" kern="1200" cap="none" spc="0" normalizeH="0" baseline="0" noProof="0" dirty="0">
              <a:ln>
                <a:noFill/>
              </a:ln>
              <a:solidFill>
                <a:srgbClr val="C00000"/>
              </a:solidFill>
              <a:effectLst/>
              <a:uLnTx/>
              <a:uFillTx/>
              <a:latin typeface="Microsoft YaHei" panose="020B0503020204020204" pitchFamily="34" charset="-122"/>
              <a:ea typeface="Microsoft YaHei" panose="020B0503020204020204" pitchFamily="34" charset="-122"/>
              <a:cs typeface="+mn-cs"/>
            </a:endParaRPr>
          </a:p>
        </p:txBody>
      </p:sp>
      <p:sp>
        <p:nvSpPr>
          <p:cNvPr id="63" name="右箭头 92">
            <a:extLst>
              <a:ext uri="{FF2B5EF4-FFF2-40B4-BE49-F238E27FC236}">
                <a16:creationId xmlns:a16="http://schemas.microsoft.com/office/drawing/2014/main" id="{FB07AF57-3B15-4B33-A702-DD6D9DF525C9}"/>
              </a:ext>
            </a:extLst>
          </p:cNvPr>
          <p:cNvSpPr/>
          <p:nvPr/>
        </p:nvSpPr>
        <p:spPr>
          <a:xfrm rot="16200000">
            <a:off x="4051857" y="2896361"/>
            <a:ext cx="291297" cy="208032"/>
          </a:xfrm>
          <a:prstGeom prst="rightArrow">
            <a:avLst>
              <a:gd name="adj1" fmla="val 50000"/>
              <a:gd name="adj2" fmla="val 57113"/>
            </a:avLst>
          </a:prstGeom>
          <a:gradFill>
            <a:gsLst>
              <a:gs pos="0">
                <a:srgbClr val="C7000B">
                  <a:alpha val="0"/>
                </a:srgbClr>
              </a:gs>
              <a:gs pos="27949">
                <a:srgbClr val="C7000B">
                  <a:alpha val="7874"/>
                </a:srgbClr>
              </a:gs>
              <a:gs pos="63546">
                <a:srgbClr val="C7000B">
                  <a:alpha val="45829"/>
                </a:srgbClr>
              </a:gs>
              <a:gs pos="100000">
                <a:srgbClr val="C7000B"/>
              </a:gs>
            </a:gsLst>
            <a:lin ang="0" scaled="0"/>
          </a:gradFill>
          <a:ln w="3175">
            <a:miter lim="400000"/>
          </a:ln>
        </p:spPr>
        <p:txBody>
          <a:bodyPr lIns="239557" tIns="239557" rIns="239557" bIns="239557"/>
          <a:lstStyle/>
          <a:p>
            <a:pPr marL="0" marR="0" lvl="0" indent="0" algn="l" defTabSz="300277"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1200" cap="none" spc="0" normalizeH="0" baseline="0" noProof="0">
              <a:ln>
                <a:noFill/>
              </a:ln>
              <a:solidFill>
                <a:srgbClr val="C7000B"/>
              </a:solidFill>
              <a:effectLst/>
              <a:uLnTx/>
              <a:uFillTx/>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sp>
        <p:nvSpPr>
          <p:cNvPr id="64" name="右箭头 92">
            <a:extLst>
              <a:ext uri="{FF2B5EF4-FFF2-40B4-BE49-F238E27FC236}">
                <a16:creationId xmlns:a16="http://schemas.microsoft.com/office/drawing/2014/main" id="{1F856106-372A-4A89-909A-0184516FA25E}"/>
              </a:ext>
            </a:extLst>
          </p:cNvPr>
          <p:cNvSpPr/>
          <p:nvPr/>
        </p:nvSpPr>
        <p:spPr>
          <a:xfrm rot="16200000">
            <a:off x="4051857" y="3824362"/>
            <a:ext cx="291297" cy="208032"/>
          </a:xfrm>
          <a:prstGeom prst="rightArrow">
            <a:avLst>
              <a:gd name="adj1" fmla="val 50000"/>
              <a:gd name="adj2" fmla="val 57113"/>
            </a:avLst>
          </a:prstGeom>
          <a:gradFill>
            <a:gsLst>
              <a:gs pos="0">
                <a:srgbClr val="C7000B">
                  <a:alpha val="0"/>
                </a:srgbClr>
              </a:gs>
              <a:gs pos="27949">
                <a:srgbClr val="C7000B">
                  <a:alpha val="7874"/>
                </a:srgbClr>
              </a:gs>
              <a:gs pos="63546">
                <a:srgbClr val="C7000B">
                  <a:alpha val="45829"/>
                </a:srgbClr>
              </a:gs>
              <a:gs pos="100000">
                <a:srgbClr val="C7000B"/>
              </a:gs>
            </a:gsLst>
            <a:lin ang="0" scaled="0"/>
          </a:gradFill>
          <a:ln w="3175">
            <a:miter lim="400000"/>
          </a:ln>
        </p:spPr>
        <p:txBody>
          <a:bodyPr lIns="239557" tIns="239557" rIns="239557" bIns="239557"/>
          <a:lstStyle/>
          <a:p>
            <a:pPr marL="0" marR="0" lvl="0" indent="0" algn="l" defTabSz="300277"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1200" cap="none" spc="0" normalizeH="0" baseline="0" noProof="0">
              <a:ln>
                <a:noFill/>
              </a:ln>
              <a:solidFill>
                <a:srgbClr val="C7000B"/>
              </a:solidFill>
              <a:effectLst/>
              <a:uLnTx/>
              <a:uFillTx/>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sp>
        <p:nvSpPr>
          <p:cNvPr id="67" name="梯形 66">
            <a:extLst>
              <a:ext uri="{FF2B5EF4-FFF2-40B4-BE49-F238E27FC236}">
                <a16:creationId xmlns:a16="http://schemas.microsoft.com/office/drawing/2014/main" id="{945E451A-9376-477F-81E9-36F6DD6FC879}"/>
              </a:ext>
            </a:extLst>
          </p:cNvPr>
          <p:cNvSpPr/>
          <p:nvPr/>
        </p:nvSpPr>
        <p:spPr>
          <a:xfrm rot="5400000" flipH="1">
            <a:off x="2347275" y="3306385"/>
            <a:ext cx="2710254" cy="366126"/>
          </a:xfrm>
          <a:prstGeom prst="trapezoid">
            <a:avLst>
              <a:gd name="adj" fmla="val 61234"/>
            </a:avLst>
          </a:prstGeom>
          <a:gradFill flip="none" rotWithShape="1">
            <a:gsLst>
              <a:gs pos="0">
                <a:srgbClr val="666666">
                  <a:lumMod val="60000"/>
                  <a:lumOff val="40000"/>
                  <a:alpha val="0"/>
                </a:srgbClr>
              </a:gs>
              <a:gs pos="100000">
                <a:schemeClr val="tx2">
                  <a:lumMod val="85000"/>
                </a:schemeClr>
              </a:gs>
            </a:gsLst>
            <a:lin ang="5400000" scaled="0"/>
            <a:tileRect/>
          </a:gradFill>
          <a:ln w="6350" cap="flat" cmpd="sng" algn="ctr">
            <a:noFill/>
            <a:prstDash val="solid"/>
            <a:miter lim="800000"/>
            <a:headEnd type="none" w="med" len="med"/>
            <a:tailEnd type="none" w="med" len="med"/>
          </a:ln>
          <a:effectLst/>
        </p:spPr>
        <p:txBody>
          <a:bodyPr vert="vert270" wrap="square" lIns="0" tIns="0" rIns="0" bIns="0" anchor="ctr" anchorCtr="1"/>
          <a:lstStyle/>
          <a:p>
            <a:pPr marL="0" marR="0" lvl="0" indent="0" algn="ctr" defTabSz="914355" rtl="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itchFamily="34" charset="0"/>
              </a:rPr>
              <a:t>开</a:t>
            </a:r>
          </a:p>
          <a:p>
            <a:pPr marL="0" marR="0" lvl="0" indent="0" algn="ctr" defTabSz="914355" rtl="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itchFamily="34" charset="0"/>
              </a:rPr>
              <a:t>发</a:t>
            </a:r>
          </a:p>
          <a:p>
            <a:pPr marL="0" marR="0" lvl="0" indent="0" algn="ctr" defTabSz="914355" rtl="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itchFamily="34" charset="0"/>
              </a:rPr>
              <a:t>者</a:t>
            </a:r>
          </a:p>
          <a:p>
            <a:pPr marL="0" marR="0" lvl="0" indent="0" algn="ctr" defTabSz="914355" rtl="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itchFamily="34" charset="0"/>
              </a:rPr>
              <a:t>数</a:t>
            </a:r>
          </a:p>
          <a:p>
            <a:pPr marL="0" marR="0" lvl="0" indent="0" algn="ctr" defTabSz="914355" rtl="0" eaLnBrk="1" fontAlgn="auto" latinLnBrk="0" hangingPunct="1">
              <a:lnSpc>
                <a:spcPct val="150000"/>
              </a:lnSpc>
              <a:spcBef>
                <a:spcPts val="0"/>
              </a:spcBef>
              <a:spcAft>
                <a:spcPts val="0"/>
              </a:spcAft>
              <a:buClrTx/>
              <a:buSzTx/>
              <a:buFontTx/>
              <a:buNone/>
              <a:tabLst/>
              <a:defRPr/>
            </a:pPr>
            <a:r>
              <a:rPr kumimoji="0" lang="zh-CN" altLang="en-US" sz="1400" b="1" i="0" u="none" strike="noStrike" kern="0" cap="none" spc="5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itchFamily="34" charset="0"/>
              </a:rPr>
              <a:t>量</a:t>
            </a:r>
          </a:p>
        </p:txBody>
      </p:sp>
      <p:sp>
        <p:nvSpPr>
          <p:cNvPr id="72" name="文本框 71">
            <a:extLst>
              <a:ext uri="{FF2B5EF4-FFF2-40B4-BE49-F238E27FC236}">
                <a16:creationId xmlns:a16="http://schemas.microsoft.com/office/drawing/2014/main" id="{4550B00D-79DC-4A58-A87F-FFB97041BC09}"/>
              </a:ext>
            </a:extLst>
          </p:cNvPr>
          <p:cNvSpPr txBox="1"/>
          <p:nvPr/>
        </p:nvSpPr>
        <p:spPr>
          <a:xfrm>
            <a:off x="908079" y="1375878"/>
            <a:ext cx="328006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极简易用：</a:t>
            </a:r>
            <a:r>
              <a:rPr kumimoji="0" lang="en-US" altLang="zh-CN"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AI</a:t>
            </a:r>
            <a:r>
              <a:rPr kumimoji="0" lang="zh-CN" altLang="en-US"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开发者数量放大千倍</a:t>
            </a:r>
          </a:p>
        </p:txBody>
      </p:sp>
      <p:sp>
        <p:nvSpPr>
          <p:cNvPr id="73" name="文本框 72">
            <a:extLst>
              <a:ext uri="{FF2B5EF4-FFF2-40B4-BE49-F238E27FC236}">
                <a16:creationId xmlns:a16="http://schemas.microsoft.com/office/drawing/2014/main" id="{F139E698-5E32-4BE5-BA28-DBF5667622CC}"/>
              </a:ext>
            </a:extLst>
          </p:cNvPr>
          <p:cNvSpPr txBox="1"/>
          <p:nvPr/>
        </p:nvSpPr>
        <p:spPr>
          <a:xfrm>
            <a:off x="8327919" y="1375878"/>
            <a:ext cx="285206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cs"/>
              </a:rPr>
              <a:t>极致性能：发挥最大硬件潜力</a:t>
            </a:r>
          </a:p>
        </p:txBody>
      </p:sp>
      <p:sp>
        <p:nvSpPr>
          <p:cNvPr id="2" name="文本框 1">
            <a:extLst>
              <a:ext uri="{FF2B5EF4-FFF2-40B4-BE49-F238E27FC236}">
                <a16:creationId xmlns:a16="http://schemas.microsoft.com/office/drawing/2014/main" id="{BD869056-273A-487F-9BBB-CAA24C6C69E5}"/>
              </a:ext>
            </a:extLst>
          </p:cNvPr>
          <p:cNvSpPr txBox="1"/>
          <p:nvPr/>
        </p:nvSpPr>
        <p:spPr>
          <a:xfrm>
            <a:off x="5793559" y="3715431"/>
            <a:ext cx="739306" cy="307777"/>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AI</a:t>
            </a:r>
            <a:r>
              <a:rPr kumimoji="0" lang="zh-CN" altLang="en-US" sz="14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框架</a:t>
            </a:r>
            <a:endParaRPr kumimoji="0" lang="en-US" altLang="zh-CN" sz="1400" b="1"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endParaRPr>
          </a:p>
        </p:txBody>
      </p:sp>
      <p:sp>
        <p:nvSpPr>
          <p:cNvPr id="8" name="文本框 7">
            <a:extLst>
              <a:ext uri="{FF2B5EF4-FFF2-40B4-BE49-F238E27FC236}">
                <a16:creationId xmlns:a16="http://schemas.microsoft.com/office/drawing/2014/main" id="{AB75F498-9B2D-4779-9419-D1F0E1D8552C}"/>
              </a:ext>
            </a:extLst>
          </p:cNvPr>
          <p:cNvSpPr txBox="1"/>
          <p:nvPr/>
        </p:nvSpPr>
        <p:spPr>
          <a:xfrm>
            <a:off x="5532270" y="2801095"/>
            <a:ext cx="1261884" cy="593368"/>
          </a:xfrm>
          <a:prstGeom prst="rect">
            <a:avLst/>
          </a:prstGeom>
          <a:noFill/>
        </p:spPr>
        <p:txBody>
          <a:bodyPr wrap="non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北向：极简易用</a:t>
            </a:r>
            <a:endParaRPr kumimoji="0" lang="en-US" altLang="zh-CN" sz="12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使能</a:t>
            </a:r>
            <a:r>
              <a:rPr kumimoji="0" lang="en-US" altLang="zh-CN" sz="11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AI</a:t>
            </a:r>
            <a:r>
              <a:rPr kumimoji="0" lang="zh-CN" altLang="en-US" sz="11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模型开发</a:t>
            </a:r>
          </a:p>
        </p:txBody>
      </p:sp>
      <p:sp>
        <p:nvSpPr>
          <p:cNvPr id="77" name="文本框 76">
            <a:extLst>
              <a:ext uri="{FF2B5EF4-FFF2-40B4-BE49-F238E27FC236}">
                <a16:creationId xmlns:a16="http://schemas.microsoft.com/office/drawing/2014/main" id="{03B3EEF6-C38E-4543-B17A-3EA954D6470B}"/>
              </a:ext>
            </a:extLst>
          </p:cNvPr>
          <p:cNvSpPr txBox="1"/>
          <p:nvPr/>
        </p:nvSpPr>
        <p:spPr>
          <a:xfrm>
            <a:off x="5506622" y="4268676"/>
            <a:ext cx="1313180" cy="593368"/>
          </a:xfrm>
          <a:prstGeom prst="rect">
            <a:avLst/>
          </a:prstGeom>
          <a:noFill/>
        </p:spPr>
        <p:txBody>
          <a:bodyPr wrap="none" rtlCol="0" anchor="ctr">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南向：极致性能</a:t>
            </a:r>
            <a:endParaRPr kumimoji="0" lang="en-US" altLang="zh-CN" sz="1200" b="1"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高效调度硬件算力</a:t>
            </a:r>
          </a:p>
        </p:txBody>
      </p:sp>
      <p:sp>
        <p:nvSpPr>
          <p:cNvPr id="85" name="矩形 84">
            <a:extLst>
              <a:ext uri="{FF2B5EF4-FFF2-40B4-BE49-F238E27FC236}">
                <a16:creationId xmlns:a16="http://schemas.microsoft.com/office/drawing/2014/main" id="{0B2DF1F1-AE89-4E10-B352-9D13A8630C34}"/>
              </a:ext>
            </a:extLst>
          </p:cNvPr>
          <p:cNvSpPr/>
          <p:nvPr/>
        </p:nvSpPr>
        <p:spPr>
          <a:xfrm rot="16200000">
            <a:off x="7694201" y="1850536"/>
            <a:ext cx="4100473" cy="4125372"/>
          </a:xfrm>
          <a:prstGeom prst="rect">
            <a:avLst/>
          </a:prstGeom>
          <a:gradFill>
            <a:gsLst>
              <a:gs pos="100000">
                <a:schemeClr val="bg1">
                  <a:lumMod val="60000"/>
                  <a:lumOff val="40000"/>
                  <a:alpha val="0"/>
                </a:schemeClr>
              </a:gs>
              <a:gs pos="33000">
                <a:schemeClr val="bg1">
                  <a:lumMod val="60000"/>
                  <a:lumOff val="40000"/>
                  <a:alpha val="10000"/>
                </a:schemeClr>
              </a:gs>
            </a:gsLst>
            <a:lin ang="5400000" scaled="0"/>
          </a:gradFill>
          <a:ln w="6350">
            <a:gradFill>
              <a:gsLst>
                <a:gs pos="0">
                  <a:schemeClr val="bg1">
                    <a:lumMod val="40000"/>
                    <a:lumOff val="60000"/>
                  </a:schemeClr>
                </a:gs>
                <a:gs pos="100000">
                  <a:schemeClr val="bg1">
                    <a:lumMod val="40000"/>
                    <a:lumOff val="60000"/>
                    <a:alpha val="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l" defTabSz="914477" rtl="0" eaLnBrk="1" fontAlgn="auto" latinLnBrk="0" hangingPunct="1">
              <a:lnSpc>
                <a:spcPct val="120000"/>
              </a:lnSpc>
              <a:spcBef>
                <a:spcPts val="0"/>
              </a:spcBef>
              <a:spcAft>
                <a:spcPts val="0"/>
              </a:spcAft>
              <a:buClrTx/>
              <a:buSzTx/>
              <a:buFontTx/>
              <a:buNone/>
              <a:tabLst/>
              <a:defRPr/>
            </a:pPr>
            <a:endParaRPr kumimoji="1" lang="zh-CN" altLang="en-US" sz="1200" b="0" i="0" u="none" strike="noStrike" kern="1200" cap="none" spc="0" normalizeH="0" baseline="0" noProof="0" dirty="0">
              <a:ln>
                <a:noFill/>
              </a:ln>
              <a:solidFill>
                <a:srgbClr val="FFFFFF"/>
              </a:solidFill>
              <a:effectLst/>
              <a:uLnTx/>
              <a:uFillTx/>
              <a:latin typeface="Huawei Sans" panose="020B0604020202020204"/>
              <a:ea typeface="微软雅黑"/>
              <a:cs typeface="+mn-ea"/>
              <a:sym typeface="+mn-lt"/>
            </a:endParaRPr>
          </a:p>
        </p:txBody>
      </p:sp>
      <p:pic>
        <p:nvPicPr>
          <p:cNvPr id="96" name="Picture 2" descr="Huawei Atlas 900 AI集群- 华为AI集群">
            <a:extLst>
              <a:ext uri="{FF2B5EF4-FFF2-40B4-BE49-F238E27FC236}">
                <a16:creationId xmlns:a16="http://schemas.microsoft.com/office/drawing/2014/main" id="{C3F1465A-0AD6-44A3-892F-0DAC6F55BF4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7677" b="17340"/>
          <a:stretch/>
        </p:blipFill>
        <p:spPr bwMode="auto">
          <a:xfrm>
            <a:off x="9690720" y="4131252"/>
            <a:ext cx="535501" cy="328512"/>
          </a:xfrm>
          <a:prstGeom prst="rect">
            <a:avLst/>
          </a:prstGeom>
          <a:noFill/>
          <a:extLst>
            <a:ext uri="{909E8E84-426E-40DD-AFC4-6F175D3DCCD1}">
              <a14:hiddenFill xmlns:a14="http://schemas.microsoft.com/office/drawing/2010/main">
                <a:solidFill>
                  <a:srgbClr val="FFFFFF"/>
                </a:solidFill>
              </a14:hiddenFill>
            </a:ext>
          </a:extLst>
        </p:spPr>
      </p:pic>
      <p:sp>
        <p:nvSpPr>
          <p:cNvPr id="98" name="文本框 97">
            <a:extLst>
              <a:ext uri="{FF2B5EF4-FFF2-40B4-BE49-F238E27FC236}">
                <a16:creationId xmlns:a16="http://schemas.microsoft.com/office/drawing/2014/main" id="{841BE43E-FDC2-46D6-B601-3D3BDEDF1AD2}"/>
              </a:ext>
            </a:extLst>
          </p:cNvPr>
          <p:cNvSpPr txBox="1"/>
          <p:nvPr/>
        </p:nvSpPr>
        <p:spPr>
          <a:xfrm>
            <a:off x="7784478" y="2132219"/>
            <a:ext cx="3525324" cy="307777"/>
          </a:xfrm>
          <a:prstGeom prst="rect">
            <a:avLst/>
          </a:prstGeom>
          <a:noFill/>
        </p:spPr>
        <p:txBody>
          <a:bodyPr wrap="none" rtlCol="0" anchor="ctr">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硬件决定物理算力，软件决定实际性能</a:t>
            </a:r>
          </a:p>
        </p:txBody>
      </p:sp>
      <p:sp>
        <p:nvSpPr>
          <p:cNvPr id="99" name="文本框 98">
            <a:extLst>
              <a:ext uri="{FF2B5EF4-FFF2-40B4-BE49-F238E27FC236}">
                <a16:creationId xmlns:a16="http://schemas.microsoft.com/office/drawing/2014/main" id="{2675ECBF-F905-4805-9915-11939BD3FD50}"/>
              </a:ext>
            </a:extLst>
          </p:cNvPr>
          <p:cNvSpPr txBox="1"/>
          <p:nvPr/>
        </p:nvSpPr>
        <p:spPr>
          <a:xfrm>
            <a:off x="7784478" y="3503087"/>
            <a:ext cx="3071675" cy="307777"/>
          </a:xfrm>
          <a:prstGeom prst="rect">
            <a:avLst/>
          </a:prstGeom>
          <a:noFill/>
        </p:spPr>
        <p:txBody>
          <a:bodyPr wrap="none" rtlCol="0" anchor="ctr">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从单卡</a:t>
            </a:r>
            <a:r>
              <a:rPr kumimoji="0" lang="en-US" altLang="zh-CN"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a:t>
            </a: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单机到集群，最大线性度</a:t>
            </a:r>
          </a:p>
        </p:txBody>
      </p:sp>
      <p:sp>
        <p:nvSpPr>
          <p:cNvPr id="100" name="文本框 99">
            <a:extLst>
              <a:ext uri="{FF2B5EF4-FFF2-40B4-BE49-F238E27FC236}">
                <a16:creationId xmlns:a16="http://schemas.microsoft.com/office/drawing/2014/main" id="{6853CD2D-6F41-4D82-9BB2-1C6E3E836A7E}"/>
              </a:ext>
            </a:extLst>
          </p:cNvPr>
          <p:cNvSpPr txBox="1"/>
          <p:nvPr/>
        </p:nvSpPr>
        <p:spPr>
          <a:xfrm>
            <a:off x="7784478" y="4795371"/>
            <a:ext cx="3166251" cy="307777"/>
          </a:xfrm>
          <a:prstGeom prst="rect">
            <a:avLst/>
          </a:prstGeom>
          <a:noFill/>
        </p:spPr>
        <p:txBody>
          <a:bodyPr wrap="none" rtlCol="0" anchor="ctr">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zh-CN" altLang="en-US" sz="1400" b="1" i="0" u="none" strike="noStrike" kern="1200" cap="none" spc="0" normalizeH="0" baseline="0" noProof="0" dirty="0">
                <a:ln>
                  <a:noFill/>
                </a:ln>
                <a:solidFill>
                  <a:srgbClr val="002060"/>
                </a:solidFill>
                <a:effectLst/>
                <a:uLnTx/>
                <a:uFillTx/>
                <a:latin typeface="Microsoft YaHei" panose="020B0503020204020204" pitchFamily="34" charset="-122"/>
                <a:ea typeface="Microsoft YaHei" panose="020B0503020204020204" pitchFamily="34" charset="-122"/>
                <a:cs typeface="+mn-cs"/>
              </a:rPr>
              <a:t>云边端全场景高效部署，快速迁移</a:t>
            </a:r>
          </a:p>
        </p:txBody>
      </p:sp>
      <p:grpSp>
        <p:nvGrpSpPr>
          <p:cNvPr id="111" name="组合 110">
            <a:extLst>
              <a:ext uri="{FF2B5EF4-FFF2-40B4-BE49-F238E27FC236}">
                <a16:creationId xmlns:a16="http://schemas.microsoft.com/office/drawing/2014/main" id="{36542AE2-DB7D-4939-B9EB-346C531654BF}"/>
              </a:ext>
            </a:extLst>
          </p:cNvPr>
          <p:cNvGrpSpPr/>
          <p:nvPr/>
        </p:nvGrpSpPr>
        <p:grpSpPr>
          <a:xfrm rot="16200000" flipV="1">
            <a:off x="10046570" y="1342655"/>
            <a:ext cx="151461" cy="2863946"/>
            <a:chOff x="1471036" y="2552620"/>
            <a:chExt cx="481255" cy="1950819"/>
          </a:xfrm>
        </p:grpSpPr>
        <p:sp>
          <p:nvSpPr>
            <p:cNvPr id="116" name="Rectangle 5">
              <a:extLst>
                <a:ext uri="{FF2B5EF4-FFF2-40B4-BE49-F238E27FC236}">
                  <a16:creationId xmlns:a16="http://schemas.microsoft.com/office/drawing/2014/main" id="{A3EB721D-6BDD-4A3B-90A4-9AC0BAC12319}"/>
                </a:ext>
              </a:extLst>
            </p:cNvPr>
            <p:cNvSpPr>
              <a:spLocks noChangeArrowheads="1"/>
            </p:cNvSpPr>
            <p:nvPr/>
          </p:nvSpPr>
          <p:spPr bwMode="auto">
            <a:xfrm>
              <a:off x="1471036" y="2583763"/>
              <a:ext cx="481252" cy="1919676"/>
            </a:xfrm>
            <a:prstGeom prst="rect">
              <a:avLst/>
            </a:prstGeom>
            <a:gradFill flip="none" rotWithShape="1">
              <a:gsLst>
                <a:gs pos="0">
                  <a:srgbClr val="C00000">
                    <a:alpha val="85000"/>
                  </a:srgbClr>
                </a:gs>
                <a:gs pos="100000">
                  <a:srgbClr val="C00000">
                    <a:alpha val="50000"/>
                  </a:srgbClr>
                </a:gs>
              </a:gsLst>
              <a:lin ang="5400000" scaled="1"/>
              <a:tileRect/>
            </a:gradFill>
            <a:ln>
              <a:noFill/>
            </a:ln>
          </p:spPr>
          <p:txBody>
            <a:bodyPr vert="horz" wrap="square" lIns="91404" tIns="45702" rIns="91404" bIns="45702" numCol="1" anchor="ctr"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1D1D1A"/>
                </a:solidFill>
                <a:effectLst/>
                <a:uLnTx/>
                <a:uFillTx/>
                <a:latin typeface="Huawei Sans" panose="020B0604020202020204"/>
                <a:ea typeface="微软雅黑"/>
                <a:cs typeface="+mn-cs"/>
              </a:endParaRPr>
            </a:p>
          </p:txBody>
        </p:sp>
        <p:sp>
          <p:nvSpPr>
            <p:cNvPr id="117" name="Freeform 6">
              <a:extLst>
                <a:ext uri="{FF2B5EF4-FFF2-40B4-BE49-F238E27FC236}">
                  <a16:creationId xmlns:a16="http://schemas.microsoft.com/office/drawing/2014/main" id="{A505C2C9-ED53-407E-B19D-0CFCA7049FB0}"/>
                </a:ext>
              </a:extLst>
            </p:cNvPr>
            <p:cNvSpPr>
              <a:spLocks/>
            </p:cNvSpPr>
            <p:nvPr/>
          </p:nvSpPr>
          <p:spPr bwMode="auto">
            <a:xfrm>
              <a:off x="1471039" y="2552620"/>
              <a:ext cx="481252" cy="31142"/>
            </a:xfrm>
            <a:custGeom>
              <a:avLst/>
              <a:gdLst>
                <a:gd name="T0" fmla="*/ 361 w 361"/>
                <a:gd name="T1" fmla="*/ 56 h 56"/>
                <a:gd name="T2" fmla="*/ 0 w 361"/>
                <a:gd name="T3" fmla="*/ 56 h 56"/>
                <a:gd name="T4" fmla="*/ 50 w 361"/>
                <a:gd name="T5" fmla="*/ 0 h 56"/>
                <a:gd name="T6" fmla="*/ 315 w 361"/>
                <a:gd name="T7" fmla="*/ 0 h 56"/>
                <a:gd name="T8" fmla="*/ 361 w 361"/>
                <a:gd name="T9" fmla="*/ 56 h 56"/>
              </a:gdLst>
              <a:ahLst/>
              <a:cxnLst>
                <a:cxn ang="0">
                  <a:pos x="T0" y="T1"/>
                </a:cxn>
                <a:cxn ang="0">
                  <a:pos x="T2" y="T3"/>
                </a:cxn>
                <a:cxn ang="0">
                  <a:pos x="T4" y="T5"/>
                </a:cxn>
                <a:cxn ang="0">
                  <a:pos x="T6" y="T7"/>
                </a:cxn>
                <a:cxn ang="0">
                  <a:pos x="T8" y="T9"/>
                </a:cxn>
              </a:cxnLst>
              <a:rect l="0" t="0" r="r" b="b"/>
              <a:pathLst>
                <a:path w="361" h="56">
                  <a:moveTo>
                    <a:pt x="361" y="56"/>
                  </a:moveTo>
                  <a:lnTo>
                    <a:pt x="0" y="56"/>
                  </a:lnTo>
                  <a:lnTo>
                    <a:pt x="50" y="0"/>
                  </a:lnTo>
                  <a:lnTo>
                    <a:pt x="315" y="0"/>
                  </a:lnTo>
                  <a:lnTo>
                    <a:pt x="361" y="56"/>
                  </a:lnTo>
                  <a:close/>
                </a:path>
              </a:pathLst>
            </a:custGeom>
            <a:gradFill flip="none" rotWithShape="1">
              <a:gsLst>
                <a:gs pos="0">
                  <a:srgbClr val="C00000">
                    <a:alpha val="85000"/>
                  </a:srgbClr>
                </a:gs>
                <a:gs pos="100000">
                  <a:srgbClr val="C00000">
                    <a:alpha val="50000"/>
                  </a:srgbClr>
                </a:gs>
              </a:gsLst>
              <a:lin ang="5400000" scaled="1"/>
              <a:tileRect/>
            </a:gradFill>
            <a:ln>
              <a:noFill/>
            </a:ln>
          </p:spPr>
          <p:txBody>
            <a:bodyPr vert="horz" wrap="square" lIns="91404" tIns="45702" rIns="91404" bIns="45702" numCol="1" anchor="ctr"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1D1D1A"/>
                </a:solidFill>
                <a:effectLst/>
                <a:uLnTx/>
                <a:uFillTx/>
                <a:latin typeface="Huawei Sans" panose="020B0604020202020204"/>
                <a:ea typeface="微软雅黑"/>
                <a:cs typeface="+mn-cs"/>
              </a:endParaRPr>
            </a:p>
          </p:txBody>
        </p:sp>
      </p:grpSp>
      <p:grpSp>
        <p:nvGrpSpPr>
          <p:cNvPr id="112" name="组合 111">
            <a:extLst>
              <a:ext uri="{FF2B5EF4-FFF2-40B4-BE49-F238E27FC236}">
                <a16:creationId xmlns:a16="http://schemas.microsoft.com/office/drawing/2014/main" id="{3ED24FDD-6E2D-41E3-9145-051AAF418AF3}"/>
              </a:ext>
            </a:extLst>
          </p:cNvPr>
          <p:cNvGrpSpPr/>
          <p:nvPr/>
        </p:nvGrpSpPr>
        <p:grpSpPr>
          <a:xfrm rot="16200000" flipV="1">
            <a:off x="9585671" y="2117567"/>
            <a:ext cx="151461" cy="1942148"/>
            <a:chOff x="682064" y="3180516"/>
            <a:chExt cx="481254" cy="1322923"/>
          </a:xfrm>
        </p:grpSpPr>
        <p:sp>
          <p:nvSpPr>
            <p:cNvPr id="113" name="Rectangle 7">
              <a:extLst>
                <a:ext uri="{FF2B5EF4-FFF2-40B4-BE49-F238E27FC236}">
                  <a16:creationId xmlns:a16="http://schemas.microsoft.com/office/drawing/2014/main" id="{773C07C4-2D77-4E9A-B45F-E96EF74A6A57}"/>
                </a:ext>
              </a:extLst>
            </p:cNvPr>
            <p:cNvSpPr>
              <a:spLocks noChangeArrowheads="1"/>
            </p:cNvSpPr>
            <p:nvPr/>
          </p:nvSpPr>
          <p:spPr bwMode="auto">
            <a:xfrm>
              <a:off x="682064" y="3211657"/>
              <a:ext cx="481252" cy="1291782"/>
            </a:xfrm>
            <a:prstGeom prst="rect">
              <a:avLst/>
            </a:prstGeom>
            <a:gradFill flip="none" rotWithShape="1">
              <a:gsLst>
                <a:gs pos="0">
                  <a:srgbClr val="666666">
                    <a:lumMod val="50000"/>
                    <a:lumOff val="50000"/>
                    <a:alpha val="85000"/>
                  </a:srgbClr>
                </a:gs>
                <a:gs pos="100000">
                  <a:srgbClr val="666666">
                    <a:lumMod val="50000"/>
                    <a:lumOff val="50000"/>
                    <a:alpha val="50000"/>
                  </a:srgbClr>
                </a:gs>
              </a:gsLst>
              <a:lin ang="5400000" scaled="1"/>
              <a:tileRect/>
            </a:gradFill>
            <a:ln>
              <a:noFill/>
            </a:ln>
          </p:spPr>
          <p:txBody>
            <a:bodyPr vert="horz" wrap="square" lIns="91404" tIns="45702" rIns="91404" bIns="45702" numCol="1" anchor="ctr"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1D1D1A"/>
                </a:solidFill>
                <a:effectLst/>
                <a:uLnTx/>
                <a:uFillTx/>
                <a:latin typeface="Huawei Sans" panose="020B0604020202020204"/>
                <a:ea typeface="微软雅黑"/>
                <a:cs typeface="+mn-cs"/>
              </a:endParaRPr>
            </a:p>
          </p:txBody>
        </p:sp>
        <p:sp>
          <p:nvSpPr>
            <p:cNvPr id="114" name="Freeform 8">
              <a:extLst>
                <a:ext uri="{FF2B5EF4-FFF2-40B4-BE49-F238E27FC236}">
                  <a16:creationId xmlns:a16="http://schemas.microsoft.com/office/drawing/2014/main" id="{AA768378-4055-4F23-9E5F-13F2CB9BC8E3}"/>
                </a:ext>
              </a:extLst>
            </p:cNvPr>
            <p:cNvSpPr>
              <a:spLocks/>
            </p:cNvSpPr>
            <p:nvPr/>
          </p:nvSpPr>
          <p:spPr bwMode="auto">
            <a:xfrm>
              <a:off x="682066" y="3180516"/>
              <a:ext cx="481252" cy="31142"/>
            </a:xfrm>
            <a:custGeom>
              <a:avLst/>
              <a:gdLst>
                <a:gd name="T0" fmla="*/ 361 w 361"/>
                <a:gd name="T1" fmla="*/ 57 h 57"/>
                <a:gd name="T2" fmla="*/ 0 w 361"/>
                <a:gd name="T3" fmla="*/ 57 h 57"/>
                <a:gd name="T4" fmla="*/ 50 w 361"/>
                <a:gd name="T5" fmla="*/ 0 h 57"/>
                <a:gd name="T6" fmla="*/ 315 w 361"/>
                <a:gd name="T7" fmla="*/ 0 h 57"/>
                <a:gd name="T8" fmla="*/ 361 w 361"/>
                <a:gd name="T9" fmla="*/ 57 h 57"/>
              </a:gdLst>
              <a:ahLst/>
              <a:cxnLst>
                <a:cxn ang="0">
                  <a:pos x="T0" y="T1"/>
                </a:cxn>
                <a:cxn ang="0">
                  <a:pos x="T2" y="T3"/>
                </a:cxn>
                <a:cxn ang="0">
                  <a:pos x="T4" y="T5"/>
                </a:cxn>
                <a:cxn ang="0">
                  <a:pos x="T6" y="T7"/>
                </a:cxn>
                <a:cxn ang="0">
                  <a:pos x="T8" y="T9"/>
                </a:cxn>
              </a:cxnLst>
              <a:rect l="0" t="0" r="r" b="b"/>
              <a:pathLst>
                <a:path w="361" h="57">
                  <a:moveTo>
                    <a:pt x="361" y="57"/>
                  </a:moveTo>
                  <a:lnTo>
                    <a:pt x="0" y="57"/>
                  </a:lnTo>
                  <a:lnTo>
                    <a:pt x="50" y="0"/>
                  </a:lnTo>
                  <a:lnTo>
                    <a:pt x="315" y="0"/>
                  </a:lnTo>
                  <a:lnTo>
                    <a:pt x="361" y="57"/>
                  </a:lnTo>
                  <a:close/>
                </a:path>
              </a:pathLst>
            </a:custGeom>
            <a:gradFill flip="none" rotWithShape="1">
              <a:gsLst>
                <a:gs pos="0">
                  <a:srgbClr val="666666">
                    <a:lumMod val="50000"/>
                    <a:lumOff val="50000"/>
                    <a:alpha val="85000"/>
                  </a:srgbClr>
                </a:gs>
                <a:gs pos="100000">
                  <a:srgbClr val="666666">
                    <a:lumMod val="50000"/>
                    <a:lumOff val="50000"/>
                    <a:alpha val="50000"/>
                  </a:srgbClr>
                </a:gs>
              </a:gsLst>
              <a:lin ang="5400000" scaled="1"/>
              <a:tileRect/>
            </a:gradFill>
            <a:ln>
              <a:noFill/>
            </a:ln>
          </p:spPr>
          <p:txBody>
            <a:bodyPr vert="horz" wrap="square" lIns="91404" tIns="45702" rIns="91404" bIns="45702" numCol="1" anchor="ctr" anchorCtr="0" compatLnSpc="1">
              <a:prstTxWarp prst="textNoShape">
                <a:avLst/>
              </a:prstTxWarp>
            </a:bodyPr>
            <a:lstStyle/>
            <a:p>
              <a:pPr marL="0" marR="0" lvl="0" indent="0" algn="l" defTabSz="914112"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srgbClr val="1D1D1A"/>
                </a:solidFill>
                <a:effectLst/>
                <a:uLnTx/>
                <a:uFillTx/>
                <a:latin typeface="Huawei Sans" panose="020B0604020202020204"/>
                <a:ea typeface="微软雅黑"/>
                <a:cs typeface="+mn-cs"/>
              </a:endParaRPr>
            </a:p>
          </p:txBody>
        </p:sp>
      </p:grpSp>
      <p:cxnSp>
        <p:nvCxnSpPr>
          <p:cNvPr id="16" name="直接连接符 15">
            <a:extLst>
              <a:ext uri="{FF2B5EF4-FFF2-40B4-BE49-F238E27FC236}">
                <a16:creationId xmlns:a16="http://schemas.microsoft.com/office/drawing/2014/main" id="{2B2BAEEE-800D-44DC-8656-E005C02629C6}"/>
              </a:ext>
            </a:extLst>
          </p:cNvPr>
          <p:cNvCxnSpPr>
            <a:cxnSpLocks/>
          </p:cNvCxnSpPr>
          <p:nvPr/>
        </p:nvCxnSpPr>
        <p:spPr>
          <a:xfrm>
            <a:off x="8690327" y="2609014"/>
            <a:ext cx="0" cy="6177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文本框 118">
            <a:extLst>
              <a:ext uri="{FF2B5EF4-FFF2-40B4-BE49-F238E27FC236}">
                <a16:creationId xmlns:a16="http://schemas.microsoft.com/office/drawing/2014/main" id="{07D8CC8B-7717-45F2-B6FA-768C49AFFDA6}"/>
              </a:ext>
            </a:extLst>
          </p:cNvPr>
          <p:cNvSpPr txBox="1"/>
          <p:nvPr/>
        </p:nvSpPr>
        <p:spPr>
          <a:xfrm>
            <a:off x="7941403" y="2643823"/>
            <a:ext cx="748923"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理论性能</a:t>
            </a:r>
          </a:p>
        </p:txBody>
      </p:sp>
      <p:sp>
        <p:nvSpPr>
          <p:cNvPr id="120" name="文本框 119">
            <a:extLst>
              <a:ext uri="{FF2B5EF4-FFF2-40B4-BE49-F238E27FC236}">
                <a16:creationId xmlns:a16="http://schemas.microsoft.com/office/drawing/2014/main" id="{8DB7836C-7F18-4C5C-B25B-937ABD2DF015}"/>
              </a:ext>
            </a:extLst>
          </p:cNvPr>
          <p:cNvSpPr txBox="1"/>
          <p:nvPr/>
        </p:nvSpPr>
        <p:spPr>
          <a:xfrm>
            <a:off x="7941403" y="2957836"/>
            <a:ext cx="748923"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实际性能</a:t>
            </a:r>
          </a:p>
        </p:txBody>
      </p:sp>
      <p:cxnSp>
        <p:nvCxnSpPr>
          <p:cNvPr id="122" name="直接连接符 121">
            <a:extLst>
              <a:ext uri="{FF2B5EF4-FFF2-40B4-BE49-F238E27FC236}">
                <a16:creationId xmlns:a16="http://schemas.microsoft.com/office/drawing/2014/main" id="{7C83A9A6-AD23-4C11-B50D-159DD2021254}"/>
              </a:ext>
            </a:extLst>
          </p:cNvPr>
          <p:cNvCxnSpPr>
            <a:cxnSpLocks/>
          </p:cNvCxnSpPr>
          <p:nvPr/>
        </p:nvCxnSpPr>
        <p:spPr>
          <a:xfrm>
            <a:off x="11508553" y="2850358"/>
            <a:ext cx="0" cy="3140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823398B9-04CE-4C4B-8005-FF7C80BE1ED2}"/>
              </a:ext>
            </a:extLst>
          </p:cNvPr>
          <p:cNvCxnSpPr>
            <a:stCxn id="114" idx="2"/>
          </p:cNvCxnSpPr>
          <p:nvPr/>
        </p:nvCxnSpPr>
        <p:spPr>
          <a:xfrm flipV="1">
            <a:off x="10632476" y="3092443"/>
            <a:ext cx="876077"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0" name="文本框 129">
            <a:extLst>
              <a:ext uri="{FF2B5EF4-FFF2-40B4-BE49-F238E27FC236}">
                <a16:creationId xmlns:a16="http://schemas.microsoft.com/office/drawing/2014/main" id="{6ECBFF0E-F42F-44E5-98E8-31FDAFA911D0}"/>
              </a:ext>
            </a:extLst>
          </p:cNvPr>
          <p:cNvSpPr txBox="1"/>
          <p:nvPr/>
        </p:nvSpPr>
        <p:spPr>
          <a:xfrm>
            <a:off x="10833109" y="3129706"/>
            <a:ext cx="474809"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GAP</a:t>
            </a:r>
          </a:p>
        </p:txBody>
      </p:sp>
      <p:pic>
        <p:nvPicPr>
          <p:cNvPr id="56" name="Picture 2" descr="https://www.hiascend.com/_static3/img-Atlas300TA2-3.c72aeac7.png">
            <a:extLst>
              <a:ext uri="{FF2B5EF4-FFF2-40B4-BE49-F238E27FC236}">
                <a16:creationId xmlns:a16="http://schemas.microsoft.com/office/drawing/2014/main" id="{0FB8DFA7-4610-4200-880A-3A15855C80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8854" y="4079795"/>
            <a:ext cx="404362" cy="4314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hiascend.com/_static3/Atlas-server-tb3.fdbdeb3e.png">
            <a:extLst>
              <a:ext uri="{FF2B5EF4-FFF2-40B4-BE49-F238E27FC236}">
                <a16:creationId xmlns:a16="http://schemas.microsoft.com/office/drawing/2014/main" id="{17E9E59D-4B96-4887-A195-F757FA1A7D1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78222" y="4071088"/>
            <a:ext cx="487490" cy="448840"/>
          </a:xfrm>
          <a:prstGeom prst="rect">
            <a:avLst/>
          </a:prstGeom>
          <a:noFill/>
          <a:extLst>
            <a:ext uri="{909E8E84-426E-40DD-AFC4-6F175D3DCCD1}">
              <a14:hiddenFill xmlns:a14="http://schemas.microsoft.com/office/drawing/2010/main">
                <a:solidFill>
                  <a:srgbClr val="FFFFFF"/>
                </a:solidFill>
              </a14:hiddenFill>
            </a:ext>
          </a:extLst>
        </p:spPr>
      </p:pic>
      <p:sp>
        <p:nvSpPr>
          <p:cNvPr id="140" name="右箭头 92">
            <a:extLst>
              <a:ext uri="{FF2B5EF4-FFF2-40B4-BE49-F238E27FC236}">
                <a16:creationId xmlns:a16="http://schemas.microsoft.com/office/drawing/2014/main" id="{DE998DF9-0BF1-423B-BBA7-B71E884D9308}"/>
              </a:ext>
            </a:extLst>
          </p:cNvPr>
          <p:cNvSpPr/>
          <p:nvPr/>
        </p:nvSpPr>
        <p:spPr>
          <a:xfrm>
            <a:off x="8631074" y="4242634"/>
            <a:ext cx="169290" cy="105748"/>
          </a:xfrm>
          <a:prstGeom prst="rightArrow">
            <a:avLst>
              <a:gd name="adj1" fmla="val 50000"/>
              <a:gd name="adj2" fmla="val 57113"/>
            </a:avLst>
          </a:prstGeom>
          <a:gradFill>
            <a:gsLst>
              <a:gs pos="0">
                <a:srgbClr val="C7000B">
                  <a:alpha val="0"/>
                </a:srgbClr>
              </a:gs>
              <a:gs pos="27949">
                <a:srgbClr val="C7000B">
                  <a:alpha val="7874"/>
                </a:srgbClr>
              </a:gs>
              <a:gs pos="63546">
                <a:srgbClr val="C7000B">
                  <a:alpha val="45829"/>
                </a:srgbClr>
              </a:gs>
              <a:gs pos="100000">
                <a:srgbClr val="C7000B"/>
              </a:gs>
            </a:gsLst>
            <a:lin ang="0" scaled="0"/>
          </a:gradFill>
          <a:ln w="3175">
            <a:miter lim="400000"/>
          </a:ln>
        </p:spPr>
        <p:txBody>
          <a:bodyPr lIns="239557" tIns="239557" rIns="239557" bIns="239557"/>
          <a:lstStyle/>
          <a:p>
            <a:pPr marL="0" marR="0" lvl="0" indent="0" algn="l" defTabSz="300277"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1200" cap="none" spc="0" normalizeH="0" baseline="0" noProof="0">
              <a:ln>
                <a:noFill/>
              </a:ln>
              <a:solidFill>
                <a:srgbClr val="C7000B"/>
              </a:solidFill>
              <a:effectLst/>
              <a:uLnTx/>
              <a:uFillTx/>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sp>
        <p:nvSpPr>
          <p:cNvPr id="141" name="右箭头 92">
            <a:extLst>
              <a:ext uri="{FF2B5EF4-FFF2-40B4-BE49-F238E27FC236}">
                <a16:creationId xmlns:a16="http://schemas.microsoft.com/office/drawing/2014/main" id="{87BABD6A-0701-4ECC-8249-E7B7678E1760}"/>
              </a:ext>
            </a:extLst>
          </p:cNvPr>
          <p:cNvSpPr/>
          <p:nvPr/>
        </p:nvSpPr>
        <p:spPr>
          <a:xfrm>
            <a:off x="9443571" y="4242634"/>
            <a:ext cx="169290" cy="105748"/>
          </a:xfrm>
          <a:prstGeom prst="rightArrow">
            <a:avLst>
              <a:gd name="adj1" fmla="val 50000"/>
              <a:gd name="adj2" fmla="val 57113"/>
            </a:avLst>
          </a:prstGeom>
          <a:gradFill>
            <a:gsLst>
              <a:gs pos="0">
                <a:srgbClr val="C7000B">
                  <a:alpha val="0"/>
                </a:srgbClr>
              </a:gs>
              <a:gs pos="27949">
                <a:srgbClr val="C7000B">
                  <a:alpha val="7874"/>
                </a:srgbClr>
              </a:gs>
              <a:gs pos="63546">
                <a:srgbClr val="C7000B">
                  <a:alpha val="45829"/>
                </a:srgbClr>
              </a:gs>
              <a:gs pos="100000">
                <a:srgbClr val="C7000B"/>
              </a:gs>
            </a:gsLst>
            <a:lin ang="0" scaled="0"/>
          </a:gradFill>
          <a:ln w="3175">
            <a:miter lim="400000"/>
          </a:ln>
        </p:spPr>
        <p:txBody>
          <a:bodyPr lIns="239557" tIns="239557" rIns="239557" bIns="239557"/>
          <a:lstStyle/>
          <a:p>
            <a:pPr marL="0" marR="0" lvl="0" indent="0" algn="l" defTabSz="300277"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1200" cap="none" spc="0" normalizeH="0" baseline="0" noProof="0">
              <a:ln>
                <a:noFill/>
              </a:ln>
              <a:solidFill>
                <a:srgbClr val="C7000B"/>
              </a:solidFill>
              <a:effectLst/>
              <a:uLnTx/>
              <a:uFillTx/>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cxnSp>
        <p:nvCxnSpPr>
          <p:cNvPr id="58" name="直接连接符 57">
            <a:extLst>
              <a:ext uri="{FF2B5EF4-FFF2-40B4-BE49-F238E27FC236}">
                <a16:creationId xmlns:a16="http://schemas.microsoft.com/office/drawing/2014/main" id="{5C2FA125-C4A5-42EE-935F-487C68BE0D96}"/>
              </a:ext>
            </a:extLst>
          </p:cNvPr>
          <p:cNvCxnSpPr>
            <a:cxnSpLocks/>
          </p:cNvCxnSpPr>
          <p:nvPr/>
        </p:nvCxnSpPr>
        <p:spPr>
          <a:xfrm>
            <a:off x="10419956" y="4643309"/>
            <a:ext cx="1264725" cy="0"/>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45C17A89-4B72-4001-8E9E-85543842FCD3}"/>
              </a:ext>
            </a:extLst>
          </p:cNvPr>
          <p:cNvCxnSpPr>
            <a:cxnSpLocks/>
          </p:cNvCxnSpPr>
          <p:nvPr/>
        </p:nvCxnSpPr>
        <p:spPr>
          <a:xfrm flipV="1">
            <a:off x="10419956" y="3903401"/>
            <a:ext cx="0" cy="739908"/>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6B39936B-C047-4BCB-9487-ACACF6870278}"/>
              </a:ext>
            </a:extLst>
          </p:cNvPr>
          <p:cNvCxnSpPr>
            <a:cxnSpLocks/>
            <a:stCxn id="129" idx="0"/>
          </p:cNvCxnSpPr>
          <p:nvPr/>
        </p:nvCxnSpPr>
        <p:spPr>
          <a:xfrm flipV="1">
            <a:off x="10417857" y="3903401"/>
            <a:ext cx="1001364" cy="73294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9" name="任意多边形: 形状 128">
            <a:extLst>
              <a:ext uri="{FF2B5EF4-FFF2-40B4-BE49-F238E27FC236}">
                <a16:creationId xmlns:a16="http://schemas.microsoft.com/office/drawing/2014/main" id="{A547F612-F78C-415A-9ADA-FC2B327E8822}"/>
              </a:ext>
            </a:extLst>
          </p:cNvPr>
          <p:cNvSpPr/>
          <p:nvPr/>
        </p:nvSpPr>
        <p:spPr>
          <a:xfrm>
            <a:off x="10417857" y="4152174"/>
            <a:ext cx="1144206" cy="484175"/>
          </a:xfrm>
          <a:custGeom>
            <a:avLst/>
            <a:gdLst>
              <a:gd name="connsiteX0" fmla="*/ 0 w 1226344"/>
              <a:gd name="connsiteY0" fmla="*/ 628650 h 628650"/>
              <a:gd name="connsiteX1" fmla="*/ 192882 w 1226344"/>
              <a:gd name="connsiteY1" fmla="*/ 464344 h 628650"/>
              <a:gd name="connsiteX2" fmla="*/ 419100 w 1226344"/>
              <a:gd name="connsiteY2" fmla="*/ 300037 h 628650"/>
              <a:gd name="connsiteX3" fmla="*/ 669132 w 1226344"/>
              <a:gd name="connsiteY3" fmla="*/ 150019 h 628650"/>
              <a:gd name="connsiteX4" fmla="*/ 914400 w 1226344"/>
              <a:gd name="connsiteY4" fmla="*/ 59531 h 628650"/>
              <a:gd name="connsiteX5" fmla="*/ 1226344 w 1226344"/>
              <a:gd name="connsiteY5" fmla="*/ 0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6344" h="628650">
                <a:moveTo>
                  <a:pt x="0" y="628650"/>
                </a:moveTo>
                <a:cubicBezTo>
                  <a:pt x="61516" y="573881"/>
                  <a:pt x="123032" y="519113"/>
                  <a:pt x="192882" y="464344"/>
                </a:cubicBezTo>
                <a:cubicBezTo>
                  <a:pt x="262732" y="409575"/>
                  <a:pt x="339725" y="352424"/>
                  <a:pt x="419100" y="300037"/>
                </a:cubicBezTo>
                <a:cubicBezTo>
                  <a:pt x="498475" y="247650"/>
                  <a:pt x="586582" y="190103"/>
                  <a:pt x="669132" y="150019"/>
                </a:cubicBezTo>
                <a:cubicBezTo>
                  <a:pt x="751682" y="109935"/>
                  <a:pt x="821532" y="84534"/>
                  <a:pt x="914400" y="59531"/>
                </a:cubicBezTo>
                <a:cubicBezTo>
                  <a:pt x="1007268" y="34528"/>
                  <a:pt x="1116806" y="17264"/>
                  <a:pt x="1226344" y="0"/>
                </a:cubicBezTo>
              </a:path>
            </a:pathLst>
          </a:custGeom>
          <a:noFill/>
          <a:ln w="6350">
            <a:solidFill>
              <a:schemeClr val="bg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66666"/>
              </a:solidFill>
              <a:effectLst/>
              <a:uLnTx/>
              <a:uFillTx/>
              <a:latin typeface="Huawei Sans" panose="020B0604020202020204"/>
              <a:ea typeface="微软雅黑"/>
              <a:cs typeface="+mn-cs"/>
            </a:endParaRPr>
          </a:p>
        </p:txBody>
      </p:sp>
      <p:cxnSp>
        <p:nvCxnSpPr>
          <p:cNvPr id="159" name="直接箭头连接符 158">
            <a:extLst>
              <a:ext uri="{FF2B5EF4-FFF2-40B4-BE49-F238E27FC236}">
                <a16:creationId xmlns:a16="http://schemas.microsoft.com/office/drawing/2014/main" id="{5D79171F-95DA-43AF-B68B-67C31696F1F1}"/>
              </a:ext>
            </a:extLst>
          </p:cNvPr>
          <p:cNvCxnSpPr>
            <a:cxnSpLocks/>
          </p:cNvCxnSpPr>
          <p:nvPr/>
        </p:nvCxnSpPr>
        <p:spPr>
          <a:xfrm>
            <a:off x="11387474" y="3926737"/>
            <a:ext cx="0" cy="25955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2" name="文本框 161">
            <a:extLst>
              <a:ext uri="{FF2B5EF4-FFF2-40B4-BE49-F238E27FC236}">
                <a16:creationId xmlns:a16="http://schemas.microsoft.com/office/drawing/2014/main" id="{101D57E5-8744-4175-B038-906D39D417E9}"/>
              </a:ext>
            </a:extLst>
          </p:cNvPr>
          <p:cNvSpPr txBox="1"/>
          <p:nvPr/>
        </p:nvSpPr>
        <p:spPr>
          <a:xfrm>
            <a:off x="11363151" y="3916988"/>
            <a:ext cx="474809" cy="261610"/>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GAP</a:t>
            </a:r>
          </a:p>
        </p:txBody>
      </p:sp>
      <p:sp>
        <p:nvSpPr>
          <p:cNvPr id="163" name="文本框 162">
            <a:extLst>
              <a:ext uri="{FF2B5EF4-FFF2-40B4-BE49-F238E27FC236}">
                <a16:creationId xmlns:a16="http://schemas.microsoft.com/office/drawing/2014/main" id="{4B2CAE6D-BCFC-4E99-A514-6CAFE4F68CC7}"/>
              </a:ext>
            </a:extLst>
          </p:cNvPr>
          <p:cNvSpPr txBox="1"/>
          <p:nvPr/>
        </p:nvSpPr>
        <p:spPr>
          <a:xfrm>
            <a:off x="11294831" y="4463513"/>
            <a:ext cx="389850"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规模</a:t>
            </a:r>
          </a:p>
        </p:txBody>
      </p:sp>
      <p:sp>
        <p:nvSpPr>
          <p:cNvPr id="164" name="文本框 163">
            <a:extLst>
              <a:ext uri="{FF2B5EF4-FFF2-40B4-BE49-F238E27FC236}">
                <a16:creationId xmlns:a16="http://schemas.microsoft.com/office/drawing/2014/main" id="{398062B8-7732-40CE-8593-9C8F5275F39C}"/>
              </a:ext>
            </a:extLst>
          </p:cNvPr>
          <p:cNvSpPr txBox="1"/>
          <p:nvPr/>
        </p:nvSpPr>
        <p:spPr>
          <a:xfrm>
            <a:off x="10398858" y="3837259"/>
            <a:ext cx="389850"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性能</a:t>
            </a:r>
          </a:p>
        </p:txBody>
      </p:sp>
      <p:sp>
        <p:nvSpPr>
          <p:cNvPr id="165" name="文本框 164">
            <a:extLst>
              <a:ext uri="{FF2B5EF4-FFF2-40B4-BE49-F238E27FC236}">
                <a16:creationId xmlns:a16="http://schemas.microsoft.com/office/drawing/2014/main" id="{E2E756F1-12C5-4300-9A42-51CEFB429199}"/>
              </a:ext>
            </a:extLst>
          </p:cNvPr>
          <p:cNvSpPr txBox="1"/>
          <p:nvPr/>
        </p:nvSpPr>
        <p:spPr>
          <a:xfrm rot="19415291">
            <a:off x="10864046" y="3871530"/>
            <a:ext cx="595036"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理论性能</a:t>
            </a:r>
          </a:p>
        </p:txBody>
      </p:sp>
      <p:sp>
        <p:nvSpPr>
          <p:cNvPr id="168" name="文本框 167">
            <a:extLst>
              <a:ext uri="{FF2B5EF4-FFF2-40B4-BE49-F238E27FC236}">
                <a16:creationId xmlns:a16="http://schemas.microsoft.com/office/drawing/2014/main" id="{C5D9DC86-834E-4B17-BA57-D0898433EFFF}"/>
              </a:ext>
            </a:extLst>
          </p:cNvPr>
          <p:cNvSpPr txBox="1"/>
          <p:nvPr/>
        </p:nvSpPr>
        <p:spPr>
          <a:xfrm rot="21121780">
            <a:off x="11033224" y="4214603"/>
            <a:ext cx="595036"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666666">
                    <a:lumMod val="75000"/>
                  </a:srgbClr>
                </a:solidFill>
                <a:effectLst/>
                <a:uLnTx/>
                <a:uFillTx/>
                <a:latin typeface="Microsoft YaHei" panose="020B0503020204020204" pitchFamily="34" charset="-122"/>
                <a:ea typeface="Microsoft YaHei" panose="020B0503020204020204" pitchFamily="34" charset="-122"/>
                <a:cs typeface="+mn-cs"/>
              </a:rPr>
              <a:t>实际性能</a:t>
            </a:r>
          </a:p>
        </p:txBody>
      </p:sp>
      <p:sp>
        <p:nvSpPr>
          <p:cNvPr id="182" name="文本框 181">
            <a:extLst>
              <a:ext uri="{FF2B5EF4-FFF2-40B4-BE49-F238E27FC236}">
                <a16:creationId xmlns:a16="http://schemas.microsoft.com/office/drawing/2014/main" id="{85915808-13C8-43CE-A029-58F48ACFAD96}"/>
              </a:ext>
            </a:extLst>
          </p:cNvPr>
          <p:cNvSpPr txBox="1"/>
          <p:nvPr/>
        </p:nvSpPr>
        <p:spPr>
          <a:xfrm>
            <a:off x="8095583" y="4428754"/>
            <a:ext cx="492444"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加速卡</a:t>
            </a:r>
          </a:p>
        </p:txBody>
      </p:sp>
      <p:sp>
        <p:nvSpPr>
          <p:cNvPr id="183" name="文本框 182">
            <a:extLst>
              <a:ext uri="{FF2B5EF4-FFF2-40B4-BE49-F238E27FC236}">
                <a16:creationId xmlns:a16="http://schemas.microsoft.com/office/drawing/2014/main" id="{06A1815A-C788-486A-9CD5-C167BD2D64BE}"/>
              </a:ext>
            </a:extLst>
          </p:cNvPr>
          <p:cNvSpPr txBox="1"/>
          <p:nvPr/>
        </p:nvSpPr>
        <p:spPr>
          <a:xfrm>
            <a:off x="8855003" y="4428754"/>
            <a:ext cx="492444"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服务器</a:t>
            </a:r>
          </a:p>
        </p:txBody>
      </p:sp>
      <p:sp>
        <p:nvSpPr>
          <p:cNvPr id="186" name="文本框 185">
            <a:extLst>
              <a:ext uri="{FF2B5EF4-FFF2-40B4-BE49-F238E27FC236}">
                <a16:creationId xmlns:a16="http://schemas.microsoft.com/office/drawing/2014/main" id="{33F3D4BE-40DD-424E-BA8F-E252CD45528E}"/>
              </a:ext>
            </a:extLst>
          </p:cNvPr>
          <p:cNvSpPr txBox="1"/>
          <p:nvPr/>
        </p:nvSpPr>
        <p:spPr>
          <a:xfrm>
            <a:off x="9739722" y="4428754"/>
            <a:ext cx="389850"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集群</a:t>
            </a:r>
          </a:p>
        </p:txBody>
      </p:sp>
      <p:grpSp>
        <p:nvGrpSpPr>
          <p:cNvPr id="153" name="组合 152">
            <a:extLst>
              <a:ext uri="{FF2B5EF4-FFF2-40B4-BE49-F238E27FC236}">
                <a16:creationId xmlns:a16="http://schemas.microsoft.com/office/drawing/2014/main" id="{3A05CD94-2A9E-4E04-A443-98D56A8186C9}"/>
              </a:ext>
            </a:extLst>
          </p:cNvPr>
          <p:cNvGrpSpPr/>
          <p:nvPr/>
        </p:nvGrpSpPr>
        <p:grpSpPr>
          <a:xfrm>
            <a:off x="8148854" y="5262756"/>
            <a:ext cx="1985825" cy="601686"/>
            <a:chOff x="8148854" y="5257965"/>
            <a:chExt cx="1985825" cy="601686"/>
          </a:xfrm>
        </p:grpSpPr>
        <p:pic>
          <p:nvPicPr>
            <p:cNvPr id="174" name="ai处理器.png" descr="ai处理器.png">
              <a:extLst>
                <a:ext uri="{FF2B5EF4-FFF2-40B4-BE49-F238E27FC236}">
                  <a16:creationId xmlns:a16="http://schemas.microsoft.com/office/drawing/2014/main" id="{CB34C3C5-310F-435F-909C-14D1D22E03E9}"/>
                </a:ext>
              </a:extLst>
            </p:cNvPr>
            <p:cNvPicPr>
              <a:picLocks noChangeAspect="1"/>
            </p:cNvPicPr>
            <p:nvPr/>
          </p:nvPicPr>
          <p:blipFill>
            <a:blip r:embed="rId7">
              <a:duotone>
                <a:prstClr val="black"/>
                <a:schemeClr val="accent2">
                  <a:tint val="45000"/>
                  <a:satMod val="400000"/>
                </a:schemeClr>
              </a:duotone>
            </a:blip>
            <a:stretch>
              <a:fillRect/>
            </a:stretch>
          </p:blipFill>
          <p:spPr>
            <a:xfrm>
              <a:off x="9714479" y="5257965"/>
              <a:ext cx="420200" cy="420201"/>
            </a:xfrm>
            <a:prstGeom prst="rect">
              <a:avLst/>
            </a:prstGeom>
            <a:ln w="3175" cap="flat">
              <a:noFill/>
              <a:miter lim="400000"/>
            </a:ln>
            <a:effectLst/>
          </p:spPr>
        </p:pic>
        <p:pic>
          <p:nvPicPr>
            <p:cNvPr id="175" name="块存储.png" descr="块存储.png">
              <a:extLst>
                <a:ext uri="{FF2B5EF4-FFF2-40B4-BE49-F238E27FC236}">
                  <a16:creationId xmlns:a16="http://schemas.microsoft.com/office/drawing/2014/main" id="{2D6EEE8B-3885-4719-98F7-AC1214ED4867}"/>
                </a:ext>
              </a:extLst>
            </p:cNvPr>
            <p:cNvPicPr>
              <a:picLocks noChangeAspect="1"/>
            </p:cNvPicPr>
            <p:nvPr/>
          </p:nvPicPr>
          <p:blipFill>
            <a:blip r:embed="rId8">
              <a:duotone>
                <a:prstClr val="black"/>
                <a:schemeClr val="accent2">
                  <a:tint val="45000"/>
                  <a:satMod val="400000"/>
                </a:schemeClr>
              </a:duotone>
            </a:blip>
            <a:stretch>
              <a:fillRect/>
            </a:stretch>
          </p:blipFill>
          <p:spPr>
            <a:xfrm>
              <a:off x="8148854" y="5257965"/>
              <a:ext cx="420200" cy="420201"/>
            </a:xfrm>
            <a:prstGeom prst="rect">
              <a:avLst/>
            </a:prstGeom>
            <a:ln w="3175" cap="flat">
              <a:noFill/>
              <a:miter lim="400000"/>
            </a:ln>
            <a:effectLst/>
          </p:spPr>
        </p:pic>
        <p:pic>
          <p:nvPicPr>
            <p:cNvPr id="177" name="工控机.png" descr="工控机.png">
              <a:extLst>
                <a:ext uri="{FF2B5EF4-FFF2-40B4-BE49-F238E27FC236}">
                  <a16:creationId xmlns:a16="http://schemas.microsoft.com/office/drawing/2014/main" id="{8584ACA2-456F-4C9E-B0E3-CA642F0EBCE4}"/>
                </a:ext>
              </a:extLst>
            </p:cNvPr>
            <p:cNvPicPr>
              <a:picLocks noChangeAspect="1"/>
            </p:cNvPicPr>
            <p:nvPr/>
          </p:nvPicPr>
          <p:blipFill>
            <a:blip r:embed="rId9">
              <a:duotone>
                <a:prstClr val="black"/>
                <a:schemeClr val="accent2">
                  <a:tint val="45000"/>
                  <a:satMod val="400000"/>
                </a:schemeClr>
              </a:duotone>
            </a:blip>
            <a:stretch>
              <a:fillRect/>
            </a:stretch>
          </p:blipFill>
          <p:spPr>
            <a:xfrm>
              <a:off x="8911867" y="5257965"/>
              <a:ext cx="420200" cy="420201"/>
            </a:xfrm>
            <a:prstGeom prst="rect">
              <a:avLst/>
            </a:prstGeom>
            <a:ln w="3175" cap="flat">
              <a:noFill/>
              <a:miter lim="400000"/>
            </a:ln>
            <a:effectLst/>
          </p:spPr>
        </p:pic>
        <p:sp>
          <p:nvSpPr>
            <p:cNvPr id="187" name="文本框 186">
              <a:extLst>
                <a:ext uri="{FF2B5EF4-FFF2-40B4-BE49-F238E27FC236}">
                  <a16:creationId xmlns:a16="http://schemas.microsoft.com/office/drawing/2014/main" id="{9B1C747C-C050-4FCC-A57E-47FB43030874}"/>
                </a:ext>
              </a:extLst>
            </p:cNvPr>
            <p:cNvSpPr txBox="1"/>
            <p:nvPr/>
          </p:nvSpPr>
          <p:spPr>
            <a:xfrm>
              <a:off x="8216441" y="5644207"/>
              <a:ext cx="287258"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云</a:t>
              </a:r>
            </a:p>
          </p:txBody>
        </p:sp>
        <p:sp>
          <p:nvSpPr>
            <p:cNvPr id="192" name="文本框 191">
              <a:extLst>
                <a:ext uri="{FF2B5EF4-FFF2-40B4-BE49-F238E27FC236}">
                  <a16:creationId xmlns:a16="http://schemas.microsoft.com/office/drawing/2014/main" id="{DEE8F461-39AA-41B5-A21A-5F30EF255853}"/>
                </a:ext>
              </a:extLst>
            </p:cNvPr>
            <p:cNvSpPr txBox="1"/>
            <p:nvPr/>
          </p:nvSpPr>
          <p:spPr>
            <a:xfrm>
              <a:off x="8975861" y="5644207"/>
              <a:ext cx="287258"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边</a:t>
              </a:r>
            </a:p>
          </p:txBody>
        </p:sp>
        <p:sp>
          <p:nvSpPr>
            <p:cNvPr id="193" name="文本框 192">
              <a:extLst>
                <a:ext uri="{FF2B5EF4-FFF2-40B4-BE49-F238E27FC236}">
                  <a16:creationId xmlns:a16="http://schemas.microsoft.com/office/drawing/2014/main" id="{7CDFC1EC-56F4-4286-9A42-2F1D35A1B321}"/>
                </a:ext>
              </a:extLst>
            </p:cNvPr>
            <p:cNvSpPr txBox="1"/>
            <p:nvPr/>
          </p:nvSpPr>
          <p:spPr>
            <a:xfrm>
              <a:off x="9778803" y="5644207"/>
              <a:ext cx="287258"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端</a:t>
              </a:r>
            </a:p>
          </p:txBody>
        </p:sp>
        <p:sp>
          <p:nvSpPr>
            <p:cNvPr id="194" name="右箭头 92">
              <a:extLst>
                <a:ext uri="{FF2B5EF4-FFF2-40B4-BE49-F238E27FC236}">
                  <a16:creationId xmlns:a16="http://schemas.microsoft.com/office/drawing/2014/main" id="{868405DC-309C-4BBF-91AA-5455ECDA7B61}"/>
                </a:ext>
              </a:extLst>
            </p:cNvPr>
            <p:cNvSpPr/>
            <p:nvPr/>
          </p:nvSpPr>
          <p:spPr>
            <a:xfrm>
              <a:off x="8650985" y="5415191"/>
              <a:ext cx="169290" cy="105748"/>
            </a:xfrm>
            <a:prstGeom prst="rightArrow">
              <a:avLst>
                <a:gd name="adj1" fmla="val 50000"/>
                <a:gd name="adj2" fmla="val 57113"/>
              </a:avLst>
            </a:prstGeom>
            <a:gradFill>
              <a:gsLst>
                <a:gs pos="0">
                  <a:srgbClr val="C7000B">
                    <a:alpha val="0"/>
                  </a:srgbClr>
                </a:gs>
                <a:gs pos="27949">
                  <a:srgbClr val="C7000B">
                    <a:alpha val="7874"/>
                  </a:srgbClr>
                </a:gs>
                <a:gs pos="63546">
                  <a:srgbClr val="C7000B">
                    <a:alpha val="45829"/>
                  </a:srgbClr>
                </a:gs>
                <a:gs pos="100000">
                  <a:srgbClr val="C7000B"/>
                </a:gs>
              </a:gsLst>
              <a:lin ang="0" scaled="0"/>
            </a:gradFill>
            <a:ln w="3175">
              <a:miter lim="400000"/>
            </a:ln>
          </p:spPr>
          <p:txBody>
            <a:bodyPr lIns="239557" tIns="239557" rIns="239557" bIns="239557"/>
            <a:lstStyle/>
            <a:p>
              <a:pPr marL="0" marR="0" lvl="0" indent="0" algn="l" defTabSz="300277"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1200" cap="none" spc="0" normalizeH="0" baseline="0" noProof="0">
                <a:ln>
                  <a:noFill/>
                </a:ln>
                <a:solidFill>
                  <a:srgbClr val="C7000B"/>
                </a:solidFill>
                <a:effectLst/>
                <a:uLnTx/>
                <a:uFillTx/>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sp>
          <p:nvSpPr>
            <p:cNvPr id="195" name="右箭头 92">
              <a:extLst>
                <a:ext uri="{FF2B5EF4-FFF2-40B4-BE49-F238E27FC236}">
                  <a16:creationId xmlns:a16="http://schemas.microsoft.com/office/drawing/2014/main" id="{CFA4F437-EFA8-4540-8D94-A237117C383A}"/>
                </a:ext>
              </a:extLst>
            </p:cNvPr>
            <p:cNvSpPr/>
            <p:nvPr/>
          </p:nvSpPr>
          <p:spPr>
            <a:xfrm>
              <a:off x="9440622" y="5415191"/>
              <a:ext cx="169290" cy="105748"/>
            </a:xfrm>
            <a:prstGeom prst="rightArrow">
              <a:avLst>
                <a:gd name="adj1" fmla="val 50000"/>
                <a:gd name="adj2" fmla="val 57113"/>
              </a:avLst>
            </a:prstGeom>
            <a:gradFill>
              <a:gsLst>
                <a:gs pos="0">
                  <a:srgbClr val="C7000B">
                    <a:alpha val="0"/>
                  </a:srgbClr>
                </a:gs>
                <a:gs pos="27949">
                  <a:srgbClr val="C7000B">
                    <a:alpha val="7874"/>
                  </a:srgbClr>
                </a:gs>
                <a:gs pos="63546">
                  <a:srgbClr val="C7000B">
                    <a:alpha val="45829"/>
                  </a:srgbClr>
                </a:gs>
                <a:gs pos="100000">
                  <a:srgbClr val="C7000B"/>
                </a:gs>
              </a:gsLst>
              <a:lin ang="0" scaled="0"/>
            </a:gradFill>
            <a:ln w="3175">
              <a:miter lim="400000"/>
            </a:ln>
          </p:spPr>
          <p:txBody>
            <a:bodyPr lIns="239557" tIns="239557" rIns="239557" bIns="239557"/>
            <a:lstStyle/>
            <a:p>
              <a:pPr marL="0" marR="0" lvl="0" indent="0" algn="l" defTabSz="300277" rtl="0" eaLnBrk="1" fontAlgn="auto" latinLnBrk="0" hangingPunct="1">
                <a:lnSpc>
                  <a:spcPct val="100000"/>
                </a:lnSpc>
                <a:spcBef>
                  <a:spcPts val="0"/>
                </a:spcBef>
                <a:spcAft>
                  <a:spcPts val="0"/>
                </a:spcAft>
                <a:buClrTx/>
                <a:buSzTx/>
                <a:buFontTx/>
                <a:buNone/>
                <a:tabLst/>
                <a:defRPr/>
              </a:pPr>
              <a:endParaRPr kumimoji="0" lang="zh-CN" altLang="en-US" sz="100" b="0" i="0" u="none" strike="noStrike" kern="1200" cap="none" spc="0" normalizeH="0" baseline="0" noProof="0">
                <a:ln>
                  <a:noFill/>
                </a:ln>
                <a:solidFill>
                  <a:srgbClr val="C7000B"/>
                </a:solidFill>
                <a:effectLst/>
                <a:uLnTx/>
                <a:uFillTx/>
                <a:latin typeface="Arial" panose="020B0604020202020204" pitchFamily="34" charset="0"/>
                <a:ea typeface="微软雅黑" panose="020B0503020204020204" pitchFamily="34" charset="-122"/>
                <a:cs typeface="Microsoft YaHei" charset="-122"/>
                <a:sym typeface="Arial" panose="020B0604020202020204" pitchFamily="34" charset="0"/>
              </a:endParaRPr>
            </a:p>
          </p:txBody>
        </p:sp>
      </p:grpSp>
      <p:grpSp>
        <p:nvGrpSpPr>
          <p:cNvPr id="152" name="组合 151">
            <a:extLst>
              <a:ext uri="{FF2B5EF4-FFF2-40B4-BE49-F238E27FC236}">
                <a16:creationId xmlns:a16="http://schemas.microsoft.com/office/drawing/2014/main" id="{D680E0AC-B90F-4823-BB5C-EDA184C5AC08}"/>
              </a:ext>
            </a:extLst>
          </p:cNvPr>
          <p:cNvGrpSpPr/>
          <p:nvPr/>
        </p:nvGrpSpPr>
        <p:grpSpPr>
          <a:xfrm>
            <a:off x="10490562" y="5106505"/>
            <a:ext cx="1260351" cy="747938"/>
            <a:chOff x="10523220" y="5006297"/>
            <a:chExt cx="1260351" cy="747938"/>
          </a:xfrm>
        </p:grpSpPr>
        <p:cxnSp>
          <p:nvCxnSpPr>
            <p:cNvPr id="196" name="直接连接符 195">
              <a:extLst>
                <a:ext uri="{FF2B5EF4-FFF2-40B4-BE49-F238E27FC236}">
                  <a16:creationId xmlns:a16="http://schemas.microsoft.com/office/drawing/2014/main" id="{65BFB8A7-D470-4470-BFBB-8DD6214ED4F4}"/>
                </a:ext>
              </a:extLst>
            </p:cNvPr>
            <p:cNvCxnSpPr>
              <a:cxnSpLocks/>
            </p:cNvCxnSpPr>
            <p:nvPr/>
          </p:nvCxnSpPr>
          <p:spPr>
            <a:xfrm>
              <a:off x="10523220" y="5754235"/>
              <a:ext cx="1117103" cy="0"/>
            </a:xfrm>
            <a:prstGeom prst="line">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8" name="矩形 197">
              <a:extLst>
                <a:ext uri="{FF2B5EF4-FFF2-40B4-BE49-F238E27FC236}">
                  <a16:creationId xmlns:a16="http://schemas.microsoft.com/office/drawing/2014/main" id="{4D69713D-2138-46C9-A59B-F9C5CE526946}"/>
                </a:ext>
              </a:extLst>
            </p:cNvPr>
            <p:cNvSpPr/>
            <p:nvPr/>
          </p:nvSpPr>
          <p:spPr>
            <a:xfrm>
              <a:off x="11248363" y="5676977"/>
              <a:ext cx="196792" cy="74952"/>
            </a:xfrm>
            <a:prstGeom prst="rect">
              <a:avLst/>
            </a:prstGeom>
            <a:solidFill>
              <a:srgbClr val="FFFFFF">
                <a:lumMod val="8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666666"/>
                </a:solidFill>
                <a:effectLst/>
                <a:uLnTx/>
                <a:uFillTx/>
                <a:latin typeface="Arial" panose="020B0604020202020204"/>
                <a:ea typeface="微软雅黑"/>
                <a:cs typeface="+mn-cs"/>
              </a:endParaRPr>
            </a:p>
          </p:txBody>
        </p:sp>
        <p:sp>
          <p:nvSpPr>
            <p:cNvPr id="199" name="矩形 198">
              <a:extLst>
                <a:ext uri="{FF2B5EF4-FFF2-40B4-BE49-F238E27FC236}">
                  <a16:creationId xmlns:a16="http://schemas.microsoft.com/office/drawing/2014/main" id="{E4397DB5-6CB8-4F6B-9C94-EA5F80983A24}"/>
                </a:ext>
              </a:extLst>
            </p:cNvPr>
            <p:cNvSpPr/>
            <p:nvPr/>
          </p:nvSpPr>
          <p:spPr>
            <a:xfrm>
              <a:off x="10690312" y="5248007"/>
              <a:ext cx="196792" cy="503922"/>
            </a:xfrm>
            <a:prstGeom prst="rect">
              <a:avLst/>
            </a:prstGeom>
            <a:solidFill>
              <a:srgbClr val="EA002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666666"/>
                </a:solidFill>
                <a:effectLst/>
                <a:uLnTx/>
                <a:uFillTx/>
                <a:latin typeface="Arial" panose="020B0604020202020204"/>
                <a:ea typeface="微软雅黑"/>
                <a:cs typeface="+mn-cs"/>
              </a:endParaRPr>
            </a:p>
          </p:txBody>
        </p:sp>
        <p:cxnSp>
          <p:nvCxnSpPr>
            <p:cNvPr id="142" name="直接连接符 141">
              <a:extLst>
                <a:ext uri="{FF2B5EF4-FFF2-40B4-BE49-F238E27FC236}">
                  <a16:creationId xmlns:a16="http://schemas.microsoft.com/office/drawing/2014/main" id="{C3E506DA-0774-48AD-A1AA-316A13557876}"/>
                </a:ext>
              </a:extLst>
            </p:cNvPr>
            <p:cNvCxnSpPr>
              <a:cxnSpLocks/>
            </p:cNvCxnSpPr>
            <p:nvPr/>
          </p:nvCxnSpPr>
          <p:spPr>
            <a:xfrm flipH="1">
              <a:off x="10523220" y="5189012"/>
              <a:ext cx="265488" cy="0"/>
            </a:xfrm>
            <a:prstGeom prst="line">
              <a:avLst/>
            </a:prstGeom>
            <a:ln>
              <a:solidFill>
                <a:schemeClr val="tx1"/>
              </a:solidFill>
              <a:headEnd type="diamond"/>
            </a:ln>
          </p:spPr>
          <p:style>
            <a:lnRef idx="1">
              <a:schemeClr val="accent1"/>
            </a:lnRef>
            <a:fillRef idx="0">
              <a:schemeClr val="accent1"/>
            </a:fillRef>
            <a:effectRef idx="0">
              <a:schemeClr val="accent1"/>
            </a:effectRef>
            <a:fontRef idx="minor">
              <a:schemeClr val="tx1"/>
            </a:fontRef>
          </p:style>
        </p:cxnSp>
        <p:cxnSp>
          <p:nvCxnSpPr>
            <p:cNvPr id="146" name="直接连接符 145">
              <a:extLst>
                <a:ext uri="{FF2B5EF4-FFF2-40B4-BE49-F238E27FC236}">
                  <a16:creationId xmlns:a16="http://schemas.microsoft.com/office/drawing/2014/main" id="{C9BF500D-083F-44EE-A3B4-5E7199F91765}"/>
                </a:ext>
              </a:extLst>
            </p:cNvPr>
            <p:cNvCxnSpPr>
              <a:cxnSpLocks/>
            </p:cNvCxnSpPr>
            <p:nvPr/>
          </p:nvCxnSpPr>
          <p:spPr>
            <a:xfrm>
              <a:off x="11330742" y="5256776"/>
              <a:ext cx="30958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2E23727C-B13A-475D-B99B-77A714608D30}"/>
                </a:ext>
              </a:extLst>
            </p:cNvPr>
            <p:cNvCxnSpPr>
              <a:cxnSpLocks/>
            </p:cNvCxnSpPr>
            <p:nvPr/>
          </p:nvCxnSpPr>
          <p:spPr>
            <a:xfrm flipH="1" flipV="1">
              <a:off x="10788708" y="5189012"/>
              <a:ext cx="546042" cy="67764"/>
            </a:xfrm>
            <a:prstGeom prst="line">
              <a:avLst/>
            </a:prstGeom>
            <a:ln>
              <a:solidFill>
                <a:schemeClr val="tx1"/>
              </a:solidFill>
              <a:headEnd type="diamond"/>
            </a:ln>
          </p:spPr>
          <p:style>
            <a:lnRef idx="1">
              <a:schemeClr val="accent1"/>
            </a:lnRef>
            <a:fillRef idx="0">
              <a:schemeClr val="accent1"/>
            </a:fillRef>
            <a:effectRef idx="0">
              <a:schemeClr val="accent1"/>
            </a:effectRef>
            <a:fontRef idx="minor">
              <a:schemeClr val="tx1"/>
            </a:fontRef>
          </p:style>
        </p:cxnSp>
        <p:sp>
          <p:nvSpPr>
            <p:cNvPr id="202" name="Freeform 139">
              <a:extLst>
                <a:ext uri="{FF2B5EF4-FFF2-40B4-BE49-F238E27FC236}">
                  <a16:creationId xmlns:a16="http://schemas.microsoft.com/office/drawing/2014/main" id="{79DFBFD7-7ADB-4F06-9956-C37E9EB0EC6F}"/>
                </a:ext>
              </a:extLst>
            </p:cNvPr>
            <p:cNvSpPr>
              <a:spLocks/>
            </p:cNvSpPr>
            <p:nvPr/>
          </p:nvSpPr>
          <p:spPr bwMode="auto">
            <a:xfrm rot="465743">
              <a:off x="10947315" y="5389052"/>
              <a:ext cx="264124" cy="172703"/>
            </a:xfrm>
            <a:custGeom>
              <a:avLst/>
              <a:gdLst>
                <a:gd name="T0" fmla="*/ 2147483646 w 947"/>
                <a:gd name="T1" fmla="*/ 2147483646 h 767"/>
                <a:gd name="T2" fmla="*/ 2147483646 w 947"/>
                <a:gd name="T3" fmla="*/ 2147483646 h 767"/>
                <a:gd name="T4" fmla="*/ 2147483646 w 947"/>
                <a:gd name="T5" fmla="*/ 2147483646 h 767"/>
                <a:gd name="T6" fmla="*/ 2147483646 w 947"/>
                <a:gd name="T7" fmla="*/ 2147483646 h 767"/>
                <a:gd name="T8" fmla="*/ 2147483646 w 947"/>
                <a:gd name="T9" fmla="*/ 2147483646 h 767"/>
                <a:gd name="T10" fmla="*/ 2147483646 w 947"/>
                <a:gd name="T11" fmla="*/ 2147483646 h 767"/>
                <a:gd name="T12" fmla="*/ 2147483646 w 947"/>
                <a:gd name="T13" fmla="*/ 2147483646 h 767"/>
                <a:gd name="T14" fmla="*/ 2147483646 w 947"/>
                <a:gd name="T15" fmla="*/ 2147483646 h 767"/>
                <a:gd name="T16" fmla="*/ 2147483646 w 947"/>
                <a:gd name="T17" fmla="*/ 2147483646 h 767"/>
                <a:gd name="T18" fmla="*/ 2147483646 w 947"/>
                <a:gd name="T19" fmla="*/ 2147483646 h 767"/>
                <a:gd name="T20" fmla="*/ 2147483646 w 947"/>
                <a:gd name="T21" fmla="*/ 2147483646 h 767"/>
                <a:gd name="T22" fmla="*/ 2147483646 w 947"/>
                <a:gd name="T23" fmla="*/ 2147483646 h 767"/>
                <a:gd name="T24" fmla="*/ 2147483646 w 947"/>
                <a:gd name="T25" fmla="*/ 2147483646 h 767"/>
                <a:gd name="T26" fmla="*/ 2147483646 w 947"/>
                <a:gd name="T27" fmla="*/ 2147483646 h 767"/>
                <a:gd name="T28" fmla="*/ 2147483646 w 947"/>
                <a:gd name="T29" fmla="*/ 2147483646 h 767"/>
                <a:gd name="T30" fmla="*/ 2147483646 w 947"/>
                <a:gd name="T31" fmla="*/ 2147483646 h 767"/>
                <a:gd name="T32" fmla="*/ 2147483646 w 947"/>
                <a:gd name="T33" fmla="*/ 2147483646 h 767"/>
                <a:gd name="T34" fmla="*/ 2147483646 w 947"/>
                <a:gd name="T35" fmla="*/ 2147483646 h 767"/>
                <a:gd name="T36" fmla="*/ 2147483646 w 947"/>
                <a:gd name="T37" fmla="*/ 2147483646 h 767"/>
                <a:gd name="T38" fmla="*/ 2147483646 w 947"/>
                <a:gd name="T39" fmla="*/ 2147483646 h 767"/>
                <a:gd name="T40" fmla="*/ 2147483646 w 947"/>
                <a:gd name="T41" fmla="*/ 2147483646 h 767"/>
                <a:gd name="T42" fmla="*/ 2147483646 w 947"/>
                <a:gd name="T43" fmla="*/ 2147483646 h 767"/>
                <a:gd name="T44" fmla="*/ 2147483646 w 947"/>
                <a:gd name="T45" fmla="*/ 2147483646 h 767"/>
                <a:gd name="T46" fmla="*/ 2147483646 w 947"/>
                <a:gd name="T47" fmla="*/ 2147483646 h 767"/>
                <a:gd name="T48" fmla="*/ 0 w 947"/>
                <a:gd name="T49" fmla="*/ 0 h 767"/>
                <a:gd name="T50" fmla="*/ 2147483646 w 947"/>
                <a:gd name="T51" fmla="*/ 2147483646 h 767"/>
                <a:gd name="T52" fmla="*/ 2147483646 w 947"/>
                <a:gd name="T53" fmla="*/ 2147483646 h 767"/>
                <a:gd name="T54" fmla="*/ 2147483646 w 947"/>
                <a:gd name="T55" fmla="*/ 2147483646 h 767"/>
                <a:gd name="T56" fmla="*/ 2147483646 w 947"/>
                <a:gd name="T57" fmla="*/ 2147483646 h 767"/>
                <a:gd name="T58" fmla="*/ 2147483646 w 947"/>
                <a:gd name="T59" fmla="*/ 2147483646 h 767"/>
                <a:gd name="T60" fmla="*/ 2147483646 w 947"/>
                <a:gd name="T61" fmla="*/ 2147483646 h 767"/>
                <a:gd name="T62" fmla="*/ 2147483646 w 947"/>
                <a:gd name="T63" fmla="*/ 2147483646 h 767"/>
                <a:gd name="T64" fmla="*/ 2147483646 w 947"/>
                <a:gd name="T65" fmla="*/ 2147483646 h 767"/>
                <a:gd name="T66" fmla="*/ 2147483646 w 947"/>
                <a:gd name="T67" fmla="*/ 2147483646 h 767"/>
                <a:gd name="T68" fmla="*/ 2147483646 w 947"/>
                <a:gd name="T69" fmla="*/ 2147483646 h 767"/>
                <a:gd name="T70" fmla="*/ 2147483646 w 947"/>
                <a:gd name="T71" fmla="*/ 2147483646 h 767"/>
                <a:gd name="T72" fmla="*/ 2147483646 w 947"/>
                <a:gd name="T73" fmla="*/ 2147483646 h 767"/>
                <a:gd name="T74" fmla="*/ 2147483646 w 947"/>
                <a:gd name="T75" fmla="*/ 2147483646 h 767"/>
                <a:gd name="T76" fmla="*/ 2147483646 w 947"/>
                <a:gd name="T77" fmla="*/ 2147483646 h 767"/>
                <a:gd name="T78" fmla="*/ 2147483646 w 947"/>
                <a:gd name="T79" fmla="*/ 2147483646 h 767"/>
                <a:gd name="T80" fmla="*/ 2147483646 w 947"/>
                <a:gd name="T81" fmla="*/ 2147483646 h 767"/>
                <a:gd name="T82" fmla="*/ 2147483646 w 947"/>
                <a:gd name="T83" fmla="*/ 2147483646 h 767"/>
                <a:gd name="T84" fmla="*/ 2147483646 w 947"/>
                <a:gd name="T85" fmla="*/ 2147483646 h 767"/>
                <a:gd name="T86" fmla="*/ 2147483646 w 947"/>
                <a:gd name="T87" fmla="*/ 2147483646 h 767"/>
                <a:gd name="T88" fmla="*/ 2147483646 w 947"/>
                <a:gd name="T89" fmla="*/ 2147483646 h 767"/>
                <a:gd name="T90" fmla="*/ 2147483646 w 947"/>
                <a:gd name="T91" fmla="*/ 2147483646 h 767"/>
                <a:gd name="T92" fmla="*/ 2147483646 w 947"/>
                <a:gd name="T93" fmla="*/ 2147483646 h 767"/>
                <a:gd name="T94" fmla="*/ 2147483646 w 947"/>
                <a:gd name="T95" fmla="*/ 2147483646 h 767"/>
                <a:gd name="T96" fmla="*/ 2147483646 w 947"/>
                <a:gd name="T97" fmla="*/ 2147483646 h 76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947"/>
                <a:gd name="T148" fmla="*/ 0 h 767"/>
                <a:gd name="T149" fmla="*/ 947 w 947"/>
                <a:gd name="T150" fmla="*/ 767 h 76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947" h="767">
                  <a:moveTo>
                    <a:pt x="724" y="654"/>
                  </a:moveTo>
                  <a:lnTo>
                    <a:pt x="666" y="646"/>
                  </a:lnTo>
                  <a:lnTo>
                    <a:pt x="609" y="631"/>
                  </a:lnTo>
                  <a:lnTo>
                    <a:pt x="554" y="610"/>
                  </a:lnTo>
                  <a:lnTo>
                    <a:pt x="501" y="582"/>
                  </a:lnTo>
                  <a:lnTo>
                    <a:pt x="449" y="550"/>
                  </a:lnTo>
                  <a:lnTo>
                    <a:pt x="400" y="515"/>
                  </a:lnTo>
                  <a:lnTo>
                    <a:pt x="352" y="475"/>
                  </a:lnTo>
                  <a:lnTo>
                    <a:pt x="307" y="432"/>
                  </a:lnTo>
                  <a:lnTo>
                    <a:pt x="264" y="387"/>
                  </a:lnTo>
                  <a:lnTo>
                    <a:pt x="223" y="341"/>
                  </a:lnTo>
                  <a:lnTo>
                    <a:pt x="184" y="293"/>
                  </a:lnTo>
                  <a:lnTo>
                    <a:pt x="147" y="246"/>
                  </a:lnTo>
                  <a:lnTo>
                    <a:pt x="113" y="200"/>
                  </a:lnTo>
                  <a:lnTo>
                    <a:pt x="100" y="180"/>
                  </a:lnTo>
                  <a:lnTo>
                    <a:pt x="86" y="158"/>
                  </a:lnTo>
                  <a:lnTo>
                    <a:pt x="73" y="135"/>
                  </a:lnTo>
                  <a:lnTo>
                    <a:pt x="59" y="111"/>
                  </a:lnTo>
                  <a:lnTo>
                    <a:pt x="45" y="87"/>
                  </a:lnTo>
                  <a:lnTo>
                    <a:pt x="33" y="65"/>
                  </a:lnTo>
                  <a:lnTo>
                    <a:pt x="23" y="43"/>
                  </a:lnTo>
                  <a:lnTo>
                    <a:pt x="14" y="26"/>
                  </a:lnTo>
                  <a:lnTo>
                    <a:pt x="7" y="12"/>
                  </a:lnTo>
                  <a:lnTo>
                    <a:pt x="3" y="2"/>
                  </a:lnTo>
                  <a:lnTo>
                    <a:pt x="0" y="0"/>
                  </a:lnTo>
                  <a:lnTo>
                    <a:pt x="3" y="2"/>
                  </a:lnTo>
                  <a:lnTo>
                    <a:pt x="8" y="8"/>
                  </a:lnTo>
                  <a:lnTo>
                    <a:pt x="16" y="17"/>
                  </a:lnTo>
                  <a:lnTo>
                    <a:pt x="25" y="29"/>
                  </a:lnTo>
                  <a:lnTo>
                    <a:pt x="36" y="42"/>
                  </a:lnTo>
                  <a:lnTo>
                    <a:pt x="48" y="57"/>
                  </a:lnTo>
                  <a:lnTo>
                    <a:pt x="60" y="70"/>
                  </a:lnTo>
                  <a:lnTo>
                    <a:pt x="72" y="83"/>
                  </a:lnTo>
                  <a:lnTo>
                    <a:pt x="81" y="95"/>
                  </a:lnTo>
                  <a:lnTo>
                    <a:pt x="123" y="143"/>
                  </a:lnTo>
                  <a:lnTo>
                    <a:pt x="170" y="189"/>
                  </a:lnTo>
                  <a:lnTo>
                    <a:pt x="220" y="234"/>
                  </a:lnTo>
                  <a:lnTo>
                    <a:pt x="273" y="275"/>
                  </a:lnTo>
                  <a:lnTo>
                    <a:pt x="331" y="315"/>
                  </a:lnTo>
                  <a:lnTo>
                    <a:pt x="392" y="349"/>
                  </a:lnTo>
                  <a:lnTo>
                    <a:pt x="454" y="380"/>
                  </a:lnTo>
                  <a:lnTo>
                    <a:pt x="519" y="403"/>
                  </a:lnTo>
                  <a:lnTo>
                    <a:pt x="587" y="422"/>
                  </a:lnTo>
                  <a:lnTo>
                    <a:pt x="656" y="434"/>
                  </a:lnTo>
                  <a:lnTo>
                    <a:pt x="724" y="438"/>
                  </a:lnTo>
                  <a:lnTo>
                    <a:pt x="724" y="324"/>
                  </a:lnTo>
                  <a:lnTo>
                    <a:pt x="947" y="544"/>
                  </a:lnTo>
                  <a:lnTo>
                    <a:pt x="724" y="767"/>
                  </a:lnTo>
                  <a:lnTo>
                    <a:pt x="724" y="654"/>
                  </a:lnTo>
                  <a:close/>
                </a:path>
              </a:pathLst>
            </a:custGeom>
            <a:gradFill>
              <a:gsLst>
                <a:gs pos="0">
                  <a:srgbClr val="C00000">
                    <a:alpha val="0"/>
                  </a:srgbClr>
                </a:gs>
                <a:gs pos="100000">
                  <a:srgbClr val="C00000"/>
                </a:gs>
              </a:gsLst>
              <a:lin ang="0" scaled="0"/>
            </a:gradFill>
            <a:ln w="12700" cap="flat" cmpd="sng" algn="ctr">
              <a:noFill/>
              <a:prstDash val="solid"/>
              <a:miter lim="800000"/>
            </a:ln>
            <a:effectLst/>
          </p:spPr>
          <p:txBody>
            <a:bodyPr rtlCol="0" anchor="ctr"/>
            <a:lstStyle/>
            <a:p>
              <a:pPr marL="0" marR="0" lvl="0" indent="0" algn="ctr" defTabSz="2072687" rtl="0"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dirty="0">
                <a:ln>
                  <a:noFill/>
                </a:ln>
                <a:solidFill>
                  <a:prstClr val="white"/>
                </a:solidFill>
                <a:effectLst/>
                <a:uLnTx/>
                <a:uFillTx/>
                <a:latin typeface="微软雅黑" panose="020B0503020204020204" pitchFamily="34" charset="-122"/>
                <a:ea typeface="微软雅黑"/>
                <a:cs typeface="Arial" pitchFamily="34" charset="0"/>
              </a:endParaRPr>
            </a:p>
          </p:txBody>
        </p:sp>
        <p:sp>
          <p:nvSpPr>
            <p:cNvPr id="203" name="文本框 202">
              <a:extLst>
                <a:ext uri="{FF2B5EF4-FFF2-40B4-BE49-F238E27FC236}">
                  <a16:creationId xmlns:a16="http://schemas.microsoft.com/office/drawing/2014/main" id="{DC38CAF7-84F5-4461-B7AB-71852ADA5DE6}"/>
                </a:ext>
              </a:extLst>
            </p:cNvPr>
            <p:cNvSpPr txBox="1"/>
            <p:nvPr/>
          </p:nvSpPr>
          <p:spPr>
            <a:xfrm>
              <a:off x="11188535" y="5396630"/>
              <a:ext cx="595036"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模型压缩</a:t>
              </a:r>
            </a:p>
          </p:txBody>
        </p:sp>
        <p:sp>
          <p:nvSpPr>
            <p:cNvPr id="204" name="文本框 203">
              <a:extLst>
                <a:ext uri="{FF2B5EF4-FFF2-40B4-BE49-F238E27FC236}">
                  <a16:creationId xmlns:a16="http://schemas.microsoft.com/office/drawing/2014/main" id="{321DC405-63E2-459A-BE56-FA937D0A6CFB}"/>
                </a:ext>
              </a:extLst>
            </p:cNvPr>
            <p:cNvSpPr txBox="1"/>
            <p:nvPr/>
          </p:nvSpPr>
          <p:spPr>
            <a:xfrm>
              <a:off x="11188535" y="5006297"/>
              <a:ext cx="595036" cy="215444"/>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 b="0" i="0" u="none" strike="noStrike" kern="1200" cap="none" spc="0" normalizeH="0" baseline="0" noProof="0" dirty="0">
                  <a:ln>
                    <a:noFill/>
                  </a:ln>
                  <a:solidFill>
                    <a:srgbClr val="1D1D1A"/>
                  </a:solidFill>
                  <a:effectLst/>
                  <a:uLnTx/>
                  <a:uFillTx/>
                  <a:latin typeface="Microsoft YaHei" panose="020B0503020204020204" pitchFamily="34" charset="-122"/>
                  <a:ea typeface="Microsoft YaHei" panose="020B0503020204020204" pitchFamily="34" charset="-122"/>
                  <a:cs typeface="+mn-cs"/>
                </a:rPr>
                <a:t>精度损失</a:t>
              </a:r>
            </a:p>
          </p:txBody>
        </p:sp>
      </p:grpSp>
    </p:spTree>
    <p:extLst>
      <p:ext uri="{BB962C8B-B14F-4D97-AF65-F5344CB8AC3E}">
        <p14:creationId xmlns:p14="http://schemas.microsoft.com/office/powerpoint/2010/main" val="271370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副标题 1">
            <a:extLst>
              <a:ext uri="{FF2B5EF4-FFF2-40B4-BE49-F238E27FC236}">
                <a16:creationId xmlns:a16="http://schemas.microsoft.com/office/drawing/2014/main" id="{2F828DCC-E88E-4031-8438-71F38D88B149}"/>
              </a:ext>
            </a:extLst>
          </p:cNvPr>
          <p:cNvSpPr txBox="1">
            <a:spLocks/>
          </p:cNvSpPr>
          <p:nvPr/>
        </p:nvSpPr>
        <p:spPr>
          <a:xfrm>
            <a:off x="723617" y="448840"/>
            <a:ext cx="10727310" cy="430719"/>
          </a:xfrm>
          <a:prstGeom prst="rect">
            <a:avLst/>
          </a:prstGeom>
        </p:spPr>
        <p:txBody>
          <a:bodyPr wrap="square" lIns="0" tIns="0" rIns="0" bIns="0">
            <a:spAutoFit/>
          </a:bodyPr>
          <a:lst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pPr marL="0" marR="0" lvl="0" indent="0" algn="l" defTabSz="1187798" rtl="0" eaLnBrk="1" fontAlgn="auto" latinLnBrk="0" hangingPunct="1">
              <a:lnSpc>
                <a:spcPct val="100000"/>
              </a:lnSpc>
              <a:spcBef>
                <a:spcPts val="1299"/>
              </a:spcBef>
              <a:spcAft>
                <a:spcPts val="0"/>
              </a:spcAft>
              <a:buClrTx/>
              <a:buSzTx/>
              <a:buFont typeface="Arial" panose="020B0604020202020204" pitchFamily="34" charset="0"/>
              <a:buNone/>
              <a:tabLst/>
              <a:defRPr/>
            </a:pPr>
            <a:r>
              <a:rPr kumimoji="0" lang="zh-CN" altLang="en-US"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昇思</a:t>
            </a:r>
            <a:r>
              <a:rPr kumimoji="0" lang="en-US" altLang="zh-CN" sz="2799" b="0" i="0" u="none" strike="noStrike" kern="1200" cap="none" spc="0" normalizeH="0" baseline="0" noProof="0" dirty="0" err="1">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MindSpore</a:t>
            </a:r>
            <a:r>
              <a:rPr kumimoji="0" lang="en-US" altLang="zh-CN"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 </a:t>
            </a:r>
            <a:r>
              <a:rPr kumimoji="0" lang="zh-CN" altLang="en-US"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开源</a:t>
            </a:r>
            <a:r>
              <a:rPr kumimoji="0" lang="en-US" altLang="zh-CN"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AI</a:t>
            </a:r>
            <a:r>
              <a:rPr kumimoji="0" lang="zh-CN" altLang="en-US"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框架：兼容多样性算力，使能</a:t>
            </a:r>
            <a:r>
              <a:rPr kumimoji="0" lang="en-US" altLang="zh-CN"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AI</a:t>
            </a:r>
            <a:r>
              <a:rPr kumimoji="0" lang="zh-CN" altLang="en-US" sz="2799" b="0" i="0" u="none" strike="noStrike" kern="120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cs typeface="+mn-ea"/>
                <a:sym typeface="微软雅黑" panose="020B0503020204020204" pitchFamily="34" charset="-122"/>
              </a:rPr>
              <a:t>模型创新</a:t>
            </a:r>
          </a:p>
        </p:txBody>
      </p:sp>
      <p:sp>
        <p:nvSpPr>
          <p:cNvPr id="40" name="梯形 39">
            <a:extLst>
              <a:ext uri="{FF2B5EF4-FFF2-40B4-BE49-F238E27FC236}">
                <a16:creationId xmlns:a16="http://schemas.microsoft.com/office/drawing/2014/main" id="{CDE7E2DD-2CD6-4214-A50E-5C03C34160E1}"/>
              </a:ext>
            </a:extLst>
          </p:cNvPr>
          <p:cNvSpPr/>
          <p:nvPr/>
        </p:nvSpPr>
        <p:spPr>
          <a:xfrm rot="10800000" flipV="1">
            <a:off x="1179106" y="4751323"/>
            <a:ext cx="4337698" cy="497787"/>
          </a:xfrm>
          <a:prstGeom prst="trapezoid">
            <a:avLst>
              <a:gd name="adj" fmla="val 277668"/>
            </a:avLst>
          </a:prstGeom>
          <a:gradFill flip="none" rotWithShape="1">
            <a:gsLst>
              <a:gs pos="100000">
                <a:srgbClr val="002060">
                  <a:alpha val="0"/>
                </a:srgbClr>
              </a:gs>
              <a:gs pos="0">
                <a:srgbClr val="002060">
                  <a:alpha val="7000"/>
                </a:srgbClr>
              </a:gs>
            </a:gsLst>
            <a:lin ang="5400000" scaled="0"/>
            <a:tileRect/>
          </a:gradFill>
          <a:ln w="12700">
            <a:noFill/>
            <a:miter lim="400000"/>
          </a:ln>
        </p:spPr>
        <p:txBody>
          <a:bodyPr lIns="100327" tIns="100327" rIns="100327" bIns="100327" anchor="ctr"/>
          <a:lstStyle/>
          <a:p>
            <a:pPr marL="0" marR="0" lvl="0" indent="0" algn="ctr" defTabSz="5555407" rtl="0" eaLnBrk="1" fontAlgn="auto" latinLnBrk="0" hangingPunct="1">
              <a:lnSpc>
                <a:spcPct val="100000"/>
              </a:lnSpc>
              <a:spcBef>
                <a:spcPts val="0"/>
              </a:spcBef>
              <a:spcAft>
                <a:spcPts val="0"/>
              </a:spcAft>
              <a:buClrTx/>
              <a:buSzTx/>
              <a:buFontTx/>
              <a:buNone/>
              <a:tabLst/>
              <a:defRPr/>
            </a:pPr>
            <a:endParaRPr kumimoji="0" lang="zh-CN" altLang="en-US" sz="6123" b="0" i="0" u="none" strike="noStrike" kern="0" cap="none" spc="0" normalizeH="0" baseline="0" noProof="0">
              <a:ln>
                <a:noFill/>
              </a:ln>
              <a:solidFill>
                <a:srgbClr val="EBEBEB">
                  <a:lumMod val="10000"/>
                </a:srgbClr>
              </a:solidFill>
              <a:effectLst/>
              <a:uLnTx/>
              <a:uFillTx/>
              <a:latin typeface="Arial" panose="020B0604020202020204" pitchFamily="34" charset="0"/>
              <a:ea typeface="微软雅黑"/>
              <a:cs typeface="+mn-cs"/>
            </a:endParaRPr>
          </a:p>
        </p:txBody>
      </p:sp>
      <p:sp>
        <p:nvSpPr>
          <p:cNvPr id="41" name="梯形 40">
            <a:extLst>
              <a:ext uri="{FF2B5EF4-FFF2-40B4-BE49-F238E27FC236}">
                <a16:creationId xmlns:a16="http://schemas.microsoft.com/office/drawing/2014/main" id="{873E447D-EB64-4AE9-BF38-48EDD2CC552D}"/>
              </a:ext>
            </a:extLst>
          </p:cNvPr>
          <p:cNvSpPr/>
          <p:nvPr/>
        </p:nvSpPr>
        <p:spPr>
          <a:xfrm rot="10800000">
            <a:off x="1179106" y="1895254"/>
            <a:ext cx="4337698" cy="497787"/>
          </a:xfrm>
          <a:prstGeom prst="trapezoid">
            <a:avLst>
              <a:gd name="adj" fmla="val 277668"/>
            </a:avLst>
          </a:prstGeom>
          <a:gradFill flip="none" rotWithShape="1">
            <a:gsLst>
              <a:gs pos="100000">
                <a:srgbClr val="002060">
                  <a:alpha val="0"/>
                </a:srgbClr>
              </a:gs>
              <a:gs pos="0">
                <a:srgbClr val="002060">
                  <a:alpha val="7000"/>
                </a:srgbClr>
              </a:gs>
            </a:gsLst>
            <a:lin ang="5400000" scaled="0"/>
            <a:tileRect/>
          </a:gradFill>
          <a:ln w="12700">
            <a:noFill/>
            <a:miter lim="400000"/>
          </a:ln>
        </p:spPr>
        <p:txBody>
          <a:bodyPr lIns="100327" tIns="100327" rIns="100327" bIns="100327" anchor="ctr"/>
          <a:lstStyle/>
          <a:p>
            <a:pPr marL="0" marR="0" lvl="0" indent="0" algn="ctr" defTabSz="5555407" rtl="0" eaLnBrk="1" fontAlgn="auto" latinLnBrk="0" hangingPunct="1">
              <a:lnSpc>
                <a:spcPct val="100000"/>
              </a:lnSpc>
              <a:spcBef>
                <a:spcPts val="0"/>
              </a:spcBef>
              <a:spcAft>
                <a:spcPts val="0"/>
              </a:spcAft>
              <a:buClrTx/>
              <a:buSzTx/>
              <a:buFontTx/>
              <a:buNone/>
              <a:tabLst/>
              <a:defRPr/>
            </a:pPr>
            <a:endParaRPr kumimoji="0" lang="zh-CN" altLang="en-US" sz="6123" b="0" i="0" u="none" strike="noStrike" kern="0" cap="none" spc="0" normalizeH="0" baseline="0" noProof="0">
              <a:ln>
                <a:noFill/>
              </a:ln>
              <a:solidFill>
                <a:srgbClr val="EBEBEB">
                  <a:lumMod val="10000"/>
                </a:srgbClr>
              </a:solidFill>
              <a:effectLst/>
              <a:uLnTx/>
              <a:uFillTx/>
              <a:latin typeface="Arial" panose="020B0604020202020204" pitchFamily="34" charset="0"/>
              <a:ea typeface="微软雅黑"/>
              <a:cs typeface="+mn-cs"/>
            </a:endParaRPr>
          </a:p>
        </p:txBody>
      </p:sp>
      <p:sp>
        <p:nvSpPr>
          <p:cNvPr id="42" name="矩形">
            <a:extLst>
              <a:ext uri="{FF2B5EF4-FFF2-40B4-BE49-F238E27FC236}">
                <a16:creationId xmlns:a16="http://schemas.microsoft.com/office/drawing/2014/main" id="{5C25769B-EBC8-4A35-B739-653B64B45D1C}"/>
              </a:ext>
            </a:extLst>
          </p:cNvPr>
          <p:cNvSpPr/>
          <p:nvPr/>
        </p:nvSpPr>
        <p:spPr>
          <a:xfrm>
            <a:off x="657739" y="1303986"/>
            <a:ext cx="5380433" cy="468000"/>
          </a:xfrm>
          <a:prstGeom prst="rect">
            <a:avLst/>
          </a:prstGeom>
          <a:solidFill>
            <a:srgbClr val="FFFFFF"/>
          </a:solidFill>
          <a:ln w="25400" cap="flat" cmpd="sng" algn="ctr">
            <a:noFill/>
            <a:prstDash val="solid"/>
            <a:miter lim="800000"/>
          </a:ln>
          <a:effectLst>
            <a:outerShdw blurRad="76200" algn="tl" rotWithShape="0">
              <a:srgbClr val="123866">
                <a:alpha val="17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66666"/>
              </a:solidFill>
              <a:effectLst/>
              <a:uLnTx/>
              <a:uFillTx/>
              <a:latin typeface="Huawei Sans" panose="020B0604020202020204"/>
              <a:ea typeface="微软雅黑"/>
              <a:cs typeface="+mn-cs"/>
              <a:sym typeface="HarmonyOS Sans SC"/>
            </a:endParaRPr>
          </a:p>
        </p:txBody>
      </p:sp>
      <p:sp>
        <p:nvSpPr>
          <p:cNvPr id="43" name="框架">
            <a:extLst>
              <a:ext uri="{FF2B5EF4-FFF2-40B4-BE49-F238E27FC236}">
                <a16:creationId xmlns:a16="http://schemas.microsoft.com/office/drawing/2014/main" id="{6F88E11D-6585-4F01-9729-6754F1F99F7F}"/>
              </a:ext>
            </a:extLst>
          </p:cNvPr>
          <p:cNvSpPr txBox="1"/>
          <p:nvPr/>
        </p:nvSpPr>
        <p:spPr>
          <a:xfrm>
            <a:off x="865301" y="1438974"/>
            <a:ext cx="675263" cy="1846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defTabSz="2902058">
              <a:lnSpc>
                <a:spcPct val="120000"/>
              </a:lnSpc>
              <a:defRPr sz="4000">
                <a:latin typeface="FZLanTingHeiS-R-GB"/>
                <a:ea typeface="FZLanTingHeiS-R-GB"/>
                <a:cs typeface="FZLanTingHeiS-R-GB"/>
                <a:sym typeface="FZLanTingHeiS-R-GB"/>
              </a:defRPr>
            </a:lvl1pPr>
          </a:lstStyle>
          <a:p>
            <a:pPr marL="0" marR="0" lvl="0" indent="0" algn="l" defTabSz="2900897" rtl="0" eaLnBrk="1" fontAlgn="auto" latinLnBrk="0" hangingPunct="1">
              <a:lnSpc>
                <a:spcPct val="12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FZLanTingHeiS-R-GB"/>
              </a:rPr>
              <a:t>算法应用</a:t>
            </a:r>
          </a:p>
        </p:txBody>
      </p:sp>
      <p:sp>
        <p:nvSpPr>
          <p:cNvPr id="44" name="矩形 4">
            <a:extLst>
              <a:ext uri="{FF2B5EF4-FFF2-40B4-BE49-F238E27FC236}">
                <a16:creationId xmlns:a16="http://schemas.microsoft.com/office/drawing/2014/main" id="{AB8FAFD9-2D7B-400A-A324-4868214D71D9}"/>
              </a:ext>
            </a:extLst>
          </p:cNvPr>
          <p:cNvSpPr/>
          <p:nvPr/>
        </p:nvSpPr>
        <p:spPr>
          <a:xfrm>
            <a:off x="532337" y="1153098"/>
            <a:ext cx="5631236" cy="4864620"/>
          </a:xfrm>
          <a:prstGeom prst="rect">
            <a:avLst/>
          </a:prstGeom>
          <a:ln w="9525">
            <a:solidFill>
              <a:srgbClr val="C00000">
                <a:alpha val="50000"/>
              </a:srgbClr>
            </a:solidFill>
            <a:miter lim="400000"/>
          </a:ln>
          <a:effectLst>
            <a:outerShdw blurRad="203200" dir="5400000" rotWithShape="0">
              <a:srgbClr val="C4D6FA">
                <a:alpha val="19911"/>
              </a:srgbClr>
            </a:outerShdw>
          </a:effectLst>
        </p:spPr>
        <p:txBody>
          <a:bodyPr lIns="216518" tIns="216518" rIns="216518" bIns="216518" anchor="ctr"/>
          <a:lstStyle/>
          <a:p>
            <a:pPr marL="0" marR="0" lvl="0" indent="0" algn="l" defTabSz="3276541" rtl="0" eaLnBrk="1" fontAlgn="auto" latinLnBrk="0" hangingPunct="1">
              <a:lnSpc>
                <a:spcPct val="100000"/>
              </a:lnSpc>
              <a:spcBef>
                <a:spcPts val="0"/>
              </a:spcBef>
              <a:spcAft>
                <a:spcPts val="0"/>
              </a:spcAft>
              <a:buClrTx/>
              <a:buSzTx/>
              <a:buFontTx/>
              <a:buNone/>
              <a:tabLst/>
              <a:defRPr sz="2800">
                <a:solidFill>
                  <a:srgbClr val="666666"/>
                </a:solidFill>
                <a:latin typeface="HarmonyOS Sans SC"/>
                <a:ea typeface="HarmonyOS Sans SC"/>
                <a:cs typeface="HarmonyOS Sans SC"/>
                <a:sym typeface="HarmonyOS Sans SC"/>
              </a:defRPr>
            </a:pPr>
            <a:endParaRPr kumimoji="0" sz="1000" b="0" i="0" u="none" strike="noStrike" kern="0" cap="none" spc="0" normalizeH="0" baseline="0" noProof="0">
              <a:ln>
                <a:noFill/>
              </a:ln>
              <a:solidFill>
                <a:srgbClr val="DDDDDD">
                  <a:lumMod val="10000"/>
                </a:srgbClr>
              </a:solidFill>
              <a:effectLst/>
              <a:uLnTx/>
              <a:uFillTx/>
              <a:latin typeface="HarmonyOS Sans SC"/>
              <a:ea typeface="HarmonyOS Sans SC"/>
              <a:cs typeface="HarmonyOS Sans SC"/>
              <a:sym typeface="HarmonyOS Sans SC"/>
            </a:endParaRPr>
          </a:p>
        </p:txBody>
      </p:sp>
      <p:sp>
        <p:nvSpPr>
          <p:cNvPr id="45" name="矩形">
            <a:extLst>
              <a:ext uri="{FF2B5EF4-FFF2-40B4-BE49-F238E27FC236}">
                <a16:creationId xmlns:a16="http://schemas.microsoft.com/office/drawing/2014/main" id="{89A607A3-C245-472D-A928-C78812AF02D7}"/>
              </a:ext>
            </a:extLst>
          </p:cNvPr>
          <p:cNvSpPr/>
          <p:nvPr/>
        </p:nvSpPr>
        <p:spPr>
          <a:xfrm>
            <a:off x="657739" y="2542434"/>
            <a:ext cx="5380433" cy="2028286"/>
          </a:xfrm>
          <a:prstGeom prst="rect">
            <a:avLst/>
          </a:prstGeom>
          <a:solidFill>
            <a:srgbClr val="FFFFFF"/>
          </a:solidFill>
          <a:ln w="25400" cap="flat" cmpd="sng" algn="ctr">
            <a:noFill/>
            <a:prstDash val="solid"/>
            <a:miter lim="800000"/>
          </a:ln>
          <a:effectLst>
            <a:outerShdw blurRad="76200" algn="tl" rotWithShape="0">
              <a:srgbClr val="123866">
                <a:alpha val="17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rgbClr val="666666"/>
              </a:solidFill>
              <a:effectLst/>
              <a:uLnTx/>
              <a:uFillTx/>
              <a:latin typeface="Huawei Sans" panose="020B0604020202020204"/>
              <a:ea typeface="微软雅黑"/>
              <a:cs typeface="+mn-cs"/>
              <a:sym typeface="HarmonyOS Sans SC"/>
            </a:endParaRPr>
          </a:p>
        </p:txBody>
      </p:sp>
      <p:sp>
        <p:nvSpPr>
          <p:cNvPr id="46" name="框架">
            <a:extLst>
              <a:ext uri="{FF2B5EF4-FFF2-40B4-BE49-F238E27FC236}">
                <a16:creationId xmlns:a16="http://schemas.microsoft.com/office/drawing/2014/main" id="{5E1E1F8B-6409-4AF7-BC52-246F095DAC8C}"/>
              </a:ext>
            </a:extLst>
          </p:cNvPr>
          <p:cNvSpPr txBox="1"/>
          <p:nvPr/>
        </p:nvSpPr>
        <p:spPr>
          <a:xfrm>
            <a:off x="2682711" y="2067256"/>
            <a:ext cx="1330490" cy="1690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defTabSz="2902058">
              <a:lnSpc>
                <a:spcPct val="120000"/>
              </a:lnSpc>
              <a:defRPr sz="4000">
                <a:latin typeface="FZLanTingHeiS-R-GB"/>
                <a:ea typeface="FZLanTingHeiS-R-GB"/>
                <a:cs typeface="FZLanTingHeiS-R-GB"/>
                <a:sym typeface="FZLanTingHeiS-R-GB"/>
              </a:defRPr>
            </a:lvl1pPr>
          </a:lstStyle>
          <a:p>
            <a:pPr marL="0" marR="0" lvl="0" indent="0" algn="ctr" defTabSz="2900897" rtl="0" eaLnBrk="1" fontAlgn="auto" latinLnBrk="0" hangingPunct="1">
              <a:lnSpc>
                <a:spcPct val="12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666666">
                    <a:lumMod val="75000"/>
                  </a:srgbClr>
                </a:solidFill>
                <a:effectLst/>
                <a:uLnTx/>
                <a:uFillTx/>
                <a:latin typeface="微软雅黑" panose="020B0503020204020204" pitchFamily="34" charset="-122"/>
                <a:ea typeface="微软雅黑" panose="020B0503020204020204" pitchFamily="34" charset="-122"/>
                <a:sym typeface="FZLanTingHeiS-R-GB"/>
              </a:rPr>
              <a:t>使能</a:t>
            </a:r>
            <a:r>
              <a:rPr kumimoji="0" lang="en-US" altLang="zh-CN" sz="1000" b="1" i="0" u="none" strike="noStrike" kern="0" cap="none" spc="0" normalizeH="0" baseline="0" noProof="0" dirty="0">
                <a:ln>
                  <a:noFill/>
                </a:ln>
                <a:solidFill>
                  <a:srgbClr val="666666">
                    <a:lumMod val="75000"/>
                  </a:srgbClr>
                </a:solidFill>
                <a:effectLst/>
                <a:uLnTx/>
                <a:uFillTx/>
                <a:latin typeface="微软雅黑" panose="020B0503020204020204" pitchFamily="34" charset="-122"/>
                <a:ea typeface="微软雅黑" panose="020B0503020204020204" pitchFamily="34" charset="-122"/>
                <a:sym typeface="FZLanTingHeiS-R-GB"/>
              </a:rPr>
              <a:t>AI</a:t>
            </a:r>
            <a:r>
              <a:rPr kumimoji="0" lang="zh-CN" altLang="en-US" sz="1000" b="1" i="0" u="none" strike="noStrike" kern="0" cap="none" spc="0" normalizeH="0" baseline="0" noProof="0" dirty="0">
                <a:ln>
                  <a:noFill/>
                </a:ln>
                <a:solidFill>
                  <a:srgbClr val="666666">
                    <a:lumMod val="75000"/>
                  </a:srgbClr>
                </a:solidFill>
                <a:effectLst/>
                <a:uLnTx/>
                <a:uFillTx/>
                <a:latin typeface="微软雅黑" panose="020B0503020204020204" pitchFamily="34" charset="-122"/>
                <a:ea typeface="微软雅黑" panose="020B0503020204020204" pitchFamily="34" charset="-122"/>
                <a:sym typeface="FZLanTingHeiS-R-GB"/>
              </a:rPr>
              <a:t>模型开发</a:t>
            </a:r>
          </a:p>
        </p:txBody>
      </p:sp>
      <p:sp>
        <p:nvSpPr>
          <p:cNvPr id="48" name="矩形">
            <a:extLst>
              <a:ext uri="{FF2B5EF4-FFF2-40B4-BE49-F238E27FC236}">
                <a16:creationId xmlns:a16="http://schemas.microsoft.com/office/drawing/2014/main" id="{E7E3180B-5B91-4D9A-B6CE-6CFDFF34A7CF}"/>
              </a:ext>
            </a:extLst>
          </p:cNvPr>
          <p:cNvSpPr/>
          <p:nvPr/>
        </p:nvSpPr>
        <p:spPr>
          <a:xfrm>
            <a:off x="657739" y="5396248"/>
            <a:ext cx="5380433" cy="468000"/>
          </a:xfrm>
          <a:prstGeom prst="rect">
            <a:avLst/>
          </a:prstGeom>
          <a:solidFill>
            <a:srgbClr val="FFFFFF"/>
          </a:solidFill>
          <a:ln w="25400" cap="flat" cmpd="sng" algn="ctr">
            <a:noFill/>
            <a:prstDash val="solid"/>
            <a:miter lim="800000"/>
          </a:ln>
          <a:effectLst>
            <a:outerShdw blurRad="76200" algn="tl" rotWithShape="0">
              <a:srgbClr val="123866">
                <a:alpha val="17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rgbClr val="666666"/>
              </a:solidFill>
              <a:effectLst/>
              <a:uLnTx/>
              <a:uFillTx/>
              <a:latin typeface="Huawei Sans" panose="020B0604020202020204"/>
              <a:ea typeface="微软雅黑"/>
              <a:cs typeface="+mn-cs"/>
              <a:sym typeface="HarmonyOS Sans SC"/>
            </a:endParaRPr>
          </a:p>
        </p:txBody>
      </p:sp>
      <p:sp>
        <p:nvSpPr>
          <p:cNvPr id="49" name="框架">
            <a:extLst>
              <a:ext uri="{FF2B5EF4-FFF2-40B4-BE49-F238E27FC236}">
                <a16:creationId xmlns:a16="http://schemas.microsoft.com/office/drawing/2014/main" id="{8D7914C9-6FBB-4242-B9F1-AA6FC21C6842}"/>
              </a:ext>
            </a:extLst>
          </p:cNvPr>
          <p:cNvSpPr txBox="1"/>
          <p:nvPr/>
        </p:nvSpPr>
        <p:spPr>
          <a:xfrm>
            <a:off x="2682711" y="4987356"/>
            <a:ext cx="1330490" cy="184666"/>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defTabSz="2902058">
              <a:lnSpc>
                <a:spcPct val="120000"/>
              </a:lnSpc>
              <a:defRPr sz="4000">
                <a:latin typeface="FZLanTingHeiS-R-GB"/>
                <a:ea typeface="FZLanTingHeiS-R-GB"/>
                <a:cs typeface="FZLanTingHeiS-R-GB"/>
                <a:sym typeface="FZLanTingHeiS-R-GB"/>
              </a:defRPr>
            </a:lvl1pPr>
          </a:lstStyle>
          <a:p>
            <a:pPr marL="0" marR="0" lvl="0" indent="0" algn="ctr" defTabSz="2900897" rtl="0" eaLnBrk="1" fontAlgn="auto" latinLnBrk="0" hangingPunct="1">
              <a:lnSpc>
                <a:spcPct val="12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rgbClr val="666666">
                    <a:lumMod val="75000"/>
                  </a:srgbClr>
                </a:solidFill>
                <a:effectLst/>
                <a:uLnTx/>
                <a:uFillTx/>
                <a:latin typeface="微软雅黑" panose="020B0503020204020204" pitchFamily="34" charset="-122"/>
                <a:ea typeface="微软雅黑" panose="020B0503020204020204" pitchFamily="34" charset="-122"/>
                <a:sym typeface="FZLanTingHeiS-R-GB"/>
              </a:rPr>
              <a:t>支持异构芯片</a:t>
            </a:r>
          </a:p>
        </p:txBody>
      </p:sp>
      <p:sp>
        <p:nvSpPr>
          <p:cNvPr id="50" name="框架">
            <a:extLst>
              <a:ext uri="{FF2B5EF4-FFF2-40B4-BE49-F238E27FC236}">
                <a16:creationId xmlns:a16="http://schemas.microsoft.com/office/drawing/2014/main" id="{39AF5E77-7088-4851-9AC3-7213AD11253F}"/>
              </a:ext>
            </a:extLst>
          </p:cNvPr>
          <p:cNvSpPr txBox="1"/>
          <p:nvPr/>
        </p:nvSpPr>
        <p:spPr>
          <a:xfrm>
            <a:off x="1843272" y="1437580"/>
            <a:ext cx="3414527" cy="1690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defTabSz="2902058">
              <a:lnSpc>
                <a:spcPct val="120000"/>
              </a:lnSpc>
              <a:defRPr sz="4000">
                <a:latin typeface="FZLanTingHeiS-R-GB"/>
                <a:ea typeface="FZLanTingHeiS-R-GB"/>
                <a:cs typeface="FZLanTingHeiS-R-GB"/>
                <a:sym typeface="FZLanTingHeiS-R-GB"/>
              </a:defRPr>
            </a:lvl1pPr>
          </a:lstStyle>
          <a:p>
            <a:pPr marL="0" marR="0" lvl="0" indent="0" algn="ctr" defTabSz="2900897" rtl="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FZLanTingHeiS-R-GB"/>
              </a:rPr>
              <a:t>计算机视觉     自然语言处理     推荐搜索     科学计算</a:t>
            </a:r>
            <a:r>
              <a:rPr kumimoji="0" lang="en-US" altLang="zh-CN" sz="10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FZLanTingHeiS-R-GB"/>
              </a:rPr>
              <a:t>     ……</a:t>
            </a:r>
            <a:endParaRPr kumimoji="0" lang="zh-CN" altLang="en-US" sz="1000" b="0" i="0" u="none" strike="noStrike" kern="0" cap="none" spc="0" normalizeH="0" baseline="0" noProof="0" dirty="0">
              <a:ln>
                <a:noFill/>
              </a:ln>
              <a:solidFill>
                <a:srgbClr val="1D1D1A"/>
              </a:solidFill>
              <a:effectLst/>
              <a:uLnTx/>
              <a:uFillTx/>
              <a:latin typeface="微软雅黑" panose="020B0503020204020204" pitchFamily="34" charset="-122"/>
              <a:ea typeface="微软雅黑" panose="020B0503020204020204" pitchFamily="34" charset="-122"/>
              <a:sym typeface="FZLanTingHeiS-R-GB"/>
            </a:endParaRPr>
          </a:p>
        </p:txBody>
      </p:sp>
      <p:sp>
        <p:nvSpPr>
          <p:cNvPr id="51" name="框架">
            <a:extLst>
              <a:ext uri="{FF2B5EF4-FFF2-40B4-BE49-F238E27FC236}">
                <a16:creationId xmlns:a16="http://schemas.microsoft.com/office/drawing/2014/main" id="{A9EBAAAE-29D8-45E5-A87F-CE77AEA1B6C9}"/>
              </a:ext>
            </a:extLst>
          </p:cNvPr>
          <p:cNvSpPr txBox="1"/>
          <p:nvPr/>
        </p:nvSpPr>
        <p:spPr>
          <a:xfrm>
            <a:off x="865301" y="2713498"/>
            <a:ext cx="675263" cy="169021"/>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defTabSz="2902058">
              <a:lnSpc>
                <a:spcPct val="120000"/>
              </a:lnSpc>
              <a:defRPr sz="4000">
                <a:latin typeface="FZLanTingHeiS-R-GB"/>
                <a:ea typeface="FZLanTingHeiS-R-GB"/>
                <a:cs typeface="FZLanTingHeiS-R-GB"/>
                <a:sym typeface="FZLanTingHeiS-R-GB"/>
              </a:defRPr>
            </a:lvl1pPr>
          </a:lstStyle>
          <a:p>
            <a:pPr marL="0" marR="0" lvl="0" indent="0" algn="l" defTabSz="2900897" rtl="0" eaLnBrk="1" fontAlgn="auto" latinLnBrk="0" hangingPunct="1">
              <a:lnSpc>
                <a:spcPct val="120000"/>
              </a:lnSpc>
              <a:spcBef>
                <a:spcPts val="0"/>
              </a:spcBef>
              <a:spcAft>
                <a:spcPts val="0"/>
              </a:spcAft>
              <a:buClrTx/>
              <a:buSzTx/>
              <a:buFontTx/>
              <a:buNone/>
              <a:tabLst/>
              <a:defRPr/>
            </a:pPr>
            <a:r>
              <a:rPr kumimoji="0" lang="en-US" altLang="zh-CN" sz="1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FZLanTingHeiS-R-GB"/>
              </a:rPr>
              <a:t>AI</a:t>
            </a:r>
            <a:r>
              <a:rPr kumimoji="0" lang="zh-CN" altLang="en-US" sz="1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sym typeface="FZLanTingHeiS-R-GB"/>
              </a:rPr>
              <a:t>框架</a:t>
            </a:r>
          </a:p>
        </p:txBody>
      </p:sp>
      <p:pic>
        <p:nvPicPr>
          <p:cNvPr id="52" name="图片 51">
            <a:extLst>
              <a:ext uri="{FF2B5EF4-FFF2-40B4-BE49-F238E27FC236}">
                <a16:creationId xmlns:a16="http://schemas.microsoft.com/office/drawing/2014/main" id="{D54F0361-0857-486A-B86F-58D0A03765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5058" y="2688945"/>
            <a:ext cx="665795" cy="218127"/>
          </a:xfrm>
          <a:prstGeom prst="rect">
            <a:avLst/>
          </a:prstGeom>
        </p:spPr>
      </p:pic>
      <p:sp>
        <p:nvSpPr>
          <p:cNvPr id="55" name="矩形">
            <a:extLst>
              <a:ext uri="{FF2B5EF4-FFF2-40B4-BE49-F238E27FC236}">
                <a16:creationId xmlns:a16="http://schemas.microsoft.com/office/drawing/2014/main" id="{53F64C41-5E0C-4235-BA66-F527A8AA68BD}"/>
              </a:ext>
            </a:extLst>
          </p:cNvPr>
          <p:cNvSpPr/>
          <p:nvPr/>
        </p:nvSpPr>
        <p:spPr>
          <a:xfrm>
            <a:off x="858335" y="3072540"/>
            <a:ext cx="1620000" cy="396000"/>
          </a:xfrm>
          <a:prstGeom prst="rect">
            <a:avLst/>
          </a:prstGeom>
          <a:gradFill flip="none" rotWithShape="1">
            <a:gsLst>
              <a:gs pos="0">
                <a:srgbClr val="D6E2F1"/>
              </a:gs>
              <a:gs pos="100000">
                <a:srgbClr val="ACBCE4"/>
              </a:gs>
            </a:gsLst>
            <a:lin ang="3600000" scaled="0"/>
          </a:gradFill>
          <a:ln w="3175" cap="flat">
            <a:noFill/>
            <a:prstDash val="solid"/>
            <a:miter lim="400000"/>
          </a:ln>
          <a:effectLst/>
        </p:spPr>
        <p:txBody>
          <a:bodyPr wrap="square" lIns="216518" tIns="216518" rIns="216518" bIns="216518"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Huawei Sans" panose="020B0604020202020204"/>
                <a:ea typeface="微软雅黑"/>
                <a:cs typeface="+mn-cs"/>
              </a:rPr>
              <a:t>大模型</a:t>
            </a:r>
          </a:p>
        </p:txBody>
      </p:sp>
      <p:sp>
        <p:nvSpPr>
          <p:cNvPr id="56" name="矩形">
            <a:extLst>
              <a:ext uri="{FF2B5EF4-FFF2-40B4-BE49-F238E27FC236}">
                <a16:creationId xmlns:a16="http://schemas.microsoft.com/office/drawing/2014/main" id="{224275FC-5CEB-4086-80EB-2F8F6267A440}"/>
              </a:ext>
            </a:extLst>
          </p:cNvPr>
          <p:cNvSpPr/>
          <p:nvPr/>
        </p:nvSpPr>
        <p:spPr>
          <a:xfrm>
            <a:off x="4224956" y="3072540"/>
            <a:ext cx="1620000" cy="396000"/>
          </a:xfrm>
          <a:prstGeom prst="rect">
            <a:avLst/>
          </a:prstGeom>
          <a:gradFill flip="none" rotWithShape="1">
            <a:gsLst>
              <a:gs pos="0">
                <a:srgbClr val="D6E2F1"/>
              </a:gs>
              <a:gs pos="100000">
                <a:srgbClr val="ACBCE4"/>
              </a:gs>
            </a:gsLst>
            <a:lin ang="3600000" scaled="0"/>
          </a:gradFill>
          <a:ln w="3175" cap="flat">
            <a:noFill/>
            <a:prstDash val="solid"/>
            <a:miter lim="400000"/>
          </a:ln>
          <a:effectLst/>
        </p:spPr>
        <p:txBody>
          <a:bodyPr wrap="square" lIns="216518" tIns="216518" rIns="216518" bIns="216518"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Huawei Sans" panose="020B0604020202020204"/>
                <a:ea typeface="微软雅黑"/>
                <a:cs typeface="+mn-cs"/>
              </a:rPr>
              <a:t>行业使能</a:t>
            </a:r>
            <a:endParaRPr kumimoji="0" sz="1000" b="0" i="0" u="none" strike="noStrike" kern="0" cap="none" spc="0" normalizeH="0" baseline="0" noProof="0" dirty="0">
              <a:ln>
                <a:noFill/>
              </a:ln>
              <a:solidFill>
                <a:srgbClr val="1D1D1A"/>
              </a:solidFill>
              <a:effectLst/>
              <a:uLnTx/>
              <a:uFillTx/>
              <a:latin typeface="Huawei Sans" panose="020B0604020202020204"/>
              <a:ea typeface="微软雅黑"/>
              <a:cs typeface="+mn-cs"/>
            </a:endParaRPr>
          </a:p>
        </p:txBody>
      </p:sp>
      <p:sp>
        <p:nvSpPr>
          <p:cNvPr id="57" name="矩形">
            <a:extLst>
              <a:ext uri="{FF2B5EF4-FFF2-40B4-BE49-F238E27FC236}">
                <a16:creationId xmlns:a16="http://schemas.microsoft.com/office/drawing/2014/main" id="{475148B8-1C4F-4012-B274-EE997752AC17}"/>
              </a:ext>
            </a:extLst>
          </p:cNvPr>
          <p:cNvSpPr/>
          <p:nvPr/>
        </p:nvSpPr>
        <p:spPr>
          <a:xfrm>
            <a:off x="858335" y="3536034"/>
            <a:ext cx="4986205" cy="550550"/>
          </a:xfrm>
          <a:prstGeom prst="rect">
            <a:avLst/>
          </a:prstGeom>
          <a:gradFill flip="none" rotWithShape="1">
            <a:gsLst>
              <a:gs pos="0">
                <a:srgbClr val="D6E2F1"/>
              </a:gs>
              <a:gs pos="100000">
                <a:srgbClr val="ACBCE4"/>
              </a:gs>
            </a:gsLst>
            <a:lin ang="3600000" scaled="0"/>
          </a:gradFill>
          <a:ln w="3175" cap="flat">
            <a:noFill/>
            <a:prstDash val="solid"/>
            <a:miter lim="400000"/>
          </a:ln>
          <a:effectLst/>
        </p:spPr>
        <p:txBody>
          <a:bodyPr wrap="square" lIns="216518" tIns="216518" rIns="216518" bIns="216518"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800" b="0" i="0" u="none" strike="noStrike" kern="0" cap="none" spc="0" normalizeH="0" baseline="0" noProof="0" dirty="0">
              <a:ln>
                <a:noFill/>
              </a:ln>
              <a:solidFill>
                <a:srgbClr val="1D1D1A"/>
              </a:solidFill>
              <a:effectLst/>
              <a:uLnTx/>
              <a:uFillTx/>
              <a:latin typeface="Huawei Sans" panose="020B0604020202020204"/>
              <a:ea typeface="微软雅黑"/>
              <a:cs typeface="+mn-cs"/>
            </a:endParaRPr>
          </a:p>
        </p:txBody>
      </p:sp>
      <p:sp>
        <p:nvSpPr>
          <p:cNvPr id="58" name="矩形">
            <a:extLst>
              <a:ext uri="{FF2B5EF4-FFF2-40B4-BE49-F238E27FC236}">
                <a16:creationId xmlns:a16="http://schemas.microsoft.com/office/drawing/2014/main" id="{FF54474B-D8E4-40A9-816D-388592F35571}"/>
              </a:ext>
            </a:extLst>
          </p:cNvPr>
          <p:cNvSpPr/>
          <p:nvPr/>
        </p:nvSpPr>
        <p:spPr>
          <a:xfrm>
            <a:off x="2151625" y="3637252"/>
            <a:ext cx="2392658" cy="153888"/>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spAutoFit/>
          </a:bodyPr>
          <a:lstStyle/>
          <a:p>
            <a:pPr marL="0" marR="0" lvl="0" indent="0" algn="ctr" defTabSz="801688" rtl="0" eaLnBrk="1" fontAlgn="base" latinLnBrk="0" hangingPunct="1">
              <a:lnSpc>
                <a:spcPct val="100000"/>
              </a:lnSpc>
              <a:spcBef>
                <a:spcPct val="0"/>
              </a:spcBef>
              <a:spcAft>
                <a:spcPct val="0"/>
              </a:spcAft>
              <a:buClrTx/>
              <a:buSzTx/>
              <a:buFontTx/>
              <a:buNone/>
              <a:tabLst/>
              <a:defRPr/>
            </a:pPr>
            <a:r>
              <a:rPr kumimoji="0" lang="en-US" altLang="zh-CN" sz="1000" b="0" i="0" u="none" strike="noStrike" kern="0" cap="none" spc="0" normalizeH="0" baseline="0" noProof="0" dirty="0">
                <a:ln>
                  <a:noFill/>
                </a:ln>
                <a:solidFill>
                  <a:srgbClr val="C00000"/>
                </a:solidFill>
                <a:effectLst/>
                <a:uLnTx/>
                <a:uFillTx/>
                <a:latin typeface="微软雅黑"/>
                <a:ea typeface="微软雅黑"/>
                <a:cs typeface="Microsoft YaHei" charset="-122"/>
              </a:rPr>
              <a:t>AI</a:t>
            </a:r>
            <a:r>
              <a:rPr kumimoji="0" lang="zh-CN" altLang="en-US" sz="1000" b="0" i="0" u="none" strike="noStrike" kern="0" cap="none" spc="0" normalizeH="0" baseline="0" noProof="0" dirty="0">
                <a:ln>
                  <a:noFill/>
                </a:ln>
                <a:solidFill>
                  <a:srgbClr val="C00000"/>
                </a:solidFill>
                <a:effectLst/>
                <a:uLnTx/>
                <a:uFillTx/>
                <a:latin typeface="微软雅黑"/>
                <a:ea typeface="微软雅黑"/>
                <a:cs typeface="Microsoft YaHei" charset="-122"/>
              </a:rPr>
              <a:t>框架核心</a:t>
            </a:r>
          </a:p>
        </p:txBody>
      </p:sp>
      <p:sp>
        <p:nvSpPr>
          <p:cNvPr id="59" name="框架">
            <a:extLst>
              <a:ext uri="{FF2B5EF4-FFF2-40B4-BE49-F238E27FC236}">
                <a16:creationId xmlns:a16="http://schemas.microsoft.com/office/drawing/2014/main" id="{A7A9EF3F-C468-4F4B-BE22-F155A52BBD3D}"/>
              </a:ext>
            </a:extLst>
          </p:cNvPr>
          <p:cNvSpPr txBox="1"/>
          <p:nvPr/>
        </p:nvSpPr>
        <p:spPr>
          <a:xfrm>
            <a:off x="1525367" y="3853744"/>
            <a:ext cx="3645174" cy="137345"/>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ctr">
            <a:spAutoFit/>
          </a:bodyPr>
          <a:lstStyle>
            <a:lvl1pPr algn="l" defTabSz="2902058">
              <a:lnSpc>
                <a:spcPct val="120000"/>
              </a:lnSpc>
              <a:defRPr sz="4000">
                <a:latin typeface="FZLanTingHeiS-R-GB"/>
                <a:ea typeface="FZLanTingHeiS-R-GB"/>
                <a:cs typeface="FZLanTingHeiS-R-GB"/>
                <a:sym typeface="FZLanTingHeiS-R-GB"/>
              </a:defRPr>
            </a:lvl1pPr>
          </a:lstStyle>
          <a:p>
            <a:pPr marL="0" marR="0" lvl="0" indent="0" algn="ctr" defTabSz="2902058" rtl="0" eaLnBrk="1" fontAlgn="auto" latinLnBrk="0" hangingPunct="1">
              <a:lnSpc>
                <a:spcPct val="12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rgbClr val="1D1D1A"/>
                </a:solidFill>
                <a:effectLst/>
                <a:uLnTx/>
                <a:uFillTx/>
                <a:latin typeface="Huawei Sans" panose="020B0604020202020204"/>
                <a:ea typeface="微软雅黑"/>
                <a:sym typeface="FZLanTingHeiS-R-GB"/>
              </a:rPr>
              <a:t>全场景覆盖、全自动并行、全流程极简</a:t>
            </a:r>
          </a:p>
        </p:txBody>
      </p:sp>
      <p:sp>
        <p:nvSpPr>
          <p:cNvPr id="67" name="矩形 66">
            <a:extLst>
              <a:ext uri="{FF2B5EF4-FFF2-40B4-BE49-F238E27FC236}">
                <a16:creationId xmlns:a16="http://schemas.microsoft.com/office/drawing/2014/main" id="{39551824-EDEC-4FB9-A9AE-74351DFECB4E}"/>
              </a:ext>
            </a:extLst>
          </p:cNvPr>
          <p:cNvSpPr/>
          <p:nvPr/>
        </p:nvSpPr>
        <p:spPr>
          <a:xfrm>
            <a:off x="6371135" y="3830440"/>
            <a:ext cx="5284309" cy="648000"/>
          </a:xfrm>
          <a:prstGeom prst="rect">
            <a:avLst/>
          </a:prstGeom>
          <a:gradFill>
            <a:gsLst>
              <a:gs pos="0">
                <a:srgbClr val="FFFFFF">
                  <a:lumMod val="95000"/>
                </a:srgbClr>
              </a:gs>
              <a:gs pos="50000">
                <a:srgbClr val="EBEBEB">
                  <a:alpha val="10000"/>
                </a:srgbClr>
              </a:gs>
              <a:gs pos="100000">
                <a:srgbClr val="FFFFFF">
                  <a:lumMod val="95000"/>
                </a:srgbClr>
              </a:gs>
            </a:gsLst>
            <a:lin ang="0" scaled="0"/>
          </a:gra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666666"/>
              </a:solidFill>
              <a:effectLst/>
              <a:uLnTx/>
              <a:uFillTx/>
              <a:latin typeface="Huawei Sans" panose="020B0604020202020204"/>
              <a:ea typeface="微软雅黑"/>
              <a:cs typeface="+mn-cs"/>
            </a:endParaRPr>
          </a:p>
        </p:txBody>
      </p:sp>
      <p:sp>
        <p:nvSpPr>
          <p:cNvPr id="68" name="矩形 67">
            <a:extLst>
              <a:ext uri="{FF2B5EF4-FFF2-40B4-BE49-F238E27FC236}">
                <a16:creationId xmlns:a16="http://schemas.microsoft.com/office/drawing/2014/main" id="{62A40AA4-9D48-45B6-8195-624CAC9A005C}"/>
              </a:ext>
            </a:extLst>
          </p:cNvPr>
          <p:cNvSpPr/>
          <p:nvPr/>
        </p:nvSpPr>
        <p:spPr>
          <a:xfrm>
            <a:off x="6380116" y="4592489"/>
            <a:ext cx="5284309" cy="648000"/>
          </a:xfrm>
          <a:prstGeom prst="rect">
            <a:avLst/>
          </a:prstGeom>
          <a:gradFill>
            <a:gsLst>
              <a:gs pos="0">
                <a:srgbClr val="FFFFFF">
                  <a:lumMod val="95000"/>
                </a:srgbClr>
              </a:gs>
              <a:gs pos="50000">
                <a:srgbClr val="EBEBEB">
                  <a:alpha val="10000"/>
                </a:srgbClr>
              </a:gs>
              <a:gs pos="100000">
                <a:srgbClr val="FFFFFF">
                  <a:lumMod val="95000"/>
                </a:srgbClr>
              </a:gs>
            </a:gsLst>
            <a:lin ang="0" scaled="0"/>
          </a:gra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666666"/>
              </a:solidFill>
              <a:effectLst/>
              <a:uLnTx/>
              <a:uFillTx/>
              <a:latin typeface="Huawei Sans" panose="020B0604020202020204"/>
              <a:ea typeface="微软雅黑"/>
              <a:cs typeface="+mn-cs"/>
            </a:endParaRPr>
          </a:p>
        </p:txBody>
      </p:sp>
      <p:sp>
        <p:nvSpPr>
          <p:cNvPr id="69" name="矩形 68">
            <a:extLst>
              <a:ext uri="{FF2B5EF4-FFF2-40B4-BE49-F238E27FC236}">
                <a16:creationId xmlns:a16="http://schemas.microsoft.com/office/drawing/2014/main" id="{90DD433F-DC1E-4AB9-AB83-F9FE3CFD0AA5}"/>
              </a:ext>
            </a:extLst>
          </p:cNvPr>
          <p:cNvSpPr/>
          <p:nvPr/>
        </p:nvSpPr>
        <p:spPr>
          <a:xfrm>
            <a:off x="6380116" y="5360286"/>
            <a:ext cx="5284309" cy="648000"/>
          </a:xfrm>
          <a:prstGeom prst="rect">
            <a:avLst/>
          </a:prstGeom>
          <a:gradFill>
            <a:gsLst>
              <a:gs pos="0">
                <a:srgbClr val="FFFFFF">
                  <a:lumMod val="95000"/>
                </a:srgbClr>
              </a:gs>
              <a:gs pos="50000">
                <a:srgbClr val="EBEBEB">
                  <a:alpha val="10000"/>
                </a:srgbClr>
              </a:gs>
              <a:gs pos="100000">
                <a:srgbClr val="FFFFFF">
                  <a:lumMod val="95000"/>
                </a:srgbClr>
              </a:gs>
            </a:gsLst>
            <a:lin ang="0" scaled="0"/>
          </a:gra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666666"/>
              </a:solidFill>
              <a:effectLst/>
              <a:uLnTx/>
              <a:uFillTx/>
              <a:latin typeface="Huawei Sans" panose="020B0604020202020204"/>
              <a:ea typeface="微软雅黑"/>
              <a:cs typeface="+mn-cs"/>
            </a:endParaRPr>
          </a:p>
        </p:txBody>
      </p:sp>
      <p:sp>
        <p:nvSpPr>
          <p:cNvPr id="70" name="文本框 171">
            <a:extLst>
              <a:ext uri="{FF2B5EF4-FFF2-40B4-BE49-F238E27FC236}">
                <a16:creationId xmlns:a16="http://schemas.microsoft.com/office/drawing/2014/main" id="{0E4F06AE-350A-4F0A-8B51-3CB5904DBCEC}"/>
              </a:ext>
            </a:extLst>
          </p:cNvPr>
          <p:cNvSpPr txBox="1"/>
          <p:nvPr/>
        </p:nvSpPr>
        <p:spPr>
          <a:xfrm>
            <a:off x="6594151" y="3942395"/>
            <a:ext cx="573521" cy="42409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354209">
              <a:lnSpc>
                <a:spcPct val="120000"/>
              </a:lnSpc>
              <a:defRPr sz="5000">
                <a:gradFill flip="none" rotWithShape="1">
                  <a:gsLst>
                    <a:gs pos="0">
                      <a:srgbClr val="EEF7FF"/>
                    </a:gs>
                    <a:gs pos="100000">
                      <a:srgbClr val="C0D6FF"/>
                    </a:gs>
                  </a:gsLst>
                  <a:lin ang="3600000" scaled="0"/>
                </a:gradFill>
                <a:latin typeface="FZLanTingHeiS-DB-GB"/>
                <a:ea typeface="FZLanTingHeiS-DB-GB"/>
                <a:cs typeface="FZLanTingHeiS-DB-GB"/>
                <a:sym typeface="FZLanTingHeiS-DB-GB"/>
              </a:defRPr>
            </a:lvl1pPr>
          </a:lstStyle>
          <a:p>
            <a:pPr marL="0" marR="0" lvl="0" indent="0" algn="ctr" defTabSz="354209" rtl="0" eaLnBrk="1" fontAlgn="auto" latinLnBrk="0" hangingPunct="1">
              <a:lnSpc>
                <a:spcPct val="12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C00000"/>
                </a:solidFill>
                <a:effectLst/>
                <a:uLnTx/>
                <a:uFillTx/>
                <a:latin typeface="微软雅黑"/>
                <a:ea typeface="微软雅黑"/>
                <a:sym typeface="Arial" panose="020B0604020202020204" pitchFamily="34" charset="0"/>
              </a:rPr>
              <a:t>全场景</a:t>
            </a:r>
            <a:endParaRPr kumimoji="0" lang="en-US" altLang="zh-CN" sz="1200" b="1" i="0" u="none" strike="noStrike" kern="0" cap="none" spc="0" normalizeH="0" baseline="0" noProof="0" dirty="0">
              <a:ln>
                <a:noFill/>
              </a:ln>
              <a:solidFill>
                <a:srgbClr val="C00000"/>
              </a:solidFill>
              <a:effectLst/>
              <a:uLnTx/>
              <a:uFillTx/>
              <a:latin typeface="微软雅黑"/>
              <a:ea typeface="微软雅黑"/>
              <a:sym typeface="Arial" panose="020B0604020202020204" pitchFamily="34" charset="0"/>
            </a:endParaRPr>
          </a:p>
          <a:p>
            <a:pPr marL="0" marR="0" lvl="0" indent="0" algn="ctr" defTabSz="354209" rtl="0" eaLnBrk="1" fontAlgn="auto" latinLnBrk="0" hangingPunct="1">
              <a:lnSpc>
                <a:spcPct val="12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C00000"/>
                </a:solidFill>
                <a:effectLst/>
                <a:uLnTx/>
                <a:uFillTx/>
                <a:latin typeface="微软雅黑"/>
                <a:ea typeface="微软雅黑"/>
                <a:sym typeface="Arial" panose="020B0604020202020204" pitchFamily="34" charset="0"/>
              </a:rPr>
              <a:t>覆盖</a:t>
            </a:r>
          </a:p>
        </p:txBody>
      </p:sp>
      <p:sp>
        <p:nvSpPr>
          <p:cNvPr id="71" name="文本框 171">
            <a:extLst>
              <a:ext uri="{FF2B5EF4-FFF2-40B4-BE49-F238E27FC236}">
                <a16:creationId xmlns:a16="http://schemas.microsoft.com/office/drawing/2014/main" id="{DD1D4218-300E-43F4-A2B3-2817FDEB4061}"/>
              </a:ext>
            </a:extLst>
          </p:cNvPr>
          <p:cNvSpPr txBox="1"/>
          <p:nvPr/>
        </p:nvSpPr>
        <p:spPr>
          <a:xfrm>
            <a:off x="6594151" y="4704444"/>
            <a:ext cx="573521" cy="42409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354209">
              <a:lnSpc>
                <a:spcPct val="120000"/>
              </a:lnSpc>
              <a:defRPr sz="5000">
                <a:gradFill flip="none" rotWithShape="1">
                  <a:gsLst>
                    <a:gs pos="0">
                      <a:srgbClr val="EEF7FF"/>
                    </a:gs>
                    <a:gs pos="100000">
                      <a:srgbClr val="C0D6FF"/>
                    </a:gs>
                  </a:gsLst>
                  <a:lin ang="3600000" scaled="0"/>
                </a:gradFill>
                <a:latin typeface="FZLanTingHeiS-DB-GB"/>
                <a:ea typeface="FZLanTingHeiS-DB-GB"/>
                <a:cs typeface="FZLanTingHeiS-DB-GB"/>
                <a:sym typeface="FZLanTingHeiS-DB-GB"/>
              </a:defRPr>
            </a:lvl1pPr>
          </a:lstStyle>
          <a:p>
            <a:pPr marL="0" marR="0" lvl="0" indent="0" algn="ctr" defTabSz="354209" rtl="0" eaLnBrk="1" fontAlgn="auto" latinLnBrk="0" hangingPunct="1">
              <a:lnSpc>
                <a:spcPct val="12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C00000"/>
                </a:solidFill>
                <a:effectLst/>
                <a:uLnTx/>
                <a:uFillTx/>
                <a:latin typeface="微软雅黑"/>
                <a:ea typeface="微软雅黑"/>
                <a:sym typeface="Arial" panose="020B0604020202020204" pitchFamily="34" charset="0"/>
              </a:rPr>
              <a:t>全自动</a:t>
            </a:r>
            <a:endParaRPr kumimoji="0" lang="en-US" altLang="zh-CN" sz="1200" b="1" i="0" u="none" strike="noStrike" kern="0" cap="none" spc="0" normalizeH="0" baseline="0" noProof="0" dirty="0">
              <a:ln>
                <a:noFill/>
              </a:ln>
              <a:solidFill>
                <a:srgbClr val="C00000"/>
              </a:solidFill>
              <a:effectLst/>
              <a:uLnTx/>
              <a:uFillTx/>
              <a:latin typeface="微软雅黑"/>
              <a:ea typeface="微软雅黑"/>
              <a:sym typeface="Arial" panose="020B0604020202020204" pitchFamily="34" charset="0"/>
            </a:endParaRPr>
          </a:p>
          <a:p>
            <a:pPr marL="0" marR="0" lvl="0" indent="0" algn="ctr" defTabSz="354209" rtl="0" eaLnBrk="1" fontAlgn="auto" latinLnBrk="0" hangingPunct="1">
              <a:lnSpc>
                <a:spcPct val="12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C00000"/>
                </a:solidFill>
                <a:effectLst/>
                <a:uLnTx/>
                <a:uFillTx/>
                <a:latin typeface="微软雅黑"/>
                <a:ea typeface="微软雅黑"/>
                <a:sym typeface="Arial" panose="020B0604020202020204" pitchFamily="34" charset="0"/>
              </a:rPr>
              <a:t>并行</a:t>
            </a:r>
          </a:p>
        </p:txBody>
      </p:sp>
      <p:sp>
        <p:nvSpPr>
          <p:cNvPr id="72" name="文本框 171">
            <a:extLst>
              <a:ext uri="{FF2B5EF4-FFF2-40B4-BE49-F238E27FC236}">
                <a16:creationId xmlns:a16="http://schemas.microsoft.com/office/drawing/2014/main" id="{F631371F-DB00-4933-9292-9B15CCEB7954}"/>
              </a:ext>
            </a:extLst>
          </p:cNvPr>
          <p:cNvSpPr txBox="1"/>
          <p:nvPr/>
        </p:nvSpPr>
        <p:spPr>
          <a:xfrm>
            <a:off x="6594151" y="5472241"/>
            <a:ext cx="573521" cy="42409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354209">
              <a:lnSpc>
                <a:spcPct val="120000"/>
              </a:lnSpc>
              <a:defRPr sz="5000">
                <a:gradFill flip="none" rotWithShape="1">
                  <a:gsLst>
                    <a:gs pos="0">
                      <a:srgbClr val="EEF7FF"/>
                    </a:gs>
                    <a:gs pos="100000">
                      <a:srgbClr val="C0D6FF"/>
                    </a:gs>
                  </a:gsLst>
                  <a:lin ang="3600000" scaled="0"/>
                </a:gradFill>
                <a:latin typeface="FZLanTingHeiS-DB-GB"/>
                <a:ea typeface="FZLanTingHeiS-DB-GB"/>
                <a:cs typeface="FZLanTingHeiS-DB-GB"/>
                <a:sym typeface="FZLanTingHeiS-DB-GB"/>
              </a:defRPr>
            </a:lvl1pPr>
          </a:lstStyle>
          <a:p>
            <a:pPr marL="0" marR="0" lvl="0" indent="0" algn="ctr" defTabSz="354209" rtl="0" eaLnBrk="1" fontAlgn="auto" latinLnBrk="0" hangingPunct="1">
              <a:lnSpc>
                <a:spcPct val="12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C00000"/>
                </a:solidFill>
                <a:effectLst/>
                <a:uLnTx/>
                <a:uFillTx/>
                <a:latin typeface="微软雅黑"/>
                <a:ea typeface="微软雅黑"/>
                <a:sym typeface="Arial" panose="020B0604020202020204" pitchFamily="34" charset="0"/>
              </a:rPr>
              <a:t>全流程</a:t>
            </a:r>
            <a:endParaRPr kumimoji="0" lang="en-US" altLang="zh-CN" sz="1200" b="1" i="0" u="none" strike="noStrike" kern="0" cap="none" spc="0" normalizeH="0" baseline="0" noProof="0" dirty="0">
              <a:ln>
                <a:noFill/>
              </a:ln>
              <a:solidFill>
                <a:srgbClr val="C00000"/>
              </a:solidFill>
              <a:effectLst/>
              <a:uLnTx/>
              <a:uFillTx/>
              <a:latin typeface="微软雅黑"/>
              <a:ea typeface="微软雅黑"/>
              <a:sym typeface="Arial" panose="020B0604020202020204" pitchFamily="34" charset="0"/>
            </a:endParaRPr>
          </a:p>
          <a:p>
            <a:pPr marL="0" marR="0" lvl="0" indent="0" algn="ctr" defTabSz="354209" rtl="0" eaLnBrk="1" fontAlgn="auto" latinLnBrk="0" hangingPunct="1">
              <a:lnSpc>
                <a:spcPct val="120000"/>
              </a:lnSpc>
              <a:spcBef>
                <a:spcPts val="0"/>
              </a:spcBef>
              <a:spcAft>
                <a:spcPts val="0"/>
              </a:spcAft>
              <a:buClrTx/>
              <a:buSzTx/>
              <a:buFontTx/>
              <a:buNone/>
              <a:tabLst/>
              <a:defRPr/>
            </a:pPr>
            <a:r>
              <a:rPr kumimoji="0" lang="zh-CN" altLang="en-US" sz="1200" b="1" i="0" u="none" strike="noStrike" kern="0" cap="none" spc="0" normalizeH="0" baseline="0" noProof="0" dirty="0">
                <a:ln>
                  <a:noFill/>
                </a:ln>
                <a:solidFill>
                  <a:srgbClr val="C00000"/>
                </a:solidFill>
                <a:effectLst/>
                <a:uLnTx/>
                <a:uFillTx/>
                <a:latin typeface="微软雅黑"/>
                <a:ea typeface="微软雅黑"/>
                <a:sym typeface="Arial" panose="020B0604020202020204" pitchFamily="34" charset="0"/>
              </a:rPr>
              <a:t>极简</a:t>
            </a:r>
          </a:p>
        </p:txBody>
      </p:sp>
      <p:sp>
        <p:nvSpPr>
          <p:cNvPr id="73" name="文本框 72">
            <a:extLst>
              <a:ext uri="{FF2B5EF4-FFF2-40B4-BE49-F238E27FC236}">
                <a16:creationId xmlns:a16="http://schemas.microsoft.com/office/drawing/2014/main" id="{76F254FA-5681-4974-9F9D-EA0FD91E32C2}"/>
              </a:ext>
            </a:extLst>
          </p:cNvPr>
          <p:cNvSpPr txBox="1"/>
          <p:nvPr/>
        </p:nvSpPr>
        <p:spPr>
          <a:xfrm>
            <a:off x="7435091" y="3869875"/>
            <a:ext cx="3732546" cy="569130"/>
          </a:xfrm>
          <a:prstGeom prst="rect">
            <a:avLst/>
          </a:prstGeom>
          <a:ln w="50800">
            <a:miter lim="400000"/>
          </a:ln>
        </p:spPr>
        <p:txBody>
          <a:bodyPr wrap="square" lIns="0" tIns="0" rIns="0" bIns="0">
            <a:spAutoFit/>
          </a:bodyPr>
          <a:lstStyle>
            <a:defPPr>
              <a:defRPr lang="zh-CN"/>
            </a:defPPr>
            <a:lvl1pPr defTabSz="6252296">
              <a:defRPr sz="5000">
                <a:gradFill flip="none" rotWithShape="1">
                  <a:gsLst>
                    <a:gs pos="0">
                      <a:srgbClr val="FFE8AF"/>
                    </a:gs>
                    <a:gs pos="100000">
                      <a:srgbClr val="CAAB53"/>
                    </a:gs>
                  </a:gsLst>
                  <a:lin ang="0" scaled="0"/>
                </a:gradFill>
                <a:latin typeface="FZLanTingHeiS-B-GB"/>
                <a:ea typeface="FZLanTingHeiS-B-GB"/>
                <a:cs typeface="FZLanTingHeiS-B-GB"/>
              </a:defRPr>
            </a:lvl1pPr>
          </a:lstStyle>
          <a:p>
            <a:pPr marL="171381" marR="0" lvl="0" indent="-171381" algn="just" defTabSz="6252296"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南北向解耦，支持多样性算力</a:t>
            </a:r>
          </a:p>
          <a:p>
            <a:pPr marL="171381" marR="0" lvl="0" indent="-171381" algn="just" defTabSz="6252296"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统一中间表达</a:t>
            </a:r>
            <a:r>
              <a:rPr kumimoji="0" lang="en-US" altLang="zh-CN" sz="1000" b="0" i="0" u="none" strike="noStrike" kern="0" cap="none" spc="0" normalizeH="0" baseline="0" noProof="0" dirty="0" err="1">
                <a:ln>
                  <a:noFill/>
                </a:ln>
                <a:solidFill>
                  <a:srgbClr val="666666">
                    <a:lumMod val="50000"/>
                  </a:srgbClr>
                </a:solidFill>
                <a:effectLst/>
                <a:uLnTx/>
                <a:uFillTx/>
                <a:latin typeface="微软雅黑" panose="020B0503020204020204" pitchFamily="34" charset="-122"/>
                <a:ea typeface="微软雅黑" panose="020B0503020204020204" pitchFamily="34" charset="-122"/>
              </a:rPr>
              <a:t>MindIR</a:t>
            </a:r>
            <a:r>
              <a:rPr kumimoji="0" lang="zh-CN"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t>
            </a:r>
            <a:r>
              <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端边云场景</a:t>
            </a:r>
            <a:r>
              <a:rPr kumimoji="0" lang="zh-CN" altLang="zh-CN"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模型</a:t>
            </a:r>
            <a:r>
              <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部署</a:t>
            </a:r>
            <a:r>
              <a:rPr kumimoji="0" lang="zh-CN" altLang="zh-CN"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零转换</a:t>
            </a:r>
          </a:p>
        </p:txBody>
      </p:sp>
      <p:sp>
        <p:nvSpPr>
          <p:cNvPr id="74" name="文本框 73">
            <a:extLst>
              <a:ext uri="{FF2B5EF4-FFF2-40B4-BE49-F238E27FC236}">
                <a16:creationId xmlns:a16="http://schemas.microsoft.com/office/drawing/2014/main" id="{60843227-D958-41F5-9C37-5F1B05EC6031}"/>
              </a:ext>
            </a:extLst>
          </p:cNvPr>
          <p:cNvSpPr txBox="1"/>
          <p:nvPr/>
        </p:nvSpPr>
        <p:spPr>
          <a:xfrm>
            <a:off x="7435091" y="4631924"/>
            <a:ext cx="4071730" cy="569130"/>
          </a:xfrm>
          <a:prstGeom prst="rect">
            <a:avLst/>
          </a:prstGeom>
          <a:ln w="50800">
            <a:miter lim="400000"/>
          </a:ln>
        </p:spPr>
        <p:txBody>
          <a:bodyPr wrap="square" lIns="0" tIns="0" rIns="0" bIns="0">
            <a:spAutoFit/>
          </a:bodyPr>
          <a:lstStyle>
            <a:defPPr>
              <a:defRPr lang="zh-CN"/>
            </a:defPPr>
            <a:lvl1pPr defTabSz="6252296">
              <a:defRPr sz="5000">
                <a:gradFill flip="none" rotWithShape="1">
                  <a:gsLst>
                    <a:gs pos="0">
                      <a:srgbClr val="FFE8AF"/>
                    </a:gs>
                    <a:gs pos="100000">
                      <a:srgbClr val="CAAB53"/>
                    </a:gs>
                  </a:gsLst>
                  <a:lin ang="0" scaled="0"/>
                </a:gradFill>
                <a:latin typeface="FZLanTingHeiS-B-GB"/>
                <a:ea typeface="FZLanTingHeiS-B-GB"/>
                <a:cs typeface="FZLanTingHeiS-B-GB"/>
              </a:defRPr>
            </a:lvl1pPr>
          </a:lstStyle>
          <a:p>
            <a:pPr marL="171381" marR="0" lvl="0" indent="-171381" algn="just" defTabSz="6252296"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一行代码实现串行算法并行化，</a:t>
            </a:r>
            <a:r>
              <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并行代码量降低</a:t>
            </a:r>
            <a:r>
              <a:rPr kumimoji="0" lang="en-US" altLang="zh-CN"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80%</a:t>
            </a:r>
          </a:p>
          <a:p>
            <a:pPr marL="171381" marR="0" lvl="0" indent="-171381" algn="just" defTabSz="6252296"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并行策略业界最多，自动搜索最佳并行策略，</a:t>
            </a:r>
            <a:r>
              <a:rPr kumimoji="0" lang="zh-CN" altLang="en-US"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降低系统调优时间</a:t>
            </a:r>
            <a:r>
              <a:rPr kumimoji="0" lang="en-US" altLang="zh-CN" sz="1000" b="0"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60%</a:t>
            </a:r>
          </a:p>
        </p:txBody>
      </p:sp>
      <p:sp>
        <p:nvSpPr>
          <p:cNvPr id="75" name="文本框 74">
            <a:extLst>
              <a:ext uri="{FF2B5EF4-FFF2-40B4-BE49-F238E27FC236}">
                <a16:creationId xmlns:a16="http://schemas.microsoft.com/office/drawing/2014/main" id="{7A211DE2-E516-4C46-BDC0-912353C67D55}"/>
              </a:ext>
            </a:extLst>
          </p:cNvPr>
          <p:cNvSpPr txBox="1"/>
          <p:nvPr/>
        </p:nvSpPr>
        <p:spPr>
          <a:xfrm>
            <a:off x="7435091" y="5399721"/>
            <a:ext cx="3110126" cy="569130"/>
          </a:xfrm>
          <a:prstGeom prst="rect">
            <a:avLst/>
          </a:prstGeom>
          <a:ln w="50800">
            <a:miter lim="400000"/>
          </a:ln>
        </p:spPr>
        <p:txBody>
          <a:bodyPr wrap="square" lIns="0" tIns="0" rIns="0" bIns="0">
            <a:spAutoFit/>
          </a:bodyPr>
          <a:lstStyle>
            <a:defPPr>
              <a:defRPr lang="zh-CN"/>
            </a:defPPr>
            <a:lvl1pPr defTabSz="6252296">
              <a:defRPr sz="5000">
                <a:gradFill flip="none" rotWithShape="1">
                  <a:gsLst>
                    <a:gs pos="0">
                      <a:srgbClr val="FFE8AF"/>
                    </a:gs>
                    <a:gs pos="100000">
                      <a:srgbClr val="CAAB53"/>
                    </a:gs>
                  </a:gsLst>
                  <a:lin ang="0" scaled="0"/>
                </a:gradFill>
                <a:latin typeface="FZLanTingHeiS-B-GB"/>
                <a:ea typeface="FZLanTingHeiS-B-GB"/>
                <a:cs typeface="FZLanTingHeiS-B-GB"/>
              </a:defRPr>
            </a:lvl1pPr>
          </a:lstStyle>
          <a:p>
            <a:pPr marL="171381" marR="0" lvl="0" indent="-171381" algn="just" defTabSz="6252296"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动静态图统一，兼顾模型开发效率与执行效率</a:t>
            </a:r>
          </a:p>
          <a:p>
            <a:pPr marL="171381" marR="0" lvl="0" indent="-171381" algn="just" defTabSz="6252296" rtl="0" eaLnBrk="1" fontAlgn="auto" latinLnBrk="0" hangingPunct="1">
              <a:lnSpc>
                <a:spcPct val="200000"/>
              </a:lnSpc>
              <a:spcBef>
                <a:spcPts val="0"/>
              </a:spcBef>
              <a:spcAft>
                <a:spcPts val="0"/>
              </a:spcAft>
              <a:buClrTx/>
              <a:buSzTx/>
              <a:buFont typeface="Arial" panose="020B0604020202020204" pitchFamily="34" charset="0"/>
              <a:buChar char="•"/>
              <a:tabLst/>
              <a:defRPr/>
            </a:pPr>
            <a:r>
              <a:rPr kumimoji="0" lang="en-US"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400+</a:t>
            </a: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高性能模型，开箱即用</a:t>
            </a:r>
          </a:p>
        </p:txBody>
      </p:sp>
      <p:sp>
        <p:nvSpPr>
          <p:cNvPr id="76" name="object 13">
            <a:extLst>
              <a:ext uri="{FF2B5EF4-FFF2-40B4-BE49-F238E27FC236}">
                <a16:creationId xmlns:a16="http://schemas.microsoft.com/office/drawing/2014/main" id="{C3268D81-1AB8-4EAA-B221-ECF54A4C4B78}"/>
              </a:ext>
            </a:extLst>
          </p:cNvPr>
          <p:cNvSpPr txBox="1"/>
          <p:nvPr/>
        </p:nvSpPr>
        <p:spPr>
          <a:xfrm>
            <a:off x="966471" y="5554191"/>
            <a:ext cx="4762966" cy="16902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2902058">
              <a:lnSpc>
                <a:spcPct val="120000"/>
              </a:lnSpc>
              <a:defRPr sz="4000">
                <a:latin typeface="FZLanTingHeiS-R-GB"/>
                <a:ea typeface="FZLanTingHeiS-R-GB"/>
                <a:cs typeface="FZLanTingHeiS-R-GB"/>
                <a:sym typeface="FZLanTingHeiS-R-GB"/>
              </a:defRPr>
            </a:lvl1pPr>
          </a:lstStyle>
          <a:p>
            <a:pPr marL="0" marR="0" lvl="0" indent="0" algn="ctr" defTabSz="2902058" rtl="0" eaLnBrk="1" fontAlgn="auto" latinLnBrk="0" hangingPunct="1">
              <a:lnSpc>
                <a:spcPct val="12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EBEBEB">
                    <a:lumMod val="10000"/>
                  </a:srgbClr>
                </a:solidFill>
                <a:effectLst/>
                <a:uLnTx/>
                <a:uFillTx/>
                <a:latin typeface="微软雅黑"/>
                <a:ea typeface="微软雅黑"/>
                <a:sym typeface="FZLanTingHeiS-R-GB"/>
              </a:rPr>
              <a:t>多样性算力（ </a:t>
            </a:r>
            <a:r>
              <a:rPr kumimoji="0" lang="en-US" altLang="zh-CN" sz="1000" b="0" i="0" u="none" strike="noStrike" kern="0" cap="none" spc="0" normalizeH="0" baseline="0" noProof="0" dirty="0">
                <a:ln>
                  <a:noFill/>
                </a:ln>
                <a:solidFill>
                  <a:srgbClr val="EBEBEB">
                    <a:lumMod val="10000"/>
                  </a:srgbClr>
                </a:solidFill>
                <a:effectLst/>
                <a:uLnTx/>
                <a:uFillTx/>
                <a:latin typeface="微软雅黑"/>
                <a:ea typeface="微软雅黑"/>
                <a:sym typeface="FZLanTingHeiS-R-GB"/>
              </a:rPr>
              <a:t>CPU</a:t>
            </a:r>
            <a:r>
              <a:rPr kumimoji="0" lang="zh-CN" altLang="en-US" sz="1000" b="0" i="0" u="none" strike="noStrike" kern="0" cap="none" spc="0" normalizeH="0" baseline="0" noProof="0" dirty="0">
                <a:ln>
                  <a:noFill/>
                </a:ln>
                <a:solidFill>
                  <a:srgbClr val="EBEBEB">
                    <a:lumMod val="10000"/>
                  </a:srgbClr>
                </a:solidFill>
                <a:effectLst/>
                <a:uLnTx/>
                <a:uFillTx/>
                <a:latin typeface="微软雅黑"/>
                <a:ea typeface="微软雅黑"/>
                <a:sym typeface="FZLanTingHeiS-R-GB"/>
              </a:rPr>
              <a:t>｜</a:t>
            </a:r>
            <a:r>
              <a:rPr kumimoji="0" lang="en-US" altLang="zh-CN" sz="1000" b="0" i="0" u="none" strike="noStrike" kern="0" cap="none" spc="0" normalizeH="0" baseline="0" noProof="0" dirty="0">
                <a:ln>
                  <a:noFill/>
                </a:ln>
                <a:solidFill>
                  <a:srgbClr val="EBEBEB">
                    <a:lumMod val="10000"/>
                  </a:srgbClr>
                </a:solidFill>
                <a:effectLst/>
                <a:uLnTx/>
                <a:uFillTx/>
                <a:latin typeface="微软雅黑"/>
                <a:ea typeface="微软雅黑"/>
                <a:sym typeface="FZLanTingHeiS-R-GB"/>
              </a:rPr>
              <a:t>GPU</a:t>
            </a:r>
            <a:r>
              <a:rPr kumimoji="0" lang="zh-CN" altLang="en-US" sz="1000" b="0" i="0" u="none" strike="noStrike" kern="0" cap="none" spc="0" normalizeH="0" baseline="0" noProof="0" dirty="0">
                <a:ln>
                  <a:noFill/>
                </a:ln>
                <a:solidFill>
                  <a:srgbClr val="EBEBEB">
                    <a:lumMod val="10000"/>
                  </a:srgbClr>
                </a:solidFill>
                <a:effectLst/>
                <a:uLnTx/>
                <a:uFillTx/>
                <a:latin typeface="微软雅黑"/>
                <a:ea typeface="微软雅黑"/>
                <a:sym typeface="FZLanTingHeiS-R-GB"/>
              </a:rPr>
              <a:t>｜</a:t>
            </a:r>
            <a:r>
              <a:rPr kumimoji="0" lang="en-US" altLang="zh-CN" sz="1000" b="0" i="0" u="none" strike="noStrike" kern="0" cap="none" spc="0" normalizeH="0" baseline="0" noProof="0" dirty="0">
                <a:ln>
                  <a:noFill/>
                </a:ln>
                <a:solidFill>
                  <a:srgbClr val="EBEBEB">
                    <a:lumMod val="10000"/>
                  </a:srgbClr>
                </a:solidFill>
                <a:effectLst/>
                <a:uLnTx/>
                <a:uFillTx/>
                <a:latin typeface="微软雅黑"/>
                <a:ea typeface="微软雅黑"/>
                <a:sym typeface="FZLanTingHeiS-R-GB"/>
              </a:rPr>
              <a:t>NPU </a:t>
            </a:r>
            <a:r>
              <a:rPr kumimoji="0" lang="zh-CN" altLang="en-US" sz="1000" b="0" i="0" u="none" strike="noStrike" kern="0" cap="none" spc="0" normalizeH="0" baseline="0" noProof="0" dirty="0">
                <a:ln>
                  <a:noFill/>
                </a:ln>
                <a:solidFill>
                  <a:srgbClr val="EBEBEB">
                    <a:lumMod val="10000"/>
                  </a:srgbClr>
                </a:solidFill>
                <a:effectLst/>
                <a:uLnTx/>
                <a:uFillTx/>
                <a:latin typeface="微软雅黑"/>
                <a:ea typeface="微软雅黑"/>
                <a:sym typeface="FZLanTingHeiS-R-GB"/>
              </a:rPr>
              <a:t>）</a:t>
            </a:r>
          </a:p>
        </p:txBody>
      </p:sp>
      <p:sp>
        <p:nvSpPr>
          <p:cNvPr id="78" name="矩形">
            <a:extLst>
              <a:ext uri="{FF2B5EF4-FFF2-40B4-BE49-F238E27FC236}">
                <a16:creationId xmlns:a16="http://schemas.microsoft.com/office/drawing/2014/main" id="{378CD914-74B4-42FD-8C27-AE5F92E8DD35}"/>
              </a:ext>
            </a:extLst>
          </p:cNvPr>
          <p:cNvSpPr/>
          <p:nvPr/>
        </p:nvSpPr>
        <p:spPr>
          <a:xfrm>
            <a:off x="865301" y="4158752"/>
            <a:ext cx="4979239" cy="252178"/>
          </a:xfrm>
          <a:prstGeom prst="rect">
            <a:avLst/>
          </a:prstGeom>
          <a:gradFill flip="none" rotWithShape="1">
            <a:gsLst>
              <a:gs pos="0">
                <a:srgbClr val="D6E2F1"/>
              </a:gs>
              <a:gs pos="100000">
                <a:srgbClr val="ACBCE4"/>
              </a:gs>
            </a:gsLst>
            <a:lin ang="3600000" scaled="0"/>
          </a:gradFill>
          <a:ln w="3175" cap="flat">
            <a:noFill/>
            <a:prstDash val="solid"/>
            <a:miter lim="400000"/>
          </a:ln>
          <a:effectLst/>
        </p:spPr>
        <p:txBody>
          <a:bodyPr wrap="square" lIns="216518" tIns="216518" rIns="216518" bIns="216518"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Huawei Sans" panose="020B0604020202020204"/>
                <a:ea typeface="微软雅黑"/>
                <a:cs typeface="+mn-cs"/>
              </a:rPr>
              <a:t>多样性算力接入</a:t>
            </a:r>
          </a:p>
        </p:txBody>
      </p:sp>
      <p:sp>
        <p:nvSpPr>
          <p:cNvPr id="79" name="矩形">
            <a:extLst>
              <a:ext uri="{FF2B5EF4-FFF2-40B4-BE49-F238E27FC236}">
                <a16:creationId xmlns:a16="http://schemas.microsoft.com/office/drawing/2014/main" id="{4B8C9F2E-243F-41FE-B291-DFF82981F2FD}"/>
              </a:ext>
            </a:extLst>
          </p:cNvPr>
          <p:cNvSpPr/>
          <p:nvPr/>
        </p:nvSpPr>
        <p:spPr>
          <a:xfrm>
            <a:off x="2541646" y="3072540"/>
            <a:ext cx="1620000" cy="396000"/>
          </a:xfrm>
          <a:prstGeom prst="rect">
            <a:avLst/>
          </a:prstGeom>
          <a:gradFill flip="none" rotWithShape="1">
            <a:gsLst>
              <a:gs pos="0">
                <a:srgbClr val="D6E2F1"/>
              </a:gs>
              <a:gs pos="100000">
                <a:srgbClr val="ACBCE4"/>
              </a:gs>
            </a:gsLst>
            <a:lin ang="3600000" scaled="0"/>
          </a:gradFill>
          <a:ln w="3175" cap="flat">
            <a:noFill/>
            <a:prstDash val="solid"/>
            <a:miter lim="400000"/>
          </a:ln>
          <a:effectLst/>
        </p:spPr>
        <p:txBody>
          <a:bodyPr wrap="square" lIns="216518" tIns="216518" rIns="216518" bIns="216518"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1D1D1A"/>
                </a:solidFill>
                <a:effectLst/>
                <a:uLnTx/>
                <a:uFillTx/>
                <a:latin typeface="Huawei Sans" panose="020B0604020202020204"/>
                <a:ea typeface="微软雅黑"/>
                <a:cs typeface="+mn-cs"/>
              </a:rPr>
              <a:t>科学智能</a:t>
            </a:r>
            <a:endParaRPr kumimoji="0" sz="1000" b="0" i="0" u="none" strike="noStrike" kern="0" cap="none" spc="0" normalizeH="0" baseline="0" noProof="0" dirty="0">
              <a:ln>
                <a:noFill/>
              </a:ln>
              <a:solidFill>
                <a:srgbClr val="1D1D1A"/>
              </a:solidFill>
              <a:effectLst/>
              <a:uLnTx/>
              <a:uFillTx/>
              <a:latin typeface="Huawei Sans" panose="020B0604020202020204"/>
              <a:ea typeface="微软雅黑"/>
              <a:cs typeface="+mn-cs"/>
            </a:endParaRPr>
          </a:p>
        </p:txBody>
      </p:sp>
      <p:sp>
        <p:nvSpPr>
          <p:cNvPr id="80" name="矩形 79">
            <a:extLst>
              <a:ext uri="{FF2B5EF4-FFF2-40B4-BE49-F238E27FC236}">
                <a16:creationId xmlns:a16="http://schemas.microsoft.com/office/drawing/2014/main" id="{DC4D4711-7ED6-4C68-9397-6B1D899885BE}"/>
              </a:ext>
            </a:extLst>
          </p:cNvPr>
          <p:cNvSpPr/>
          <p:nvPr/>
        </p:nvSpPr>
        <p:spPr>
          <a:xfrm>
            <a:off x="6364168" y="1178822"/>
            <a:ext cx="1728000" cy="2520000"/>
          </a:xfrm>
          <a:prstGeom prst="rect">
            <a:avLst/>
          </a:prstGeom>
          <a:gradFill>
            <a:gsLst>
              <a:gs pos="0">
                <a:srgbClr val="FFFFFF">
                  <a:lumMod val="95000"/>
                </a:srgbClr>
              </a:gs>
              <a:gs pos="50000">
                <a:srgbClr val="EBEBEB">
                  <a:alpha val="10000"/>
                </a:srgbClr>
              </a:gs>
              <a:gs pos="100000">
                <a:srgbClr val="FFFFFF">
                  <a:lumMod val="95000"/>
                </a:srgbClr>
              </a:gs>
            </a:gsLst>
            <a:lin ang="0" scaled="0"/>
          </a:gra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666666"/>
              </a:solidFill>
              <a:effectLst/>
              <a:uLnTx/>
              <a:uFillTx/>
              <a:latin typeface="Huawei Sans" panose="020B0604020202020204"/>
              <a:ea typeface="微软雅黑"/>
              <a:cs typeface="+mn-cs"/>
            </a:endParaRPr>
          </a:p>
        </p:txBody>
      </p:sp>
      <p:sp>
        <p:nvSpPr>
          <p:cNvPr id="81" name="文本框 171">
            <a:extLst>
              <a:ext uri="{FF2B5EF4-FFF2-40B4-BE49-F238E27FC236}">
                <a16:creationId xmlns:a16="http://schemas.microsoft.com/office/drawing/2014/main" id="{916E7AAE-8BCD-4291-AD30-75F88748DE37}"/>
              </a:ext>
            </a:extLst>
          </p:cNvPr>
          <p:cNvSpPr txBox="1"/>
          <p:nvPr/>
        </p:nvSpPr>
        <p:spPr>
          <a:xfrm>
            <a:off x="6736186" y="1374341"/>
            <a:ext cx="983965" cy="236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354209">
              <a:lnSpc>
                <a:spcPct val="120000"/>
              </a:lnSpc>
              <a:defRPr sz="5000">
                <a:gradFill flip="none" rotWithShape="1">
                  <a:gsLst>
                    <a:gs pos="0">
                      <a:srgbClr val="EEF7FF"/>
                    </a:gs>
                    <a:gs pos="100000">
                      <a:srgbClr val="C0D6FF"/>
                    </a:gs>
                  </a:gsLst>
                  <a:lin ang="3600000" scaled="0"/>
                </a:gradFill>
                <a:latin typeface="FZLanTingHeiS-DB-GB"/>
                <a:ea typeface="FZLanTingHeiS-DB-GB"/>
                <a:cs typeface="FZLanTingHeiS-DB-GB"/>
                <a:sym typeface="FZLanTingHeiS-DB-GB"/>
              </a:defRPr>
            </a:lvl1pPr>
          </a:lstStyle>
          <a:p>
            <a:pPr marL="0" marR="0" lvl="0" indent="0" algn="ctr" defTabSz="354209" rtl="0" eaLnBrk="1" fontAlgn="auto" latinLnBrk="0" hangingPunct="1">
              <a:lnSpc>
                <a:spcPct val="12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sym typeface="Arial" panose="020B0604020202020204" pitchFamily="34" charset="0"/>
              </a:rPr>
              <a:t>大模型</a:t>
            </a:r>
          </a:p>
        </p:txBody>
      </p:sp>
      <p:sp>
        <p:nvSpPr>
          <p:cNvPr id="82" name="文本框 81">
            <a:extLst>
              <a:ext uri="{FF2B5EF4-FFF2-40B4-BE49-F238E27FC236}">
                <a16:creationId xmlns:a16="http://schemas.microsoft.com/office/drawing/2014/main" id="{490B1FD7-41E7-4AE8-95D9-B1F819352182}"/>
              </a:ext>
            </a:extLst>
          </p:cNvPr>
          <p:cNvSpPr txBox="1"/>
          <p:nvPr/>
        </p:nvSpPr>
        <p:spPr>
          <a:xfrm>
            <a:off x="6472168" y="1793758"/>
            <a:ext cx="1512000" cy="1632113"/>
          </a:xfrm>
          <a:prstGeom prst="rect">
            <a:avLst/>
          </a:prstGeom>
          <a:ln w="50800">
            <a:miter lim="400000"/>
          </a:ln>
        </p:spPr>
        <p:txBody>
          <a:bodyPr wrap="square" lIns="0" tIns="0" rIns="0" bIns="0">
            <a:spAutoFit/>
          </a:bodyPr>
          <a:lstStyle>
            <a:defPPr>
              <a:defRPr lang="zh-CN"/>
            </a:defPPr>
            <a:lvl1pPr defTabSz="6252296">
              <a:defRPr sz="5000">
                <a:gradFill flip="none" rotWithShape="1">
                  <a:gsLst>
                    <a:gs pos="0">
                      <a:srgbClr val="FFE8AF"/>
                    </a:gs>
                    <a:gs pos="100000">
                      <a:srgbClr val="CAAB53"/>
                    </a:gs>
                  </a:gsLst>
                  <a:lin ang="0" scaled="0"/>
                </a:gradFill>
                <a:latin typeface="FZLanTingHeiS-B-GB"/>
                <a:ea typeface="FZLanTingHeiS-B-GB"/>
                <a:cs typeface="FZLanTingHeiS-B-GB"/>
              </a:defRPr>
            </a:lvl1pPr>
          </a:lstStyle>
          <a:p>
            <a:pPr marL="171381" marR="0" lvl="0" indent="-171381" algn="l" defTabSz="6252296"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1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15+</a:t>
            </a: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基于昇思的开源预训练大模型开箱即用</a:t>
            </a:r>
            <a:endParaRPr kumimoji="0" lang="en-US"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endParaRPr>
          </a:p>
          <a:p>
            <a:pPr marL="171381" marR="0" lvl="0" indent="-171381" algn="l" defTabSz="6252296"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开发、训练、微调、部署端到端全流程使能</a:t>
            </a:r>
            <a:endParaRPr kumimoji="0" lang="en-US"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endParaRPr>
          </a:p>
          <a:p>
            <a:pPr marL="171381" marR="0" lvl="0" indent="-171381" algn="l" defTabSz="6252296"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基于昇思产业落地大模型占国内整体应用大模型</a:t>
            </a:r>
            <a:r>
              <a:rPr kumimoji="0" lang="en-US" altLang="zh-CN" sz="11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40%+</a:t>
            </a:r>
            <a:endParaRPr kumimoji="0" lang="en-US" altLang="zh-CN" sz="1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83" name="矩形 82">
            <a:extLst>
              <a:ext uri="{FF2B5EF4-FFF2-40B4-BE49-F238E27FC236}">
                <a16:creationId xmlns:a16="http://schemas.microsoft.com/office/drawing/2014/main" id="{954BA7D9-566F-4AB6-A818-C0ABFB7CE9B5}"/>
              </a:ext>
            </a:extLst>
          </p:cNvPr>
          <p:cNvSpPr/>
          <p:nvPr/>
        </p:nvSpPr>
        <p:spPr>
          <a:xfrm>
            <a:off x="8137353" y="1175455"/>
            <a:ext cx="1728000" cy="2520000"/>
          </a:xfrm>
          <a:prstGeom prst="rect">
            <a:avLst/>
          </a:prstGeom>
          <a:gradFill>
            <a:gsLst>
              <a:gs pos="0">
                <a:srgbClr val="FFFFFF">
                  <a:lumMod val="95000"/>
                </a:srgbClr>
              </a:gs>
              <a:gs pos="50000">
                <a:srgbClr val="EBEBEB">
                  <a:alpha val="10000"/>
                </a:srgbClr>
              </a:gs>
              <a:gs pos="100000">
                <a:srgbClr val="FFFFFF">
                  <a:lumMod val="95000"/>
                </a:srgbClr>
              </a:gs>
            </a:gsLst>
            <a:lin ang="0" scaled="0"/>
          </a:gra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666666"/>
              </a:solidFill>
              <a:effectLst/>
              <a:uLnTx/>
              <a:uFillTx/>
              <a:latin typeface="Huawei Sans" panose="020B0604020202020204"/>
              <a:ea typeface="微软雅黑"/>
              <a:cs typeface="+mn-cs"/>
            </a:endParaRPr>
          </a:p>
        </p:txBody>
      </p:sp>
      <p:sp>
        <p:nvSpPr>
          <p:cNvPr id="84" name="矩形 83">
            <a:extLst>
              <a:ext uri="{FF2B5EF4-FFF2-40B4-BE49-F238E27FC236}">
                <a16:creationId xmlns:a16="http://schemas.microsoft.com/office/drawing/2014/main" id="{55A55024-6785-4207-9028-1C7E7DE85C04}"/>
              </a:ext>
            </a:extLst>
          </p:cNvPr>
          <p:cNvSpPr/>
          <p:nvPr/>
        </p:nvSpPr>
        <p:spPr>
          <a:xfrm>
            <a:off x="9910538" y="1168272"/>
            <a:ext cx="1728000" cy="2520000"/>
          </a:xfrm>
          <a:prstGeom prst="rect">
            <a:avLst/>
          </a:prstGeom>
          <a:gradFill>
            <a:gsLst>
              <a:gs pos="0">
                <a:srgbClr val="FFFFFF">
                  <a:lumMod val="95000"/>
                </a:srgbClr>
              </a:gs>
              <a:gs pos="50000">
                <a:srgbClr val="EBEBEB">
                  <a:alpha val="10000"/>
                </a:srgbClr>
              </a:gs>
              <a:gs pos="100000">
                <a:srgbClr val="FFFFFF">
                  <a:lumMod val="95000"/>
                </a:srgbClr>
              </a:gs>
            </a:gsLst>
            <a:lin ang="0" scaled="0"/>
          </a:gradFill>
          <a:ln w="12700" cap="flat" cmpd="sng" algn="ctr">
            <a:noFill/>
            <a:prstDash val="solid"/>
            <a:miter lim="800000"/>
          </a:ln>
          <a:effectLst/>
        </p:spPr>
        <p:txBody>
          <a:bodyPr rtlCol="0" anchor="ctr"/>
          <a:lstStyle/>
          <a:p>
            <a:pPr marL="0" marR="0" lvl="0" indent="0" algn="ctr" defTabSz="914112" rtl="0" eaLnBrk="1" fontAlgn="auto" latinLnBrk="0" hangingPunct="1">
              <a:lnSpc>
                <a:spcPct val="100000"/>
              </a:lnSpc>
              <a:spcBef>
                <a:spcPts val="0"/>
              </a:spcBef>
              <a:spcAft>
                <a:spcPts val="0"/>
              </a:spcAft>
              <a:buClrTx/>
              <a:buSzTx/>
              <a:buFontTx/>
              <a:buNone/>
              <a:tabLst/>
              <a:defRPr/>
            </a:pPr>
            <a:endParaRPr kumimoji="0" lang="zh-CN" altLang="en-US" sz="1799" b="0" i="0" u="none" strike="noStrike" kern="0" cap="none" spc="0" normalizeH="0" baseline="0" noProof="0">
              <a:ln>
                <a:noFill/>
              </a:ln>
              <a:solidFill>
                <a:srgbClr val="666666"/>
              </a:solidFill>
              <a:effectLst/>
              <a:uLnTx/>
              <a:uFillTx/>
              <a:latin typeface="Huawei Sans" panose="020B0604020202020204"/>
              <a:ea typeface="微软雅黑"/>
              <a:cs typeface="+mn-cs"/>
            </a:endParaRPr>
          </a:p>
        </p:txBody>
      </p:sp>
      <p:sp>
        <p:nvSpPr>
          <p:cNvPr id="85" name="文本框 171">
            <a:extLst>
              <a:ext uri="{FF2B5EF4-FFF2-40B4-BE49-F238E27FC236}">
                <a16:creationId xmlns:a16="http://schemas.microsoft.com/office/drawing/2014/main" id="{5C46D5A7-A209-4F93-9D48-B85B9FE9D5C8}"/>
              </a:ext>
            </a:extLst>
          </p:cNvPr>
          <p:cNvSpPr txBox="1"/>
          <p:nvPr/>
        </p:nvSpPr>
        <p:spPr>
          <a:xfrm>
            <a:off x="8509371" y="1374341"/>
            <a:ext cx="983965" cy="236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354209">
              <a:lnSpc>
                <a:spcPct val="120000"/>
              </a:lnSpc>
              <a:defRPr sz="5000">
                <a:gradFill flip="none" rotWithShape="1">
                  <a:gsLst>
                    <a:gs pos="0">
                      <a:srgbClr val="EEF7FF"/>
                    </a:gs>
                    <a:gs pos="100000">
                      <a:srgbClr val="C0D6FF"/>
                    </a:gs>
                  </a:gsLst>
                  <a:lin ang="3600000" scaled="0"/>
                </a:gradFill>
                <a:latin typeface="FZLanTingHeiS-DB-GB"/>
                <a:ea typeface="FZLanTingHeiS-DB-GB"/>
                <a:cs typeface="FZLanTingHeiS-DB-GB"/>
                <a:sym typeface="FZLanTingHeiS-DB-GB"/>
              </a:defRPr>
            </a:lvl1pPr>
          </a:lstStyle>
          <a:p>
            <a:pPr marL="0" marR="0" lvl="0" indent="0" algn="ctr" defTabSz="354209" rtl="0" eaLnBrk="1" fontAlgn="auto" latinLnBrk="0" hangingPunct="1">
              <a:lnSpc>
                <a:spcPct val="12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sym typeface="Arial" panose="020B0604020202020204" pitchFamily="34" charset="0"/>
              </a:rPr>
              <a:t>科学智能</a:t>
            </a:r>
          </a:p>
        </p:txBody>
      </p:sp>
      <p:sp>
        <p:nvSpPr>
          <p:cNvPr id="86" name="文本框 85">
            <a:extLst>
              <a:ext uri="{FF2B5EF4-FFF2-40B4-BE49-F238E27FC236}">
                <a16:creationId xmlns:a16="http://schemas.microsoft.com/office/drawing/2014/main" id="{5EDE2E6C-0647-4522-9DC6-50A29B2755B1}"/>
              </a:ext>
            </a:extLst>
          </p:cNvPr>
          <p:cNvSpPr txBox="1"/>
          <p:nvPr/>
        </p:nvSpPr>
        <p:spPr>
          <a:xfrm>
            <a:off x="8245353" y="1793758"/>
            <a:ext cx="1512000" cy="1357808"/>
          </a:xfrm>
          <a:prstGeom prst="rect">
            <a:avLst/>
          </a:prstGeom>
          <a:ln w="50800">
            <a:miter lim="400000"/>
          </a:ln>
        </p:spPr>
        <p:txBody>
          <a:bodyPr wrap="square" lIns="0" tIns="0" rIns="0" bIns="0">
            <a:spAutoFit/>
          </a:bodyPr>
          <a:lstStyle>
            <a:defPPr>
              <a:defRPr lang="zh-CN"/>
            </a:defPPr>
            <a:lvl1pPr defTabSz="6252296">
              <a:defRPr sz="5000">
                <a:gradFill flip="none" rotWithShape="1">
                  <a:gsLst>
                    <a:gs pos="0">
                      <a:srgbClr val="FFE8AF"/>
                    </a:gs>
                    <a:gs pos="100000">
                      <a:srgbClr val="CAAB53"/>
                    </a:gs>
                  </a:gsLst>
                  <a:lin ang="0" scaled="0"/>
                </a:gradFill>
                <a:latin typeface="FZLanTingHeiS-B-GB"/>
                <a:ea typeface="FZLanTingHeiS-B-GB"/>
                <a:cs typeface="FZLanTingHeiS-B-GB"/>
              </a:defRPr>
            </a:lvl1pPr>
          </a:lstStyle>
          <a:p>
            <a:pPr marL="171381" marR="0" lvl="0" indent="-171381" algn="l" defTabSz="6252296"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面向</a:t>
            </a:r>
            <a:r>
              <a:rPr kumimoji="0" lang="en-US"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AI4S</a:t>
            </a: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研发人员，打造</a:t>
            </a:r>
            <a:r>
              <a:rPr kumimoji="0" lang="en-US"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AI+</a:t>
            </a: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科学的融合计算平台，加速科研创新</a:t>
            </a:r>
            <a:endParaRPr kumimoji="0" lang="en-US"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endParaRPr>
          </a:p>
          <a:p>
            <a:pPr marL="171381" marR="0" lvl="0" indent="-171381" algn="l" defTabSz="6252296"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面向</a:t>
            </a:r>
            <a:r>
              <a:rPr kumimoji="0" lang="en-US"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AI4S</a:t>
            </a: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用户，打造科学套件</a:t>
            </a:r>
            <a:r>
              <a:rPr kumimoji="0" lang="en-US"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&amp;</a:t>
            </a: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超级应用，科研赋能产业</a:t>
            </a:r>
          </a:p>
        </p:txBody>
      </p:sp>
      <p:sp>
        <p:nvSpPr>
          <p:cNvPr id="87" name="文本框 171">
            <a:extLst>
              <a:ext uri="{FF2B5EF4-FFF2-40B4-BE49-F238E27FC236}">
                <a16:creationId xmlns:a16="http://schemas.microsoft.com/office/drawing/2014/main" id="{471FD163-B3AC-4C95-A5EC-449A764571D7}"/>
              </a:ext>
            </a:extLst>
          </p:cNvPr>
          <p:cNvSpPr txBox="1"/>
          <p:nvPr/>
        </p:nvSpPr>
        <p:spPr>
          <a:xfrm>
            <a:off x="10282556" y="1374341"/>
            <a:ext cx="983965" cy="23621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ctr">
            <a:spAutoFit/>
          </a:bodyPr>
          <a:lstStyle>
            <a:lvl1pPr defTabSz="354209">
              <a:lnSpc>
                <a:spcPct val="120000"/>
              </a:lnSpc>
              <a:defRPr sz="5000">
                <a:gradFill flip="none" rotWithShape="1">
                  <a:gsLst>
                    <a:gs pos="0">
                      <a:srgbClr val="EEF7FF"/>
                    </a:gs>
                    <a:gs pos="100000">
                      <a:srgbClr val="C0D6FF"/>
                    </a:gs>
                  </a:gsLst>
                  <a:lin ang="3600000" scaled="0"/>
                </a:gradFill>
                <a:latin typeface="FZLanTingHeiS-DB-GB"/>
                <a:ea typeface="FZLanTingHeiS-DB-GB"/>
                <a:cs typeface="FZLanTingHeiS-DB-GB"/>
                <a:sym typeface="FZLanTingHeiS-DB-GB"/>
              </a:defRPr>
            </a:lvl1pPr>
          </a:lstStyle>
          <a:p>
            <a:pPr marL="0" marR="0" lvl="0" indent="0" algn="ctr" defTabSz="354209" rtl="0" eaLnBrk="1" fontAlgn="auto" latinLnBrk="0" hangingPunct="1">
              <a:lnSpc>
                <a:spcPct val="12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sym typeface="Arial" panose="020B0604020202020204" pitchFamily="34" charset="0"/>
              </a:rPr>
              <a:t>行业使能</a:t>
            </a:r>
          </a:p>
        </p:txBody>
      </p:sp>
      <p:sp>
        <p:nvSpPr>
          <p:cNvPr id="98" name="文本框 97">
            <a:extLst>
              <a:ext uri="{FF2B5EF4-FFF2-40B4-BE49-F238E27FC236}">
                <a16:creationId xmlns:a16="http://schemas.microsoft.com/office/drawing/2014/main" id="{22D21948-7D16-4566-A9EF-7DDDCEA83D77}"/>
              </a:ext>
            </a:extLst>
          </p:cNvPr>
          <p:cNvSpPr txBox="1"/>
          <p:nvPr/>
        </p:nvSpPr>
        <p:spPr>
          <a:xfrm>
            <a:off x="10018538" y="1793758"/>
            <a:ext cx="1512000" cy="1632113"/>
          </a:xfrm>
          <a:prstGeom prst="rect">
            <a:avLst/>
          </a:prstGeom>
          <a:ln w="50800">
            <a:miter lim="400000"/>
          </a:ln>
        </p:spPr>
        <p:txBody>
          <a:bodyPr wrap="square" lIns="0" tIns="0" rIns="0" bIns="0">
            <a:spAutoFit/>
          </a:bodyPr>
          <a:lstStyle>
            <a:defPPr>
              <a:defRPr lang="zh-CN"/>
            </a:defPPr>
            <a:lvl1pPr defTabSz="6252296">
              <a:defRPr sz="5000">
                <a:gradFill flip="none" rotWithShape="1">
                  <a:gsLst>
                    <a:gs pos="0">
                      <a:srgbClr val="FFE8AF"/>
                    </a:gs>
                    <a:gs pos="100000">
                      <a:srgbClr val="CAAB53"/>
                    </a:gs>
                  </a:gsLst>
                  <a:lin ang="0" scaled="0"/>
                </a:gradFill>
                <a:latin typeface="FZLanTingHeiS-B-GB"/>
                <a:ea typeface="FZLanTingHeiS-B-GB"/>
                <a:cs typeface="FZLanTingHeiS-B-GB"/>
              </a:defRPr>
            </a:lvl1pPr>
          </a:lstStyle>
          <a:p>
            <a:pPr marL="171381" marR="0" lvl="0" indent="-171381" algn="l" defTabSz="6252296"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低门槛易用：</a:t>
            </a:r>
            <a:r>
              <a:rPr kumimoji="0" lang="zh-CN" altLang="en-US" sz="1000" b="0" i="0" u="none" strike="noStrike" kern="0" cap="none" spc="0" normalizeH="0" baseline="0" noProof="0" dirty="0">
                <a:ln>
                  <a:noFill/>
                </a:ln>
                <a:solidFill>
                  <a:srgbClr val="EBEBEB">
                    <a:lumMod val="10000"/>
                  </a:srgbClr>
                </a:solidFill>
                <a:effectLst/>
                <a:uLnTx/>
                <a:uFillTx/>
                <a:latin typeface="微软雅黑"/>
                <a:ea typeface="微软雅黑"/>
              </a:rPr>
              <a:t>集成主流</a:t>
            </a:r>
            <a:r>
              <a:rPr kumimoji="0" lang="en-US" altLang="zh-CN" sz="1000" b="0" i="0" u="none" strike="noStrike" kern="0" cap="none" spc="0" normalizeH="0" baseline="0" noProof="0" dirty="0">
                <a:ln>
                  <a:noFill/>
                </a:ln>
                <a:solidFill>
                  <a:srgbClr val="EBEBEB">
                    <a:lumMod val="10000"/>
                  </a:srgbClr>
                </a:solidFill>
                <a:effectLst/>
                <a:uLnTx/>
                <a:uFillTx/>
                <a:latin typeface="微软雅黑"/>
                <a:ea typeface="微软雅黑"/>
              </a:rPr>
              <a:t>SOTA</a:t>
            </a:r>
            <a:r>
              <a:rPr kumimoji="0" lang="zh-CN" altLang="en-US" sz="1000" b="0" i="0" u="none" strike="noStrike" kern="0" cap="none" spc="0" normalizeH="0" baseline="0" noProof="0" dirty="0">
                <a:ln>
                  <a:noFill/>
                </a:ln>
                <a:solidFill>
                  <a:srgbClr val="EBEBEB">
                    <a:lumMod val="10000"/>
                  </a:srgbClr>
                </a:solidFill>
                <a:effectLst/>
                <a:uLnTx/>
                <a:uFillTx/>
                <a:latin typeface="微软雅黑"/>
                <a:ea typeface="微软雅黑"/>
              </a:rPr>
              <a:t>模型、易用数据</a:t>
            </a:r>
            <a:r>
              <a:rPr kumimoji="0" lang="en-US" altLang="zh-CN" sz="1000" b="0" i="0" u="none" strike="noStrike" kern="0" cap="none" spc="0" normalizeH="0" baseline="0" noProof="0" dirty="0">
                <a:ln>
                  <a:noFill/>
                </a:ln>
                <a:solidFill>
                  <a:srgbClr val="EBEBEB">
                    <a:lumMod val="10000"/>
                  </a:srgbClr>
                </a:solidFill>
                <a:effectLst/>
                <a:uLnTx/>
                <a:uFillTx/>
                <a:latin typeface="微软雅黑"/>
                <a:ea typeface="微软雅黑"/>
              </a:rPr>
              <a:t>/</a:t>
            </a:r>
            <a:r>
              <a:rPr kumimoji="0" lang="zh-CN" altLang="en-US" sz="1000" b="0" i="0" u="none" strike="noStrike" kern="0" cap="none" spc="0" normalizeH="0" baseline="0" noProof="0" dirty="0">
                <a:ln>
                  <a:noFill/>
                </a:ln>
                <a:solidFill>
                  <a:srgbClr val="EBEBEB">
                    <a:lumMod val="10000"/>
                  </a:srgbClr>
                </a:solidFill>
                <a:effectLst/>
                <a:uLnTx/>
                <a:uFillTx/>
                <a:latin typeface="微软雅黑"/>
                <a:ea typeface="微软雅黑"/>
              </a:rPr>
              <a:t>模型接口，开箱即用</a:t>
            </a:r>
          </a:p>
          <a:p>
            <a:pPr marL="171381" marR="0" lvl="0" indent="-171381" algn="l" defTabSz="6252296"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高性能提效：领域关键模型精度比业界</a:t>
            </a:r>
            <a:r>
              <a:rPr kumimoji="0" lang="en-US" altLang="zh-CN"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SOTA</a:t>
            </a: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提升</a:t>
            </a:r>
            <a:r>
              <a:rPr kumimoji="0" lang="en-US" altLang="zh-CN" sz="11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0.5~3pct</a:t>
            </a:r>
            <a:r>
              <a:rPr kumimoji="0" lang="zh-CN" altLang="en-US" sz="1000" b="0" i="0" u="none" strike="noStrike" kern="0" cap="none" spc="0" normalizeH="0" baseline="0" noProof="0" dirty="0">
                <a:ln>
                  <a:noFill/>
                </a:ln>
                <a:solidFill>
                  <a:srgbClr val="666666">
                    <a:lumMod val="50000"/>
                  </a:srgbClr>
                </a:solidFill>
                <a:effectLst/>
                <a:uLnTx/>
                <a:uFillTx/>
                <a:latin typeface="微软雅黑" panose="020B0503020204020204" pitchFamily="34" charset="-122"/>
                <a:ea typeface="微软雅黑" panose="020B0503020204020204" pitchFamily="34" charset="-122"/>
              </a:rPr>
              <a:t>，性能领先</a:t>
            </a:r>
            <a:r>
              <a:rPr kumimoji="0" lang="en-US" altLang="zh-CN" sz="11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20~50% </a:t>
            </a:r>
            <a:endParaRPr kumimoji="0" lang="zh-CN" altLang="en-US" sz="10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8327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标题 1"/>
          <p:cNvSpPr txBox="1">
            <a:spLocks/>
          </p:cNvSpPr>
          <p:nvPr/>
        </p:nvSpPr>
        <p:spPr>
          <a:xfrm>
            <a:off x="182070" y="293458"/>
            <a:ext cx="11801638" cy="540237"/>
          </a:xfrm>
          <a:prstGeom prst="rect">
            <a:avLst/>
          </a:prstGeom>
        </p:spPr>
        <p:txBody>
          <a:bodyPr/>
          <a:lstStyle>
            <a:lvl1pPr marL="0" algn="l" defTabSz="914478" rtl="0" eaLnBrk="1" latinLnBrk="0" hangingPunct="1">
              <a:lnSpc>
                <a:spcPct val="90000"/>
              </a:lnSpc>
              <a:spcBef>
                <a:spcPct val="0"/>
              </a:spcBef>
              <a:buNone/>
              <a:defRPr kumimoji="1" lang="zh-CN" altLang="en-US" sz="2400" b="1" kern="1200" dirty="0">
                <a:solidFill>
                  <a:schemeClr val="bg1">
                    <a:lumMod val="50000"/>
                  </a:schemeClr>
                </a:solidFill>
                <a:latin typeface="Microsoft YaHei" panose="020B0503020204020204" pitchFamily="34" charset="-122"/>
                <a:ea typeface="Microsoft YaHei" panose="020B0503020204020204" pitchFamily="34" charset="-122"/>
                <a:cs typeface="+mn-cs"/>
              </a:defRPr>
            </a:lvl1pPr>
          </a:lstStyle>
          <a:p>
            <a:pPr algn="ctr" defTabSz="457017"/>
            <a:r>
              <a:rPr lang="zh-CN" altLang="en-US" sz="2799" dirty="0">
                <a:solidFill>
                  <a:srgbClr val="7F0000"/>
                </a:solidFill>
                <a:latin typeface="微软雅黑" panose="020B0503020204020204" pitchFamily="34" charset="-122"/>
                <a:ea typeface="微软雅黑" panose="020B0503020204020204" pitchFamily="34" charset="-122"/>
                <a:cs typeface="+mn-ea"/>
              </a:rPr>
              <a:t>华为昇腾</a:t>
            </a:r>
            <a:r>
              <a:rPr lang="en-US" altLang="zh-CN" sz="2799" dirty="0">
                <a:solidFill>
                  <a:srgbClr val="7F0000"/>
                </a:solidFill>
                <a:latin typeface="微软雅黑" panose="020B0503020204020204" pitchFamily="34" charset="-122"/>
                <a:ea typeface="微软雅黑" panose="020B0503020204020204" pitchFamily="34" charset="-122"/>
                <a:cs typeface="+mn-ea"/>
              </a:rPr>
              <a:t>AI</a:t>
            </a:r>
            <a:r>
              <a:rPr lang="zh-CN" altLang="en-US" sz="2799" dirty="0">
                <a:solidFill>
                  <a:srgbClr val="7F0000"/>
                </a:solidFill>
                <a:latin typeface="微软雅黑" panose="020B0503020204020204" pitchFamily="34" charset="-122"/>
                <a:ea typeface="微软雅黑" panose="020B0503020204020204" pitchFamily="34" charset="-122"/>
                <a:cs typeface="+mn-ea"/>
              </a:rPr>
              <a:t>解决方案</a:t>
            </a:r>
          </a:p>
        </p:txBody>
      </p:sp>
      <p:sp>
        <p:nvSpPr>
          <p:cNvPr id="113" name="矩形: 圆角 128">
            <a:extLst>
              <a:ext uri="{FF2B5EF4-FFF2-40B4-BE49-F238E27FC236}">
                <a16:creationId xmlns:a16="http://schemas.microsoft.com/office/drawing/2014/main" id="{0E03B34B-8038-460D-B615-FEEB6A4D16FB}"/>
              </a:ext>
            </a:extLst>
          </p:cNvPr>
          <p:cNvSpPr/>
          <p:nvPr/>
        </p:nvSpPr>
        <p:spPr>
          <a:xfrm>
            <a:off x="791406" y="1953718"/>
            <a:ext cx="5883032" cy="1187107"/>
          </a:xfrm>
          <a:prstGeom prst="roundRect">
            <a:avLst>
              <a:gd name="adj" fmla="val 0"/>
            </a:avLst>
          </a:prstGeom>
          <a:solidFill>
            <a:sysClr val="window" lastClr="FFFFFF">
              <a:lumMod val="95000"/>
            </a:sysClr>
          </a:solidFill>
          <a:ln w="12700" cap="flat" cmpd="sng" algn="ctr">
            <a:noFill/>
            <a:prstDash val="solid"/>
            <a:miter lim="800000"/>
          </a:ln>
          <a:effectLst/>
        </p:spPr>
        <p:txBody>
          <a:bodyPr rtlCol="0" anchor="ctr"/>
          <a:lstStyle/>
          <a:p>
            <a:pPr algn="ctr" defTabSz="913668">
              <a:defRPr/>
            </a:pPr>
            <a:endParaRPr lang="zh-CN" altLang="en-US" sz="1200" kern="0">
              <a:solidFill>
                <a:prstClr val="white"/>
              </a:solidFill>
              <a:latin typeface="微软雅黑" panose="020B0503020204020204" pitchFamily="34" charset="-122"/>
              <a:ea typeface="微软雅黑"/>
              <a:cs typeface="Huawei Sans" panose="020C0503030203020204" pitchFamily="34" charset="0"/>
            </a:endParaRPr>
          </a:p>
        </p:txBody>
      </p:sp>
      <p:grpSp>
        <p:nvGrpSpPr>
          <p:cNvPr id="114" name="组合 113"/>
          <p:cNvGrpSpPr/>
          <p:nvPr/>
        </p:nvGrpSpPr>
        <p:grpSpPr>
          <a:xfrm>
            <a:off x="769144" y="4161068"/>
            <a:ext cx="5906599" cy="475821"/>
            <a:chOff x="788179" y="3926245"/>
            <a:chExt cx="5927385" cy="476007"/>
          </a:xfrm>
          <a:solidFill>
            <a:sysClr val="window" lastClr="FFFFFF">
              <a:lumMod val="95000"/>
            </a:sysClr>
          </a:solidFill>
        </p:grpSpPr>
        <p:grpSp>
          <p:nvGrpSpPr>
            <p:cNvPr id="115" name="组合 114"/>
            <p:cNvGrpSpPr/>
            <p:nvPr/>
          </p:nvGrpSpPr>
          <p:grpSpPr>
            <a:xfrm>
              <a:off x="788179" y="3926245"/>
              <a:ext cx="5927385" cy="476007"/>
              <a:chOff x="788179" y="3926245"/>
              <a:chExt cx="5927385" cy="476007"/>
            </a:xfrm>
            <a:grpFill/>
          </p:grpSpPr>
          <p:sp>
            <p:nvSpPr>
              <p:cNvPr id="117" name="矩形: 圆角 130">
                <a:extLst>
                  <a:ext uri="{FF2B5EF4-FFF2-40B4-BE49-F238E27FC236}">
                    <a16:creationId xmlns:a16="http://schemas.microsoft.com/office/drawing/2014/main" id="{2A7F2FFB-F61B-411F-9379-8BC86F8CEB9D}"/>
                  </a:ext>
                </a:extLst>
              </p:cNvPr>
              <p:cNvSpPr/>
              <p:nvPr/>
            </p:nvSpPr>
            <p:spPr>
              <a:xfrm>
                <a:off x="830234" y="3926245"/>
                <a:ext cx="5885330" cy="438407"/>
              </a:xfrm>
              <a:prstGeom prst="roundRect">
                <a:avLst>
                  <a:gd name="adj" fmla="val 0"/>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white"/>
                  </a:solidFill>
                  <a:latin typeface="微软雅黑" panose="020B0503020204020204" pitchFamily="34" charset="-122"/>
                  <a:ea typeface="微软雅黑"/>
                  <a:cs typeface="Huawei Sans" panose="020C0503030203020204" pitchFamily="34" charset="0"/>
                </a:endParaRPr>
              </a:p>
            </p:txBody>
          </p:sp>
          <p:sp>
            <p:nvSpPr>
              <p:cNvPr id="118" name="圆角矩形 95">
                <a:extLst>
                  <a:ext uri="{FF2B5EF4-FFF2-40B4-BE49-F238E27FC236}">
                    <a16:creationId xmlns:a16="http://schemas.microsoft.com/office/drawing/2014/main" id="{E7824B8C-E520-48D3-90F8-9C9F3BDE418A}"/>
                  </a:ext>
                </a:extLst>
              </p:cNvPr>
              <p:cNvSpPr/>
              <p:nvPr/>
            </p:nvSpPr>
            <p:spPr>
              <a:xfrm>
                <a:off x="788179" y="3951489"/>
                <a:ext cx="5621054" cy="450763"/>
              </a:xfrm>
              <a:prstGeom prst="roundRect">
                <a:avLst>
                  <a:gd name="adj" fmla="val 0"/>
                </a:avLst>
              </a:prstGeom>
              <a:grpFill/>
              <a:ln w="19050" cap="flat" cmpd="sng" algn="ctr">
                <a:noFill/>
                <a:prstDash val="solid"/>
              </a:ln>
              <a:effectLst/>
            </p:spPr>
            <p:txBody>
              <a:bodyPr lIns="35972" tIns="35972" rIns="35972" bIns="35972"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1218784">
                  <a:defRPr/>
                </a:pPr>
                <a:r>
                  <a:rPr lang="en-US" altLang="zh-CN" sz="1598" b="1" dirty="0">
                    <a:solidFill>
                      <a:prstClr val="black">
                        <a:lumMod val="85000"/>
                        <a:lumOff val="15000"/>
                      </a:prstClr>
                    </a:solidFill>
                    <a:latin typeface="微软雅黑" panose="020B0503020204020204" pitchFamily="34" charset="-122"/>
                    <a:ea typeface="微软雅黑"/>
                    <a:cs typeface="Huawei Sans" panose="020C0503030203020204" pitchFamily="34" charset="0"/>
                  </a:rPr>
                  <a:t>CANN</a:t>
                </a:r>
              </a:p>
              <a:p>
                <a:pPr algn="ctr" defTabSz="1218784">
                  <a:defRPr/>
                </a:pPr>
                <a:r>
                  <a:rPr lang="en-US" altLang="zh-CN" sz="900" dirty="0">
                    <a:solidFill>
                      <a:prstClr val="black">
                        <a:lumMod val="85000"/>
                        <a:lumOff val="15000"/>
                      </a:prstClr>
                    </a:solidFill>
                    <a:latin typeface="微软雅黑" panose="020B0503020204020204" pitchFamily="34" charset="-122"/>
                    <a:ea typeface="微软雅黑"/>
                    <a:cs typeface="Huawei Sans" panose="020C0503030203020204" pitchFamily="34" charset="0"/>
                  </a:rPr>
                  <a:t>Compute Architecture for Neural Networks</a:t>
                </a:r>
                <a:endParaRPr lang="zh-CN" altLang="en-US" sz="900" dirty="0">
                  <a:solidFill>
                    <a:prstClr val="black">
                      <a:lumMod val="85000"/>
                      <a:lumOff val="15000"/>
                    </a:prstClr>
                  </a:solidFill>
                  <a:latin typeface="微软雅黑" panose="020B0503020204020204" pitchFamily="34" charset="-122"/>
                  <a:ea typeface="微软雅黑"/>
                  <a:cs typeface="Huawei Sans" panose="020C0503030203020204" pitchFamily="34" charset="0"/>
                </a:endParaRPr>
              </a:p>
            </p:txBody>
          </p:sp>
        </p:grpSp>
        <p:sp>
          <p:nvSpPr>
            <p:cNvPr id="116" name="文本框 160">
              <a:extLst>
                <a:ext uri="{FF2B5EF4-FFF2-40B4-BE49-F238E27FC236}">
                  <a16:creationId xmlns:a16="http://schemas.microsoft.com/office/drawing/2014/main" id="{1EA2D1C9-28FB-4318-99A4-69D70C446AF4}"/>
                </a:ext>
              </a:extLst>
            </p:cNvPr>
            <p:cNvSpPr txBox="1"/>
            <p:nvPr/>
          </p:nvSpPr>
          <p:spPr>
            <a:xfrm>
              <a:off x="5367640" y="4037428"/>
              <a:ext cx="1268114" cy="307777"/>
            </a:xfrm>
            <a:prstGeom prst="rect">
              <a:avLst/>
            </a:prstGeom>
            <a:grp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296">
                <a:spcAft>
                  <a:spcPts val="600"/>
                </a:spcAft>
                <a:defRPr/>
              </a:pPr>
              <a:r>
                <a:rPr lang="zh-CN" altLang="en-US" sz="1399" b="1" kern="0" dirty="0">
                  <a:solidFill>
                    <a:prstClr val="black"/>
                  </a:solidFill>
                  <a:latin typeface="微软雅黑" panose="020B0503020204020204" pitchFamily="34" charset="-122"/>
                  <a:ea typeface="微软雅黑"/>
                  <a:cs typeface="Huawei Sans" panose="020C0503030203020204" pitchFamily="34" charset="0"/>
                </a:rPr>
                <a:t>异构计算架构</a:t>
              </a:r>
            </a:p>
          </p:txBody>
        </p:sp>
      </p:grpSp>
      <p:sp>
        <p:nvSpPr>
          <p:cNvPr id="119" name="矩形: 圆角 129">
            <a:extLst>
              <a:ext uri="{FF2B5EF4-FFF2-40B4-BE49-F238E27FC236}">
                <a16:creationId xmlns:a16="http://schemas.microsoft.com/office/drawing/2014/main" id="{795FCD8E-42C2-4D51-8177-6280EF984134}"/>
              </a:ext>
            </a:extLst>
          </p:cNvPr>
          <p:cNvSpPr/>
          <p:nvPr/>
        </p:nvSpPr>
        <p:spPr>
          <a:xfrm>
            <a:off x="797362" y="3297614"/>
            <a:ext cx="5874797" cy="531742"/>
          </a:xfrm>
          <a:prstGeom prst="roundRect">
            <a:avLst>
              <a:gd name="adj" fmla="val 0"/>
            </a:avLst>
          </a:prstGeom>
          <a:solidFill>
            <a:sysClr val="window" lastClr="FFFFFF">
              <a:lumMod val="95000"/>
            </a:sysClr>
          </a:solidFill>
          <a:ln w="12700" cap="flat" cmpd="sng" algn="ctr">
            <a:noFill/>
            <a:prstDash val="solid"/>
            <a:miter lim="800000"/>
          </a:ln>
          <a:effectLst/>
        </p:spPr>
        <p:txBody>
          <a:bodyPr rtlCol="0" anchor="ctr"/>
          <a:lstStyle/>
          <a:p>
            <a:pPr algn="ctr" defTabSz="913668">
              <a:defRPr/>
            </a:pPr>
            <a:endParaRPr lang="zh-CN" altLang="en-US" sz="1798" kern="0">
              <a:solidFill>
                <a:prstClr val="white"/>
              </a:solidFill>
              <a:latin typeface="微软雅黑" panose="020B0503020204020204" pitchFamily="34" charset="-122"/>
              <a:ea typeface="微软雅黑"/>
              <a:cs typeface="Huawei Sans" panose="020C0503030203020204" pitchFamily="34" charset="0"/>
            </a:endParaRPr>
          </a:p>
        </p:txBody>
      </p:sp>
      <p:sp>
        <p:nvSpPr>
          <p:cNvPr id="120" name="文本框 159">
            <a:extLst>
              <a:ext uri="{FF2B5EF4-FFF2-40B4-BE49-F238E27FC236}">
                <a16:creationId xmlns:a16="http://schemas.microsoft.com/office/drawing/2014/main" id="{CA11D654-7014-47FE-993C-D55DB91AFFC1}"/>
              </a:ext>
            </a:extLst>
          </p:cNvPr>
          <p:cNvSpPr txBox="1"/>
          <p:nvPr/>
        </p:nvSpPr>
        <p:spPr>
          <a:xfrm>
            <a:off x="5563123" y="3399673"/>
            <a:ext cx="913710" cy="30765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296">
              <a:spcAft>
                <a:spcPts val="600"/>
              </a:spcAft>
              <a:defRPr/>
            </a:pPr>
            <a:r>
              <a:rPr lang="en-US" altLang="zh-CN" sz="1399" b="1" kern="0" dirty="0">
                <a:solidFill>
                  <a:prstClr val="black"/>
                </a:solidFill>
                <a:latin typeface="微软雅黑" panose="020B0503020204020204" pitchFamily="34" charset="-122"/>
                <a:ea typeface="微软雅黑"/>
                <a:cs typeface="Huawei Sans" panose="020C0503030203020204" pitchFamily="34" charset="0"/>
              </a:rPr>
              <a:t>AI </a:t>
            </a:r>
            <a:r>
              <a:rPr lang="zh-CN" altLang="en-US" sz="1399" b="1" kern="0" dirty="0">
                <a:solidFill>
                  <a:prstClr val="black"/>
                </a:solidFill>
                <a:latin typeface="微软雅黑" panose="020B0503020204020204" pitchFamily="34" charset="-122"/>
                <a:ea typeface="微软雅黑"/>
                <a:cs typeface="Huawei Sans" panose="020C0503030203020204" pitchFamily="34" charset="0"/>
              </a:rPr>
              <a:t>框架</a:t>
            </a:r>
          </a:p>
        </p:txBody>
      </p:sp>
      <p:sp>
        <p:nvSpPr>
          <p:cNvPr id="121" name="圆角矩形 190">
            <a:extLst>
              <a:ext uri="{FF2B5EF4-FFF2-40B4-BE49-F238E27FC236}">
                <a16:creationId xmlns:a16="http://schemas.microsoft.com/office/drawing/2014/main" id="{EE624918-9D5A-4388-B515-6167BC64B0F8}"/>
              </a:ext>
            </a:extLst>
          </p:cNvPr>
          <p:cNvSpPr/>
          <p:nvPr/>
        </p:nvSpPr>
        <p:spPr>
          <a:xfrm>
            <a:off x="1098887" y="3377403"/>
            <a:ext cx="4174786" cy="315838"/>
          </a:xfrm>
          <a:prstGeom prst="roundRect">
            <a:avLst/>
          </a:prstGeom>
          <a:noFill/>
          <a:ln w="12700" cap="flat" cmpd="sng" algn="ctr">
            <a:solidFill>
              <a:sysClr val="windowText" lastClr="000000">
                <a:lumMod val="50000"/>
                <a:lumOff val="50000"/>
              </a:sysClr>
            </a:solidFill>
            <a:prstDash val="solid"/>
          </a:ln>
          <a:effectLst/>
        </p:spPr>
        <p:txBody>
          <a:bodyPr lIns="35972" tIns="35972" rIns="35972" bIns="35972" rtlCol="0" anchor="ctr"/>
          <a:lstStyle/>
          <a:p>
            <a:pPr algn="ctr" defTabSz="290111" hangingPunct="0">
              <a:defRPr/>
            </a:pPr>
            <a:r>
              <a:rPr lang="en-US" altLang="zh-CN" sz="1200" b="1" kern="0" dirty="0" err="1">
                <a:solidFill>
                  <a:srgbClr val="C00000"/>
                </a:solidFill>
                <a:latin typeface="微软雅黑" panose="020B0503020204020204" pitchFamily="34" charset="-122"/>
                <a:ea typeface="微软雅黑"/>
                <a:cs typeface="Huawei Sans" panose="020C0503030203020204" pitchFamily="34" charset="0"/>
              </a:rPr>
              <a:t>MindSpore</a:t>
            </a:r>
            <a:r>
              <a:rPr lang="en-US" altLang="zh-CN" sz="1200" b="1" kern="0" dirty="0">
                <a:solidFill>
                  <a:srgbClr val="C00000"/>
                </a:solidFill>
                <a:latin typeface="微软雅黑" panose="020B0503020204020204" pitchFamily="34" charset="-122"/>
                <a:ea typeface="微软雅黑"/>
                <a:cs typeface="Huawei Sans" panose="020C0503030203020204" pitchFamily="34" charset="0"/>
              </a:rPr>
              <a:t> </a:t>
            </a:r>
            <a:endParaRPr lang="en-US" altLang="zh-CN" sz="1100" kern="0" dirty="0">
              <a:solidFill>
                <a:prstClr val="black">
                  <a:lumMod val="85000"/>
                  <a:lumOff val="15000"/>
                </a:prstClr>
              </a:solidFill>
              <a:latin typeface="微软雅黑" panose="020B0503020204020204" pitchFamily="34" charset="-122"/>
              <a:ea typeface="微软雅黑"/>
              <a:cs typeface="Huawei Sans" panose="020C0503030203020204" pitchFamily="34" charset="0"/>
            </a:endParaRPr>
          </a:p>
        </p:txBody>
      </p:sp>
      <p:grpSp>
        <p:nvGrpSpPr>
          <p:cNvPr id="122" name="组合 121"/>
          <p:cNvGrpSpPr/>
          <p:nvPr/>
        </p:nvGrpSpPr>
        <p:grpSpPr>
          <a:xfrm>
            <a:off x="789127" y="4934394"/>
            <a:ext cx="5883032" cy="438236"/>
            <a:chOff x="830234" y="4712471"/>
            <a:chExt cx="5885330" cy="438407"/>
          </a:xfrm>
          <a:solidFill>
            <a:sysClr val="window" lastClr="FFFFFF">
              <a:lumMod val="95000"/>
            </a:sysClr>
          </a:solidFill>
        </p:grpSpPr>
        <p:sp>
          <p:nvSpPr>
            <p:cNvPr id="123" name="矩形: 圆角 130">
              <a:extLst>
                <a:ext uri="{FF2B5EF4-FFF2-40B4-BE49-F238E27FC236}">
                  <a16:creationId xmlns:a16="http://schemas.microsoft.com/office/drawing/2014/main" id="{2A7F2FFB-F61B-411F-9379-8BC86F8CEB9D}"/>
                </a:ext>
              </a:extLst>
            </p:cNvPr>
            <p:cNvSpPr/>
            <p:nvPr/>
          </p:nvSpPr>
          <p:spPr>
            <a:xfrm>
              <a:off x="830234" y="4712471"/>
              <a:ext cx="5885330" cy="438407"/>
            </a:xfrm>
            <a:prstGeom prst="roundRect">
              <a:avLst>
                <a:gd name="adj" fmla="val 0"/>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white"/>
                </a:solidFill>
                <a:latin typeface="微软雅黑" panose="020B0503020204020204" pitchFamily="34" charset="-122"/>
                <a:ea typeface="微软雅黑"/>
                <a:cs typeface="Huawei Sans" panose="020C0503030203020204" pitchFamily="34" charset="0"/>
              </a:endParaRPr>
            </a:p>
          </p:txBody>
        </p:sp>
        <p:grpSp>
          <p:nvGrpSpPr>
            <p:cNvPr id="124" name="成组"/>
            <p:cNvGrpSpPr>
              <a:grpSpLocks noChangeAspect="1"/>
            </p:cNvGrpSpPr>
            <p:nvPr/>
          </p:nvGrpSpPr>
          <p:grpSpPr>
            <a:xfrm>
              <a:off x="885969" y="4786604"/>
              <a:ext cx="4659538" cy="306675"/>
              <a:chOff x="413335" y="0"/>
              <a:chExt cx="13741161" cy="902082"/>
            </a:xfrm>
            <a:grpFill/>
          </p:grpSpPr>
          <p:pic>
            <p:nvPicPr>
              <p:cNvPr id="126" name="图片 32" descr="图片 32"/>
              <p:cNvPicPr>
                <a:picLocks noChangeAspect="1"/>
              </p:cNvPicPr>
              <p:nvPr/>
            </p:nvPicPr>
            <p:blipFill>
              <a:blip r:embed="rId3">
                <a:extLst/>
              </a:blip>
              <a:stretch>
                <a:fillRect/>
              </a:stretch>
            </p:blipFill>
            <p:spPr>
              <a:xfrm>
                <a:off x="2658950" y="29562"/>
                <a:ext cx="1210491" cy="842990"/>
              </a:xfrm>
              <a:prstGeom prst="rect">
                <a:avLst/>
              </a:prstGeom>
              <a:grpFill/>
              <a:ln w="12700" cap="flat">
                <a:noFill/>
                <a:miter lim="400000"/>
              </a:ln>
              <a:effectLst/>
            </p:spPr>
          </p:pic>
          <p:pic>
            <p:nvPicPr>
              <p:cNvPr id="127" name="图片 33" descr="图片 33"/>
              <p:cNvPicPr>
                <a:picLocks noChangeAspect="1"/>
              </p:cNvPicPr>
              <p:nvPr/>
            </p:nvPicPr>
            <p:blipFill>
              <a:blip r:embed="rId4">
                <a:extLst/>
              </a:blip>
              <a:stretch>
                <a:fillRect/>
              </a:stretch>
            </p:blipFill>
            <p:spPr>
              <a:xfrm>
                <a:off x="4298963" y="232058"/>
                <a:ext cx="1261033" cy="437996"/>
              </a:xfrm>
              <a:prstGeom prst="rect">
                <a:avLst/>
              </a:prstGeom>
              <a:grpFill/>
              <a:ln w="12700" cap="flat">
                <a:noFill/>
                <a:miter lim="400000"/>
              </a:ln>
              <a:effectLst/>
            </p:spPr>
          </p:pic>
          <p:pic>
            <p:nvPicPr>
              <p:cNvPr id="128" name="图片 34" descr="图片 34"/>
              <p:cNvPicPr>
                <a:picLocks noChangeAspect="1"/>
              </p:cNvPicPr>
              <p:nvPr/>
            </p:nvPicPr>
            <p:blipFill>
              <a:blip r:embed="rId5">
                <a:extLst/>
              </a:blip>
              <a:stretch>
                <a:fillRect/>
              </a:stretch>
            </p:blipFill>
            <p:spPr>
              <a:xfrm>
                <a:off x="5989518" y="158182"/>
                <a:ext cx="942510" cy="585745"/>
              </a:xfrm>
              <a:prstGeom prst="rect">
                <a:avLst/>
              </a:prstGeom>
              <a:grpFill/>
              <a:ln w="12700" cap="flat">
                <a:noFill/>
                <a:miter lim="400000"/>
              </a:ln>
              <a:effectLst/>
            </p:spPr>
          </p:pic>
          <p:pic>
            <p:nvPicPr>
              <p:cNvPr id="129" name="SDC - 半罩球 X系列.331.png" descr="SDC - 半罩球 X系列.331.png"/>
              <p:cNvPicPr>
                <a:picLocks noChangeAspect="1"/>
              </p:cNvPicPr>
              <p:nvPr/>
            </p:nvPicPr>
            <p:blipFill>
              <a:blip r:embed="rId6">
                <a:extLst/>
              </a:blip>
              <a:stretch>
                <a:fillRect/>
              </a:stretch>
            </p:blipFill>
            <p:spPr>
              <a:xfrm>
                <a:off x="1464994" y="2702"/>
                <a:ext cx="764434" cy="896710"/>
              </a:xfrm>
              <a:prstGeom prst="rect">
                <a:avLst/>
              </a:prstGeom>
              <a:grpFill/>
              <a:ln w="12700" cap="flat">
                <a:noFill/>
                <a:miter lim="400000"/>
              </a:ln>
              <a:effectLst/>
            </p:spPr>
          </p:pic>
          <p:pic>
            <p:nvPicPr>
              <p:cNvPr id="130" name="图片 36" descr="图片 36"/>
              <p:cNvPicPr>
                <a:picLocks noChangeAspect="1"/>
              </p:cNvPicPr>
              <p:nvPr/>
            </p:nvPicPr>
            <p:blipFill>
              <a:blip r:embed="rId7">
                <a:extLst/>
              </a:blip>
              <a:stretch>
                <a:fillRect/>
              </a:stretch>
            </p:blipFill>
            <p:spPr>
              <a:xfrm>
                <a:off x="10979286" y="121727"/>
                <a:ext cx="1440665" cy="658657"/>
              </a:xfrm>
              <a:prstGeom prst="rect">
                <a:avLst/>
              </a:prstGeom>
              <a:grpFill/>
              <a:ln w="12700" cap="flat">
                <a:noFill/>
                <a:miter lim="400000"/>
              </a:ln>
              <a:effectLst/>
            </p:spPr>
          </p:pic>
          <p:pic>
            <p:nvPicPr>
              <p:cNvPr id="131" name="图片 37" descr="图片 37"/>
              <p:cNvPicPr>
                <a:picLocks noChangeAspect="1"/>
              </p:cNvPicPr>
              <p:nvPr/>
            </p:nvPicPr>
            <p:blipFill>
              <a:blip r:embed="rId8">
                <a:extLst/>
              </a:blip>
              <a:stretch>
                <a:fillRect/>
              </a:stretch>
            </p:blipFill>
            <p:spPr>
              <a:xfrm>
                <a:off x="9419482" y="191575"/>
                <a:ext cx="1130282" cy="518961"/>
              </a:xfrm>
              <a:prstGeom prst="rect">
                <a:avLst/>
              </a:prstGeom>
              <a:grpFill/>
              <a:ln w="12700" cap="flat">
                <a:noFill/>
                <a:miter lim="400000"/>
              </a:ln>
              <a:effectLst/>
            </p:spPr>
          </p:pic>
          <p:pic>
            <p:nvPicPr>
              <p:cNvPr id="132" name="图片 5" descr="图片 5"/>
              <p:cNvPicPr>
                <a:picLocks noChangeAspect="1"/>
              </p:cNvPicPr>
              <p:nvPr/>
            </p:nvPicPr>
            <p:blipFill>
              <a:blip r:embed="rId9">
                <a:extLst/>
              </a:blip>
              <a:srcRect t="29140"/>
              <a:stretch>
                <a:fillRect/>
              </a:stretch>
            </p:blipFill>
            <p:spPr>
              <a:xfrm>
                <a:off x="7361550" y="0"/>
                <a:ext cx="1628410" cy="902082"/>
              </a:xfrm>
              <a:prstGeom prst="rect">
                <a:avLst/>
              </a:prstGeom>
              <a:grpFill/>
              <a:ln w="12700" cap="flat">
                <a:noFill/>
                <a:miter lim="400000"/>
              </a:ln>
              <a:effectLst/>
            </p:spPr>
          </p:pic>
          <p:pic>
            <p:nvPicPr>
              <p:cNvPr id="133" name="Picture 2" descr="Picture 2"/>
              <p:cNvPicPr>
                <a:picLocks noChangeAspect="1"/>
              </p:cNvPicPr>
              <p:nvPr/>
            </p:nvPicPr>
            <p:blipFill>
              <a:blip r:embed="rId10">
                <a:extLst/>
              </a:blip>
              <a:srcRect/>
              <a:stretch>
                <a:fillRect/>
              </a:stretch>
            </p:blipFill>
            <p:spPr>
              <a:xfrm>
                <a:off x="413335" y="36818"/>
                <a:ext cx="622138" cy="828625"/>
              </a:xfrm>
              <a:prstGeom prst="rect">
                <a:avLst/>
              </a:prstGeom>
              <a:grpFill/>
              <a:ln w="12700" cap="flat">
                <a:noFill/>
                <a:miter lim="400000"/>
              </a:ln>
              <a:effectLst/>
            </p:spPr>
          </p:pic>
          <p:grpSp>
            <p:nvGrpSpPr>
              <p:cNvPr id="134" name="组合 2"/>
              <p:cNvGrpSpPr/>
              <p:nvPr/>
            </p:nvGrpSpPr>
            <p:grpSpPr>
              <a:xfrm>
                <a:off x="12849473" y="36606"/>
                <a:ext cx="1305023" cy="707324"/>
                <a:chOff x="-2301709" y="-36457"/>
                <a:chExt cx="1305022" cy="707323"/>
              </a:xfrm>
              <a:grpFill/>
            </p:grpSpPr>
            <p:sp>
              <p:nvSpPr>
                <p:cNvPr id="135" name="Freeform 8"/>
                <p:cNvSpPr/>
                <p:nvPr/>
              </p:nvSpPr>
              <p:spPr>
                <a:xfrm>
                  <a:off x="-2301709" y="-36457"/>
                  <a:ext cx="1305022" cy="707323"/>
                </a:xfrm>
                <a:custGeom>
                  <a:avLst/>
                  <a:gdLst/>
                  <a:ahLst/>
                  <a:cxnLst>
                    <a:cxn ang="0">
                      <a:pos x="wd2" y="hd2"/>
                    </a:cxn>
                    <a:cxn ang="5400000">
                      <a:pos x="wd2" y="hd2"/>
                    </a:cxn>
                    <a:cxn ang="10800000">
                      <a:pos x="wd2" y="hd2"/>
                    </a:cxn>
                    <a:cxn ang="16200000">
                      <a:pos x="wd2" y="hd2"/>
                    </a:cxn>
                  </a:cxnLst>
                  <a:rect l="0" t="0" r="r" b="b"/>
                  <a:pathLst>
                    <a:path w="21600" h="21600" extrusionOk="0">
                      <a:moveTo>
                        <a:pt x="19347" y="12897"/>
                      </a:moveTo>
                      <a:lnTo>
                        <a:pt x="19319" y="12559"/>
                      </a:lnTo>
                      <a:lnTo>
                        <a:pt x="19276" y="12220"/>
                      </a:lnTo>
                      <a:lnTo>
                        <a:pt x="19227" y="11894"/>
                      </a:lnTo>
                      <a:lnTo>
                        <a:pt x="19115" y="11269"/>
                      </a:lnTo>
                      <a:lnTo>
                        <a:pt x="19045" y="10956"/>
                      </a:lnTo>
                      <a:lnTo>
                        <a:pt x="18968" y="10657"/>
                      </a:lnTo>
                      <a:lnTo>
                        <a:pt x="18883" y="10370"/>
                      </a:lnTo>
                      <a:lnTo>
                        <a:pt x="18792" y="10083"/>
                      </a:lnTo>
                      <a:lnTo>
                        <a:pt x="18694" y="9810"/>
                      </a:lnTo>
                      <a:lnTo>
                        <a:pt x="18483" y="9289"/>
                      </a:lnTo>
                      <a:lnTo>
                        <a:pt x="18371" y="9041"/>
                      </a:lnTo>
                      <a:lnTo>
                        <a:pt x="18245" y="8794"/>
                      </a:lnTo>
                      <a:lnTo>
                        <a:pt x="17992" y="8351"/>
                      </a:lnTo>
                      <a:lnTo>
                        <a:pt x="17851" y="8142"/>
                      </a:lnTo>
                      <a:lnTo>
                        <a:pt x="17571" y="7752"/>
                      </a:lnTo>
                      <a:lnTo>
                        <a:pt x="17262" y="7413"/>
                      </a:lnTo>
                      <a:lnTo>
                        <a:pt x="17107" y="7269"/>
                      </a:lnTo>
                      <a:lnTo>
                        <a:pt x="16939" y="7126"/>
                      </a:lnTo>
                      <a:lnTo>
                        <a:pt x="16777" y="6996"/>
                      </a:lnTo>
                      <a:lnTo>
                        <a:pt x="16609" y="6892"/>
                      </a:lnTo>
                      <a:lnTo>
                        <a:pt x="16433" y="6787"/>
                      </a:lnTo>
                      <a:lnTo>
                        <a:pt x="16258" y="6709"/>
                      </a:lnTo>
                      <a:lnTo>
                        <a:pt x="15893" y="6579"/>
                      </a:lnTo>
                      <a:lnTo>
                        <a:pt x="15710" y="6540"/>
                      </a:lnTo>
                      <a:lnTo>
                        <a:pt x="15331" y="6514"/>
                      </a:lnTo>
                      <a:lnTo>
                        <a:pt x="15100" y="6527"/>
                      </a:lnTo>
                      <a:lnTo>
                        <a:pt x="14868" y="6566"/>
                      </a:lnTo>
                      <a:lnTo>
                        <a:pt x="14784" y="6201"/>
                      </a:lnTo>
                      <a:lnTo>
                        <a:pt x="14685" y="5849"/>
                      </a:lnTo>
                      <a:lnTo>
                        <a:pt x="14587" y="5511"/>
                      </a:lnTo>
                      <a:lnTo>
                        <a:pt x="14482" y="5172"/>
                      </a:lnTo>
                      <a:lnTo>
                        <a:pt x="14370" y="4846"/>
                      </a:lnTo>
                      <a:lnTo>
                        <a:pt x="14250" y="4521"/>
                      </a:lnTo>
                      <a:lnTo>
                        <a:pt x="14124" y="4208"/>
                      </a:lnTo>
                      <a:lnTo>
                        <a:pt x="13998" y="3908"/>
                      </a:lnTo>
                      <a:lnTo>
                        <a:pt x="13857" y="3609"/>
                      </a:lnTo>
                      <a:lnTo>
                        <a:pt x="13717" y="3335"/>
                      </a:lnTo>
                      <a:lnTo>
                        <a:pt x="13569" y="3062"/>
                      </a:lnTo>
                      <a:lnTo>
                        <a:pt x="13415" y="2788"/>
                      </a:lnTo>
                      <a:lnTo>
                        <a:pt x="13260" y="2540"/>
                      </a:lnTo>
                      <a:lnTo>
                        <a:pt x="13099" y="2293"/>
                      </a:lnTo>
                      <a:lnTo>
                        <a:pt x="12931" y="2058"/>
                      </a:lnTo>
                      <a:lnTo>
                        <a:pt x="12762" y="1837"/>
                      </a:lnTo>
                      <a:lnTo>
                        <a:pt x="12587" y="1615"/>
                      </a:lnTo>
                      <a:lnTo>
                        <a:pt x="12404" y="1420"/>
                      </a:lnTo>
                      <a:lnTo>
                        <a:pt x="12222" y="1238"/>
                      </a:lnTo>
                      <a:lnTo>
                        <a:pt x="12032" y="1055"/>
                      </a:lnTo>
                      <a:lnTo>
                        <a:pt x="11639" y="743"/>
                      </a:lnTo>
                      <a:lnTo>
                        <a:pt x="11442" y="599"/>
                      </a:lnTo>
                      <a:lnTo>
                        <a:pt x="11035" y="365"/>
                      </a:lnTo>
                      <a:lnTo>
                        <a:pt x="10825" y="274"/>
                      </a:lnTo>
                      <a:lnTo>
                        <a:pt x="10614" y="195"/>
                      </a:lnTo>
                      <a:lnTo>
                        <a:pt x="10396" y="117"/>
                      </a:lnTo>
                      <a:lnTo>
                        <a:pt x="10179" y="65"/>
                      </a:lnTo>
                      <a:lnTo>
                        <a:pt x="9961" y="26"/>
                      </a:lnTo>
                      <a:lnTo>
                        <a:pt x="9736" y="0"/>
                      </a:lnTo>
                      <a:lnTo>
                        <a:pt x="9512" y="0"/>
                      </a:lnTo>
                      <a:lnTo>
                        <a:pt x="9231" y="13"/>
                      </a:lnTo>
                      <a:lnTo>
                        <a:pt x="8950" y="52"/>
                      </a:lnTo>
                      <a:lnTo>
                        <a:pt x="8677" y="104"/>
                      </a:lnTo>
                      <a:lnTo>
                        <a:pt x="8403" y="195"/>
                      </a:lnTo>
                      <a:lnTo>
                        <a:pt x="8136" y="300"/>
                      </a:lnTo>
                      <a:lnTo>
                        <a:pt x="7869" y="430"/>
                      </a:lnTo>
                      <a:lnTo>
                        <a:pt x="7609" y="586"/>
                      </a:lnTo>
                      <a:lnTo>
                        <a:pt x="7357" y="756"/>
                      </a:lnTo>
                      <a:lnTo>
                        <a:pt x="7111" y="951"/>
                      </a:lnTo>
                      <a:lnTo>
                        <a:pt x="6872" y="1172"/>
                      </a:lnTo>
                      <a:lnTo>
                        <a:pt x="6641" y="1407"/>
                      </a:lnTo>
                      <a:lnTo>
                        <a:pt x="6409" y="1668"/>
                      </a:lnTo>
                      <a:lnTo>
                        <a:pt x="6191" y="1928"/>
                      </a:lnTo>
                      <a:lnTo>
                        <a:pt x="5974" y="2228"/>
                      </a:lnTo>
                      <a:lnTo>
                        <a:pt x="5770" y="2527"/>
                      </a:lnTo>
                      <a:lnTo>
                        <a:pt x="5567" y="2853"/>
                      </a:lnTo>
                      <a:lnTo>
                        <a:pt x="5377" y="3192"/>
                      </a:lnTo>
                      <a:lnTo>
                        <a:pt x="5195" y="3557"/>
                      </a:lnTo>
                      <a:lnTo>
                        <a:pt x="5026" y="3921"/>
                      </a:lnTo>
                      <a:lnTo>
                        <a:pt x="4865" y="4312"/>
                      </a:lnTo>
                      <a:lnTo>
                        <a:pt x="4703" y="4716"/>
                      </a:lnTo>
                      <a:lnTo>
                        <a:pt x="4563" y="5120"/>
                      </a:lnTo>
                      <a:lnTo>
                        <a:pt x="4430" y="5550"/>
                      </a:lnTo>
                      <a:lnTo>
                        <a:pt x="4303" y="5993"/>
                      </a:lnTo>
                      <a:lnTo>
                        <a:pt x="4191" y="6436"/>
                      </a:lnTo>
                      <a:lnTo>
                        <a:pt x="4086" y="6892"/>
                      </a:lnTo>
                      <a:lnTo>
                        <a:pt x="3994" y="7374"/>
                      </a:lnTo>
                      <a:lnTo>
                        <a:pt x="3917" y="7843"/>
                      </a:lnTo>
                      <a:lnTo>
                        <a:pt x="3847" y="8338"/>
                      </a:lnTo>
                      <a:lnTo>
                        <a:pt x="3791" y="8833"/>
                      </a:lnTo>
                      <a:lnTo>
                        <a:pt x="3749" y="9341"/>
                      </a:lnTo>
                      <a:lnTo>
                        <a:pt x="3713" y="9862"/>
                      </a:lnTo>
                      <a:lnTo>
                        <a:pt x="3587" y="9823"/>
                      </a:lnTo>
                      <a:lnTo>
                        <a:pt x="3320" y="9771"/>
                      </a:lnTo>
                      <a:lnTo>
                        <a:pt x="3187" y="9771"/>
                      </a:lnTo>
                      <a:lnTo>
                        <a:pt x="3019" y="9784"/>
                      </a:lnTo>
                      <a:lnTo>
                        <a:pt x="2857" y="9797"/>
                      </a:lnTo>
                      <a:lnTo>
                        <a:pt x="2703" y="9836"/>
                      </a:lnTo>
                      <a:lnTo>
                        <a:pt x="2541" y="9888"/>
                      </a:lnTo>
                      <a:lnTo>
                        <a:pt x="2387" y="9953"/>
                      </a:lnTo>
                      <a:lnTo>
                        <a:pt x="2239" y="10031"/>
                      </a:lnTo>
                      <a:lnTo>
                        <a:pt x="1944" y="10240"/>
                      </a:lnTo>
                      <a:lnTo>
                        <a:pt x="1804" y="10357"/>
                      </a:lnTo>
                      <a:lnTo>
                        <a:pt x="1664" y="10487"/>
                      </a:lnTo>
                      <a:lnTo>
                        <a:pt x="1530" y="10631"/>
                      </a:lnTo>
                      <a:lnTo>
                        <a:pt x="1278" y="10943"/>
                      </a:lnTo>
                      <a:lnTo>
                        <a:pt x="1039" y="11308"/>
                      </a:lnTo>
                      <a:lnTo>
                        <a:pt x="934" y="11503"/>
                      </a:lnTo>
                      <a:lnTo>
                        <a:pt x="723" y="11920"/>
                      </a:lnTo>
                      <a:lnTo>
                        <a:pt x="632" y="12142"/>
                      </a:lnTo>
                      <a:lnTo>
                        <a:pt x="541" y="12376"/>
                      </a:lnTo>
                      <a:lnTo>
                        <a:pt x="456" y="12624"/>
                      </a:lnTo>
                      <a:lnTo>
                        <a:pt x="316" y="13119"/>
                      </a:lnTo>
                      <a:lnTo>
                        <a:pt x="246" y="13379"/>
                      </a:lnTo>
                      <a:lnTo>
                        <a:pt x="190" y="13653"/>
                      </a:lnTo>
                      <a:lnTo>
                        <a:pt x="140" y="13927"/>
                      </a:lnTo>
                      <a:lnTo>
                        <a:pt x="98" y="14213"/>
                      </a:lnTo>
                      <a:lnTo>
                        <a:pt x="63" y="14487"/>
                      </a:lnTo>
                      <a:lnTo>
                        <a:pt x="35" y="14786"/>
                      </a:lnTo>
                      <a:lnTo>
                        <a:pt x="14" y="15086"/>
                      </a:lnTo>
                      <a:lnTo>
                        <a:pt x="0" y="15386"/>
                      </a:lnTo>
                      <a:lnTo>
                        <a:pt x="0" y="15985"/>
                      </a:lnTo>
                      <a:lnTo>
                        <a:pt x="14" y="16285"/>
                      </a:lnTo>
                      <a:lnTo>
                        <a:pt x="35" y="16584"/>
                      </a:lnTo>
                      <a:lnTo>
                        <a:pt x="63" y="16871"/>
                      </a:lnTo>
                      <a:lnTo>
                        <a:pt x="98" y="17158"/>
                      </a:lnTo>
                      <a:lnTo>
                        <a:pt x="140" y="17444"/>
                      </a:lnTo>
                      <a:lnTo>
                        <a:pt x="190" y="17718"/>
                      </a:lnTo>
                      <a:lnTo>
                        <a:pt x="246" y="17991"/>
                      </a:lnTo>
                      <a:lnTo>
                        <a:pt x="316" y="18252"/>
                      </a:lnTo>
                      <a:lnTo>
                        <a:pt x="456" y="18747"/>
                      </a:lnTo>
                      <a:lnTo>
                        <a:pt x="541" y="18994"/>
                      </a:lnTo>
                      <a:lnTo>
                        <a:pt x="632" y="19229"/>
                      </a:lnTo>
                      <a:lnTo>
                        <a:pt x="723" y="19450"/>
                      </a:lnTo>
                      <a:lnTo>
                        <a:pt x="934" y="19867"/>
                      </a:lnTo>
                      <a:lnTo>
                        <a:pt x="1039" y="20063"/>
                      </a:lnTo>
                      <a:lnTo>
                        <a:pt x="1278" y="20428"/>
                      </a:lnTo>
                      <a:lnTo>
                        <a:pt x="1530" y="20740"/>
                      </a:lnTo>
                      <a:lnTo>
                        <a:pt x="1664" y="20883"/>
                      </a:lnTo>
                      <a:lnTo>
                        <a:pt x="1804" y="21014"/>
                      </a:lnTo>
                      <a:lnTo>
                        <a:pt x="1944" y="21131"/>
                      </a:lnTo>
                      <a:lnTo>
                        <a:pt x="2239" y="21339"/>
                      </a:lnTo>
                      <a:lnTo>
                        <a:pt x="2387" y="21418"/>
                      </a:lnTo>
                      <a:lnTo>
                        <a:pt x="2541" y="21483"/>
                      </a:lnTo>
                      <a:lnTo>
                        <a:pt x="2703" y="21535"/>
                      </a:lnTo>
                      <a:lnTo>
                        <a:pt x="2857" y="21574"/>
                      </a:lnTo>
                      <a:lnTo>
                        <a:pt x="3019" y="21587"/>
                      </a:lnTo>
                      <a:lnTo>
                        <a:pt x="3187" y="21600"/>
                      </a:lnTo>
                      <a:lnTo>
                        <a:pt x="19375" y="21600"/>
                      </a:lnTo>
                      <a:lnTo>
                        <a:pt x="19613" y="21548"/>
                      </a:lnTo>
                      <a:lnTo>
                        <a:pt x="19726" y="21509"/>
                      </a:lnTo>
                      <a:lnTo>
                        <a:pt x="19950" y="21405"/>
                      </a:lnTo>
                      <a:lnTo>
                        <a:pt x="20063" y="21339"/>
                      </a:lnTo>
                      <a:lnTo>
                        <a:pt x="20168" y="21261"/>
                      </a:lnTo>
                      <a:lnTo>
                        <a:pt x="20273" y="21170"/>
                      </a:lnTo>
                      <a:lnTo>
                        <a:pt x="20372" y="21079"/>
                      </a:lnTo>
                      <a:lnTo>
                        <a:pt x="20470" y="20975"/>
                      </a:lnTo>
                      <a:lnTo>
                        <a:pt x="20568" y="20857"/>
                      </a:lnTo>
                      <a:lnTo>
                        <a:pt x="20659" y="20740"/>
                      </a:lnTo>
                      <a:lnTo>
                        <a:pt x="20744" y="20610"/>
                      </a:lnTo>
                      <a:lnTo>
                        <a:pt x="20912" y="20323"/>
                      </a:lnTo>
                      <a:lnTo>
                        <a:pt x="21066" y="20011"/>
                      </a:lnTo>
                      <a:lnTo>
                        <a:pt x="21137" y="19854"/>
                      </a:lnTo>
                      <a:lnTo>
                        <a:pt x="21200" y="19685"/>
                      </a:lnTo>
                      <a:lnTo>
                        <a:pt x="21263" y="19503"/>
                      </a:lnTo>
                      <a:lnTo>
                        <a:pt x="21319" y="19320"/>
                      </a:lnTo>
                      <a:lnTo>
                        <a:pt x="21368" y="19138"/>
                      </a:lnTo>
                      <a:lnTo>
                        <a:pt x="21417" y="18942"/>
                      </a:lnTo>
                      <a:lnTo>
                        <a:pt x="21460" y="18747"/>
                      </a:lnTo>
                      <a:lnTo>
                        <a:pt x="21530" y="18330"/>
                      </a:lnTo>
                      <a:lnTo>
                        <a:pt x="21551" y="18122"/>
                      </a:lnTo>
                      <a:lnTo>
                        <a:pt x="21572" y="17900"/>
                      </a:lnTo>
                      <a:lnTo>
                        <a:pt x="21586" y="17692"/>
                      </a:lnTo>
                      <a:lnTo>
                        <a:pt x="21600" y="17470"/>
                      </a:lnTo>
                      <a:lnTo>
                        <a:pt x="21600" y="17027"/>
                      </a:lnTo>
                      <a:lnTo>
                        <a:pt x="21586" y="16806"/>
                      </a:lnTo>
                      <a:lnTo>
                        <a:pt x="21558" y="16389"/>
                      </a:lnTo>
                      <a:lnTo>
                        <a:pt x="21502" y="15972"/>
                      </a:lnTo>
                      <a:lnTo>
                        <a:pt x="21467" y="15777"/>
                      </a:lnTo>
                      <a:lnTo>
                        <a:pt x="21425" y="15581"/>
                      </a:lnTo>
                      <a:lnTo>
                        <a:pt x="21382" y="15399"/>
                      </a:lnTo>
                      <a:lnTo>
                        <a:pt x="21333" y="15216"/>
                      </a:lnTo>
                      <a:lnTo>
                        <a:pt x="21277" y="15034"/>
                      </a:lnTo>
                      <a:lnTo>
                        <a:pt x="21221" y="14865"/>
                      </a:lnTo>
                      <a:lnTo>
                        <a:pt x="21158" y="14695"/>
                      </a:lnTo>
                      <a:lnTo>
                        <a:pt x="21088" y="14526"/>
                      </a:lnTo>
                      <a:lnTo>
                        <a:pt x="21017" y="14370"/>
                      </a:lnTo>
                      <a:lnTo>
                        <a:pt x="20947" y="14226"/>
                      </a:lnTo>
                      <a:lnTo>
                        <a:pt x="20870" y="14083"/>
                      </a:lnTo>
                      <a:lnTo>
                        <a:pt x="20786" y="13940"/>
                      </a:lnTo>
                      <a:lnTo>
                        <a:pt x="20701" y="13809"/>
                      </a:lnTo>
                      <a:lnTo>
                        <a:pt x="20519" y="13575"/>
                      </a:lnTo>
                      <a:lnTo>
                        <a:pt x="20428" y="13471"/>
                      </a:lnTo>
                      <a:lnTo>
                        <a:pt x="20231" y="13288"/>
                      </a:lnTo>
                      <a:lnTo>
                        <a:pt x="20126" y="13197"/>
                      </a:lnTo>
                      <a:lnTo>
                        <a:pt x="19915" y="13067"/>
                      </a:lnTo>
                      <a:lnTo>
                        <a:pt x="19803" y="13015"/>
                      </a:lnTo>
                      <a:lnTo>
                        <a:pt x="19698" y="12963"/>
                      </a:lnTo>
                      <a:lnTo>
                        <a:pt x="19578" y="12937"/>
                      </a:lnTo>
                      <a:lnTo>
                        <a:pt x="19466" y="12910"/>
                      </a:lnTo>
                      <a:lnTo>
                        <a:pt x="19347" y="12897"/>
                      </a:lnTo>
                      <a:close/>
                    </a:path>
                  </a:pathLst>
                </a:custGeom>
                <a:grpFill/>
                <a:ln w="6350" cap="flat">
                  <a:solidFill>
                    <a:srgbClr val="404040"/>
                  </a:solidFill>
                  <a:prstDash val="solid"/>
                  <a:round/>
                </a:ln>
                <a:effectLst/>
              </p:spPr>
              <p:txBody>
                <a:bodyPr wrap="square" lIns="27071" tIns="27071" rIns="27071" bIns="27071" numCol="1" anchor="ctr">
                  <a:noAutofit/>
                </a:bodyPr>
                <a:lstStyle/>
                <a:p>
                  <a:pPr defTabSz="1923400">
                    <a:defRPr sz="1400" b="0">
                      <a:latin typeface="Arial"/>
                      <a:ea typeface="Arial"/>
                      <a:cs typeface="Arial"/>
                      <a:sym typeface="Arial"/>
                    </a:defRPr>
                  </a:pPr>
                  <a:endParaRPr sz="830" kern="0" dirty="0">
                    <a:solidFill>
                      <a:prstClr val="black"/>
                    </a:solidFill>
                    <a:latin typeface="微软雅黑" panose="020B0503020204020204" pitchFamily="34" charset="-122"/>
                    <a:cs typeface="Huawei Sans" panose="020C0503030203020204" pitchFamily="34" charset="0"/>
                    <a:sym typeface="+mn-lt"/>
                  </a:endParaRPr>
                </a:p>
              </p:txBody>
            </p:sp>
            <p:sp>
              <p:nvSpPr>
                <p:cNvPr id="136" name="矩形 55"/>
                <p:cNvSpPr txBox="1"/>
                <p:nvPr/>
              </p:nvSpPr>
              <p:spPr>
                <a:xfrm>
                  <a:off x="-2095337" y="158993"/>
                  <a:ext cx="983706" cy="478476"/>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3248295">
                    <a:defRPr sz="1400" b="0">
                      <a:latin typeface="Arial"/>
                      <a:ea typeface="Arial"/>
                      <a:cs typeface="Arial"/>
                      <a:sym typeface="Arial"/>
                    </a:defRPr>
                  </a:lvl1pPr>
                </a:lstStyle>
                <a:p>
                  <a:pPr defTabSz="3246996">
                    <a:defRPr/>
                  </a:pPr>
                  <a:r>
                    <a:rPr sz="800" kern="0" dirty="0">
                      <a:solidFill>
                        <a:prstClr val="black"/>
                      </a:solidFill>
                      <a:latin typeface="微软雅黑" panose="020B0503020204020204" pitchFamily="34" charset="-122"/>
                      <a:ea typeface="微软雅黑" panose="020B0503020204020204" pitchFamily="34" charset="-122"/>
                      <a:cs typeface="Huawei Sans" panose="020C0503030203020204" pitchFamily="34" charset="0"/>
                      <a:sym typeface="+mn-lt"/>
                    </a:rPr>
                    <a:t>Cloud</a:t>
                  </a:r>
                </a:p>
              </p:txBody>
            </p:sp>
          </p:grpSp>
        </p:grpSp>
        <p:sp>
          <p:nvSpPr>
            <p:cNvPr id="125" name="文本框 159">
              <a:extLst>
                <a:ext uri="{FF2B5EF4-FFF2-40B4-BE49-F238E27FC236}">
                  <a16:creationId xmlns:a16="http://schemas.microsoft.com/office/drawing/2014/main" id="{CA11D654-7014-47FE-993C-D55DB91AFFC1}"/>
                </a:ext>
              </a:extLst>
            </p:cNvPr>
            <p:cNvSpPr txBox="1"/>
            <p:nvPr/>
          </p:nvSpPr>
          <p:spPr>
            <a:xfrm>
              <a:off x="5669031" y="4773794"/>
              <a:ext cx="914067" cy="307777"/>
            </a:xfrm>
            <a:prstGeom prst="rect">
              <a:avLst/>
            </a:prstGeom>
            <a:grp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296">
                <a:spcAft>
                  <a:spcPts val="600"/>
                </a:spcAft>
                <a:defRPr/>
              </a:pPr>
              <a:r>
                <a:rPr lang="zh-CN" altLang="en-US" sz="1399" b="1" kern="0" dirty="0">
                  <a:solidFill>
                    <a:prstClr val="black"/>
                  </a:solidFill>
                  <a:latin typeface="微软雅黑" panose="020B0503020204020204" pitchFamily="34" charset="-122"/>
                  <a:ea typeface="微软雅黑"/>
                  <a:cs typeface="Huawei Sans" panose="020C0503030203020204" pitchFamily="34" charset="0"/>
                </a:rPr>
                <a:t>计算资源</a:t>
              </a:r>
            </a:p>
          </p:txBody>
        </p:sp>
      </p:grpSp>
      <p:grpSp>
        <p:nvGrpSpPr>
          <p:cNvPr id="137" name="组合 136">
            <a:extLst>
              <a:ext uri="{FF2B5EF4-FFF2-40B4-BE49-F238E27FC236}">
                <a16:creationId xmlns:a16="http://schemas.microsoft.com/office/drawing/2014/main" id="{DFD27E9E-719B-4BB3-9259-778820562860}"/>
              </a:ext>
            </a:extLst>
          </p:cNvPr>
          <p:cNvGrpSpPr/>
          <p:nvPr/>
        </p:nvGrpSpPr>
        <p:grpSpPr>
          <a:xfrm>
            <a:off x="801821" y="1402860"/>
            <a:ext cx="5875654" cy="398094"/>
            <a:chOff x="1211396" y="1735684"/>
            <a:chExt cx="5776941" cy="398406"/>
          </a:xfrm>
          <a:solidFill>
            <a:srgbClr val="CEE1F2"/>
          </a:solidFill>
        </p:grpSpPr>
        <p:sp>
          <p:nvSpPr>
            <p:cNvPr id="138" name="圆角矩形 104">
              <a:extLst>
                <a:ext uri="{FF2B5EF4-FFF2-40B4-BE49-F238E27FC236}">
                  <a16:creationId xmlns:a16="http://schemas.microsoft.com/office/drawing/2014/main" id="{BAA7E99B-AEC0-4622-BC9C-D4615EFA220B}"/>
                </a:ext>
              </a:extLst>
            </p:cNvPr>
            <p:cNvSpPr/>
            <p:nvPr/>
          </p:nvSpPr>
          <p:spPr>
            <a:xfrm>
              <a:off x="1211396" y="1735684"/>
              <a:ext cx="5776941" cy="398406"/>
            </a:xfrm>
            <a:prstGeom prst="roundRect">
              <a:avLst/>
            </a:prstGeom>
            <a:solidFill>
              <a:sysClr val="window" lastClr="FFFFFF">
                <a:lumMod val="95000"/>
              </a:sysClr>
            </a:solidFill>
            <a:ln w="12700" cap="flat" cmpd="sng" algn="ctr">
              <a:noFill/>
              <a:prstDash val="solid"/>
              <a:miter lim="800000"/>
            </a:ln>
            <a:effectLst>
              <a:outerShdw blurRad="38100" dist="12700" dir="1800000" algn="tr" rotWithShape="0">
                <a:prstClr val="black">
                  <a:alpha val="40000"/>
                </a:prstClr>
              </a:outerShdw>
            </a:effectLst>
          </p:spPr>
          <p:txBody>
            <a:bodyPr rtlCol="0" anchor="ctr"/>
            <a:lstStyle/>
            <a:p>
              <a:pPr algn="ctr" defTabSz="913668">
                <a:defRPr/>
              </a:pPr>
              <a:endParaRPr lang="zh-CN" altLang="en-US" sz="1798" kern="0" spc="600">
                <a:solidFill>
                  <a:prstClr val="white"/>
                </a:solidFill>
                <a:latin typeface="微软雅黑" panose="020B0503020204020204" pitchFamily="34" charset="-122"/>
                <a:ea typeface="微软雅黑"/>
                <a:cs typeface="Huawei Sans" panose="020C0503030203020204" pitchFamily="34" charset="0"/>
              </a:endParaRPr>
            </a:p>
          </p:txBody>
        </p:sp>
        <p:sp>
          <p:nvSpPr>
            <p:cNvPr id="139" name="文本框 138">
              <a:extLst>
                <a:ext uri="{FF2B5EF4-FFF2-40B4-BE49-F238E27FC236}">
                  <a16:creationId xmlns:a16="http://schemas.microsoft.com/office/drawing/2014/main" id="{9AE8B1E8-1C9F-41D9-AB69-DFE658F5426D}"/>
                </a:ext>
              </a:extLst>
            </p:cNvPr>
            <p:cNvSpPr txBox="1"/>
            <p:nvPr/>
          </p:nvSpPr>
          <p:spPr>
            <a:xfrm>
              <a:off x="3576528" y="1749275"/>
              <a:ext cx="1131493" cy="369348"/>
            </a:xfrm>
            <a:prstGeom prst="rect">
              <a:avLst/>
            </a:prstGeom>
            <a:noFill/>
          </p:spPr>
          <p:txBody>
            <a:bodyPr wrap="none" rtlCol="0">
              <a:spAutoFit/>
            </a:bodyPr>
            <a:lstStyle/>
            <a:p>
              <a:pPr defTabSz="913668">
                <a:defRPr/>
              </a:pPr>
              <a:r>
                <a:rPr lang="en-US" altLang="zh-CN" sz="1798" b="1" kern="0" dirty="0">
                  <a:solidFill>
                    <a:prstClr val="black">
                      <a:lumMod val="85000"/>
                      <a:lumOff val="15000"/>
                    </a:prstClr>
                  </a:solidFill>
                  <a:latin typeface="微软雅黑" panose="020B0503020204020204" pitchFamily="34" charset="-122"/>
                  <a:ea typeface="微软雅黑"/>
                  <a:cs typeface="Huawei Sans" panose="020C0503030203020204" pitchFamily="34" charset="0"/>
                </a:rPr>
                <a:t>AI </a:t>
              </a:r>
              <a:r>
                <a:rPr lang="zh-CN" altLang="en-US" sz="1798" b="1" kern="0" spc="600" dirty="0">
                  <a:solidFill>
                    <a:prstClr val="black">
                      <a:lumMod val="85000"/>
                      <a:lumOff val="15000"/>
                    </a:prstClr>
                  </a:solidFill>
                  <a:latin typeface="微软雅黑" panose="020B0503020204020204" pitchFamily="34" charset="-122"/>
                  <a:ea typeface="微软雅黑"/>
                  <a:cs typeface="Huawei Sans" panose="020C0503030203020204" pitchFamily="34" charset="0"/>
                </a:rPr>
                <a:t>应用</a:t>
              </a:r>
            </a:p>
          </p:txBody>
        </p:sp>
      </p:grpSp>
      <p:sp>
        <p:nvSpPr>
          <p:cNvPr id="140" name="文本框 158">
            <a:extLst>
              <a:ext uri="{FF2B5EF4-FFF2-40B4-BE49-F238E27FC236}">
                <a16:creationId xmlns:a16="http://schemas.microsoft.com/office/drawing/2014/main" id="{E19D44C0-9631-4F7D-981B-A83528549CB5}"/>
              </a:ext>
            </a:extLst>
          </p:cNvPr>
          <p:cNvSpPr txBox="1"/>
          <p:nvPr/>
        </p:nvSpPr>
        <p:spPr>
          <a:xfrm>
            <a:off x="5536233" y="2426209"/>
            <a:ext cx="1668509" cy="307657"/>
          </a:xfrm>
          <a:prstGeom prst="rect">
            <a:avLst/>
          </a:prstGeom>
          <a:noFill/>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just" defTabSz="1218296">
              <a:defRPr/>
            </a:pPr>
            <a:r>
              <a:rPr lang="zh-CN" altLang="en-US" sz="1399" b="1" kern="0" dirty="0">
                <a:solidFill>
                  <a:prstClr val="black"/>
                </a:solidFill>
                <a:latin typeface="微软雅黑" panose="020B0503020204020204" pitchFamily="34" charset="-122"/>
                <a:ea typeface="微软雅黑"/>
                <a:cs typeface="Huawei Sans" panose="020C0503030203020204" pitchFamily="34" charset="0"/>
              </a:rPr>
              <a:t>应用使能</a:t>
            </a:r>
            <a:endParaRPr lang="en-US" altLang="zh-CN" sz="1399" b="1" kern="0" dirty="0">
              <a:solidFill>
                <a:prstClr val="black"/>
              </a:solidFill>
              <a:latin typeface="微软雅黑" panose="020B0503020204020204" pitchFamily="34" charset="-122"/>
              <a:ea typeface="微软雅黑"/>
              <a:cs typeface="Huawei Sans" panose="020C0503030203020204" pitchFamily="34" charset="0"/>
            </a:endParaRPr>
          </a:p>
        </p:txBody>
      </p:sp>
      <p:grpSp>
        <p:nvGrpSpPr>
          <p:cNvPr id="141" name="组合 140">
            <a:extLst>
              <a:ext uri="{FF2B5EF4-FFF2-40B4-BE49-F238E27FC236}">
                <a16:creationId xmlns:a16="http://schemas.microsoft.com/office/drawing/2014/main" id="{BC605CA6-B347-4009-96EB-D2A863EBF554}"/>
              </a:ext>
            </a:extLst>
          </p:cNvPr>
          <p:cNvGrpSpPr/>
          <p:nvPr/>
        </p:nvGrpSpPr>
        <p:grpSpPr>
          <a:xfrm>
            <a:off x="789129" y="5525594"/>
            <a:ext cx="5879084" cy="397578"/>
            <a:chOff x="1211662" y="5592935"/>
            <a:chExt cx="5634350" cy="397888"/>
          </a:xfrm>
        </p:grpSpPr>
        <p:sp>
          <p:nvSpPr>
            <p:cNvPr id="142" name="文本框 165">
              <a:extLst>
                <a:ext uri="{FF2B5EF4-FFF2-40B4-BE49-F238E27FC236}">
                  <a16:creationId xmlns:a16="http://schemas.microsoft.com/office/drawing/2014/main" id="{2B453DEB-A18C-4BA3-8C43-2F95DD036AF8}"/>
                </a:ext>
              </a:extLst>
            </p:cNvPr>
            <p:cNvSpPr txBox="1"/>
            <p:nvPr/>
          </p:nvSpPr>
          <p:spPr>
            <a:xfrm>
              <a:off x="3370973" y="5643089"/>
              <a:ext cx="1646050" cy="338686"/>
            </a:xfrm>
            <a:prstGeom prst="rect">
              <a:avLst/>
            </a:prstGeom>
            <a:ln>
              <a:noFill/>
            </a:ln>
          </p:spPr>
          <p:txBody>
            <a:bodyPr wrap="square" rtlCol="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ctr" defTabSz="1218784">
                <a:defRPr/>
              </a:pPr>
              <a:r>
                <a:rPr lang="zh-CN" altLang="en-US" sz="1599" b="1" spc="600" dirty="0">
                  <a:solidFill>
                    <a:prstClr val="black"/>
                  </a:solidFill>
                  <a:latin typeface="微软雅黑" panose="020B0503020204020204" pitchFamily="34" charset="-122"/>
                  <a:ea typeface="微软雅黑"/>
                  <a:cs typeface="Huawei Sans" panose="020C0503030203020204" pitchFamily="34" charset="0"/>
                </a:rPr>
                <a:t>全场景</a:t>
              </a:r>
            </a:p>
          </p:txBody>
        </p:sp>
        <p:grpSp>
          <p:nvGrpSpPr>
            <p:cNvPr id="143" name="组合 142">
              <a:extLst>
                <a:ext uri="{FF2B5EF4-FFF2-40B4-BE49-F238E27FC236}">
                  <a16:creationId xmlns:a16="http://schemas.microsoft.com/office/drawing/2014/main" id="{DF16C0F0-5489-47CA-A575-6E1DDE3CF048}"/>
                </a:ext>
              </a:extLst>
            </p:cNvPr>
            <p:cNvGrpSpPr/>
            <p:nvPr/>
          </p:nvGrpSpPr>
          <p:grpSpPr>
            <a:xfrm>
              <a:off x="1211662" y="5592935"/>
              <a:ext cx="5634350" cy="397888"/>
              <a:chOff x="1211662" y="4949043"/>
              <a:chExt cx="5634350" cy="397888"/>
            </a:xfrm>
          </p:grpSpPr>
          <p:grpSp>
            <p:nvGrpSpPr>
              <p:cNvPr id="144" name="组合 143">
                <a:extLst>
                  <a:ext uri="{FF2B5EF4-FFF2-40B4-BE49-F238E27FC236}">
                    <a16:creationId xmlns:a16="http://schemas.microsoft.com/office/drawing/2014/main" id="{CF26EDCF-864A-475E-AAF9-EDB133651FA3}"/>
                  </a:ext>
                </a:extLst>
              </p:cNvPr>
              <p:cNvGrpSpPr/>
              <p:nvPr/>
            </p:nvGrpSpPr>
            <p:grpSpPr>
              <a:xfrm>
                <a:off x="1211662" y="4949043"/>
                <a:ext cx="5634350" cy="397888"/>
                <a:chOff x="3316889" y="5734050"/>
                <a:chExt cx="6132763" cy="432048"/>
              </a:xfrm>
            </p:grpSpPr>
            <p:cxnSp>
              <p:nvCxnSpPr>
                <p:cNvPr id="147" name="直接连接符 146">
                  <a:extLst>
                    <a:ext uri="{FF2B5EF4-FFF2-40B4-BE49-F238E27FC236}">
                      <a16:creationId xmlns:a16="http://schemas.microsoft.com/office/drawing/2014/main" id="{D78EF1A7-E787-49F7-8967-A05B062B3610}"/>
                    </a:ext>
                  </a:extLst>
                </p:cNvPr>
                <p:cNvCxnSpPr/>
                <p:nvPr/>
              </p:nvCxnSpPr>
              <p:spPr>
                <a:xfrm>
                  <a:off x="3316889" y="5734050"/>
                  <a:ext cx="0" cy="432048"/>
                </a:xfrm>
                <a:prstGeom prst="line">
                  <a:avLst/>
                </a:prstGeom>
                <a:noFill/>
                <a:ln w="12700" cap="flat" cmpd="sng" algn="ctr">
                  <a:solidFill>
                    <a:sysClr val="windowText" lastClr="000000"/>
                  </a:solidFill>
                  <a:prstDash val="solid"/>
                </a:ln>
                <a:effectLst/>
              </p:spPr>
            </p:cxnSp>
            <p:cxnSp>
              <p:nvCxnSpPr>
                <p:cNvPr id="148" name="直接连接符 147">
                  <a:extLst>
                    <a:ext uri="{FF2B5EF4-FFF2-40B4-BE49-F238E27FC236}">
                      <a16:creationId xmlns:a16="http://schemas.microsoft.com/office/drawing/2014/main" id="{65508DD2-2193-457C-8679-BCCF3EB18A45}"/>
                    </a:ext>
                  </a:extLst>
                </p:cNvPr>
                <p:cNvCxnSpPr/>
                <p:nvPr/>
              </p:nvCxnSpPr>
              <p:spPr>
                <a:xfrm>
                  <a:off x="9449652" y="5734050"/>
                  <a:ext cx="0" cy="432048"/>
                </a:xfrm>
                <a:prstGeom prst="line">
                  <a:avLst/>
                </a:prstGeom>
                <a:noFill/>
                <a:ln w="12700" cap="flat" cmpd="sng" algn="ctr">
                  <a:solidFill>
                    <a:sysClr val="windowText" lastClr="000000"/>
                  </a:solidFill>
                  <a:prstDash val="solid"/>
                </a:ln>
                <a:effectLst/>
              </p:spPr>
            </p:cxnSp>
          </p:grpSp>
          <p:cxnSp>
            <p:nvCxnSpPr>
              <p:cNvPr id="145" name="直接连接符 144">
                <a:extLst>
                  <a:ext uri="{FF2B5EF4-FFF2-40B4-BE49-F238E27FC236}">
                    <a16:creationId xmlns:a16="http://schemas.microsoft.com/office/drawing/2014/main" id="{432F1B4E-D393-4EFF-ABFB-6F897DA02ECE}"/>
                  </a:ext>
                </a:extLst>
              </p:cNvPr>
              <p:cNvCxnSpPr>
                <a:cxnSpLocks/>
              </p:cNvCxnSpPr>
              <p:nvPr/>
            </p:nvCxnSpPr>
            <p:spPr>
              <a:xfrm>
                <a:off x="4675060" y="5169265"/>
                <a:ext cx="2150992" cy="0"/>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46" name="直接连接符 145">
                <a:extLst>
                  <a:ext uri="{FF2B5EF4-FFF2-40B4-BE49-F238E27FC236}">
                    <a16:creationId xmlns:a16="http://schemas.microsoft.com/office/drawing/2014/main" id="{282A04A8-773D-4A2A-BA12-2211047501E3}"/>
                  </a:ext>
                </a:extLst>
              </p:cNvPr>
              <p:cNvCxnSpPr>
                <a:cxnSpLocks/>
              </p:cNvCxnSpPr>
              <p:nvPr/>
            </p:nvCxnSpPr>
            <p:spPr>
              <a:xfrm flipH="1">
                <a:off x="1221269" y="5167574"/>
                <a:ext cx="2380191" cy="1692"/>
              </a:xfrm>
              <a:prstGeom prst="line">
                <a:avLst/>
              </a:prstGeom>
              <a:noFill/>
              <a:ln w="12700" cap="flat" cmpd="sng" algn="ctr">
                <a:solidFill>
                  <a:sysClr val="windowText" lastClr="000000"/>
                </a:solidFill>
                <a:prstDash val="solid"/>
                <a:headEnd type="none" w="med" len="med"/>
                <a:tailEnd type="triangle" w="med" len="med"/>
              </a:ln>
              <a:effectLst/>
            </p:spPr>
          </p:cxnSp>
        </p:grpSp>
      </p:grpSp>
      <p:cxnSp>
        <p:nvCxnSpPr>
          <p:cNvPr id="149" name="直接连接符 148">
            <a:extLst>
              <a:ext uri="{FF2B5EF4-FFF2-40B4-BE49-F238E27FC236}">
                <a16:creationId xmlns:a16="http://schemas.microsoft.com/office/drawing/2014/main" id="{8A952BB2-20F7-4435-A743-33D90BEAE5CC}"/>
              </a:ext>
            </a:extLst>
          </p:cNvPr>
          <p:cNvCxnSpPr/>
          <p:nvPr/>
        </p:nvCxnSpPr>
        <p:spPr>
          <a:xfrm rot="16200000">
            <a:off x="544420" y="5236427"/>
            <a:ext cx="0" cy="396624"/>
          </a:xfrm>
          <a:prstGeom prst="line">
            <a:avLst/>
          </a:prstGeom>
          <a:noFill/>
          <a:ln w="12700" cap="flat" cmpd="sng" algn="ctr">
            <a:solidFill>
              <a:sysClr val="windowText" lastClr="000000"/>
            </a:solidFill>
            <a:prstDash val="solid"/>
          </a:ln>
          <a:effectLst/>
        </p:spPr>
      </p:cxnSp>
      <p:cxnSp>
        <p:nvCxnSpPr>
          <p:cNvPr id="150" name="直接连接符 149">
            <a:extLst>
              <a:ext uri="{FF2B5EF4-FFF2-40B4-BE49-F238E27FC236}">
                <a16:creationId xmlns:a16="http://schemas.microsoft.com/office/drawing/2014/main" id="{FD2E53ED-1041-40A2-A097-A7015F76DB7C}"/>
              </a:ext>
            </a:extLst>
          </p:cNvPr>
          <p:cNvCxnSpPr/>
          <p:nvPr/>
        </p:nvCxnSpPr>
        <p:spPr>
          <a:xfrm rot="16200000">
            <a:off x="544401" y="1723523"/>
            <a:ext cx="0" cy="396624"/>
          </a:xfrm>
          <a:prstGeom prst="line">
            <a:avLst/>
          </a:prstGeom>
          <a:noFill/>
          <a:ln w="12700" cap="flat" cmpd="sng" algn="ctr">
            <a:solidFill>
              <a:sysClr val="windowText" lastClr="000000"/>
            </a:solidFill>
            <a:prstDash val="solid"/>
          </a:ln>
          <a:effectLst/>
        </p:spPr>
      </p:cxnSp>
      <p:cxnSp>
        <p:nvCxnSpPr>
          <p:cNvPr id="151" name="直接连接符 150">
            <a:extLst>
              <a:ext uri="{FF2B5EF4-FFF2-40B4-BE49-F238E27FC236}">
                <a16:creationId xmlns:a16="http://schemas.microsoft.com/office/drawing/2014/main" id="{3C489F92-0306-4BF3-B8FB-BD09CA7B1983}"/>
              </a:ext>
            </a:extLst>
          </p:cNvPr>
          <p:cNvCxnSpPr>
            <a:cxnSpLocks/>
          </p:cNvCxnSpPr>
          <p:nvPr/>
        </p:nvCxnSpPr>
        <p:spPr>
          <a:xfrm flipV="1">
            <a:off x="546876" y="1983154"/>
            <a:ext cx="0" cy="1239358"/>
          </a:xfrm>
          <a:prstGeom prst="line">
            <a:avLst/>
          </a:prstGeom>
          <a:noFill/>
          <a:ln w="12700" cap="flat" cmpd="sng" algn="ctr">
            <a:solidFill>
              <a:sysClr val="windowText" lastClr="000000"/>
            </a:solidFill>
            <a:prstDash val="solid"/>
            <a:headEnd type="none" w="med" len="med"/>
            <a:tailEnd type="triangle" w="med" len="med"/>
          </a:ln>
          <a:effectLst/>
        </p:spPr>
      </p:cxnSp>
      <p:cxnSp>
        <p:nvCxnSpPr>
          <p:cNvPr id="152" name="直接连接符 151">
            <a:extLst>
              <a:ext uri="{FF2B5EF4-FFF2-40B4-BE49-F238E27FC236}">
                <a16:creationId xmlns:a16="http://schemas.microsoft.com/office/drawing/2014/main" id="{FE524345-AAD1-4011-8F8E-AC8AAE3204EE}"/>
              </a:ext>
            </a:extLst>
          </p:cNvPr>
          <p:cNvCxnSpPr>
            <a:cxnSpLocks/>
          </p:cNvCxnSpPr>
          <p:nvPr/>
        </p:nvCxnSpPr>
        <p:spPr>
          <a:xfrm>
            <a:off x="546876" y="4173185"/>
            <a:ext cx="0" cy="1213169"/>
          </a:xfrm>
          <a:prstGeom prst="line">
            <a:avLst/>
          </a:prstGeom>
          <a:noFill/>
          <a:ln w="12700" cap="flat" cmpd="sng" algn="ctr">
            <a:solidFill>
              <a:sysClr val="windowText" lastClr="000000"/>
            </a:solidFill>
            <a:prstDash val="solid"/>
            <a:headEnd type="none" w="med" len="med"/>
            <a:tailEnd type="triangle" w="med" len="med"/>
          </a:ln>
          <a:effectLst/>
        </p:spPr>
      </p:cxnSp>
      <p:sp>
        <p:nvSpPr>
          <p:cNvPr id="153" name="文本框 152">
            <a:extLst>
              <a:ext uri="{FF2B5EF4-FFF2-40B4-BE49-F238E27FC236}">
                <a16:creationId xmlns:a16="http://schemas.microsoft.com/office/drawing/2014/main" id="{EB757A60-80D0-404A-A6F2-00660A6959CC}"/>
              </a:ext>
            </a:extLst>
          </p:cNvPr>
          <p:cNvSpPr txBox="1"/>
          <p:nvPr/>
        </p:nvSpPr>
        <p:spPr>
          <a:xfrm>
            <a:off x="7542417" y="2176401"/>
            <a:ext cx="4139624" cy="591982"/>
          </a:xfrm>
          <a:prstGeom prst="rect">
            <a:avLst/>
          </a:prstGeom>
          <a:noFill/>
        </p:spPr>
        <p:txBody>
          <a:bodyPr wrap="square" rtlCol="0">
            <a:spAutoFit/>
          </a:bodyPr>
          <a:lstStyle/>
          <a:p>
            <a:pPr algn="just" defTabSz="1218296">
              <a:defRPr/>
            </a:pPr>
            <a:r>
              <a:rPr lang="zh-CN" altLang="en-US" sz="1398" b="1" kern="0" dirty="0">
                <a:solidFill>
                  <a:prstClr val="black"/>
                </a:solidFill>
                <a:latin typeface="微软雅黑" panose="020B0503020204020204" pitchFamily="34" charset="-122"/>
                <a:ea typeface="微软雅黑"/>
                <a:cs typeface="Huawei Sans" panose="020C0503030203020204" pitchFamily="34" charset="0"/>
              </a:rPr>
              <a:t>昇腾应用使能</a:t>
            </a:r>
            <a:endParaRPr lang="en-US" altLang="zh-CN" sz="1398" b="1" kern="0" dirty="0">
              <a:solidFill>
                <a:prstClr val="black"/>
              </a:solidFill>
              <a:latin typeface="微软雅黑" panose="020B0503020204020204" pitchFamily="34" charset="-122"/>
              <a:ea typeface="微软雅黑"/>
              <a:cs typeface="Huawei Sans" panose="020C0503030203020204" pitchFamily="34" charset="0"/>
            </a:endParaRPr>
          </a:p>
          <a:p>
            <a:pPr algn="just" defTabSz="1218296">
              <a:lnSpc>
                <a:spcPct val="150000"/>
              </a:lnSpc>
              <a:defRPr/>
            </a:pPr>
            <a:r>
              <a:rPr lang="zh-CN" altLang="en-US" sz="1398" kern="0" dirty="0">
                <a:solidFill>
                  <a:prstClr val="black"/>
                </a:solidFill>
                <a:latin typeface="微软雅黑" panose="020B0503020204020204" pitchFamily="34" charset="-122"/>
                <a:ea typeface="微软雅黑"/>
                <a:cs typeface="Huawei Sans" panose="020C0503030203020204" pitchFamily="34" charset="0"/>
              </a:rPr>
              <a:t>使能</a:t>
            </a:r>
            <a:r>
              <a:rPr lang="en-US" altLang="zh-CN" sz="1398" kern="0" dirty="0">
                <a:solidFill>
                  <a:prstClr val="black"/>
                </a:solidFill>
                <a:latin typeface="微软雅黑" panose="020B0503020204020204" pitchFamily="34" charset="-122"/>
                <a:ea typeface="微软雅黑"/>
                <a:cs typeface="Huawei Sans" panose="020C0503030203020204" pitchFamily="34" charset="0"/>
              </a:rPr>
              <a:t>AI</a:t>
            </a:r>
            <a:r>
              <a:rPr lang="zh-CN" altLang="en-US" sz="1398" kern="0" dirty="0">
                <a:solidFill>
                  <a:prstClr val="black"/>
                </a:solidFill>
                <a:latin typeface="微软雅黑" panose="020B0503020204020204" pitchFamily="34" charset="-122"/>
                <a:ea typeface="微软雅黑"/>
                <a:cs typeface="Huawei Sans" panose="020C0503030203020204" pitchFamily="34" charset="0"/>
              </a:rPr>
              <a:t>应用开发</a:t>
            </a:r>
            <a:endParaRPr lang="zh-CN" altLang="en-US" sz="1398" b="1" kern="0" dirty="0">
              <a:solidFill>
                <a:prstClr val="black"/>
              </a:solidFill>
              <a:latin typeface="微软雅黑" panose="020B0503020204020204" pitchFamily="34" charset="-122"/>
              <a:ea typeface="微软雅黑"/>
              <a:cs typeface="Huawei Sans" panose="020C0503030203020204" pitchFamily="34" charset="0"/>
            </a:endParaRPr>
          </a:p>
        </p:txBody>
      </p:sp>
      <p:sp>
        <p:nvSpPr>
          <p:cNvPr id="154" name="文本框 153">
            <a:extLst>
              <a:ext uri="{FF2B5EF4-FFF2-40B4-BE49-F238E27FC236}">
                <a16:creationId xmlns:a16="http://schemas.microsoft.com/office/drawing/2014/main" id="{09E93321-0A1D-49F5-AD4D-292E95E41CE8}"/>
              </a:ext>
            </a:extLst>
          </p:cNvPr>
          <p:cNvSpPr txBox="1"/>
          <p:nvPr/>
        </p:nvSpPr>
        <p:spPr>
          <a:xfrm>
            <a:off x="7542416" y="3062914"/>
            <a:ext cx="4375089" cy="699534"/>
          </a:xfrm>
          <a:prstGeom prst="rect">
            <a:avLst/>
          </a:prstGeom>
          <a:noFill/>
        </p:spPr>
        <p:txBody>
          <a:bodyPr wrap="square" rtlCol="0">
            <a:spAutoFit/>
          </a:bodyPr>
          <a:lstStyle/>
          <a:p>
            <a:pPr algn="just" defTabSz="1218296">
              <a:lnSpc>
                <a:spcPct val="150000"/>
              </a:lnSpc>
              <a:defRPr/>
            </a:pPr>
            <a:r>
              <a:rPr lang="en-US" altLang="zh-CN" sz="1398" b="1" kern="0" dirty="0" err="1">
                <a:solidFill>
                  <a:srgbClr val="C00000"/>
                </a:solidFill>
                <a:latin typeface="微软雅黑" panose="020B0503020204020204" pitchFamily="34" charset="-122"/>
                <a:ea typeface="微软雅黑"/>
                <a:cs typeface="Huawei Sans" panose="020C0503030203020204" pitchFamily="34" charset="0"/>
              </a:rPr>
              <a:t>MindSpore</a:t>
            </a:r>
            <a:endParaRPr lang="en-US" altLang="zh-CN" sz="1398" b="1" kern="0" dirty="0">
              <a:solidFill>
                <a:srgbClr val="C00000"/>
              </a:solidFill>
              <a:latin typeface="微软雅黑" panose="020B0503020204020204" pitchFamily="34" charset="-122"/>
              <a:ea typeface="微软雅黑"/>
              <a:cs typeface="Huawei Sans" panose="020C0503030203020204" pitchFamily="34" charset="0"/>
            </a:endParaRPr>
          </a:p>
          <a:p>
            <a:pPr algn="just" defTabSz="1218296">
              <a:lnSpc>
                <a:spcPct val="150000"/>
              </a:lnSpc>
              <a:defRPr/>
            </a:pPr>
            <a:r>
              <a:rPr lang="zh-CN" altLang="en-US" sz="1398" kern="0" dirty="0">
                <a:solidFill>
                  <a:prstClr val="black"/>
                </a:solidFill>
                <a:latin typeface="微软雅黑" panose="020B0503020204020204" pitchFamily="34" charset="-122"/>
                <a:ea typeface="微软雅黑"/>
                <a:cs typeface="Huawei Sans" panose="020C0503030203020204" pitchFamily="34" charset="0"/>
              </a:rPr>
              <a:t>支持端、边、云独立的和协同的统一训练和推理框架</a:t>
            </a:r>
          </a:p>
        </p:txBody>
      </p:sp>
      <p:sp>
        <p:nvSpPr>
          <p:cNvPr id="155" name="文本框 154">
            <a:extLst>
              <a:ext uri="{FF2B5EF4-FFF2-40B4-BE49-F238E27FC236}">
                <a16:creationId xmlns:a16="http://schemas.microsoft.com/office/drawing/2014/main" id="{ABD3E530-A854-435A-AB2C-BF8B71489895}"/>
              </a:ext>
            </a:extLst>
          </p:cNvPr>
          <p:cNvSpPr txBox="1"/>
          <p:nvPr/>
        </p:nvSpPr>
        <p:spPr>
          <a:xfrm>
            <a:off x="7542418" y="3893806"/>
            <a:ext cx="3951647" cy="914573"/>
          </a:xfrm>
          <a:prstGeom prst="rect">
            <a:avLst/>
          </a:prstGeom>
          <a:noFill/>
        </p:spPr>
        <p:txBody>
          <a:bodyPr wrap="square" rtlCol="0">
            <a:spAutoFit/>
          </a:bodyPr>
          <a:lstStyle/>
          <a:p>
            <a:pPr algn="just" defTabSz="1218296">
              <a:defRPr/>
            </a:pPr>
            <a:r>
              <a:rPr lang="en-US" altLang="zh-CN" sz="1398" b="1" kern="0" dirty="0">
                <a:solidFill>
                  <a:prstClr val="black"/>
                </a:solidFill>
                <a:latin typeface="微软雅黑" panose="020B0503020204020204" pitchFamily="34" charset="-122"/>
                <a:ea typeface="微软雅黑"/>
                <a:cs typeface="Huawei Sans" panose="020C0503030203020204" pitchFamily="34" charset="0"/>
              </a:rPr>
              <a:t>CANN</a:t>
            </a:r>
          </a:p>
          <a:p>
            <a:pPr algn="just" defTabSz="1218296">
              <a:lnSpc>
                <a:spcPct val="150000"/>
              </a:lnSpc>
              <a:defRPr/>
            </a:pPr>
            <a:r>
              <a:rPr lang="zh-CN" altLang="en-US" sz="1398" kern="0" dirty="0">
                <a:solidFill>
                  <a:prstClr val="black"/>
                </a:solidFill>
                <a:latin typeface="微软雅黑" panose="020B0503020204020204" pitchFamily="34" charset="-122"/>
                <a:ea typeface="微软雅黑"/>
                <a:cs typeface="Huawei Sans" panose="020C0503030203020204" pitchFamily="34" charset="0"/>
              </a:rPr>
              <a:t>提供统一高效编程接口，支持用户快速构建基于昇腾平台的</a:t>
            </a:r>
            <a:r>
              <a:rPr lang="en-US" altLang="zh-CN" sz="1398" kern="0" dirty="0">
                <a:solidFill>
                  <a:prstClr val="black"/>
                </a:solidFill>
                <a:latin typeface="微软雅黑" panose="020B0503020204020204" pitchFamily="34" charset="-122"/>
                <a:ea typeface="微软雅黑"/>
                <a:cs typeface="Huawei Sans" panose="020C0503030203020204" pitchFamily="34" charset="0"/>
              </a:rPr>
              <a:t>AI</a:t>
            </a:r>
            <a:r>
              <a:rPr lang="zh-CN" altLang="en-US" sz="1398" kern="0" dirty="0">
                <a:solidFill>
                  <a:prstClr val="black"/>
                </a:solidFill>
                <a:latin typeface="微软雅黑" panose="020B0503020204020204" pitchFamily="34" charset="-122"/>
                <a:ea typeface="微软雅黑"/>
                <a:cs typeface="Huawei Sans" panose="020C0503030203020204" pitchFamily="34" charset="0"/>
              </a:rPr>
              <a:t>应用和业务</a:t>
            </a:r>
          </a:p>
        </p:txBody>
      </p:sp>
      <p:sp>
        <p:nvSpPr>
          <p:cNvPr id="156" name="文本框 155">
            <a:extLst>
              <a:ext uri="{FF2B5EF4-FFF2-40B4-BE49-F238E27FC236}">
                <a16:creationId xmlns:a16="http://schemas.microsoft.com/office/drawing/2014/main" id="{C0720A89-7603-4039-968E-539C16FFE0D2}"/>
              </a:ext>
            </a:extLst>
          </p:cNvPr>
          <p:cNvSpPr txBox="1"/>
          <p:nvPr/>
        </p:nvSpPr>
        <p:spPr>
          <a:xfrm>
            <a:off x="7524719" y="4855135"/>
            <a:ext cx="3929035" cy="699534"/>
          </a:xfrm>
          <a:prstGeom prst="rect">
            <a:avLst/>
          </a:prstGeom>
          <a:noFill/>
        </p:spPr>
        <p:txBody>
          <a:bodyPr wrap="square" rtlCol="0">
            <a:spAutoFit/>
          </a:bodyPr>
          <a:lstStyle/>
          <a:p>
            <a:pPr algn="just" defTabSz="1218296">
              <a:lnSpc>
                <a:spcPct val="150000"/>
              </a:lnSpc>
              <a:defRPr/>
            </a:pPr>
            <a:r>
              <a:rPr lang="zh-CN" altLang="en-US" sz="1398" b="1" kern="0" dirty="0">
                <a:solidFill>
                  <a:prstClr val="black"/>
                </a:solidFill>
                <a:latin typeface="微软雅黑" panose="020B0503020204020204" pitchFamily="34" charset="-122"/>
                <a:ea typeface="微软雅黑"/>
                <a:cs typeface="Huawei Sans" panose="020C0503030203020204" pitchFamily="34" charset="0"/>
              </a:rPr>
              <a:t>计算资源</a:t>
            </a:r>
            <a:endParaRPr lang="en-US" altLang="zh-CN" sz="1398" b="1" kern="0" dirty="0">
              <a:solidFill>
                <a:prstClr val="black"/>
              </a:solidFill>
              <a:latin typeface="微软雅黑" panose="020B0503020204020204" pitchFamily="34" charset="-122"/>
              <a:ea typeface="微软雅黑"/>
              <a:cs typeface="Huawei Sans" panose="020C0503030203020204" pitchFamily="34" charset="0"/>
            </a:endParaRPr>
          </a:p>
          <a:p>
            <a:pPr algn="just" defTabSz="1218296">
              <a:lnSpc>
                <a:spcPct val="150000"/>
              </a:lnSpc>
              <a:defRPr/>
            </a:pPr>
            <a:r>
              <a:rPr lang="zh-CN" altLang="en-US" sz="1398" kern="0" dirty="0">
                <a:solidFill>
                  <a:prstClr val="black"/>
                </a:solidFill>
                <a:latin typeface="微软雅黑" panose="020B0503020204020204" pitchFamily="34" charset="-122"/>
                <a:ea typeface="微软雅黑"/>
                <a:cs typeface="Huawei Sans" panose="020C0503030203020204" pitchFamily="34" charset="0"/>
              </a:rPr>
              <a:t>基于统一、可扩展架构的系列化 </a:t>
            </a:r>
            <a:r>
              <a:rPr lang="en-US" altLang="zh-CN" sz="1398" kern="0" dirty="0">
                <a:solidFill>
                  <a:prstClr val="black"/>
                </a:solidFill>
                <a:latin typeface="微软雅黑" panose="020B0503020204020204" pitchFamily="34" charset="-122"/>
                <a:ea typeface="微软雅黑"/>
                <a:cs typeface="Huawei Sans" panose="020C0503030203020204" pitchFamily="34" charset="0"/>
              </a:rPr>
              <a:t>AI IP </a:t>
            </a:r>
            <a:r>
              <a:rPr lang="zh-CN" altLang="en-US" sz="1398" kern="0" dirty="0">
                <a:solidFill>
                  <a:prstClr val="black"/>
                </a:solidFill>
                <a:latin typeface="微软雅黑" panose="020B0503020204020204" pitchFamily="34" charset="-122"/>
                <a:ea typeface="微软雅黑"/>
                <a:cs typeface="Huawei Sans" panose="020C0503030203020204" pitchFamily="34" charset="0"/>
              </a:rPr>
              <a:t>和 芯片</a:t>
            </a:r>
          </a:p>
        </p:txBody>
      </p:sp>
      <p:cxnSp>
        <p:nvCxnSpPr>
          <p:cNvPr id="157" name="直接连接符 26"/>
          <p:cNvCxnSpPr/>
          <p:nvPr/>
        </p:nvCxnSpPr>
        <p:spPr>
          <a:xfrm flipH="1">
            <a:off x="1098886" y="2582551"/>
            <a:ext cx="4286129" cy="32619"/>
          </a:xfrm>
          <a:prstGeom prst="line">
            <a:avLst/>
          </a:prstGeom>
          <a:noFill/>
          <a:ln w="3175" cap="flat" cmpd="sng" algn="ctr">
            <a:solidFill>
              <a:srgbClr val="0070C0"/>
            </a:solidFill>
            <a:prstDash val="dash"/>
          </a:ln>
          <a:effectLst/>
        </p:spPr>
      </p:cxnSp>
      <p:sp>
        <p:nvSpPr>
          <p:cNvPr id="158" name="CANN…"/>
          <p:cNvSpPr txBox="1"/>
          <p:nvPr/>
        </p:nvSpPr>
        <p:spPr>
          <a:xfrm>
            <a:off x="1053400" y="2562430"/>
            <a:ext cx="1118511" cy="4621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8566" tIns="8566" rIns="8566" bIns="8566" anchor="ctr"/>
          <a:lstStyle/>
          <a:p>
            <a:pPr algn="ctr" defTabSz="290111" hangingPunct="0">
              <a:defRPr sz="5000">
                <a:solidFill>
                  <a:srgbClr val="ED6D00"/>
                </a:solidFill>
                <a:latin typeface="Huawei Sans"/>
                <a:ea typeface="Huawei Sans"/>
                <a:cs typeface="Huawei Sans"/>
                <a:sym typeface="Huawei Sans"/>
              </a:defRPr>
            </a:pPr>
            <a:endParaRPr sz="1200" b="1" kern="0" dirty="0">
              <a:solidFill>
                <a:prstClr val="white"/>
              </a:solidFill>
              <a:latin typeface="微软雅黑" panose="020B0503020204020204" pitchFamily="34" charset="-122"/>
              <a:cs typeface="Huawei Sans" panose="020C0503030203020204" pitchFamily="34" charset="0"/>
              <a:sym typeface="+mn-lt"/>
            </a:endParaRPr>
          </a:p>
        </p:txBody>
      </p:sp>
      <p:sp>
        <p:nvSpPr>
          <p:cNvPr id="159" name="圆角矩形 190">
            <a:extLst>
              <a:ext uri="{FF2B5EF4-FFF2-40B4-BE49-F238E27FC236}">
                <a16:creationId xmlns:a16="http://schemas.microsoft.com/office/drawing/2014/main" id="{EE624918-9D5A-4388-B515-6167BC64B0F8}"/>
              </a:ext>
            </a:extLst>
          </p:cNvPr>
          <p:cNvSpPr/>
          <p:nvPr/>
        </p:nvSpPr>
        <p:spPr>
          <a:xfrm>
            <a:off x="1109203" y="2663126"/>
            <a:ext cx="1258204" cy="299985"/>
          </a:xfrm>
          <a:prstGeom prst="roundRect">
            <a:avLst/>
          </a:prstGeom>
          <a:noFill/>
          <a:ln w="12700" cap="flat" cmpd="sng" algn="ctr">
            <a:solidFill>
              <a:sysClr val="windowText" lastClr="000000">
                <a:lumMod val="50000"/>
                <a:lumOff val="50000"/>
              </a:sysClr>
            </a:solidFill>
            <a:prstDash val="solid"/>
          </a:ln>
          <a:effectLst/>
        </p:spPr>
        <p:txBody>
          <a:bodyPr lIns="35972" tIns="35972" rIns="35972" bIns="35972"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111" hangingPunct="0">
              <a:defRPr sz="5000">
                <a:solidFill>
                  <a:srgbClr val="ED6D00"/>
                </a:solidFill>
                <a:latin typeface="Huawei Sans"/>
                <a:ea typeface="Huawei Sans"/>
                <a:cs typeface="Huawei Sans"/>
                <a:sym typeface="Huawei Sans"/>
              </a:defRPr>
            </a:pPr>
            <a:r>
              <a:rPr lang="en-US" altLang="zh-CN" sz="1000" kern="0" dirty="0" err="1">
                <a:solidFill>
                  <a:prstClr val="black">
                    <a:lumMod val="85000"/>
                    <a:lumOff val="15000"/>
                  </a:prstClr>
                </a:solidFill>
                <a:latin typeface="微软雅黑" panose="020B0503020204020204" pitchFamily="34" charset="-122"/>
                <a:cs typeface="Huawei Sans" panose="020C0503030203020204" pitchFamily="34" charset="0"/>
                <a:sym typeface="+mn-lt"/>
              </a:rPr>
              <a:t>MindX</a:t>
            </a:r>
            <a:r>
              <a:rPr lang="en-US" altLang="zh-CN" sz="1000" kern="0" dirty="0">
                <a:solidFill>
                  <a:prstClr val="black">
                    <a:lumMod val="85000"/>
                    <a:lumOff val="15000"/>
                  </a:prstClr>
                </a:solidFill>
                <a:latin typeface="微软雅黑" panose="020B0503020204020204" pitchFamily="34" charset="-122"/>
                <a:cs typeface="Huawei Sans" panose="020C0503030203020204" pitchFamily="34" charset="0"/>
                <a:sym typeface="+mn-lt"/>
              </a:rPr>
              <a:t> Edge</a:t>
            </a:r>
            <a:endParaRPr lang="zh-CN" altLang="en-US" sz="1000" kern="0" dirty="0">
              <a:solidFill>
                <a:prstClr val="black">
                  <a:lumMod val="85000"/>
                  <a:lumOff val="15000"/>
                </a:prstClr>
              </a:solidFill>
              <a:latin typeface="微软雅黑" panose="020B0503020204020204" pitchFamily="34" charset="-122"/>
              <a:cs typeface="Huawei Sans" panose="020C0503030203020204" pitchFamily="34" charset="0"/>
              <a:sym typeface="+mn-lt"/>
            </a:endParaRPr>
          </a:p>
        </p:txBody>
      </p:sp>
      <p:sp>
        <p:nvSpPr>
          <p:cNvPr id="160" name="圆角矩形 190">
            <a:extLst>
              <a:ext uri="{FF2B5EF4-FFF2-40B4-BE49-F238E27FC236}">
                <a16:creationId xmlns:a16="http://schemas.microsoft.com/office/drawing/2014/main" id="{EE624918-9D5A-4388-B515-6167BC64B0F8}"/>
              </a:ext>
            </a:extLst>
          </p:cNvPr>
          <p:cNvSpPr/>
          <p:nvPr/>
        </p:nvSpPr>
        <p:spPr>
          <a:xfrm>
            <a:off x="595592" y="2574823"/>
            <a:ext cx="1459891" cy="450919"/>
          </a:xfrm>
          <a:prstGeom prst="roundRect">
            <a:avLst/>
          </a:prstGeom>
          <a:noFill/>
          <a:ln w="12700" cap="flat" cmpd="sng" algn="ctr">
            <a:noFill/>
            <a:prstDash val="solid"/>
          </a:ln>
          <a:effectLst/>
        </p:spPr>
        <p:txBody>
          <a:bodyPr lIns="35972" tIns="35972" rIns="35972" bIns="35972"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111" hangingPunct="0">
              <a:defRPr sz="5000">
                <a:solidFill>
                  <a:srgbClr val="ED6D00"/>
                </a:solidFill>
                <a:latin typeface="Huawei Sans"/>
                <a:ea typeface="Huawei Sans"/>
                <a:cs typeface="Huawei Sans"/>
                <a:sym typeface="Huawei Sans"/>
              </a:defRPr>
            </a:pPr>
            <a:endParaRPr lang="en-US" altLang="zh-CN" sz="1050" b="1" kern="0" dirty="0">
              <a:solidFill>
                <a:prstClr val="black">
                  <a:lumMod val="85000"/>
                  <a:lumOff val="15000"/>
                </a:prstClr>
              </a:solidFill>
              <a:latin typeface="微软雅黑" panose="020B0503020204020204" pitchFamily="34" charset="-122"/>
              <a:cs typeface="Huawei Sans" panose="020C0503030203020204" pitchFamily="34" charset="0"/>
              <a:sym typeface="+mn-lt"/>
            </a:endParaRPr>
          </a:p>
        </p:txBody>
      </p:sp>
      <p:sp>
        <p:nvSpPr>
          <p:cNvPr id="161" name="矩形 160"/>
          <p:cNvSpPr/>
          <p:nvPr/>
        </p:nvSpPr>
        <p:spPr>
          <a:xfrm>
            <a:off x="290502" y="3378067"/>
            <a:ext cx="554247" cy="737095"/>
          </a:xfrm>
          <a:prstGeom prst="rect">
            <a:avLst/>
          </a:prstGeom>
          <a:noFill/>
          <a:ln w="12700" cap="flat" cmpd="sng" algn="ctr">
            <a:noFill/>
            <a:prstDash val="solid"/>
            <a:miter lim="800000"/>
          </a:ln>
          <a:effectLst/>
        </p:spPr>
        <p:txBody>
          <a:bodyPr rtlCol="0" anchor="ctr"/>
          <a:lstStyle/>
          <a:p>
            <a:pPr algn="ctr" defTabSz="1218784">
              <a:defRPr/>
            </a:pPr>
            <a:r>
              <a:rPr lang="zh-CN" altLang="en-US" sz="1599" b="1" kern="0" spc="600" dirty="0">
                <a:solidFill>
                  <a:prstClr val="black"/>
                </a:solidFill>
                <a:latin typeface="微软雅黑" panose="020B0503020204020204" pitchFamily="34" charset="-122"/>
                <a:ea typeface="微软雅黑"/>
                <a:cs typeface="Huawei Sans" panose="020C0503030203020204" pitchFamily="34" charset="0"/>
              </a:rPr>
              <a:t>全栈</a:t>
            </a:r>
          </a:p>
        </p:txBody>
      </p:sp>
      <p:grpSp>
        <p:nvGrpSpPr>
          <p:cNvPr id="162" name="组合 161"/>
          <p:cNvGrpSpPr/>
          <p:nvPr/>
        </p:nvGrpSpPr>
        <p:grpSpPr>
          <a:xfrm>
            <a:off x="6844889" y="2375353"/>
            <a:ext cx="625267" cy="233282"/>
            <a:chOff x="6983887" y="2650593"/>
            <a:chExt cx="625511" cy="233373"/>
          </a:xfrm>
          <a:solidFill>
            <a:srgbClr val="E7E6E6">
              <a:lumMod val="75000"/>
            </a:srgbClr>
          </a:solidFill>
        </p:grpSpPr>
        <p:sp>
          <p:nvSpPr>
            <p:cNvPr id="163" name="箭头: V 形 165">
              <a:extLst>
                <a:ext uri="{FF2B5EF4-FFF2-40B4-BE49-F238E27FC236}">
                  <a16:creationId xmlns:a16="http://schemas.microsoft.com/office/drawing/2014/main" id="{6D60C7CE-52D1-47D4-A129-A26803B49414}"/>
                </a:ext>
              </a:extLst>
            </p:cNvPr>
            <p:cNvSpPr/>
            <p:nvPr/>
          </p:nvSpPr>
          <p:spPr>
            <a:xfrm>
              <a:off x="6983887" y="2650593"/>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sp>
          <p:nvSpPr>
            <p:cNvPr id="164" name="箭头: V 形 165">
              <a:extLst>
                <a:ext uri="{FF2B5EF4-FFF2-40B4-BE49-F238E27FC236}">
                  <a16:creationId xmlns:a16="http://schemas.microsoft.com/office/drawing/2014/main" id="{6D60C7CE-52D1-47D4-A129-A26803B49414}"/>
                </a:ext>
              </a:extLst>
            </p:cNvPr>
            <p:cNvSpPr/>
            <p:nvPr/>
          </p:nvSpPr>
          <p:spPr>
            <a:xfrm>
              <a:off x="7183432" y="2651402"/>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sp>
          <p:nvSpPr>
            <p:cNvPr id="165" name="箭头: V 形 165">
              <a:extLst>
                <a:ext uri="{FF2B5EF4-FFF2-40B4-BE49-F238E27FC236}">
                  <a16:creationId xmlns:a16="http://schemas.microsoft.com/office/drawing/2014/main" id="{6D60C7CE-52D1-47D4-A129-A26803B49414}"/>
                </a:ext>
              </a:extLst>
            </p:cNvPr>
            <p:cNvSpPr/>
            <p:nvPr/>
          </p:nvSpPr>
          <p:spPr>
            <a:xfrm>
              <a:off x="7372281" y="2650593"/>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grpSp>
      <p:grpSp>
        <p:nvGrpSpPr>
          <p:cNvPr id="166" name="组合 165"/>
          <p:cNvGrpSpPr/>
          <p:nvPr/>
        </p:nvGrpSpPr>
        <p:grpSpPr>
          <a:xfrm>
            <a:off x="6844889" y="3431130"/>
            <a:ext cx="625267" cy="233282"/>
            <a:chOff x="6983887" y="2650593"/>
            <a:chExt cx="625511" cy="233373"/>
          </a:xfrm>
          <a:solidFill>
            <a:srgbClr val="E7E6E6">
              <a:lumMod val="75000"/>
            </a:srgbClr>
          </a:solidFill>
        </p:grpSpPr>
        <p:sp>
          <p:nvSpPr>
            <p:cNvPr id="167" name="箭头: V 形 165">
              <a:extLst>
                <a:ext uri="{FF2B5EF4-FFF2-40B4-BE49-F238E27FC236}">
                  <a16:creationId xmlns:a16="http://schemas.microsoft.com/office/drawing/2014/main" id="{6D60C7CE-52D1-47D4-A129-A26803B49414}"/>
                </a:ext>
              </a:extLst>
            </p:cNvPr>
            <p:cNvSpPr/>
            <p:nvPr/>
          </p:nvSpPr>
          <p:spPr>
            <a:xfrm>
              <a:off x="6983887" y="2650593"/>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sp>
          <p:nvSpPr>
            <p:cNvPr id="168" name="箭头: V 形 165">
              <a:extLst>
                <a:ext uri="{FF2B5EF4-FFF2-40B4-BE49-F238E27FC236}">
                  <a16:creationId xmlns:a16="http://schemas.microsoft.com/office/drawing/2014/main" id="{6D60C7CE-52D1-47D4-A129-A26803B49414}"/>
                </a:ext>
              </a:extLst>
            </p:cNvPr>
            <p:cNvSpPr/>
            <p:nvPr/>
          </p:nvSpPr>
          <p:spPr>
            <a:xfrm>
              <a:off x="7183432" y="2651402"/>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sp>
          <p:nvSpPr>
            <p:cNvPr id="169" name="箭头: V 形 165">
              <a:extLst>
                <a:ext uri="{FF2B5EF4-FFF2-40B4-BE49-F238E27FC236}">
                  <a16:creationId xmlns:a16="http://schemas.microsoft.com/office/drawing/2014/main" id="{6D60C7CE-52D1-47D4-A129-A26803B49414}"/>
                </a:ext>
              </a:extLst>
            </p:cNvPr>
            <p:cNvSpPr/>
            <p:nvPr/>
          </p:nvSpPr>
          <p:spPr>
            <a:xfrm>
              <a:off x="7372281" y="2650593"/>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grpSp>
      <p:grpSp>
        <p:nvGrpSpPr>
          <p:cNvPr id="170" name="组合 169"/>
          <p:cNvGrpSpPr/>
          <p:nvPr/>
        </p:nvGrpSpPr>
        <p:grpSpPr>
          <a:xfrm>
            <a:off x="6844889" y="4253326"/>
            <a:ext cx="625267" cy="233282"/>
            <a:chOff x="6983887" y="2650593"/>
            <a:chExt cx="625511" cy="233373"/>
          </a:xfrm>
          <a:solidFill>
            <a:srgbClr val="E7E6E6">
              <a:lumMod val="75000"/>
            </a:srgbClr>
          </a:solidFill>
        </p:grpSpPr>
        <p:sp>
          <p:nvSpPr>
            <p:cNvPr id="171" name="箭头: V 形 165">
              <a:extLst>
                <a:ext uri="{FF2B5EF4-FFF2-40B4-BE49-F238E27FC236}">
                  <a16:creationId xmlns:a16="http://schemas.microsoft.com/office/drawing/2014/main" id="{6D60C7CE-52D1-47D4-A129-A26803B49414}"/>
                </a:ext>
              </a:extLst>
            </p:cNvPr>
            <p:cNvSpPr/>
            <p:nvPr/>
          </p:nvSpPr>
          <p:spPr>
            <a:xfrm>
              <a:off x="6983887" y="2650593"/>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sp>
          <p:nvSpPr>
            <p:cNvPr id="172" name="箭头: V 形 165">
              <a:extLst>
                <a:ext uri="{FF2B5EF4-FFF2-40B4-BE49-F238E27FC236}">
                  <a16:creationId xmlns:a16="http://schemas.microsoft.com/office/drawing/2014/main" id="{6D60C7CE-52D1-47D4-A129-A26803B49414}"/>
                </a:ext>
              </a:extLst>
            </p:cNvPr>
            <p:cNvSpPr/>
            <p:nvPr/>
          </p:nvSpPr>
          <p:spPr>
            <a:xfrm>
              <a:off x="7183432" y="2651402"/>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sp>
          <p:nvSpPr>
            <p:cNvPr id="173" name="箭头: V 形 165">
              <a:extLst>
                <a:ext uri="{FF2B5EF4-FFF2-40B4-BE49-F238E27FC236}">
                  <a16:creationId xmlns:a16="http://schemas.microsoft.com/office/drawing/2014/main" id="{6D60C7CE-52D1-47D4-A129-A26803B49414}"/>
                </a:ext>
              </a:extLst>
            </p:cNvPr>
            <p:cNvSpPr/>
            <p:nvPr/>
          </p:nvSpPr>
          <p:spPr>
            <a:xfrm>
              <a:off x="7372281" y="2650593"/>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grpSp>
      <p:grpSp>
        <p:nvGrpSpPr>
          <p:cNvPr id="174" name="组合 173"/>
          <p:cNvGrpSpPr/>
          <p:nvPr/>
        </p:nvGrpSpPr>
        <p:grpSpPr>
          <a:xfrm>
            <a:off x="6844889" y="5092867"/>
            <a:ext cx="625267" cy="233282"/>
            <a:chOff x="6983887" y="2650593"/>
            <a:chExt cx="625511" cy="233373"/>
          </a:xfrm>
          <a:solidFill>
            <a:srgbClr val="E7E6E6">
              <a:lumMod val="75000"/>
            </a:srgbClr>
          </a:solidFill>
        </p:grpSpPr>
        <p:sp>
          <p:nvSpPr>
            <p:cNvPr id="175" name="箭头: V 形 165">
              <a:extLst>
                <a:ext uri="{FF2B5EF4-FFF2-40B4-BE49-F238E27FC236}">
                  <a16:creationId xmlns:a16="http://schemas.microsoft.com/office/drawing/2014/main" id="{6D60C7CE-52D1-47D4-A129-A26803B49414}"/>
                </a:ext>
              </a:extLst>
            </p:cNvPr>
            <p:cNvSpPr/>
            <p:nvPr/>
          </p:nvSpPr>
          <p:spPr>
            <a:xfrm>
              <a:off x="6983887" y="2650593"/>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sp>
          <p:nvSpPr>
            <p:cNvPr id="176" name="箭头: V 形 165">
              <a:extLst>
                <a:ext uri="{FF2B5EF4-FFF2-40B4-BE49-F238E27FC236}">
                  <a16:creationId xmlns:a16="http://schemas.microsoft.com/office/drawing/2014/main" id="{6D60C7CE-52D1-47D4-A129-A26803B49414}"/>
                </a:ext>
              </a:extLst>
            </p:cNvPr>
            <p:cNvSpPr/>
            <p:nvPr/>
          </p:nvSpPr>
          <p:spPr>
            <a:xfrm>
              <a:off x="7183432" y="2651402"/>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sp>
          <p:nvSpPr>
            <p:cNvPr id="177" name="箭头: V 形 165">
              <a:extLst>
                <a:ext uri="{FF2B5EF4-FFF2-40B4-BE49-F238E27FC236}">
                  <a16:creationId xmlns:a16="http://schemas.microsoft.com/office/drawing/2014/main" id="{6D60C7CE-52D1-47D4-A129-A26803B49414}"/>
                </a:ext>
              </a:extLst>
            </p:cNvPr>
            <p:cNvSpPr/>
            <p:nvPr/>
          </p:nvSpPr>
          <p:spPr>
            <a:xfrm>
              <a:off x="7372281" y="2650593"/>
              <a:ext cx="237117" cy="232564"/>
            </a:xfrm>
            <a:prstGeom prst="chevron">
              <a:avLst/>
            </a:prstGeom>
            <a:grpFill/>
            <a:ln w="12700" cap="flat" cmpd="sng" algn="ctr">
              <a:noFill/>
              <a:prstDash val="solid"/>
              <a:miter lim="800000"/>
            </a:ln>
            <a:effectLst/>
          </p:spPr>
          <p:txBody>
            <a:bodyPr rtlCol="0" anchor="ctr"/>
            <a:lstStyle/>
            <a:p>
              <a:pPr algn="ctr" defTabSz="913668">
                <a:defRPr/>
              </a:pPr>
              <a:endParaRPr lang="zh-CN" altLang="en-US" sz="1798" kern="0">
                <a:solidFill>
                  <a:prstClr val="black"/>
                </a:solidFill>
                <a:latin typeface="微软雅黑" panose="020B0503020204020204" pitchFamily="34" charset="-122"/>
                <a:ea typeface="微软雅黑"/>
                <a:cs typeface="Huawei Sans" panose="020C0503030203020204" pitchFamily="34" charset="0"/>
              </a:endParaRPr>
            </a:p>
          </p:txBody>
        </p:sp>
      </p:grpSp>
      <p:sp>
        <p:nvSpPr>
          <p:cNvPr id="178" name="圆角矩形 190">
            <a:extLst>
              <a:ext uri="{FF2B5EF4-FFF2-40B4-BE49-F238E27FC236}">
                <a16:creationId xmlns:a16="http://schemas.microsoft.com/office/drawing/2014/main" id="{EE624918-9D5A-4388-B515-6167BC64B0F8}"/>
              </a:ext>
            </a:extLst>
          </p:cNvPr>
          <p:cNvSpPr/>
          <p:nvPr/>
        </p:nvSpPr>
        <p:spPr>
          <a:xfrm>
            <a:off x="2537857" y="2663126"/>
            <a:ext cx="868110" cy="299985"/>
          </a:xfrm>
          <a:prstGeom prst="roundRect">
            <a:avLst/>
          </a:prstGeom>
          <a:noFill/>
          <a:ln w="12700" cap="flat" cmpd="sng" algn="ctr">
            <a:solidFill>
              <a:sysClr val="windowText" lastClr="000000">
                <a:lumMod val="50000"/>
                <a:lumOff val="50000"/>
              </a:sysClr>
            </a:solidFill>
            <a:prstDash val="solid"/>
          </a:ln>
          <a:effectLst/>
        </p:spPr>
        <p:txBody>
          <a:bodyPr lIns="35972" tIns="35972" rIns="35972" bIns="35972"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111" hangingPunct="0">
              <a:defRPr sz="5000">
                <a:solidFill>
                  <a:srgbClr val="ED6D00"/>
                </a:solidFill>
                <a:latin typeface="Huawei Sans"/>
                <a:ea typeface="Huawei Sans"/>
                <a:cs typeface="Huawei Sans"/>
                <a:sym typeface="Huawei Sans"/>
              </a:defRPr>
            </a:pPr>
            <a:r>
              <a:rPr lang="en-US" altLang="zh-CN" sz="1000" kern="0" dirty="0" err="1">
                <a:solidFill>
                  <a:prstClr val="black">
                    <a:lumMod val="85000"/>
                    <a:lumOff val="15000"/>
                  </a:prstClr>
                </a:solidFill>
                <a:latin typeface="微软雅黑" panose="020B0503020204020204" pitchFamily="34" charset="-122"/>
                <a:cs typeface="Huawei Sans" panose="020C0503030203020204" pitchFamily="34" charset="0"/>
                <a:sym typeface="+mn-lt"/>
              </a:rPr>
              <a:t>MindX</a:t>
            </a:r>
            <a:r>
              <a:rPr lang="en-US" altLang="zh-CN" sz="1000" kern="0" dirty="0">
                <a:solidFill>
                  <a:prstClr val="black">
                    <a:lumMod val="85000"/>
                    <a:lumOff val="15000"/>
                  </a:prstClr>
                </a:solidFill>
                <a:latin typeface="微软雅黑" panose="020B0503020204020204" pitchFamily="34" charset="-122"/>
                <a:cs typeface="Huawei Sans" panose="020C0503030203020204" pitchFamily="34" charset="0"/>
                <a:sym typeface="+mn-lt"/>
              </a:rPr>
              <a:t> DL</a:t>
            </a:r>
            <a:endParaRPr lang="zh-CN" altLang="en-US" sz="1000" kern="0" dirty="0">
              <a:solidFill>
                <a:prstClr val="black">
                  <a:lumMod val="85000"/>
                  <a:lumOff val="15000"/>
                </a:prstClr>
              </a:solidFill>
              <a:latin typeface="微软雅黑" panose="020B0503020204020204" pitchFamily="34" charset="-122"/>
              <a:cs typeface="Huawei Sans" panose="020C0503030203020204" pitchFamily="34" charset="0"/>
              <a:sym typeface="+mn-lt"/>
            </a:endParaRPr>
          </a:p>
        </p:txBody>
      </p:sp>
      <p:sp>
        <p:nvSpPr>
          <p:cNvPr id="179" name="圆角矩形 190">
            <a:extLst>
              <a:ext uri="{FF2B5EF4-FFF2-40B4-BE49-F238E27FC236}">
                <a16:creationId xmlns:a16="http://schemas.microsoft.com/office/drawing/2014/main" id="{EE624918-9D5A-4388-B515-6167BC64B0F8}"/>
              </a:ext>
            </a:extLst>
          </p:cNvPr>
          <p:cNvSpPr/>
          <p:nvPr/>
        </p:nvSpPr>
        <p:spPr>
          <a:xfrm>
            <a:off x="3471711" y="2663126"/>
            <a:ext cx="868110" cy="299985"/>
          </a:xfrm>
          <a:prstGeom prst="roundRect">
            <a:avLst/>
          </a:prstGeom>
          <a:noFill/>
          <a:ln w="12700" cap="flat" cmpd="sng" algn="ctr">
            <a:solidFill>
              <a:sysClr val="windowText" lastClr="000000">
                <a:lumMod val="50000"/>
                <a:lumOff val="50000"/>
              </a:sysClr>
            </a:solidFill>
            <a:prstDash val="solid"/>
          </a:ln>
          <a:effectLst/>
        </p:spPr>
        <p:txBody>
          <a:bodyPr lIns="35972" tIns="35972" rIns="35972" bIns="35972"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111" hangingPunct="0">
              <a:defRPr sz="5000">
                <a:solidFill>
                  <a:srgbClr val="ED6D00"/>
                </a:solidFill>
                <a:latin typeface="Huawei Sans"/>
                <a:ea typeface="Huawei Sans"/>
                <a:cs typeface="Huawei Sans"/>
                <a:sym typeface="Huawei Sans"/>
              </a:defRPr>
            </a:pPr>
            <a:r>
              <a:rPr lang="en-US" altLang="zh-CN" sz="1000" kern="0" dirty="0">
                <a:solidFill>
                  <a:prstClr val="black">
                    <a:lumMod val="85000"/>
                    <a:lumOff val="15000"/>
                  </a:prstClr>
                </a:solidFill>
                <a:latin typeface="微软雅黑" panose="020B0503020204020204" pitchFamily="34" charset="-122"/>
                <a:cs typeface="Huawei Sans" panose="020C0503030203020204" pitchFamily="34" charset="0"/>
                <a:sym typeface="+mn-lt"/>
              </a:rPr>
              <a:t>NAIE</a:t>
            </a:r>
            <a:endParaRPr lang="zh-CN" altLang="en-US" sz="1000" kern="0" dirty="0">
              <a:solidFill>
                <a:prstClr val="black">
                  <a:lumMod val="85000"/>
                  <a:lumOff val="15000"/>
                </a:prstClr>
              </a:solidFill>
              <a:latin typeface="微软雅黑" panose="020B0503020204020204" pitchFamily="34" charset="-122"/>
              <a:cs typeface="Huawei Sans" panose="020C0503030203020204" pitchFamily="34" charset="0"/>
              <a:sym typeface="+mn-lt"/>
            </a:endParaRPr>
          </a:p>
        </p:txBody>
      </p:sp>
      <p:sp>
        <p:nvSpPr>
          <p:cNvPr id="180" name="圆角矩形 190">
            <a:extLst>
              <a:ext uri="{FF2B5EF4-FFF2-40B4-BE49-F238E27FC236}">
                <a16:creationId xmlns:a16="http://schemas.microsoft.com/office/drawing/2014/main" id="{EE624918-9D5A-4388-B515-6167BC64B0F8}"/>
              </a:ext>
            </a:extLst>
          </p:cNvPr>
          <p:cNvSpPr/>
          <p:nvPr/>
        </p:nvSpPr>
        <p:spPr>
          <a:xfrm>
            <a:off x="4405563" y="2663126"/>
            <a:ext cx="868110" cy="299985"/>
          </a:xfrm>
          <a:prstGeom prst="roundRect">
            <a:avLst/>
          </a:prstGeom>
          <a:noFill/>
          <a:ln w="12700" cap="flat" cmpd="sng" algn="ctr">
            <a:solidFill>
              <a:sysClr val="windowText" lastClr="000000">
                <a:lumMod val="50000"/>
                <a:lumOff val="50000"/>
              </a:sysClr>
            </a:solidFill>
            <a:prstDash val="solid"/>
          </a:ln>
          <a:effectLst/>
        </p:spPr>
        <p:txBody>
          <a:bodyPr lIns="35972" tIns="35972" rIns="35972" bIns="35972"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111" hangingPunct="0">
              <a:defRPr sz="5000">
                <a:solidFill>
                  <a:srgbClr val="ED6D00"/>
                </a:solidFill>
                <a:latin typeface="Huawei Sans"/>
                <a:ea typeface="Huawei Sans"/>
                <a:cs typeface="Huawei Sans"/>
                <a:sym typeface="Huawei Sans"/>
              </a:defRPr>
            </a:pPr>
            <a:r>
              <a:rPr lang="en-US" altLang="zh-CN" sz="1000" kern="0" dirty="0">
                <a:solidFill>
                  <a:prstClr val="black">
                    <a:lumMod val="85000"/>
                    <a:lumOff val="15000"/>
                  </a:prstClr>
                </a:solidFill>
                <a:latin typeface="微软雅黑" panose="020B0503020204020204" pitchFamily="34" charset="-122"/>
                <a:cs typeface="Huawei Sans" panose="020C0503030203020204" pitchFamily="34" charset="0"/>
                <a:sym typeface="+mn-lt"/>
              </a:rPr>
              <a:t>SiteAI</a:t>
            </a:r>
            <a:endParaRPr lang="zh-CN" altLang="en-US" sz="1000" kern="0" dirty="0">
              <a:solidFill>
                <a:prstClr val="black">
                  <a:lumMod val="85000"/>
                  <a:lumOff val="15000"/>
                </a:prstClr>
              </a:solidFill>
              <a:latin typeface="微软雅黑" panose="020B0503020204020204" pitchFamily="34" charset="-122"/>
              <a:cs typeface="Huawei Sans" panose="020C0503030203020204" pitchFamily="34" charset="0"/>
              <a:sym typeface="+mn-lt"/>
            </a:endParaRPr>
          </a:p>
        </p:txBody>
      </p:sp>
      <p:sp>
        <p:nvSpPr>
          <p:cNvPr id="181" name="圆角矩形 190">
            <a:extLst>
              <a:ext uri="{FF2B5EF4-FFF2-40B4-BE49-F238E27FC236}">
                <a16:creationId xmlns:a16="http://schemas.microsoft.com/office/drawing/2014/main" id="{EE624918-9D5A-4388-B515-6167BC64B0F8}"/>
              </a:ext>
            </a:extLst>
          </p:cNvPr>
          <p:cNvSpPr/>
          <p:nvPr/>
        </p:nvSpPr>
        <p:spPr>
          <a:xfrm>
            <a:off x="1109202" y="2222476"/>
            <a:ext cx="1263828" cy="299985"/>
          </a:xfrm>
          <a:prstGeom prst="roundRect">
            <a:avLst/>
          </a:prstGeom>
          <a:noFill/>
          <a:ln w="12700" cap="flat" cmpd="sng" algn="ctr">
            <a:solidFill>
              <a:sysClr val="windowText" lastClr="000000">
                <a:lumMod val="50000"/>
                <a:lumOff val="50000"/>
              </a:sysClr>
            </a:solidFill>
            <a:prstDash val="solid"/>
          </a:ln>
          <a:effectLst/>
        </p:spPr>
        <p:txBody>
          <a:bodyPr lIns="35972" tIns="35972" rIns="35972" bIns="35972"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111" hangingPunct="0">
              <a:defRPr sz="5000">
                <a:solidFill>
                  <a:srgbClr val="ED6D00"/>
                </a:solidFill>
                <a:latin typeface="Huawei Sans"/>
                <a:ea typeface="Huawei Sans"/>
                <a:cs typeface="Huawei Sans"/>
                <a:sym typeface="Huawei Sans"/>
              </a:defRPr>
            </a:pPr>
            <a:r>
              <a:rPr lang="en-US" altLang="zh-CN" sz="1000" kern="0" dirty="0" err="1">
                <a:solidFill>
                  <a:prstClr val="black">
                    <a:lumMod val="85000"/>
                    <a:lumOff val="15000"/>
                  </a:prstClr>
                </a:solidFill>
                <a:latin typeface="微软雅黑" panose="020B0503020204020204" pitchFamily="34" charset="-122"/>
                <a:cs typeface="Huawei Sans" panose="020C0503030203020204" pitchFamily="34" charset="0"/>
                <a:sym typeface="+mn-lt"/>
              </a:rPr>
              <a:t>ModelAtrs</a:t>
            </a:r>
            <a:endParaRPr lang="zh-CN" altLang="en-US" sz="1000" kern="0" dirty="0">
              <a:solidFill>
                <a:prstClr val="black">
                  <a:lumMod val="85000"/>
                  <a:lumOff val="15000"/>
                </a:prstClr>
              </a:solidFill>
              <a:latin typeface="微软雅黑" panose="020B0503020204020204" pitchFamily="34" charset="-122"/>
              <a:cs typeface="Huawei Sans" panose="020C0503030203020204" pitchFamily="34" charset="0"/>
              <a:sym typeface="+mn-lt"/>
            </a:endParaRPr>
          </a:p>
        </p:txBody>
      </p:sp>
      <p:sp>
        <p:nvSpPr>
          <p:cNvPr id="182" name="圆角矩形 190">
            <a:extLst>
              <a:ext uri="{FF2B5EF4-FFF2-40B4-BE49-F238E27FC236}">
                <a16:creationId xmlns:a16="http://schemas.microsoft.com/office/drawing/2014/main" id="{EE624918-9D5A-4388-B515-6167BC64B0F8}"/>
              </a:ext>
            </a:extLst>
          </p:cNvPr>
          <p:cNvSpPr/>
          <p:nvPr/>
        </p:nvSpPr>
        <p:spPr>
          <a:xfrm>
            <a:off x="2557142" y="2222476"/>
            <a:ext cx="1263828" cy="299985"/>
          </a:xfrm>
          <a:prstGeom prst="roundRect">
            <a:avLst/>
          </a:prstGeom>
          <a:noFill/>
          <a:ln w="12700" cap="flat" cmpd="sng" algn="ctr">
            <a:solidFill>
              <a:sysClr val="windowText" lastClr="000000">
                <a:lumMod val="50000"/>
                <a:lumOff val="50000"/>
              </a:sysClr>
            </a:solidFill>
            <a:prstDash val="solid"/>
          </a:ln>
          <a:effectLst/>
        </p:spPr>
        <p:txBody>
          <a:bodyPr lIns="35972" tIns="35972" rIns="35972" bIns="35972"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111" hangingPunct="0">
              <a:defRPr sz="5000">
                <a:solidFill>
                  <a:srgbClr val="ED6D00"/>
                </a:solidFill>
                <a:latin typeface="Huawei Sans"/>
                <a:ea typeface="Huawei Sans"/>
                <a:cs typeface="Huawei Sans"/>
                <a:sym typeface="Huawei Sans"/>
              </a:defRPr>
            </a:pPr>
            <a:r>
              <a:rPr lang="en-US" altLang="zh-CN" sz="1000" kern="0" dirty="0" err="1">
                <a:solidFill>
                  <a:prstClr val="black">
                    <a:lumMod val="85000"/>
                    <a:lumOff val="15000"/>
                  </a:prstClr>
                </a:solidFill>
                <a:latin typeface="微软雅黑" panose="020B0503020204020204" pitchFamily="34" charset="-122"/>
                <a:cs typeface="Huawei Sans" panose="020C0503030203020204" pitchFamily="34" charset="0"/>
                <a:sym typeface="+mn-lt"/>
              </a:rPr>
              <a:t>HiAI</a:t>
            </a:r>
            <a:r>
              <a:rPr lang="en-US" altLang="zh-CN" sz="1000" kern="0" dirty="0">
                <a:solidFill>
                  <a:prstClr val="black">
                    <a:lumMod val="85000"/>
                    <a:lumOff val="15000"/>
                  </a:prstClr>
                </a:solidFill>
                <a:latin typeface="微软雅黑" panose="020B0503020204020204" pitchFamily="34" charset="-122"/>
                <a:cs typeface="Huawei Sans" panose="020C0503030203020204" pitchFamily="34" charset="0"/>
                <a:sym typeface="+mn-lt"/>
              </a:rPr>
              <a:t> Service</a:t>
            </a:r>
            <a:endParaRPr lang="zh-CN" altLang="en-US" sz="1000" kern="0" dirty="0">
              <a:solidFill>
                <a:prstClr val="black">
                  <a:lumMod val="85000"/>
                  <a:lumOff val="15000"/>
                </a:prstClr>
              </a:solidFill>
              <a:latin typeface="微软雅黑" panose="020B0503020204020204" pitchFamily="34" charset="-122"/>
              <a:cs typeface="Huawei Sans" panose="020C0503030203020204" pitchFamily="34" charset="0"/>
              <a:sym typeface="+mn-lt"/>
            </a:endParaRPr>
          </a:p>
        </p:txBody>
      </p:sp>
      <p:sp>
        <p:nvSpPr>
          <p:cNvPr id="183" name="圆角矩形 190">
            <a:extLst>
              <a:ext uri="{FF2B5EF4-FFF2-40B4-BE49-F238E27FC236}">
                <a16:creationId xmlns:a16="http://schemas.microsoft.com/office/drawing/2014/main" id="{EE624918-9D5A-4388-B515-6167BC64B0F8}"/>
              </a:ext>
            </a:extLst>
          </p:cNvPr>
          <p:cNvSpPr/>
          <p:nvPr/>
        </p:nvSpPr>
        <p:spPr>
          <a:xfrm>
            <a:off x="4005081" y="2222476"/>
            <a:ext cx="1263828" cy="299985"/>
          </a:xfrm>
          <a:prstGeom prst="roundRect">
            <a:avLst/>
          </a:prstGeom>
          <a:noFill/>
          <a:ln w="12700" cap="flat" cmpd="sng" algn="ctr">
            <a:solidFill>
              <a:sysClr val="windowText" lastClr="000000">
                <a:lumMod val="50000"/>
                <a:lumOff val="50000"/>
              </a:sysClr>
            </a:solidFill>
            <a:prstDash val="solid"/>
          </a:ln>
          <a:effectLst/>
        </p:spPr>
        <p:txBody>
          <a:bodyPr lIns="35972" tIns="35972" rIns="35972" bIns="35972" rtlCol="0" anchor="ctr"/>
          <a:lstStyle>
            <a:defPPr>
              <a:defRPr lang="zh-CN"/>
            </a:defPPr>
            <a:lvl1pPr marL="0" algn="l" defTabSz="1219272" rtl="0" eaLnBrk="1" latinLnBrk="0" hangingPunct="1">
              <a:defRPr sz="2400" kern="1200">
                <a:solidFill>
                  <a:schemeClr val="lt1"/>
                </a:solidFill>
                <a:latin typeface="+mn-lt"/>
                <a:ea typeface="+mn-ea"/>
                <a:cs typeface="+mn-cs"/>
              </a:defRPr>
            </a:lvl1pPr>
            <a:lvl2pPr marL="609636" algn="l" defTabSz="1219272" rtl="0" eaLnBrk="1" latinLnBrk="0" hangingPunct="1">
              <a:defRPr sz="2400" kern="1200">
                <a:solidFill>
                  <a:schemeClr val="lt1"/>
                </a:solidFill>
                <a:latin typeface="+mn-lt"/>
                <a:ea typeface="+mn-ea"/>
                <a:cs typeface="+mn-cs"/>
              </a:defRPr>
            </a:lvl2pPr>
            <a:lvl3pPr marL="1219272" algn="l" defTabSz="1219272" rtl="0" eaLnBrk="1" latinLnBrk="0" hangingPunct="1">
              <a:defRPr sz="2400" kern="1200">
                <a:solidFill>
                  <a:schemeClr val="lt1"/>
                </a:solidFill>
                <a:latin typeface="+mn-lt"/>
                <a:ea typeface="+mn-ea"/>
                <a:cs typeface="+mn-cs"/>
              </a:defRPr>
            </a:lvl3pPr>
            <a:lvl4pPr marL="1828908" algn="l" defTabSz="1219272" rtl="0" eaLnBrk="1" latinLnBrk="0" hangingPunct="1">
              <a:defRPr sz="2400" kern="1200">
                <a:solidFill>
                  <a:schemeClr val="lt1"/>
                </a:solidFill>
                <a:latin typeface="+mn-lt"/>
                <a:ea typeface="+mn-ea"/>
                <a:cs typeface="+mn-cs"/>
              </a:defRPr>
            </a:lvl4pPr>
            <a:lvl5pPr marL="2438545" algn="l" defTabSz="1219272" rtl="0" eaLnBrk="1" latinLnBrk="0" hangingPunct="1">
              <a:defRPr sz="2400" kern="1200">
                <a:solidFill>
                  <a:schemeClr val="lt1"/>
                </a:solidFill>
                <a:latin typeface="+mn-lt"/>
                <a:ea typeface="+mn-ea"/>
                <a:cs typeface="+mn-cs"/>
              </a:defRPr>
            </a:lvl5pPr>
            <a:lvl6pPr marL="3048180" algn="l" defTabSz="1219272" rtl="0" eaLnBrk="1" latinLnBrk="0" hangingPunct="1">
              <a:defRPr sz="2400" kern="1200">
                <a:solidFill>
                  <a:schemeClr val="lt1"/>
                </a:solidFill>
                <a:latin typeface="+mn-lt"/>
                <a:ea typeface="+mn-ea"/>
                <a:cs typeface="+mn-cs"/>
              </a:defRPr>
            </a:lvl6pPr>
            <a:lvl7pPr marL="3657816" algn="l" defTabSz="1219272" rtl="0" eaLnBrk="1" latinLnBrk="0" hangingPunct="1">
              <a:defRPr sz="2400" kern="1200">
                <a:solidFill>
                  <a:schemeClr val="lt1"/>
                </a:solidFill>
                <a:latin typeface="+mn-lt"/>
                <a:ea typeface="+mn-ea"/>
                <a:cs typeface="+mn-cs"/>
              </a:defRPr>
            </a:lvl7pPr>
            <a:lvl8pPr marL="4267452" algn="l" defTabSz="1219272" rtl="0" eaLnBrk="1" latinLnBrk="0" hangingPunct="1">
              <a:defRPr sz="2400" kern="1200">
                <a:solidFill>
                  <a:schemeClr val="lt1"/>
                </a:solidFill>
                <a:latin typeface="+mn-lt"/>
                <a:ea typeface="+mn-ea"/>
                <a:cs typeface="+mn-cs"/>
              </a:defRPr>
            </a:lvl8pPr>
            <a:lvl9pPr marL="4877087" algn="l" defTabSz="1219272" rtl="0" eaLnBrk="1" latinLnBrk="0" hangingPunct="1">
              <a:defRPr sz="2400" kern="1200">
                <a:solidFill>
                  <a:schemeClr val="lt1"/>
                </a:solidFill>
                <a:latin typeface="+mn-lt"/>
                <a:ea typeface="+mn-ea"/>
                <a:cs typeface="+mn-cs"/>
              </a:defRPr>
            </a:lvl9pPr>
          </a:lstStyle>
          <a:p>
            <a:pPr algn="ctr" defTabSz="290111" hangingPunct="0">
              <a:defRPr sz="5000">
                <a:solidFill>
                  <a:srgbClr val="ED6D00"/>
                </a:solidFill>
                <a:latin typeface="Huawei Sans"/>
                <a:ea typeface="Huawei Sans"/>
                <a:cs typeface="Huawei Sans"/>
                <a:sym typeface="Huawei Sans"/>
              </a:defRPr>
            </a:pPr>
            <a:r>
              <a:rPr lang="zh-CN" altLang="en-US" sz="1000" kern="0" dirty="0">
                <a:solidFill>
                  <a:prstClr val="black">
                    <a:lumMod val="85000"/>
                    <a:lumOff val="15000"/>
                  </a:prstClr>
                </a:solidFill>
                <a:latin typeface="微软雅黑" panose="020B0503020204020204" pitchFamily="34" charset="-122"/>
                <a:cs typeface="Huawei Sans" panose="020C0503030203020204" pitchFamily="34" charset="0"/>
                <a:sym typeface="+mn-lt"/>
              </a:rPr>
              <a:t>第三方</a:t>
            </a:r>
          </a:p>
        </p:txBody>
      </p:sp>
    </p:spTree>
    <p:extLst>
      <p:ext uri="{BB962C8B-B14F-4D97-AF65-F5344CB8AC3E}">
        <p14:creationId xmlns:p14="http://schemas.microsoft.com/office/powerpoint/2010/main" val="300864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7"/>
</p:tagLst>
</file>

<file path=ppt/tags/tag10.xml><?xml version="1.0" encoding="utf-8"?>
<p:tagLst xmlns:a="http://schemas.openxmlformats.org/drawingml/2006/main" xmlns:r="http://schemas.openxmlformats.org/officeDocument/2006/relationships" xmlns:p="http://schemas.openxmlformats.org/presentationml/2006/main">
  <p:tag name="PA" val="v5.2.6"/>
</p:tagLst>
</file>

<file path=ppt/tags/tag11.xml><?xml version="1.0" encoding="utf-8"?>
<p:tagLst xmlns:a="http://schemas.openxmlformats.org/drawingml/2006/main" xmlns:r="http://schemas.openxmlformats.org/officeDocument/2006/relationships" xmlns:p="http://schemas.openxmlformats.org/presentationml/2006/main">
  <p:tag name="PA" val="v5.2.6"/>
</p:tagLst>
</file>

<file path=ppt/tags/tag12.xml><?xml version="1.0" encoding="utf-8"?>
<p:tagLst xmlns:a="http://schemas.openxmlformats.org/drawingml/2006/main" xmlns:r="http://schemas.openxmlformats.org/officeDocument/2006/relationships" xmlns:p="http://schemas.openxmlformats.org/presentationml/2006/main">
  <p:tag name="PA" val="v5.2.6"/>
</p:tagLst>
</file>

<file path=ppt/tags/tag13.xml><?xml version="1.0" encoding="utf-8"?>
<p:tagLst xmlns:a="http://schemas.openxmlformats.org/drawingml/2006/main" xmlns:r="http://schemas.openxmlformats.org/officeDocument/2006/relationships" xmlns:p="http://schemas.openxmlformats.org/presentationml/2006/main">
  <p:tag name="PA" val="v5.2.6"/>
</p:tagLst>
</file>

<file path=ppt/tags/tag14.xml><?xml version="1.0" encoding="utf-8"?>
<p:tagLst xmlns:a="http://schemas.openxmlformats.org/drawingml/2006/main" xmlns:r="http://schemas.openxmlformats.org/officeDocument/2006/relationships" xmlns:p="http://schemas.openxmlformats.org/presentationml/2006/main">
  <p:tag name="PA" val="v5.2.6"/>
</p:tagLst>
</file>

<file path=ppt/tags/tag15.xml><?xml version="1.0" encoding="utf-8"?>
<p:tagLst xmlns:a="http://schemas.openxmlformats.org/drawingml/2006/main" xmlns:r="http://schemas.openxmlformats.org/officeDocument/2006/relationships" xmlns:p="http://schemas.openxmlformats.org/presentationml/2006/main">
  <p:tag name="PA" val="v5.2.6"/>
</p:tagLst>
</file>

<file path=ppt/tags/tag16.xml><?xml version="1.0" encoding="utf-8"?>
<p:tagLst xmlns:a="http://schemas.openxmlformats.org/drawingml/2006/main" xmlns:r="http://schemas.openxmlformats.org/officeDocument/2006/relationships" xmlns:p="http://schemas.openxmlformats.org/presentationml/2006/main">
  <p:tag name="PA" val="v5.2.6"/>
</p:tagLst>
</file>

<file path=ppt/tags/tag17.xml><?xml version="1.0" encoding="utf-8"?>
<p:tagLst xmlns:a="http://schemas.openxmlformats.org/drawingml/2006/main" xmlns:r="http://schemas.openxmlformats.org/officeDocument/2006/relationships" xmlns:p="http://schemas.openxmlformats.org/presentationml/2006/main">
  <p:tag name="PA" val="v5.2.6"/>
</p:tagLst>
</file>

<file path=ppt/tags/tag2.xml><?xml version="1.0" encoding="utf-8"?>
<p:tagLst xmlns:a="http://schemas.openxmlformats.org/drawingml/2006/main" xmlns:r="http://schemas.openxmlformats.org/officeDocument/2006/relationships" xmlns:p="http://schemas.openxmlformats.org/presentationml/2006/main">
  <p:tag name="PA" val="v5.2.6"/>
</p:tagLst>
</file>

<file path=ppt/tags/tag3.xml><?xml version="1.0" encoding="utf-8"?>
<p:tagLst xmlns:a="http://schemas.openxmlformats.org/drawingml/2006/main" xmlns:r="http://schemas.openxmlformats.org/officeDocument/2006/relationships" xmlns:p="http://schemas.openxmlformats.org/presentationml/2006/main">
  <p:tag name="PA" val="v5.2.6"/>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PA" val="v5.2.6"/>
</p:tagLst>
</file>

<file path=ppt/tags/tag6.xml><?xml version="1.0" encoding="utf-8"?>
<p:tagLst xmlns:a="http://schemas.openxmlformats.org/drawingml/2006/main" xmlns:r="http://schemas.openxmlformats.org/officeDocument/2006/relationships" xmlns:p="http://schemas.openxmlformats.org/presentationml/2006/main">
  <p:tag name="PA" val="v5.2.6"/>
</p:tagLst>
</file>

<file path=ppt/tags/tag7.xml><?xml version="1.0" encoding="utf-8"?>
<p:tagLst xmlns:a="http://schemas.openxmlformats.org/drawingml/2006/main" xmlns:r="http://schemas.openxmlformats.org/officeDocument/2006/relationships" xmlns:p="http://schemas.openxmlformats.org/presentationml/2006/main">
  <p:tag name="PA" val="v5.2.6"/>
</p:tagLst>
</file>

<file path=ppt/tags/tag8.xml><?xml version="1.0" encoding="utf-8"?>
<p:tagLst xmlns:a="http://schemas.openxmlformats.org/drawingml/2006/main" xmlns:r="http://schemas.openxmlformats.org/officeDocument/2006/relationships" xmlns:p="http://schemas.openxmlformats.org/presentationml/2006/main">
  <p:tag name="PA" val="v5.2.6"/>
</p:tagLst>
</file>

<file path=ppt/tags/tag9.xml><?xml version="1.0" encoding="utf-8"?>
<p:tagLst xmlns:a="http://schemas.openxmlformats.org/drawingml/2006/main" xmlns:r="http://schemas.openxmlformats.org/officeDocument/2006/relationships" xmlns:p="http://schemas.openxmlformats.org/presentationml/2006/main">
  <p:tag name="PA" val="v5.2.6"/>
</p:tagLst>
</file>

<file path=ppt/theme/theme1.xml><?xml version="1.0" encoding="utf-8"?>
<a:theme xmlns:a="http://schemas.openxmlformats.org/drawingml/2006/main" name="2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sc2yopd">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a:ea typeface="微软雅黑"/>
        <a:cs typeface=""/>
      </a:majorFont>
      <a:minorFont>
        <a:latin typeface="Huawei San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12700" cap="flat" cmpd="sng" algn="ctr">
          <a:noFill/>
          <a:prstDash val="solid"/>
          <a:miter lim="800000"/>
        </a:ln>
      </a:spPr>
      <a:bodyPr rtlCol="0" anchor="ctr"/>
      <a:lstStyle>
        <a:defPPr algn="ctr" defTabSz="913765">
          <a:defRPr sz="200" kern="0" dirty="0">
            <a:solidFill>
              <a:prstClr val="white"/>
            </a:solidFill>
            <a:latin typeface="Huawei Sans" panose="020C0503030203020204" pitchFamily="34" charset="0"/>
            <a:ea typeface="微软雅黑" pitchFamily="34" charset="-122"/>
            <a:cs typeface="Huawei Sans" panose="020C0503030203020204" pitchFamily="34" charset="0"/>
            <a:sym typeface="Huawei Sans" panose="020C0503030203020204" pitchFamily="34" charset="0"/>
          </a:defRPr>
        </a:defPPr>
      </a:lst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a:ea typeface="微软雅黑"/>
        <a:cs typeface=""/>
      </a:majorFont>
      <a:minorFont>
        <a:latin typeface="Huawei San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3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a:ea typeface="微软雅黑"/>
        <a:cs typeface=""/>
      </a:majorFont>
      <a:minorFont>
        <a:latin typeface="Huawei San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36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a:ea typeface="微软雅黑"/>
        <a:cs typeface=""/>
      </a:majorFont>
      <a:minorFont>
        <a:latin typeface="Huawei San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37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a:ea typeface="微软雅黑"/>
        <a:cs typeface=""/>
      </a:majorFont>
      <a:minorFont>
        <a:latin typeface="Huawei San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功能页模板">
  <a:themeElements>
    <a:clrScheme name="自定义 2">
      <a:dk1>
        <a:sysClr val="windowText" lastClr="000000"/>
      </a:dk1>
      <a:lt1>
        <a:sysClr val="window" lastClr="FFFFFF"/>
      </a:lt1>
      <a:dk2>
        <a:srgbClr val="44546A"/>
      </a:dk2>
      <a:lt2>
        <a:srgbClr val="E7E6E6"/>
      </a:lt2>
      <a:accent1>
        <a:srgbClr val="C7000B"/>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sc2yopd">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sc2yopd">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0sc2yopd">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功能页模板">
  <a:themeElements>
    <a:clrScheme name="自定义 2">
      <a:dk1>
        <a:sysClr val="windowText" lastClr="000000"/>
      </a:dk1>
      <a:lt1>
        <a:sysClr val="window" lastClr="FFFFFF"/>
      </a:lt1>
      <a:dk2>
        <a:srgbClr val="44546A"/>
      </a:dk2>
      <a:lt2>
        <a:srgbClr val="E7E6E6"/>
      </a:lt2>
      <a:accent1>
        <a:srgbClr val="C7000B"/>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9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panose="020B0A04020102020204"/>
        <a:ea typeface="微软雅黑"/>
        <a:cs typeface=""/>
      </a:majorFont>
      <a:minorFont>
        <a:latin typeface="Huawei Sans"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7.xml><?xml version="1.0" encoding="utf-8"?>
<a:theme xmlns:a="http://schemas.openxmlformats.org/drawingml/2006/main" name="13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panose="020B0A04020102020204"/>
        <a:ea typeface="微软雅黑"/>
        <a:cs typeface=""/>
      </a:majorFont>
      <a:minorFont>
        <a:latin typeface="Huawei Sans"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ppt/theme/theme8.xml><?xml version="1.0" encoding="utf-8"?>
<a:theme xmlns:a="http://schemas.openxmlformats.org/drawingml/2006/main" name="4_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9.xml><?xml version="1.0" encoding="utf-8"?>
<a:theme xmlns:a="http://schemas.openxmlformats.org/drawingml/2006/main" name="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fidpmvyv">
      <a:majorFont>
        <a:latin typeface="Huawei Sans" panose="020B0A04020102020204"/>
        <a:ea typeface="微软雅黑"/>
        <a:cs typeface=""/>
      </a:majorFont>
      <a:minorFont>
        <a:latin typeface="Huawei Sans" panose="020B060402020202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模板.pptx" id="{B4542FC2-A7B2-4ED3-BB20-F6750F3E246A}" vid="{200B2CC3-038E-4B68-ADA0-F89367E15FF9}"/>
    </a:ext>
  </a:extLst>
</a:theme>
</file>

<file path=docProps/app.xml><?xml version="1.0" encoding="utf-8"?>
<Properties xmlns="http://schemas.openxmlformats.org/officeDocument/2006/extended-properties" xmlns:vt="http://schemas.openxmlformats.org/officeDocument/2006/docPropsVTypes">
  <TotalTime>169</TotalTime>
  <Words>7141</Words>
  <Application>Microsoft Office PowerPoint</Application>
  <PresentationFormat>宽屏</PresentationFormat>
  <Paragraphs>1341</Paragraphs>
  <Slides>40</Slides>
  <Notes>35</Notes>
  <HiddenSlides>0</HiddenSlides>
  <MMClips>0</MMClips>
  <ScaleCrop>false</ScaleCrop>
  <HeadingPairs>
    <vt:vector size="6" baseType="variant">
      <vt:variant>
        <vt:lpstr>已用的字体</vt:lpstr>
      </vt:variant>
      <vt:variant>
        <vt:i4>34</vt:i4>
      </vt:variant>
      <vt:variant>
        <vt:lpstr>主题</vt:lpstr>
      </vt:variant>
      <vt:variant>
        <vt:i4>15</vt:i4>
      </vt:variant>
      <vt:variant>
        <vt:lpstr>幻灯片标题</vt:lpstr>
      </vt:variant>
      <vt:variant>
        <vt:i4>40</vt:i4>
      </vt:variant>
    </vt:vector>
  </HeadingPairs>
  <TitlesOfParts>
    <vt:vector size="89" baseType="lpstr">
      <vt:lpstr>.AppleSystemUIFont</vt:lpstr>
      <vt:lpstr>Akkurat Pro</vt:lpstr>
      <vt:lpstr>-apple-system</vt:lpstr>
      <vt:lpstr>Arial Unicode MS</vt:lpstr>
      <vt:lpstr>FZLanTingHeiS-B-GB</vt:lpstr>
      <vt:lpstr>FZLanTingHeiS-DB-GB</vt:lpstr>
      <vt:lpstr>FZLanTingHeiS-L-GB</vt:lpstr>
      <vt:lpstr>FZLanTingHeiS-R-GB</vt:lpstr>
      <vt:lpstr>HarmonyHeiTi</vt:lpstr>
      <vt:lpstr>HarmonyOS Sans SC</vt:lpstr>
      <vt:lpstr>Helvetica Neue</vt:lpstr>
      <vt:lpstr>Helvetica Neue Medium</vt:lpstr>
      <vt:lpstr>Huawei Font</vt:lpstr>
      <vt:lpstr>맑은 고딕</vt:lpstr>
      <vt:lpstr>Microsoft YaHei Light</vt:lpstr>
      <vt:lpstr>Source Han Sans CN Bold</vt:lpstr>
      <vt:lpstr>等线</vt:lpstr>
      <vt:lpstr>等线 Light</vt:lpstr>
      <vt:lpstr>方正兰亭粗黑简体</vt:lpstr>
      <vt:lpstr>方正兰亭黑_GBK</vt:lpstr>
      <vt:lpstr>方正兰亭黑简体</vt:lpstr>
      <vt:lpstr>华文细黑</vt:lpstr>
      <vt:lpstr>宋体</vt:lpstr>
      <vt:lpstr>Microsoft YaHei</vt:lpstr>
      <vt:lpstr>Microsoft YaHei</vt:lpstr>
      <vt:lpstr>Arial</vt:lpstr>
      <vt:lpstr>Calibri</vt:lpstr>
      <vt:lpstr>Calibri Light</vt:lpstr>
      <vt:lpstr>Cambria Math</vt:lpstr>
      <vt:lpstr>Helvetica</vt:lpstr>
      <vt:lpstr>Huawei Sans</vt:lpstr>
      <vt:lpstr>Times New Roman</vt:lpstr>
      <vt:lpstr>Trebuchet MS</vt:lpstr>
      <vt:lpstr>Wingdings</vt:lpstr>
      <vt:lpstr>2_标题页模板</vt:lpstr>
      <vt:lpstr>3_功能页模板</vt:lpstr>
      <vt:lpstr>4_内容页模板</vt:lpstr>
      <vt:lpstr>5_感谢页模板</vt:lpstr>
      <vt:lpstr>4_功能页模板</vt:lpstr>
      <vt:lpstr>29_Chart page</vt:lpstr>
      <vt:lpstr>13_Chart page</vt:lpstr>
      <vt:lpstr>4_章节页</vt:lpstr>
      <vt:lpstr>5_Chart page</vt:lpstr>
      <vt:lpstr>10_Chart page</vt:lpstr>
      <vt:lpstr>9_Chart page</vt:lpstr>
      <vt:lpstr>35_Chart page</vt:lpstr>
      <vt:lpstr>1_Office 主题​​</vt:lpstr>
      <vt:lpstr>36_Chart page</vt:lpstr>
      <vt:lpstr>37_Chart page</vt:lpstr>
      <vt:lpstr>MindSpore架构介绍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大模型套件，提供一站式大模型训练能力，降低开发成本</vt:lpstr>
      <vt:lpstr>PowerPoint 演示文稿</vt:lpstr>
      <vt:lpstr>PowerPoint 演示文稿</vt:lpstr>
      <vt:lpstr>PowerPoint 演示文稿</vt:lpstr>
      <vt:lpstr>集群+DSA亲和，全栈软硬协同实现大容量/高性能/高可用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缩略语表</vt:lpstr>
      <vt:lpstr>缩略语表</vt:lpstr>
      <vt:lpstr>缩略语表</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MindSpore架构介绍</dc:title>
  <dc:creator>fanyan (A)</dc:creator>
  <cp:lastModifiedBy>liyuanqing (A)</cp:lastModifiedBy>
  <cp:revision>14</cp:revision>
  <cp:lastPrinted>2023-06-28T01:48:57Z</cp:lastPrinted>
  <dcterms:created xsi:type="dcterms:W3CDTF">2023-06-28T01:48:57Z</dcterms:created>
  <dcterms:modified xsi:type="dcterms:W3CDTF">2023-11-17T02:41:22Z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(3)KULrl8dkpV8pSbfBhuHLMwjAltsQyy4cIip++haZzELvt753eE0IH+8tWEMXl2SeuBwQaivw
SonQWF7rmoDR2OAFTtfOSwLSzINukqgAMkHoX4dYkvWcZ9UTONHkLwSQvQyuSGvxOtsubZVj
ZKX9y5RlwDE/1vNXLxHhvlCbSxboTNMof2a3Q0qal8m51XSOQK8bxmQZMHrownwfJwXgakPp
KV27qfspsT7CzOQC5m</vt:lpwstr>
  </property>
  <property fmtid="{D5CDD505-2E9C-101B-9397-08002B2CF9AE}" pid="3" name="_2015_ms_pID_7253431">
    <vt:lpwstr>GFQkCVJTqrGuYyl+6weag+Fth62RpwTKKiQBwl1/+dwwyUTHWRQDBX
sZdjRn0kJfbROPvofU2gbyx9EYhO5FWEJL3CGyODj+5if+hl8KKTBAqJR/2Dwama7qqa+wA4
Ax2tdPvM8ETRYjz7aXnn08J2iSZ1E33ZrzSniXv0TKDbL8p/9HYNJFnNhzeOtrT1stHZfvEz
xstSVi5QvhQGOoQGZP01jWmQ+6tMhR2PQGlM</vt:lpwstr>
  </property>
  <property fmtid="{D5CDD505-2E9C-101B-9397-08002B2CF9AE}" pid="4" name="_2015_ms_pID_7253432">
    <vt:lpwstr>a8ggVDeLXWPjALeXq8zG5oM=</vt:lpwstr>
  </property>
  <property fmtid="{D5CDD505-2E9C-101B-9397-08002B2CF9AE}" pid="5" name="ContentTypeId">
    <vt:lpwstr>0x010100CC226774B8D87F4D92D9D1F6859ED44E</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1640220694</vt:lpwstr>
  </property>
  <property fmtid="{D5CDD505-2E9C-101B-9397-08002B2CF9AE}" pid="10" name="KSOProductBuildVer">
    <vt:lpwstr>2052-0.0.0.0</vt:lpwstr>
  </property>
</Properties>
</file>